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763" r:id="rId4"/>
  </p:sldMasterIdLst>
  <p:notesMasterIdLst>
    <p:notesMasterId r:id="rId32"/>
  </p:notesMasterIdLst>
  <p:handoutMasterIdLst>
    <p:handoutMasterId r:id="rId33"/>
  </p:handoutMasterIdLst>
  <p:sldIdLst>
    <p:sldId id="311" r:id="rId5"/>
    <p:sldId id="308" r:id="rId6"/>
    <p:sldId id="307" r:id="rId7"/>
    <p:sldId id="304" r:id="rId8"/>
    <p:sldId id="303" r:id="rId9"/>
    <p:sldId id="262" r:id="rId10"/>
    <p:sldId id="285" r:id="rId11"/>
    <p:sldId id="292" r:id="rId12"/>
    <p:sldId id="293" r:id="rId13"/>
    <p:sldId id="291" r:id="rId14"/>
    <p:sldId id="310" r:id="rId15"/>
    <p:sldId id="290" r:id="rId16"/>
    <p:sldId id="289" r:id="rId17"/>
    <p:sldId id="286" r:id="rId18"/>
    <p:sldId id="294" r:id="rId19"/>
    <p:sldId id="288" r:id="rId20"/>
    <p:sldId id="282" r:id="rId21"/>
    <p:sldId id="295" r:id="rId22"/>
    <p:sldId id="296" r:id="rId23"/>
    <p:sldId id="299" r:id="rId24"/>
    <p:sldId id="309" r:id="rId25"/>
    <p:sldId id="300" r:id="rId26"/>
    <p:sldId id="301" r:id="rId27"/>
    <p:sldId id="302" r:id="rId28"/>
    <p:sldId id="306" r:id="rId29"/>
    <p:sldId id="305" r:id="rId30"/>
    <p:sldId id="28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2873F33-3C35-4061-B59A-5D9E3FC77304}">
          <p14:sldIdLst>
            <p14:sldId id="311"/>
            <p14:sldId id="308"/>
          </p14:sldIdLst>
        </p14:section>
        <p14:section name="Query basics" id="{CA1680DB-F12F-4347-B5E5-EA0B7D2D6561}">
          <p14:sldIdLst>
            <p14:sldId id="307"/>
            <p14:sldId id="304"/>
            <p14:sldId id="303"/>
            <p14:sldId id="262"/>
            <p14:sldId id="285"/>
            <p14:sldId id="292"/>
            <p14:sldId id="293"/>
            <p14:sldId id="291"/>
          </p14:sldIdLst>
        </p14:section>
        <p14:section name="Working with queries" id="{5B0B7F18-7A96-4AFF-8982-D676DB5FD2AE}">
          <p14:sldIdLst>
            <p14:sldId id="310"/>
            <p14:sldId id="290"/>
            <p14:sldId id="289"/>
            <p14:sldId id="286"/>
            <p14:sldId id="294"/>
            <p14:sldId id="288"/>
            <p14:sldId id="282"/>
            <p14:sldId id="295"/>
            <p14:sldId id="296"/>
            <p14:sldId id="299"/>
          </p14:sldIdLst>
        </p14:section>
        <p14:section name="Working With result sets" id="{27BC1FD1-A99C-4002-A202-EBD0423E7A81}">
          <p14:sldIdLst>
            <p14:sldId id="309"/>
            <p14:sldId id="300"/>
            <p14:sldId id="301"/>
            <p14:sldId id="302"/>
          </p14:sldIdLst>
        </p14:section>
        <p14:section name="Review" id="{AA508361-EF3A-4B1F-BDFA-E99B52018D0B}">
          <p14:sldIdLst>
            <p14:sldId id="306"/>
            <p14:sldId id="305"/>
            <p14:sldId id="280"/>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A220D-4344-7617-D5E6-E811C9442672}" v="1" dt="2021-10-28T17:55:08.170"/>
    <p1510:client id="{6EC33E0F-1DD3-4BBF-A3BB-38E781451B88}" v="2" dt="2020-11-25T11:05:29.299"/>
    <p1510:client id="{8E00C055-6F7D-479F-92B5-1B5AE15635F1}" v="2" dt="2021-10-22T13:11:51.087"/>
    <p1510:client id="{AD2BF180-B1DF-F0C6-794A-1E11B687D95C}" v="2" dt="2021-11-08T05:18:30.542"/>
    <p1510:client id="{B0DD8105-81E8-471E-8B66-F8CE8E2A1F34}" v="4" dt="2021-10-11T03:36:56.819"/>
    <p1510:client id="{D9B29CCF-6197-479F-BAD3-65F4A9140465}" v="1" dt="2020-12-09T04:23:41.150"/>
    <p1510:client id="{E2CF217A-AF6A-FCA4-E54E-1ACB9BA7EC6F}" v="2" dt="2021-03-14T10:09:02.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guide/>
      </p:guideLst>
    </p:cSldViewPr>
  </p:slideViewPr>
  <p:notesViewPr>
    <p:cSldViewPr snapToGrid="0">
      <p:cViewPr>
        <p:scale>
          <a:sx n="1" d="2"/>
          <a:sy n="1" d="2"/>
        </p:scale>
        <p:origin x="0" y="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 R, Gokul" userId="S::gokul.t-r@capgemini.com::331ae52f-4feb-4b09-9564-f951f5980ba7" providerId="AD" clId="Web-{AD2BF180-B1DF-F0C6-794A-1E11B687D95C}"/>
    <pc:docChg chg="modSld">
      <pc:chgData name="T R, Gokul" userId="S::gokul.t-r@capgemini.com::331ae52f-4feb-4b09-9564-f951f5980ba7" providerId="AD" clId="Web-{AD2BF180-B1DF-F0C6-794A-1E11B687D95C}" dt="2021-11-08T05:18:30.542" v="1" actId="20577"/>
      <pc:docMkLst>
        <pc:docMk/>
      </pc:docMkLst>
      <pc:sldChg chg="modSp">
        <pc:chgData name="T R, Gokul" userId="S::gokul.t-r@capgemini.com::331ae52f-4feb-4b09-9564-f951f5980ba7" providerId="AD" clId="Web-{AD2BF180-B1DF-F0C6-794A-1E11B687D95C}" dt="2021-11-08T05:18:30.542" v="1" actId="20577"/>
        <pc:sldMkLst>
          <pc:docMk/>
          <pc:sldMk cId="1491150888" sldId="289"/>
        </pc:sldMkLst>
        <pc:spChg chg="mod">
          <ac:chgData name="T R, Gokul" userId="S::gokul.t-r@capgemini.com::331ae52f-4feb-4b09-9564-f951f5980ba7" providerId="AD" clId="Web-{AD2BF180-B1DF-F0C6-794A-1E11B687D95C}" dt="2021-11-08T05:18:30.542" v="1" actId="20577"/>
          <ac:spMkLst>
            <pc:docMk/>
            <pc:sldMk cId="1491150888" sldId="289"/>
            <ac:spMk id="4" creationId="{00000000-0000-0000-0000-000000000000}"/>
          </ac:spMkLst>
        </pc:spChg>
      </pc:sldChg>
    </pc:docChg>
  </pc:docChgLst>
  <pc:docChgLst>
    <pc:chgData name="Pratyusha Lakkaraj, Nagasai" userId="S::nagasai.pratyusha-lakkaraj@capgemini.com::cb44c17d-977b-4f6f-876a-0f30c1b9120c" providerId="AD" clId="Web-{8E00C055-6F7D-479F-92B5-1B5AE15635F1}"/>
    <pc:docChg chg="modSld">
      <pc:chgData name="Pratyusha Lakkaraj, Nagasai" userId="S::nagasai.pratyusha-lakkaraj@capgemini.com::cb44c17d-977b-4f6f-876a-0f30c1b9120c" providerId="AD" clId="Web-{8E00C055-6F7D-479F-92B5-1B5AE15635F1}" dt="2021-10-22T13:11:51.087" v="1" actId="1076"/>
      <pc:docMkLst>
        <pc:docMk/>
      </pc:docMkLst>
      <pc:sldChg chg="addSp modSp">
        <pc:chgData name="Pratyusha Lakkaraj, Nagasai" userId="S::nagasai.pratyusha-lakkaraj@capgemini.com::cb44c17d-977b-4f6f-876a-0f30c1b9120c" providerId="AD" clId="Web-{8E00C055-6F7D-479F-92B5-1B5AE15635F1}" dt="2021-10-22T13:11:51.087" v="1" actId="1076"/>
        <pc:sldMkLst>
          <pc:docMk/>
          <pc:sldMk cId="1437754745" sldId="311"/>
        </pc:sldMkLst>
        <pc:spChg chg="add mod">
          <ac:chgData name="Pratyusha Lakkaraj, Nagasai" userId="S::nagasai.pratyusha-lakkaraj@capgemini.com::cb44c17d-977b-4f6f-876a-0f30c1b9120c" providerId="AD" clId="Web-{8E00C055-6F7D-479F-92B5-1B5AE15635F1}" dt="2021-10-22T13:11:51.087" v="1" actId="1076"/>
          <ac:spMkLst>
            <pc:docMk/>
            <pc:sldMk cId="1437754745" sldId="311"/>
            <ac:spMk id="3" creationId="{3655183F-A0F9-48A7-8BF8-F42D03478B20}"/>
          </ac:spMkLst>
        </pc:spChg>
      </pc:sldChg>
    </pc:docChg>
  </pc:docChgLst>
  <pc:docChgLst>
    <pc:chgData name="Mamidi, Shravya" userId="S::shravya.mamidi@capgemini.com::57c7d1ce-f246-47ff-8cbf-ecb8cf92d46f" providerId="AD" clId="Web-{6EC33E0F-1DD3-4BBF-A3BB-38E781451B88}"/>
    <pc:docChg chg="sldOrd">
      <pc:chgData name="Mamidi, Shravya" userId="S::shravya.mamidi@capgemini.com::57c7d1ce-f246-47ff-8cbf-ecb8cf92d46f" providerId="AD" clId="Web-{6EC33E0F-1DD3-4BBF-A3BB-38E781451B88}" dt="2020-11-25T11:05:29.299" v="1"/>
      <pc:docMkLst>
        <pc:docMk/>
      </pc:docMkLst>
      <pc:sldChg chg="ord">
        <pc:chgData name="Mamidi, Shravya" userId="S::shravya.mamidi@capgemini.com::57c7d1ce-f246-47ff-8cbf-ecb8cf92d46f" providerId="AD" clId="Web-{6EC33E0F-1DD3-4BBF-A3BB-38E781451B88}" dt="2020-11-25T11:05:29.299" v="1"/>
        <pc:sldMkLst>
          <pc:docMk/>
          <pc:sldMk cId="57602093" sldId="293"/>
        </pc:sldMkLst>
      </pc:sldChg>
    </pc:docChg>
  </pc:docChgLst>
  <pc:docChgLst>
    <pc:chgData name="BHAVANI, URADI" userId="S::uradi.bhavani@capgemini.com::3e5b4414-5009-4b56-8737-0753a8ad0bb4" providerId="AD" clId="Web-{E2CF217A-AF6A-FCA4-E54E-1ACB9BA7EC6F}"/>
    <pc:docChg chg="modSld">
      <pc:chgData name="BHAVANI, URADI" userId="S::uradi.bhavani@capgemini.com::3e5b4414-5009-4b56-8737-0753a8ad0bb4" providerId="AD" clId="Web-{E2CF217A-AF6A-FCA4-E54E-1ACB9BA7EC6F}" dt="2021-03-14T10:09:02.114" v="1" actId="1076"/>
      <pc:docMkLst>
        <pc:docMk/>
      </pc:docMkLst>
      <pc:sldChg chg="modSp">
        <pc:chgData name="BHAVANI, URADI" userId="S::uradi.bhavani@capgemini.com::3e5b4414-5009-4b56-8737-0753a8ad0bb4" providerId="AD" clId="Web-{E2CF217A-AF6A-FCA4-E54E-1ACB9BA7EC6F}" dt="2021-03-14T10:09:02.114" v="1" actId="1076"/>
        <pc:sldMkLst>
          <pc:docMk/>
          <pc:sldMk cId="2799359045" sldId="299"/>
        </pc:sldMkLst>
        <pc:spChg chg="mod">
          <ac:chgData name="BHAVANI, URADI" userId="S::uradi.bhavani@capgemini.com::3e5b4414-5009-4b56-8737-0753a8ad0bb4" providerId="AD" clId="Web-{E2CF217A-AF6A-FCA4-E54E-1ACB9BA7EC6F}" dt="2021-03-14T10:09:02.114" v="1" actId="1076"/>
          <ac:spMkLst>
            <pc:docMk/>
            <pc:sldMk cId="2799359045" sldId="299"/>
            <ac:spMk id="3" creationId="{00000000-0000-0000-0000-000000000000}"/>
          </ac:spMkLst>
        </pc:spChg>
      </pc:sldChg>
    </pc:docChg>
  </pc:docChgLst>
  <pc:docChgLst>
    <pc:chgData name="TAMMANA, SRIDHAR JYOTHI" userId="S::sridhar-jyothi.tammana@capgemini.com::30093413-ddec-4733-96cc-db523c1b07f6" providerId="AD" clId="Web-{D9B29CCF-6197-479F-BAD3-65F4A9140465}"/>
    <pc:docChg chg="modSld">
      <pc:chgData name="TAMMANA, SRIDHAR JYOTHI" userId="S::sridhar-jyothi.tammana@capgemini.com::30093413-ddec-4733-96cc-db523c1b07f6" providerId="AD" clId="Web-{D9B29CCF-6197-479F-BAD3-65F4A9140465}" dt="2020-12-09T04:23:41.150" v="0" actId="1076"/>
      <pc:docMkLst>
        <pc:docMk/>
      </pc:docMkLst>
      <pc:sldChg chg="modSp">
        <pc:chgData name="TAMMANA, SRIDHAR JYOTHI" userId="S::sridhar-jyothi.tammana@capgemini.com::30093413-ddec-4733-96cc-db523c1b07f6" providerId="AD" clId="Web-{D9B29CCF-6197-479F-BAD3-65F4A9140465}" dt="2020-12-09T04:23:41.150" v="0" actId="1076"/>
        <pc:sldMkLst>
          <pc:docMk/>
          <pc:sldMk cId="885717854" sldId="305"/>
        </pc:sldMkLst>
        <pc:spChg chg="mod">
          <ac:chgData name="TAMMANA, SRIDHAR JYOTHI" userId="S::sridhar-jyothi.tammana@capgemini.com::30093413-ddec-4733-96cc-db523c1b07f6" providerId="AD" clId="Web-{D9B29CCF-6197-479F-BAD3-65F4A9140465}" dt="2020-12-09T04:23:41.150" v="0" actId="1076"/>
          <ac:spMkLst>
            <pc:docMk/>
            <pc:sldMk cId="885717854" sldId="305"/>
            <ac:spMk id="4" creationId="{00000000-0000-0000-0000-000000000000}"/>
          </ac:spMkLst>
        </pc:spChg>
      </pc:sldChg>
    </pc:docChg>
  </pc:docChgLst>
  <pc:docChgLst>
    <pc:chgData name="Santhoshi Yamini Mangalasetti, Naga" userId="S::naga.santhoshi-yamini-mangalasetti@capgemini.com::caba27b8-82df-4669-ade3-70e3ddb51342" providerId="AD" clId="Web-{B0DD8105-81E8-471E-8B66-F8CE8E2A1F34}"/>
    <pc:docChg chg="modSld">
      <pc:chgData name="Santhoshi Yamini Mangalasetti, Naga" userId="S::naga.santhoshi-yamini-mangalasetti@capgemini.com::caba27b8-82df-4669-ade3-70e3ddb51342" providerId="AD" clId="Web-{B0DD8105-81E8-471E-8B66-F8CE8E2A1F34}" dt="2021-10-11T03:36:56.303" v="2" actId="20577"/>
      <pc:docMkLst>
        <pc:docMk/>
      </pc:docMkLst>
      <pc:sldChg chg="modSp">
        <pc:chgData name="Santhoshi Yamini Mangalasetti, Naga" userId="S::naga.santhoshi-yamini-mangalasetti@capgemini.com::caba27b8-82df-4669-ade3-70e3ddb51342" providerId="AD" clId="Web-{B0DD8105-81E8-471E-8B66-F8CE8E2A1F34}" dt="2021-10-11T03:36:56.303" v="2" actId="20577"/>
        <pc:sldMkLst>
          <pc:docMk/>
          <pc:sldMk cId="220768708" sldId="288"/>
        </pc:sldMkLst>
        <pc:spChg chg="mod">
          <ac:chgData name="Santhoshi Yamini Mangalasetti, Naga" userId="S::naga.santhoshi-yamini-mangalasetti@capgemini.com::caba27b8-82df-4669-ade3-70e3ddb51342" providerId="AD" clId="Web-{B0DD8105-81E8-471E-8B66-F8CE8E2A1F34}" dt="2021-10-11T03:36:56.303" v="2" actId="20577"/>
          <ac:spMkLst>
            <pc:docMk/>
            <pc:sldMk cId="220768708" sldId="288"/>
            <ac:spMk id="6" creationId="{00000000-0000-0000-0000-000000000000}"/>
          </ac:spMkLst>
        </pc:spChg>
      </pc:sldChg>
    </pc:docChg>
  </pc:docChgLst>
  <pc:docChgLst>
    <pc:chgData name="Kalyani, Manjusha" userId="S::manjusha.kalyani@capgemini.com::14028b2f-24d8-4c74-8641-b913046e32cc" providerId="AD" clId="Web-{024A220D-4344-7617-D5E6-E811C9442672}"/>
    <pc:docChg chg="modSld">
      <pc:chgData name="Kalyani, Manjusha" userId="S::manjusha.kalyani@capgemini.com::14028b2f-24d8-4c74-8641-b913046e32cc" providerId="AD" clId="Web-{024A220D-4344-7617-D5E6-E811C9442672}" dt="2021-10-28T17:55:08.170" v="0"/>
      <pc:docMkLst>
        <pc:docMk/>
      </pc:docMkLst>
      <pc:sldChg chg="addSp">
        <pc:chgData name="Kalyani, Manjusha" userId="S::manjusha.kalyani@capgemini.com::14028b2f-24d8-4c74-8641-b913046e32cc" providerId="AD" clId="Web-{024A220D-4344-7617-D5E6-E811C9442672}" dt="2021-10-28T17:55:08.170" v="0"/>
        <pc:sldMkLst>
          <pc:docMk/>
          <pc:sldMk cId="885717854" sldId="305"/>
        </pc:sldMkLst>
        <pc:spChg chg="add">
          <ac:chgData name="Kalyani, Manjusha" userId="S::manjusha.kalyani@capgemini.com::14028b2f-24d8-4c74-8641-b913046e32cc" providerId="AD" clId="Web-{024A220D-4344-7617-D5E6-E811C9442672}" dt="2021-10-28T17:55:08.170" v="0"/>
          <ac:spMkLst>
            <pc:docMk/>
            <pc:sldMk cId="885717854" sldId="305"/>
            <ac:spMk id="3" creationId="{85AA087A-7DE4-4A42-9B95-0BF2A527682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a:latin typeface="Arial" pitchFamily="34" charset="0"/>
                <a:cs typeface="Arial" pitchFamily="34" charset="0"/>
              </a:rPr>
              <a:t>© Guidewire Software, Inc. 2001-2014. All rights reserved.</a:t>
            </a:r>
            <a:br>
              <a:rPr lang="en-US" sz="800">
                <a:latin typeface="Arial" pitchFamily="34" charset="0"/>
                <a:cs typeface="Arial" pitchFamily="34" charset="0"/>
              </a:rPr>
            </a:br>
            <a:r>
              <a:rPr lang="en-US" sz="80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|EON~001|</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24120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|EON~010|</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query object's toString() method provides an approximation of the SQL sent to the database to execute the query. These results are an approximation because the actual SQL may have vendor-dependent variations or vendor-dependent optimizations or both. A given query may have slight syntactic variations depending on whether it is used for an Oracle database or a SQL Server database.</a:t>
            </a:r>
          </a:p>
          <a:p>
            <a:endParaRPr lang="en-US"/>
          </a:p>
          <a:p>
            <a:r>
              <a:rPr lang="en-US"/>
              <a:t>You can record a more specific version of the SQL query in the logs. Call the </a:t>
            </a:r>
            <a:r>
              <a:rPr lang="en-US" err="1"/>
              <a:t>withLogSQL</a:t>
            </a:r>
            <a:r>
              <a:rPr lang="en-US"/>
              <a:t>(true) method on the query object. The method takes a single boolean argument that, when set to true, logs the query in the system logs using </a:t>
            </a:r>
            <a:r>
              <a:rPr lang="en-US" err="1"/>
              <a:t>PLLoggerCategory</a:t>
            </a:r>
            <a:r>
              <a:rPr lang="en-US"/>
              <a:t> of </a:t>
            </a:r>
            <a:r>
              <a:rPr lang="en-US" err="1"/>
              <a:t>SERVER_DATABASE</a:t>
            </a:r>
            <a:r>
              <a:rPr lang="en-US"/>
              <a:t>.</a:t>
            </a:r>
          </a:p>
          <a:p>
            <a:r>
              <a:rPr lang="en-US">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79107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|EON~011|</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492033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|EON~012|</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syntax</a:t>
            </a:r>
            <a:r>
              <a:rPr lang="en-US" baseline="0"/>
              <a:t> for restricting a query using the compare() method comparison predicate is:</a:t>
            </a:r>
            <a:br>
              <a:rPr lang="en-US"/>
            </a:br>
            <a:r>
              <a:rPr lang="en-US"/>
              <a:t>    </a:t>
            </a:r>
            <a:r>
              <a:rPr lang="en-US" sz="1050" err="1">
                <a:latin typeface="Courier New" pitchFamily="49" charset="0"/>
                <a:cs typeface="Courier New" pitchFamily="49" charset="0"/>
              </a:rPr>
              <a:t>queryObj.compare</a:t>
            </a:r>
            <a:r>
              <a:rPr lang="en-US" sz="1050">
                <a:latin typeface="Courier New" pitchFamily="49" charset="0"/>
                <a:cs typeface="Courier New" pitchFamily="49" charset="0"/>
              </a:rPr>
              <a:t>("field", operator, value)</a:t>
            </a:r>
            <a:endParaRPr lang="en-US">
              <a:latin typeface="Courier New" pitchFamily="49" charset="0"/>
              <a:cs typeface="Courier New" pitchFamily="49" charset="0"/>
            </a:endParaRPr>
          </a:p>
          <a:p>
            <a:endParaRPr lang="en-US"/>
          </a:p>
          <a:p>
            <a:r>
              <a:rPr lang="en-US"/>
              <a:t>Valid operators include:</a:t>
            </a:r>
          </a:p>
          <a:p>
            <a:pPr lvl="1"/>
            <a:r>
              <a:rPr lang="en-US" err="1">
                <a:latin typeface="Courier New" pitchFamily="49" charset="0"/>
                <a:cs typeface="Courier New" pitchFamily="49" charset="0"/>
              </a:rPr>
              <a:t>Relop.Equals</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Relop.NotEquals</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Relop.LessThan</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Relop.LessThanOrEquals</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Relop.GreaterThan</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Relop.GreaterThanOrEquals</a:t>
            </a:r>
            <a:endParaRPr lang="en-US">
              <a:latin typeface="Courier New" pitchFamily="49" charset="0"/>
              <a:cs typeface="Courier New" pitchFamily="49" charset="0"/>
            </a:endParaRPr>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509690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|EON~013|</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462761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|EON~014|</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a:t>Any place you need to refer to a property or method on a type and want it to be type safe, use feature literals.</a:t>
            </a:r>
            <a:r>
              <a:rPr lang="en-US" sz="1200" baseline="0"/>
              <a:t>  </a:t>
            </a:r>
            <a:endParaRPr lang="en-US" sz="120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a:t>You can refer to the "features" of a type using the # operator</a:t>
            </a:r>
            <a:r>
              <a:rPr lang="en-US" sz="1200" baseline="0"/>
              <a:t> in the Gosu Language.</a:t>
            </a:r>
            <a:endParaRPr lang="en-US" sz="1200"/>
          </a:p>
          <a:p>
            <a:endParaRPr lang="en-US"/>
          </a:p>
          <a:p>
            <a:r>
              <a:rPr lang="en-US"/>
              <a:t>Here are a few examples</a:t>
            </a:r>
            <a:r>
              <a:rPr lang="en-US" baseline="0"/>
              <a:t> for why feature literals for the Gosu language are useful:</a:t>
            </a:r>
            <a:endParaRPr lang="en-US"/>
          </a:p>
          <a:p>
            <a:pPr marL="171450" indent="-171450">
              <a:buFont typeface="Arial" pitchFamily="34" charset="0"/>
              <a:buChar char="•"/>
            </a:pPr>
            <a:r>
              <a:rPr lang="en-US"/>
              <a:t>Mapping between properties of two types (mapping layer)</a:t>
            </a:r>
          </a:p>
          <a:p>
            <a:pPr marL="171450" indent="-171450">
              <a:buFont typeface="Arial" pitchFamily="34" charset="0"/>
              <a:buChar char="•"/>
            </a:pPr>
            <a:r>
              <a:rPr lang="en-US"/>
              <a:t>Creating data-binding (data layer)</a:t>
            </a:r>
          </a:p>
          <a:p>
            <a:pPr marL="171450" indent="-171450">
              <a:buFont typeface="Arial" pitchFamily="34" charset="0"/>
              <a:buChar char="•"/>
            </a:pPr>
            <a:r>
              <a:rPr lang="en-US"/>
              <a:t>Specify type-safe bean paths (query layer)</a:t>
            </a:r>
          </a:p>
          <a:p>
            <a:pPr marL="0" indent="0">
              <a:buFont typeface="Arial" pitchFamily="34" charset="0"/>
              <a:buNone/>
            </a:pPr>
            <a:endParaRPr lang="en-US"/>
          </a:p>
          <a:p>
            <a:pPr marL="0" indent="0">
              <a:buFont typeface="Arial" pitchFamily="34" charset="0"/>
              <a:buNone/>
            </a:pPr>
            <a:r>
              <a:rPr lang="en-US"/>
              <a:t>One</a:t>
            </a:r>
            <a:r>
              <a:rPr lang="en-US" baseline="0"/>
              <a:t> reason that the feature literal syntax is preferred in the compare() method is because you can reference the property/field of the entity without referring to the data</a:t>
            </a:r>
            <a:r>
              <a:rPr lang="en-US"/>
              <a:t> dictionary.</a:t>
            </a:r>
          </a:p>
          <a:p>
            <a:pPr marL="0" indent="0">
              <a:buFont typeface="Arial" pitchFamily="34" charset="0"/>
              <a:buNone/>
            </a:pPr>
            <a:endParaRPr lang="en-US"/>
          </a:p>
          <a:p>
            <a:pPr marL="0" indent="0">
              <a:buFont typeface="Arial" pitchFamily="34" charset="0"/>
              <a:buNone/>
            </a:pPr>
            <a:r>
              <a:rPr lang="en-US"/>
              <a:t>For business rules where often the </a:t>
            </a:r>
            <a:r>
              <a:rPr lang="en-US" err="1">
                <a:latin typeface="Courier New" pitchFamily="49" charset="0"/>
                <a:cs typeface="Courier New" pitchFamily="49" charset="0"/>
              </a:rPr>
              <a:t>getOriginalValue</a:t>
            </a:r>
            <a:r>
              <a:rPr lang="en-US">
                <a:latin typeface="Courier New" pitchFamily="49" charset="0"/>
                <a:cs typeface="Courier New" pitchFamily="49" charset="0"/>
              </a:rPr>
              <a:t>()</a:t>
            </a:r>
            <a:r>
              <a:rPr lang="en-US" baseline="0"/>
              <a:t> method is called, the feature literal supports the property reference method signature.  This means that the method can return a properly typed reference and not just a reference to the Object type.</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90506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|EON~015|</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Often you want to select data based on the values of typekey fields. A typekey field takes its values from a specific typelist, which contains a set of codes and related display values used in the drop-down lists of the ClaimCenter application.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28863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|EON~016|</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When using the compare method with a date value, avoid exceptions by casting any string</a:t>
            </a:r>
            <a:r>
              <a:rPr lang="en-US" baseline="0"/>
              <a:t> </a:t>
            </a:r>
            <a:r>
              <a:rPr lang="en-US"/>
              <a:t>values as a date value.  Use the</a:t>
            </a:r>
            <a:r>
              <a:rPr lang="en-US" baseline="0"/>
              <a:t> international ISO date format (</a:t>
            </a:r>
            <a:r>
              <a:rPr lang="en-US" baseline="0" err="1"/>
              <a:t>YYYY</a:t>
            </a:r>
            <a:r>
              <a:rPr lang="en-US" baseline="0"/>
              <a:t>-MM-DD) for date strings. </a:t>
            </a:r>
            <a:r>
              <a:rPr lang="en-US"/>
              <a:t>To cast a value as a date value, use the syntax: "</a:t>
            </a:r>
            <a:r>
              <a:rPr lang="en-US" err="1"/>
              <a:t>YYYY</a:t>
            </a:r>
            <a:r>
              <a:rPr lang="en-US"/>
              <a:t>-MM-DD" as </a:t>
            </a:r>
            <a:r>
              <a:rPr lang="en-US" err="1"/>
              <a:t>java.util.Date</a:t>
            </a:r>
            <a:r>
              <a:rPr lang="en-US"/>
              <a:t>.</a:t>
            </a:r>
            <a:endParaRPr lang="en-US" baseline="0"/>
          </a:p>
          <a:p>
            <a:pPr eaLnBrk="1" hangingPunct="1"/>
            <a:endParaRPr lang="en-US"/>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a:t>Avoid strings for typecode values as this also requires casting to a typekey,</a:t>
            </a:r>
            <a:r>
              <a:rPr lang="en-US" sz="1200" baseline="0"/>
              <a:t> </a:t>
            </a:r>
            <a:r>
              <a:rPr lang="en-US" sz="1200"/>
              <a:t>To cast a value as a typecode from the appropriate typelist, use the syntax: "&lt;typecode&gt;" as typekey.&lt;typelist&gt;. Gosu provides typekey literals that let you specify typelist codes in your programming code. Gosu creates typekey literals at compile time by prefixing typelist codes with </a:t>
            </a:r>
            <a:r>
              <a:rPr lang="en-US" sz="1200" err="1"/>
              <a:t>TC</a:t>
            </a:r>
            <a:r>
              <a:rPr lang="en-US" sz="1200"/>
              <a:t>_ and converting code values to upper case.</a:t>
            </a:r>
          </a:p>
          <a:p>
            <a:pPr eaLnBrk="1" hangingPunct="1"/>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A null value signifies the absence of or void of a value. </a:t>
            </a:r>
          </a:p>
          <a:p>
            <a:pPr eaLnBrk="1" hangingPunct="1"/>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288634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|EON~017|</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In Guidewire applications, there are some data model entity elements that specify a nullok attribute. Column, foreignkey, onetoone, and typekey are elements that have the nullok attribute.  When specified as an attribute of an element, you must define the nullok attribute (8.0.0).</a:t>
            </a:r>
          </a:p>
          <a:p>
            <a:endParaRPr lang="en-US" baseline="0"/>
          </a:p>
          <a:p>
            <a:r>
              <a:rPr lang="en-US" baseline="0"/>
              <a:t>Guidewire applications transform an entity element with a nullok=true attribute to a column definition in a physical database table. Relational databases create database tables using a form of Structure Query Language (SQL) known as Data Definition Language (DDL).  With a nullok=false attribute, a Guidewire application executes a SQL / DDL statement to create a column constraint that specifies that the named column cannot contain a null value.  </a:t>
            </a:r>
          </a:p>
          <a:p>
            <a:endParaRPr lang="en-US" baseline="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|EON~018|</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A query can have as many restrictions as needed.</a:t>
            </a:r>
          </a:p>
          <a:p>
            <a:endParaRPr lang="en-US" baseline="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|EON~019|</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The block </a:t>
            </a:r>
            <a:r>
              <a:rPr lang="en-US" err="1"/>
              <a:t>syntax</a:t>
            </a:r>
            <a:r>
              <a:rPr lang="en-US" baseline="0" err="1"/>
              <a:t>for</a:t>
            </a:r>
            <a:r>
              <a:rPr lang="en-US" baseline="0"/>
              <a:t> the or() method is:</a:t>
            </a:r>
          </a:p>
          <a:p>
            <a:pPr lvl="1"/>
            <a:r>
              <a:rPr lang="en-US" err="1">
                <a:latin typeface="Courier New" pitchFamily="49" charset="0"/>
                <a:cs typeface="Courier New" pitchFamily="49" charset="0"/>
              </a:rPr>
              <a:t>queryObj.or</a:t>
            </a:r>
            <a:r>
              <a:rPr lang="en-US">
                <a:latin typeface="Courier New" pitchFamily="49" charset="0"/>
                <a:cs typeface="Courier New" pitchFamily="49" charset="0"/>
              </a:rPr>
              <a:t>( \ criteria -&gt; {</a:t>
            </a:r>
            <a:br>
              <a:rPr lang="en-US">
                <a:latin typeface="Courier New" pitchFamily="49" charset="0"/>
                <a:cs typeface="Courier New" pitchFamily="49" charset="0"/>
              </a:rPr>
            </a:br>
            <a:r>
              <a:rPr lang="en-US">
                <a:latin typeface="Courier New" pitchFamily="49" charset="0"/>
                <a:cs typeface="Courier New" pitchFamily="49" charset="0"/>
              </a:rPr>
              <a:t>     criteria.compare()</a:t>
            </a:r>
            <a:br>
              <a:rPr lang="en-US">
                <a:latin typeface="Courier New" pitchFamily="49" charset="0"/>
                <a:cs typeface="Courier New" pitchFamily="49" charset="0"/>
              </a:rPr>
            </a:br>
            <a:r>
              <a:rPr lang="en-US">
                <a:latin typeface="Courier New" pitchFamily="49" charset="0"/>
                <a:cs typeface="Courier New" pitchFamily="49" charset="0"/>
              </a:rPr>
              <a:t>     criteria.compare()  // add as many criteria as needed</a:t>
            </a:r>
            <a:br>
              <a:rPr lang="en-US">
                <a:latin typeface="Courier New" pitchFamily="49" charset="0"/>
                <a:cs typeface="Courier New" pitchFamily="49" charset="0"/>
              </a:rPr>
            </a:br>
            <a:r>
              <a:rPr lang="en-US">
                <a:latin typeface="Courier New" pitchFamily="49" charset="0"/>
                <a:cs typeface="Courier New" pitchFamily="49" charset="0"/>
              </a:rPr>
              <a:t> })</a:t>
            </a:r>
          </a:p>
          <a:p>
            <a:pPr eaLnBrk="1" hangingPunct="1"/>
            <a:endParaRPr lang="en-US"/>
          </a:p>
          <a:p>
            <a:pPr eaLnBrk="1" hangingPunct="1"/>
            <a:r>
              <a:rPr lang="en-US"/>
              <a:t>You can create a query that consists of multiple conditions that are </a:t>
            </a:r>
            <a:r>
              <a:rPr lang="en-US" err="1"/>
              <a:t>ORed</a:t>
            </a:r>
            <a:r>
              <a:rPr lang="en-US"/>
              <a:t> together. To do this, you must use the or() method. It takes a block as an input parameter. The block consists of a placeholder that represents the original query object. You can then list multiple criteria, all of which are </a:t>
            </a:r>
            <a:r>
              <a:rPr lang="en-US" err="1"/>
              <a:t>ORed</a:t>
            </a:r>
            <a:r>
              <a:rPr lang="en-US"/>
              <a:t> together. </a:t>
            </a:r>
          </a:p>
          <a:p>
            <a:pPr eaLnBrk="1" hangingPunct="1"/>
            <a:endParaRPr lang="en-US"/>
          </a:p>
          <a:p>
            <a:pPr eaLnBrk="1" hangingPunct="1"/>
            <a:r>
              <a:rPr lang="en-US"/>
              <a:t>You can also combine conditions with AND </a:t>
            </a:r>
            <a:r>
              <a:rPr lang="en-US" err="1"/>
              <a:t>and</a:t>
            </a:r>
            <a:r>
              <a:rPr lang="en-US"/>
              <a:t> OR logic in complex ways. The following example finds all policy people whose first name is "John" or whose name is "Erica Hinds" (first name is Erica and last name is Hinds):</a:t>
            </a:r>
          </a:p>
          <a:p>
            <a:pPr lvl="1"/>
            <a:r>
              <a:rPr lang="en-US" err="1">
                <a:latin typeface="Courier New" pitchFamily="49" charset="0"/>
                <a:cs typeface="Courier New" pitchFamily="49" charset="0"/>
              </a:rPr>
              <a:t>policyPersonQuery.or</a:t>
            </a:r>
            <a:r>
              <a:rPr lang="en-US">
                <a:latin typeface="Courier New" pitchFamily="49" charset="0"/>
                <a:cs typeface="Courier New" pitchFamily="49" charset="0"/>
              </a:rPr>
              <a:t>( \ </a:t>
            </a:r>
            <a:r>
              <a:rPr lang="en-US" err="1">
                <a:latin typeface="Courier New" pitchFamily="49" charset="0"/>
                <a:cs typeface="Courier New" pitchFamily="49" charset="0"/>
              </a:rPr>
              <a:t>orCriteria</a:t>
            </a:r>
            <a:r>
              <a:rPr lang="en-US">
                <a:latin typeface="Courier New" pitchFamily="49" charset="0"/>
                <a:cs typeface="Courier New" pitchFamily="49" charset="0"/>
              </a:rPr>
              <a:t> -&gt; {</a:t>
            </a:r>
          </a:p>
          <a:p>
            <a:pPr lvl="1"/>
            <a:r>
              <a:rPr lang="en-US">
                <a:latin typeface="Courier New" pitchFamily="49" charset="0"/>
                <a:cs typeface="Courier New" pitchFamily="49" charset="0"/>
              </a:rPr>
              <a:t>    </a:t>
            </a:r>
            <a:r>
              <a:rPr lang="en-US" err="1">
                <a:latin typeface="Courier New" pitchFamily="49" charset="0"/>
                <a:cs typeface="Courier New" pitchFamily="49" charset="0"/>
              </a:rPr>
              <a:t>orCriteria.compare</a:t>
            </a:r>
            <a:r>
              <a:rPr lang="en-US">
                <a:latin typeface="Courier New" pitchFamily="49" charset="0"/>
                <a:cs typeface="Courier New" pitchFamily="49" charset="0"/>
              </a:rPr>
              <a:t>("</a:t>
            </a:r>
            <a:r>
              <a:rPr lang="en-US" err="1">
                <a:latin typeface="Courier New" pitchFamily="49" charset="0"/>
                <a:cs typeface="Courier New" pitchFamily="49" charset="0"/>
              </a:rPr>
              <a:t>FirstName</a:t>
            </a:r>
            <a:r>
              <a:rPr lang="en-US">
                <a:latin typeface="Courier New" pitchFamily="49" charset="0"/>
                <a:cs typeface="Courier New" pitchFamily="49" charset="0"/>
              </a:rPr>
              <a:t>", Equals, "John")</a:t>
            </a:r>
          </a:p>
          <a:p>
            <a:pPr lvl="1"/>
            <a:r>
              <a:rPr lang="en-US">
                <a:latin typeface="Courier New" pitchFamily="49" charset="0"/>
                <a:cs typeface="Courier New" pitchFamily="49" charset="0"/>
              </a:rPr>
              <a:t>    </a:t>
            </a:r>
            <a:r>
              <a:rPr lang="en-US" err="1">
                <a:latin typeface="Courier New" pitchFamily="49" charset="0"/>
                <a:cs typeface="Courier New" pitchFamily="49" charset="0"/>
              </a:rPr>
              <a:t>orCriteria.and</a:t>
            </a:r>
            <a:r>
              <a:rPr lang="en-US">
                <a:latin typeface="Courier New" pitchFamily="49" charset="0"/>
                <a:cs typeface="Courier New" pitchFamily="49" charset="0"/>
              </a:rPr>
              <a:t>( \ </a:t>
            </a:r>
            <a:r>
              <a:rPr lang="en-US" err="1">
                <a:latin typeface="Courier New" pitchFamily="49" charset="0"/>
                <a:cs typeface="Courier New" pitchFamily="49" charset="0"/>
              </a:rPr>
              <a:t>andCriteria</a:t>
            </a:r>
            <a:r>
              <a:rPr lang="en-US">
                <a:latin typeface="Courier New" pitchFamily="49" charset="0"/>
                <a:cs typeface="Courier New" pitchFamily="49" charset="0"/>
              </a:rPr>
              <a:t> -&gt; {</a:t>
            </a:r>
          </a:p>
          <a:p>
            <a:pPr lvl="1"/>
            <a:r>
              <a:rPr lang="en-US">
                <a:latin typeface="Courier New" pitchFamily="49" charset="0"/>
                <a:cs typeface="Courier New" pitchFamily="49" charset="0"/>
              </a:rPr>
              <a:t>        </a:t>
            </a:r>
            <a:r>
              <a:rPr lang="en-US" err="1">
                <a:latin typeface="Courier New" pitchFamily="49" charset="0"/>
                <a:cs typeface="Courier New" pitchFamily="49" charset="0"/>
              </a:rPr>
              <a:t>andCriteria.compare</a:t>
            </a:r>
            <a:r>
              <a:rPr lang="en-US">
                <a:latin typeface="Courier New" pitchFamily="49" charset="0"/>
                <a:cs typeface="Courier New" pitchFamily="49" charset="0"/>
              </a:rPr>
              <a:t>("</a:t>
            </a:r>
            <a:r>
              <a:rPr lang="en-US" err="1">
                <a:latin typeface="Courier New" pitchFamily="49" charset="0"/>
                <a:cs typeface="Courier New" pitchFamily="49" charset="0"/>
              </a:rPr>
              <a:t>FirstName</a:t>
            </a:r>
            <a:r>
              <a:rPr lang="en-US">
                <a:latin typeface="Courier New" pitchFamily="49" charset="0"/>
                <a:cs typeface="Courier New" pitchFamily="49" charset="0"/>
              </a:rPr>
              <a:t>", Equals, "Erica")</a:t>
            </a:r>
          </a:p>
          <a:p>
            <a:pPr lvl="1"/>
            <a:r>
              <a:rPr lang="en-US">
                <a:latin typeface="Courier New" pitchFamily="49" charset="0"/>
                <a:cs typeface="Courier New" pitchFamily="49" charset="0"/>
              </a:rPr>
              <a:t>        </a:t>
            </a:r>
            <a:r>
              <a:rPr lang="en-US" err="1">
                <a:latin typeface="Courier New" pitchFamily="49" charset="0"/>
                <a:cs typeface="Courier New" pitchFamily="49" charset="0"/>
              </a:rPr>
              <a:t>andCriteria.compare</a:t>
            </a:r>
            <a:r>
              <a:rPr lang="en-US">
                <a:latin typeface="Courier New" pitchFamily="49" charset="0"/>
                <a:cs typeface="Courier New" pitchFamily="49" charset="0"/>
              </a:rPr>
              <a:t>("</a:t>
            </a:r>
            <a:r>
              <a:rPr lang="en-US" err="1">
                <a:latin typeface="Courier New" pitchFamily="49" charset="0"/>
                <a:cs typeface="Courier New" pitchFamily="49" charset="0"/>
              </a:rPr>
              <a:t>LastName</a:t>
            </a:r>
            <a:r>
              <a:rPr lang="en-US">
                <a:latin typeface="Courier New" pitchFamily="49" charset="0"/>
                <a:cs typeface="Courier New" pitchFamily="49" charset="0"/>
              </a:rPr>
              <a:t>", Equals, "Hinds")</a:t>
            </a:r>
          </a:p>
          <a:p>
            <a:pPr lvl="1"/>
            <a:r>
              <a:rPr lang="en-US">
                <a:latin typeface="Courier New" pitchFamily="49" charset="0"/>
                <a:cs typeface="Courier New" pitchFamily="49" charset="0"/>
              </a:rPr>
              <a:t>    })</a:t>
            </a:r>
          </a:p>
          <a:p>
            <a:pPr lvl="1"/>
            <a:r>
              <a:rPr lang="en-US">
                <a:latin typeface="Courier New" pitchFamily="49" charset="0"/>
                <a:cs typeface="Courier New" pitchFamily="49" charset="0"/>
              </a:rPr>
              <a:t>})</a:t>
            </a:r>
          </a:p>
          <a:p>
            <a:endParaRPr lang="en-US" baseline="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|EON~002|</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3405781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|EON~020|</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Gosu Reference Guide contains complete list of all options for restricting queries. In addition, documentation</a:t>
            </a:r>
            <a:r>
              <a:rPr lang="en-US" baseline="0"/>
              <a:t> covers how to write a</a:t>
            </a:r>
            <a:r>
              <a:rPr lang="en-US"/>
              <a:t>ggregate queries, row queries,</a:t>
            </a:r>
            <a:r>
              <a:rPr lang="en-US" baseline="0"/>
              <a:t> column value comparison queries, and join queries.</a:t>
            </a:r>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288924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|EON~021|</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697735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|EON~022|</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Count attribute identifies the number of objects in the result set. </a:t>
            </a:r>
          </a:p>
          <a:p>
            <a:endParaRPr lang="en-US"/>
          </a:p>
          <a:p>
            <a:r>
              <a:rPr lang="en-US"/>
              <a:t>Developers should keep in mind that Guidewire does not query the database for the complete result set, however, and does not store a snapshot of the results of a given query. Therefore, the value of Count can vary if the number of rows in the database that meet the query's criteria changes while the query results are being processed. The field is introduced here as it is useful for instructional and debugging purposes, but it can be problematic if used in implementation code as an absolutely accurate reflection of the number of rows in the database that meet the query's criteria. For a further discussion of this topic, refer to the Gosu Reference Guide.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988784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|EON~023|</a:t>
            </a:r>
          </a:p>
        </p:txBody>
      </p:sp>
      <p:sp>
        <p:nvSpPr>
          <p:cNvPr id="3" name="Notes Placeholder 2"/>
          <p:cNvSpPr>
            <a:spLocks noGrp="1"/>
          </p:cNvSpPr>
          <p:nvPr>
            <p:ph type="body" idx="1"/>
          </p:nvPr>
        </p:nvSpPr>
        <p:spPr/>
        <p:txBody>
          <a:bodyPr/>
          <a:lstStyle/>
          <a:p>
            <a:r>
              <a:rPr lang="en-US"/>
              <a:t>The sorting syntax for the results object is:</a:t>
            </a:r>
            <a:br>
              <a:rPr lang="en-US"/>
            </a:br>
            <a:r>
              <a:rPr lang="en-US"/>
              <a:t>     </a:t>
            </a:r>
            <a:r>
              <a:rPr lang="en-US" sz="1050" err="1">
                <a:latin typeface="Courier New" pitchFamily="49" charset="0"/>
                <a:cs typeface="Courier New" pitchFamily="49" charset="0"/>
              </a:rPr>
              <a:t>resultsObj.orderBy</a:t>
            </a:r>
            <a:r>
              <a:rPr lang="en-US" sz="1050">
                <a:latin typeface="Courier New" pitchFamily="49" charset="0"/>
                <a:cs typeface="Courier New" pitchFamily="49" charset="0"/>
              </a:rPr>
              <a:t>( \ row -&gt; </a:t>
            </a:r>
            <a:r>
              <a:rPr lang="en-US" sz="1050" err="1">
                <a:latin typeface="Courier New" pitchFamily="49" charset="0"/>
                <a:cs typeface="Courier New" pitchFamily="49" charset="0"/>
              </a:rPr>
              <a:t>row.FieldName</a:t>
            </a:r>
            <a:r>
              <a:rPr lang="en-US" sz="1050">
                <a:latin typeface="Courier New" pitchFamily="49" charset="0"/>
                <a:cs typeface="Courier New" pitchFamily="49" charset="0"/>
              </a:rPr>
              <a:t>)</a:t>
            </a:r>
          </a:p>
          <a:p>
            <a:r>
              <a:rPr lang="en-US" sz="1050">
                <a:latin typeface="Courier New" pitchFamily="49" charset="0"/>
                <a:cs typeface="Courier New" pitchFamily="49" charset="0"/>
              </a:rPr>
              <a:t>   </a:t>
            </a:r>
            <a:r>
              <a:rPr lang="en-US" sz="1050" err="1">
                <a:latin typeface="Courier New" pitchFamily="49" charset="0"/>
                <a:cs typeface="Courier New" pitchFamily="49" charset="0"/>
              </a:rPr>
              <a:t>resultsObj.orderByDescending</a:t>
            </a:r>
            <a:r>
              <a:rPr lang="en-US" sz="1050">
                <a:latin typeface="Courier New" pitchFamily="49" charset="0"/>
                <a:cs typeface="Courier New" pitchFamily="49" charset="0"/>
              </a:rPr>
              <a:t>( \ row -&gt; </a:t>
            </a:r>
            <a:r>
              <a:rPr lang="en-US" sz="1050" err="1">
                <a:latin typeface="Courier New" pitchFamily="49" charset="0"/>
                <a:cs typeface="Courier New" pitchFamily="49" charset="0"/>
              </a:rPr>
              <a:t>row.FieldName</a:t>
            </a:r>
            <a:r>
              <a:rPr lang="en-US" sz="1050">
                <a:latin typeface="Courier New" pitchFamily="49" charset="0"/>
                <a:cs typeface="Courier New" pitchFamily="49" charset="0"/>
              </a:rPr>
              <a:t>)</a:t>
            </a:r>
          </a:p>
          <a:p>
            <a:endParaRPr lang="en-US"/>
          </a:p>
          <a:p>
            <a:r>
              <a:rPr lang="en-US"/>
              <a:t>In the slide example, the two methods sort the entire result set according to the field name in either ascending (</a:t>
            </a:r>
            <a:r>
              <a:rPr lang="en-US" err="1"/>
              <a:t>orderBy</a:t>
            </a:r>
            <a:r>
              <a:rPr lang="en-US"/>
              <a:t>) or descending (</a:t>
            </a:r>
            <a:r>
              <a:rPr lang="en-US" err="1"/>
              <a:t>orderByDescending</a:t>
            </a:r>
            <a:r>
              <a:rPr lang="en-US"/>
              <a:t>) order. </a:t>
            </a:r>
          </a:p>
          <a:p>
            <a:endParaRPr lang="en-US"/>
          </a:p>
          <a:p>
            <a:r>
              <a:rPr lang="en-US"/>
              <a:t>There are two other methods: </a:t>
            </a:r>
            <a:r>
              <a:rPr lang="en-US" err="1"/>
              <a:t>thenBy</a:t>
            </a:r>
            <a:r>
              <a:rPr lang="en-US"/>
              <a:t> and </a:t>
            </a:r>
            <a:r>
              <a:rPr lang="en-US" err="1"/>
              <a:t>thenByDescending</a:t>
            </a:r>
            <a:r>
              <a:rPr lang="en-US"/>
              <a:t>. These methods do not re-sort the entire result set. Instead, they preserve any existing ordering and sort rows that tied during the first sort. For example, if you wanted to sort by last name and then by first name, you would use the following code:</a:t>
            </a:r>
          </a:p>
          <a:p>
            <a:pPr lvl="1"/>
            <a:r>
              <a:rPr lang="en-US" err="1">
                <a:latin typeface="Courier New" pitchFamily="49" charset="0"/>
                <a:cs typeface="Courier New" pitchFamily="49" charset="0"/>
              </a:rPr>
              <a:t>resultSet.orderBy</a:t>
            </a:r>
            <a:r>
              <a:rPr lang="en-US">
                <a:latin typeface="Courier New" pitchFamily="49" charset="0"/>
                <a:cs typeface="Courier New" pitchFamily="49" charset="0"/>
              </a:rPr>
              <a:t>( \ row -&gt; </a:t>
            </a:r>
            <a:r>
              <a:rPr lang="en-US" err="1">
                <a:latin typeface="Courier New" pitchFamily="49" charset="0"/>
                <a:cs typeface="Courier New" pitchFamily="49" charset="0"/>
              </a:rPr>
              <a:t>row.LastName</a:t>
            </a:r>
            <a:r>
              <a:rPr lang="en-US">
                <a:latin typeface="Courier New" pitchFamily="49" charset="0"/>
                <a:cs typeface="Courier New" pitchFamily="49" charset="0"/>
              </a:rPr>
              <a:t>)</a:t>
            </a:r>
          </a:p>
          <a:p>
            <a:pPr lvl="1"/>
            <a:r>
              <a:rPr lang="en-US" err="1">
                <a:latin typeface="Courier New" pitchFamily="49" charset="0"/>
                <a:cs typeface="Courier New" pitchFamily="49" charset="0"/>
              </a:rPr>
              <a:t>resultSet.thenBy</a:t>
            </a:r>
            <a:r>
              <a:rPr lang="en-US">
                <a:latin typeface="Courier New" pitchFamily="49" charset="0"/>
                <a:cs typeface="Courier New" pitchFamily="49" charset="0"/>
              </a:rPr>
              <a:t>( \ row -&gt; </a:t>
            </a:r>
            <a:r>
              <a:rPr lang="en-US" err="1">
                <a:latin typeface="Courier New" pitchFamily="49" charset="0"/>
                <a:cs typeface="Courier New" pitchFamily="49" charset="0"/>
              </a:rPr>
              <a:t>row.FirstName</a:t>
            </a:r>
            <a:r>
              <a:rPr lang="en-US">
                <a:latin typeface="Courier New" pitchFamily="49" charset="0"/>
                <a:cs typeface="Courier New" pitchFamily="49" charset="0"/>
              </a:rPr>
              <a:t>)</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988784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|EON~024|</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AtMostOneRow</a:t>
            </a:r>
            <a:r>
              <a:rPr lang="en-US" baseline="0"/>
              <a:t> is annotated as a property, but it is just the published name for the </a:t>
            </a:r>
            <a:r>
              <a:rPr lang="en-US" baseline="0" err="1">
                <a:latin typeface="Courier New" pitchFamily="49" charset="0"/>
                <a:cs typeface="Courier New" pitchFamily="49" charset="0"/>
              </a:rPr>
              <a:t>getAtMostOneRow</a:t>
            </a:r>
            <a:r>
              <a:rPr lang="en-US" baseline="0">
                <a:latin typeface="Courier New" pitchFamily="49" charset="0"/>
                <a:cs typeface="Courier New" pitchFamily="49" charset="0"/>
              </a:rPr>
              <a:t>() </a:t>
            </a:r>
            <a:r>
              <a:rPr lang="en-US" baseline="0"/>
              <a:t>method.</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988784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|EON~025|</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74467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|EON~026|</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Answers</a:t>
            </a:r>
          </a:p>
          <a:p>
            <a:r>
              <a:rPr lang="en-US"/>
              <a:t>1)</a:t>
            </a:r>
            <a:r>
              <a:rPr lang="en-US" baseline="0"/>
              <a:t> </a:t>
            </a:r>
            <a:r>
              <a:rPr lang="en-US" err="1">
                <a:latin typeface="Courier New" pitchFamily="49" charset="0"/>
                <a:cs typeface="Courier New" pitchFamily="49" charset="0"/>
              </a:rPr>
              <a:t>queryObj.toString</a:t>
            </a:r>
            <a:r>
              <a:rPr lang="en-US">
                <a:latin typeface="Courier New" pitchFamily="49" charset="0"/>
                <a:cs typeface="Courier New" pitchFamily="49" charset="0"/>
              </a:rPr>
              <a:t>() </a:t>
            </a:r>
            <a:r>
              <a:rPr lang="en-US"/>
              <a:t>or </a:t>
            </a:r>
            <a:r>
              <a:rPr lang="en-US" err="1">
                <a:latin typeface="Courier New" pitchFamily="49" charset="0"/>
                <a:cs typeface="Courier New" pitchFamily="49" charset="0"/>
              </a:rPr>
              <a:t>Query.Make</a:t>
            </a:r>
            <a:r>
              <a:rPr lang="en-US">
                <a:latin typeface="Courier New" pitchFamily="49" charset="0"/>
                <a:cs typeface="Courier New" pitchFamily="49" charset="0"/>
              </a:rPr>
              <a:t>(entity).</a:t>
            </a:r>
            <a:r>
              <a:rPr lang="en-US" err="1">
                <a:latin typeface="Courier New" pitchFamily="49" charset="0"/>
                <a:cs typeface="Courier New" pitchFamily="49" charset="0"/>
              </a:rPr>
              <a:t>withLogSQL</a:t>
            </a:r>
            <a:r>
              <a:rPr lang="en-US">
                <a:latin typeface="Courier New" pitchFamily="49" charset="0"/>
                <a:cs typeface="Courier New" pitchFamily="49" charset="0"/>
              </a:rPr>
              <a:t>(true).</a:t>
            </a:r>
          </a:p>
          <a:p>
            <a:r>
              <a:rPr lang="en-US"/>
              <a:t>2) A query object specifies the entity and the query criteria.  A results object is a set of</a:t>
            </a:r>
            <a:r>
              <a:rPr lang="en-US" baseline="0"/>
              <a:t> </a:t>
            </a:r>
            <a:r>
              <a:rPr lang="en-US"/>
              <a:t>one or more</a:t>
            </a:r>
            <a:r>
              <a:rPr lang="en-US" baseline="0"/>
              <a:t> </a:t>
            </a:r>
            <a:r>
              <a:rPr lang="en-US"/>
              <a:t>entity instances fetched from the Guidewire application.  This distinction</a:t>
            </a:r>
            <a:r>
              <a:rPr lang="en-US" baseline="0"/>
              <a:t> is helpful for understanding the concept of a query and of set of results. In practice, query results are fetched from the Guidewire application when they are counted, iterated over, or when one object is retrieved. </a:t>
            </a:r>
          </a:p>
          <a:p>
            <a:r>
              <a:rPr lang="en-US" baseline="0"/>
              <a:t>3) An example</a:t>
            </a:r>
            <a:r>
              <a:rPr lang="en-US"/>
              <a:t> </a:t>
            </a:r>
            <a:r>
              <a:rPr lang="en-US" baseline="0"/>
              <a:t>of an AND restriction is two or more compare() method comparison predicates for a query object such as:</a:t>
            </a:r>
          </a:p>
          <a:p>
            <a:pPr lvl="1"/>
            <a:r>
              <a:rPr lang="en-US" baseline="0">
                <a:latin typeface="Courier New" pitchFamily="49" charset="0"/>
                <a:cs typeface="Courier New" pitchFamily="49" charset="0"/>
              </a:rPr>
              <a:t>var queryObj = </a:t>
            </a:r>
            <a:r>
              <a:rPr lang="en-US" baseline="0" err="1">
                <a:latin typeface="Courier New" pitchFamily="49" charset="0"/>
                <a:cs typeface="Courier New" pitchFamily="49" charset="0"/>
              </a:rPr>
              <a:t>Query.make</a:t>
            </a:r>
            <a:r>
              <a:rPr lang="en-US" baseline="0">
                <a:latin typeface="Courier New" pitchFamily="49" charset="0"/>
                <a:cs typeface="Courier New" pitchFamily="49" charset="0"/>
              </a:rPr>
              <a:t>(ABCompany)</a:t>
            </a:r>
          </a:p>
          <a:p>
            <a:pPr lvl="1"/>
            <a:r>
              <a:rPr lang="en-US" baseline="0" err="1">
                <a:latin typeface="Courier New" pitchFamily="49" charset="0"/>
                <a:cs typeface="Courier New" pitchFamily="49" charset="0"/>
              </a:rPr>
              <a:t>queryObj.compare</a:t>
            </a:r>
            <a:r>
              <a:rPr lang="en-US" baseline="0">
                <a:latin typeface="Courier New" pitchFamily="49" charset="0"/>
                <a:cs typeface="Courier New" pitchFamily="49" charset="0"/>
              </a:rPr>
              <a:t>(</a:t>
            </a:r>
            <a:r>
              <a:rPr lang="en-US" baseline="0" err="1">
                <a:latin typeface="Courier New" pitchFamily="49" charset="0"/>
                <a:cs typeface="Courier New" pitchFamily="49" charset="0"/>
              </a:rPr>
              <a:t>ABCompany#Score</a:t>
            </a:r>
            <a:r>
              <a:rPr lang="en-US" baseline="0">
                <a:latin typeface="Courier New" pitchFamily="49" charset="0"/>
                <a:cs typeface="Courier New" pitchFamily="49" charset="0"/>
              </a:rPr>
              <a:t>, </a:t>
            </a:r>
            <a:r>
              <a:rPr lang="en-US" baseline="0" err="1">
                <a:latin typeface="Courier New" pitchFamily="49" charset="0"/>
                <a:cs typeface="Courier New" pitchFamily="49" charset="0"/>
              </a:rPr>
              <a:t>Relop.LessThan</a:t>
            </a:r>
            <a:r>
              <a:rPr lang="en-US" baseline="0">
                <a:latin typeface="Courier New" pitchFamily="49" charset="0"/>
                <a:cs typeface="Courier New" pitchFamily="49" charset="0"/>
              </a:rPr>
              <a:t>, 50)</a:t>
            </a:r>
          </a:p>
          <a:p>
            <a:pPr lvl="1"/>
            <a:r>
              <a:rPr lang="en-US" baseline="0" err="1">
                <a:latin typeface="Courier New" pitchFamily="49" charset="0"/>
                <a:cs typeface="Courier New" pitchFamily="49" charset="0"/>
              </a:rPr>
              <a:t>queryObj.compare</a:t>
            </a:r>
            <a:r>
              <a:rPr lang="en-US" baseline="0">
                <a:latin typeface="Courier New" pitchFamily="49" charset="0"/>
                <a:cs typeface="Courier New" pitchFamily="49" charset="0"/>
              </a:rPr>
              <a:t>(</a:t>
            </a:r>
            <a:r>
              <a:rPr lang="en-US" baseline="0" err="1">
                <a:latin typeface="Courier New" pitchFamily="49" charset="0"/>
                <a:cs typeface="Courier New" pitchFamily="49" charset="0"/>
              </a:rPr>
              <a:t>ABCompany#InspectionRequired</a:t>
            </a:r>
            <a:r>
              <a:rPr lang="en-US" baseline="0">
                <a:latin typeface="Courier New" pitchFamily="49" charset="0"/>
                <a:cs typeface="Courier New" pitchFamily="49" charset="0"/>
              </a:rPr>
              <a:t>, </a:t>
            </a:r>
            <a:r>
              <a:rPr lang="en-US" baseline="0" err="1">
                <a:latin typeface="Courier New" pitchFamily="49" charset="0"/>
                <a:cs typeface="Courier New" pitchFamily="49" charset="0"/>
              </a:rPr>
              <a:t>Relop.Equals</a:t>
            </a:r>
            <a:r>
              <a:rPr lang="en-US" baseline="0">
                <a:latin typeface="Courier New" pitchFamily="49" charset="0"/>
                <a:cs typeface="Courier New" pitchFamily="49" charset="0"/>
              </a:rPr>
              <a:t>, true)</a:t>
            </a:r>
          </a:p>
          <a:p>
            <a:pPr lvl="1"/>
            <a:endParaRPr lang="en-US" baseline="0">
              <a:latin typeface="Courier New" pitchFamily="49" charset="0"/>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4) An example of an OR restriction is the or() method with a block of compare() methods such as:</a:t>
            </a:r>
          </a:p>
          <a:p>
            <a:pPr marR="0" lvl="1" fontAlgn="auto">
              <a:lnSpc>
                <a:spcPct val="100000"/>
              </a:lnSpc>
              <a:spcBef>
                <a:spcPts val="0"/>
              </a:spcBef>
              <a:spcAft>
                <a:spcPts val="0"/>
              </a:spcAft>
              <a:buClrTx/>
              <a:buSzTx/>
              <a:buFontTx/>
              <a:buNone/>
              <a:tabLst/>
              <a:defRPr/>
            </a:pPr>
            <a:r>
              <a:rPr lang="en-US">
                <a:latin typeface="Courier New" pitchFamily="49" charset="0"/>
                <a:cs typeface="Courier New" pitchFamily="49" charset="0"/>
              </a:rPr>
              <a:t>var queryObj = </a:t>
            </a:r>
            <a:r>
              <a:rPr lang="en-US" err="1">
                <a:latin typeface="Courier New" pitchFamily="49" charset="0"/>
                <a:cs typeface="Courier New" pitchFamily="49" charset="0"/>
              </a:rPr>
              <a:t>Query.make</a:t>
            </a:r>
            <a:r>
              <a:rPr lang="en-US">
                <a:latin typeface="Courier New" pitchFamily="49" charset="0"/>
                <a:cs typeface="Courier New" pitchFamily="49" charset="0"/>
              </a:rPr>
              <a:t>(ABCompany).</a:t>
            </a:r>
            <a:r>
              <a:rPr lang="en-US" err="1">
                <a:latin typeface="Courier New" pitchFamily="49" charset="0"/>
                <a:cs typeface="Courier New" pitchFamily="49" charset="0"/>
              </a:rPr>
              <a:t>withLogSQL</a:t>
            </a:r>
            <a:r>
              <a:rPr lang="en-US">
                <a:latin typeface="Courier New" pitchFamily="49" charset="0"/>
                <a:cs typeface="Courier New" pitchFamily="49" charset="0"/>
              </a:rPr>
              <a:t>(true)</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queryObj.or</a:t>
            </a:r>
            <a:r>
              <a:rPr lang="en-US">
                <a:latin typeface="Courier New" pitchFamily="49" charset="0"/>
                <a:cs typeface="Courier New" pitchFamily="49" charset="0"/>
              </a:rPr>
              <a:t>(\ criteria -&gt; {</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criteria.compare</a:t>
            </a:r>
            <a:r>
              <a:rPr lang="en-US">
                <a:latin typeface="Courier New" pitchFamily="49" charset="0"/>
                <a:cs typeface="Courier New" pitchFamily="49" charset="0"/>
              </a:rPr>
              <a:t>(</a:t>
            </a:r>
            <a:r>
              <a:rPr lang="en-US" err="1">
                <a:latin typeface="Courier New" pitchFamily="49" charset="0"/>
                <a:cs typeface="Courier New" pitchFamily="49" charset="0"/>
              </a:rPr>
              <a:t>ABCompany#Score</a:t>
            </a:r>
            <a:r>
              <a:rPr lang="en-US">
                <a:latin typeface="Courier New" pitchFamily="49" charset="0"/>
                <a:cs typeface="Courier New" pitchFamily="49" charset="0"/>
              </a:rPr>
              <a:t>, </a:t>
            </a:r>
            <a:r>
              <a:rPr lang="en-US" err="1">
                <a:latin typeface="Courier New" pitchFamily="49" charset="0"/>
                <a:cs typeface="Courier New" pitchFamily="49" charset="0"/>
              </a:rPr>
              <a:t>Relop.LessThan</a:t>
            </a:r>
            <a:r>
              <a:rPr lang="en-US">
                <a:latin typeface="Courier New" pitchFamily="49" charset="0"/>
                <a:cs typeface="Courier New" pitchFamily="49" charset="0"/>
              </a:rPr>
              <a:t>, 50 )</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criteria.compare</a:t>
            </a:r>
            <a:r>
              <a:rPr lang="en-US">
                <a:latin typeface="Courier New" pitchFamily="49" charset="0"/>
                <a:cs typeface="Courier New" pitchFamily="49" charset="0"/>
              </a:rPr>
              <a:t>(</a:t>
            </a:r>
            <a:r>
              <a:rPr lang="en-US" err="1">
                <a:latin typeface="Courier New" pitchFamily="49" charset="0"/>
                <a:cs typeface="Courier New" pitchFamily="49" charset="0"/>
              </a:rPr>
              <a:t>ABCompany#InspectionRequired</a:t>
            </a:r>
            <a:r>
              <a:rPr lang="en-US">
                <a:latin typeface="Courier New" pitchFamily="49" charset="0"/>
                <a:cs typeface="Courier New" pitchFamily="49" charset="0"/>
              </a:rPr>
              <a:t>, </a:t>
            </a:r>
            <a:r>
              <a:rPr lang="en-US" err="1">
                <a:latin typeface="Courier New" pitchFamily="49" charset="0"/>
                <a:cs typeface="Courier New" pitchFamily="49" charset="0"/>
              </a:rPr>
              <a:t>Relop.Equals</a:t>
            </a:r>
            <a:r>
              <a:rPr lang="en-US">
                <a:latin typeface="Courier New" pitchFamily="49" charset="0"/>
                <a:cs typeface="Courier New" pitchFamily="49" charset="0"/>
              </a:rPr>
              <a:t>, true)</a:t>
            </a:r>
          </a:p>
          <a:p>
            <a:pPr marR="0" lvl="1" fontAlgn="auto">
              <a:lnSpc>
                <a:spcPct val="100000"/>
              </a:lnSpc>
              <a:spcBef>
                <a:spcPts val="0"/>
              </a:spcBef>
              <a:spcAft>
                <a:spcPts val="0"/>
              </a:spcAft>
              <a:buClrTx/>
              <a:buSzTx/>
              <a:buFontTx/>
              <a:buNone/>
              <a:tabLst/>
              <a:defRPr/>
            </a:pPr>
            <a:r>
              <a:rPr lang="en-US">
                <a:latin typeface="Courier New" pitchFamily="49" charset="0"/>
                <a:cs typeface="Courier New" pitchFamily="49" charset="0"/>
              </a:rPr>
              <a:t>  })</a:t>
            </a:r>
          </a:p>
          <a:p>
            <a:pPr marR="0" lvl="1" fontAlgn="auto">
              <a:lnSpc>
                <a:spcPct val="100000"/>
              </a:lnSpc>
              <a:spcBef>
                <a:spcPts val="0"/>
              </a:spcBef>
              <a:spcAft>
                <a:spcPts val="0"/>
              </a:spcAft>
              <a:buClrTx/>
              <a:buSzTx/>
              <a:buFontTx/>
              <a:buNone/>
              <a:tabLst/>
              <a:defRPr/>
            </a:pPr>
            <a:endParaRPr lang="en-US">
              <a:latin typeface="Courier New" pitchFamily="49" charset="0"/>
              <a:cs typeface="Courier New" pitchFamily="49" charset="0"/>
            </a:endParaRPr>
          </a:p>
          <a:p>
            <a:r>
              <a:rPr lang="en-US"/>
              <a:t>5) Use </a:t>
            </a:r>
            <a:r>
              <a:rPr lang="en-US" err="1"/>
              <a:t>o</a:t>
            </a:r>
            <a:r>
              <a:rPr lang="en-US" baseline="0" err="1"/>
              <a:t>rderByDescending</a:t>
            </a:r>
            <a:r>
              <a:rPr lang="en-US"/>
              <a:t>( \ row -&gt; </a:t>
            </a:r>
            <a:r>
              <a:rPr lang="en-US" err="1"/>
              <a:t>row.FieldName</a:t>
            </a:r>
            <a:r>
              <a:rPr lang="en-US"/>
              <a:t>)  method.</a:t>
            </a:r>
          </a:p>
          <a:p>
            <a:r>
              <a:rPr lang="en-US"/>
              <a:t>6) An exception is thrown when a query object with the </a:t>
            </a:r>
            <a:r>
              <a:rPr lang="en-US" err="1"/>
              <a:t>AtMostOneRow</a:t>
            </a:r>
            <a:r>
              <a:rPr lang="en-US"/>
              <a:t> returns more than one object.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95788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|EON~027|</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62393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|EON~003|</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856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|EON~004|</a:t>
            </a:r>
          </a:p>
        </p:txBody>
      </p:sp>
      <p:sp>
        <p:nvSpPr>
          <p:cNvPr id="3" name="Notes Placeholder 2"/>
          <p:cNvSpPr>
            <a:spLocks noGrp="1"/>
          </p:cNvSpPr>
          <p:nvPr>
            <p:ph type="body" idx="1"/>
          </p:nvPr>
        </p:nvSpPr>
        <p:spPr/>
        <p:txBody>
          <a:bodyPr>
            <a:normAutofit/>
          </a:bodyPr>
          <a:lstStyle/>
          <a:p>
            <a:pPr>
              <a:defRPr/>
            </a:pPr>
            <a:r>
              <a:rPr lang="en-US"/>
              <a:t>Gosu queries are useful when code must work with a set of objects that does not exist as an array, such as "all contact notes created by this user". Guidewire recommends that all new queries be written as Gosu queries because Gosu queries have the following advantages:</a:t>
            </a:r>
          </a:p>
          <a:p>
            <a:pPr marL="171450" indent="-171450">
              <a:buFont typeface="Arial" pitchFamily="34" charset="0"/>
              <a:buChar char="•"/>
            </a:pPr>
            <a:r>
              <a:rPr lang="en-US"/>
              <a:t>They more readily support the construction of complex queries. </a:t>
            </a:r>
          </a:p>
          <a:p>
            <a:pPr marL="171450" indent="-171450">
              <a:buFont typeface="Arial" pitchFamily="34" charset="0"/>
              <a:buChar char="•"/>
            </a:pPr>
            <a:r>
              <a:rPr lang="en-US"/>
              <a:t>They use builder patterns, which simplify the creation of search screens.</a:t>
            </a:r>
          </a:p>
          <a:p>
            <a:pPr marL="171450" indent="-171450">
              <a:buFont typeface="Arial" pitchFamily="34" charset="0"/>
              <a:buChar char="•"/>
            </a:pPr>
            <a:r>
              <a:rPr lang="en-US"/>
              <a:t>They use a syntax more intuitive to people accustomed to writing queries in Structured Query Language (SQL).</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59284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|EON~005|</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t>Results are fetched from the Guidewire application when they are counted, made iterable, or when one object is retrieved.  Depending on the query,  the results may be fetched from the Guidewire application cache and/or the Guidewire application database. To learn more, refer to documentation in the Gosu Reference Guide.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67598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|EON~006|</a:t>
            </a:r>
          </a:p>
        </p:txBody>
      </p:sp>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423C926-6186-46A1-9DB0-3A08728744B5}" type="slidenum">
              <a:rPr lang="en-US" altLang="en-US" sz="1200" b="0">
                <a:solidFill>
                  <a:schemeClr val="tx1"/>
                </a:solidFill>
              </a:rPr>
              <a:pPr eaLnBrk="1" hangingPunct="1"/>
              <a:t>6</a:t>
            </a:fld>
            <a:endParaRPr lang="en-US" altLang="en-US" sz="1200" b="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|EON~007|</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make method is a method of the Query class. This class is declared in the gw.api.database package. A package is a collection of classes grouped together for convenience or because fields or methods in those classes should have access to one another while instances of classes outside of the package should not, or both.</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629042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|EON~008|</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In</a:t>
            </a:r>
            <a:r>
              <a:rPr lang="en-US" baseline="0"/>
              <a:t> the slide example, the results object is a convention the helps distinguish the query object and the results object. The results object is not required. </a:t>
            </a:r>
            <a:r>
              <a:rPr lang="en-US"/>
              <a:t>It is not always necessary</a:t>
            </a:r>
            <a:r>
              <a:rPr lang="en-US" baseline="0"/>
              <a:t> t</a:t>
            </a:r>
            <a:r>
              <a:rPr lang="en-US"/>
              <a:t>o create an explicit results object. For example, it is possible to write the above as: </a:t>
            </a:r>
          </a:p>
          <a:p>
            <a:pPr lvl="1"/>
            <a:r>
              <a:rPr lang="en-US">
                <a:latin typeface="Courier New" pitchFamily="49" charset="0"/>
                <a:cs typeface="Courier New" pitchFamily="49" charset="0"/>
              </a:rPr>
              <a:t>var queryObj = Query.make(ABContact).select()</a:t>
            </a:r>
          </a:p>
          <a:p>
            <a:pPr eaLnBrk="1" hangingPunct="1"/>
            <a:endParaRPr lang="en-US" baseline="0"/>
          </a:p>
          <a:p>
            <a:pPr eaLnBrk="1" hangingPunct="1"/>
            <a:r>
              <a:rPr lang="en-US" baseline="0"/>
              <a:t>Results are fetched from the Guidewire application when they are counted, iterated over, or when one object is retrieved. In many cases, the results are fetched from the Guidewire application cache. In other cases, the results are retrieved from the Guidewire application database.</a:t>
            </a:r>
          </a:p>
          <a:p>
            <a:pPr eaLnBrk="1" hangingPunct="1"/>
            <a:endParaRPr lang="en-US" baseline="0"/>
          </a:p>
          <a:p>
            <a:pPr eaLnBrk="1" hangingPunct="1"/>
            <a:endParaRPr lang="en-US"/>
          </a:p>
          <a:p>
            <a:pPr eaLnBrk="1" hangingPunct="1"/>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62904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|EON~009|</a:t>
            </a:r>
          </a:p>
        </p:txBody>
      </p:sp>
      <p:sp>
        <p:nvSpPr>
          <p:cNvPr id="3" name="Notes Placeholder 2"/>
          <p:cNvSpPr>
            <a:spLocks noGrp="1"/>
          </p:cNvSpPr>
          <p:nvPr>
            <p:ph type="body" idx="1"/>
          </p:nvPr>
        </p:nvSpPr>
        <p:spPr/>
        <p:txBody>
          <a:bodyPr/>
          <a:lstStyle/>
          <a:p>
            <a:r>
              <a:rPr lang="en-US"/>
              <a:t>In the slide example, the DisplayName property improves the readability of the console output.</a:t>
            </a:r>
          </a:p>
          <a:p>
            <a:endParaRPr lang="en-US"/>
          </a:p>
          <a:p>
            <a:r>
              <a:rPr lang="en-US"/>
              <a:t>Recall the for-loop syntax in Gosu has an optional index variable. Use the index variable to number results:</a:t>
            </a:r>
            <a:br>
              <a:rPr lang="en-US"/>
            </a:br>
            <a:endParaRPr lang="en-US"/>
          </a:p>
          <a:p>
            <a:pPr lvl="1"/>
            <a:r>
              <a:rPr lang="en-US">
                <a:latin typeface="Courier New" pitchFamily="49" charset="0"/>
                <a:cs typeface="Courier New" pitchFamily="49" charset="0"/>
              </a:rPr>
              <a:t>for (anABContact in resultsObj index </a:t>
            </a:r>
            <a:r>
              <a:rPr lang="en-US" err="1">
                <a:latin typeface="Courier New" pitchFamily="49" charset="0"/>
                <a:cs typeface="Courier New" pitchFamily="49" charset="0"/>
              </a:rPr>
              <a:t>i</a:t>
            </a:r>
            <a:r>
              <a:rPr lang="en-US">
                <a:latin typeface="Courier New" pitchFamily="49" charset="0"/>
                <a:cs typeface="Courier New" pitchFamily="49" charset="0"/>
              </a:rPr>
              <a:t>) {</a:t>
            </a:r>
          </a:p>
          <a:p>
            <a:pPr lvl="1"/>
            <a:r>
              <a:rPr lang="en-US">
                <a:latin typeface="Courier New" pitchFamily="49" charset="0"/>
                <a:cs typeface="Courier New" pitchFamily="49" charset="0"/>
              </a:rPr>
              <a:t>   print (</a:t>
            </a:r>
            <a:r>
              <a:rPr lang="en-US" err="1">
                <a:latin typeface="Courier New" pitchFamily="49" charset="0"/>
                <a:cs typeface="Courier New" pitchFamily="49" charset="0"/>
              </a:rPr>
              <a:t>i</a:t>
            </a:r>
            <a:r>
              <a:rPr lang="en-US">
                <a:latin typeface="Courier New" pitchFamily="49" charset="0"/>
                <a:cs typeface="Courier New" pitchFamily="49" charset="0"/>
              </a:rPr>
              <a:t> + ": " + anABContact.DisplayName</a:t>
            </a:r>
          </a:p>
          <a:p>
            <a:pPr lvl="1"/>
            <a:r>
              <a:rPr lang="en-US">
                <a:latin typeface="Courier New" pitchFamily="49" charset="0"/>
                <a:cs typeface="Courier New" pitchFamily="49" charset="0"/>
              </a:rPr>
              <a:t>}</a:t>
            </a:r>
          </a:p>
          <a:p>
            <a:br>
              <a:rPr lang="en-US"/>
            </a:br>
            <a:r>
              <a:rPr lang="en-US"/>
              <a:t>…produces the following output...</a:t>
            </a:r>
          </a:p>
          <a:p>
            <a:pPr lvl="1"/>
            <a:r>
              <a:rPr lang="en-US" sz="1200"/>
              <a:t>1: Alex Newton</a:t>
            </a:r>
          </a:p>
          <a:p>
            <a:pPr lvl="1"/>
            <a:r>
              <a:rPr lang="en-US" sz="1200"/>
              <a:t>2: Bert Simpson</a:t>
            </a:r>
          </a:p>
          <a:p>
            <a:pPr lvl="1"/>
            <a:r>
              <a:rPr lang="en-US" sz="1200"/>
              <a:t>3: Charles Simpson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629042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p>
        </p:txBody>
      </p:sp>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a:t>Topic 01 (Current topic = black font color)</a:t>
            </a:r>
          </a:p>
          <a:p>
            <a:pPr lvl="0"/>
            <a:r>
              <a:rPr lang="en-US"/>
              <a:t>Topic 02</a:t>
            </a:r>
          </a:p>
          <a:p>
            <a:pPr lvl="0"/>
            <a:r>
              <a:rPr lang="en-US"/>
              <a:t>Topic 03</a:t>
            </a:r>
          </a:p>
          <a:p>
            <a:pPr lvl="0"/>
            <a:r>
              <a:rPr lang="en-US"/>
              <a:t>Topic 04</a:t>
            </a:r>
          </a:p>
          <a:p>
            <a:pPr lvl="0"/>
            <a:endParaRPr lang="en-US"/>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a:solidFill>
                  <a:schemeClr val="accent1"/>
                </a:solidFill>
              </a:rPr>
              <a:t>This lesson uses the notes section for additional explanation and information.</a:t>
            </a:r>
            <a:r>
              <a:rPr lang="en-US" sz="1600">
                <a:solidFill>
                  <a:schemeClr val="accent1"/>
                </a:solidFill>
              </a:rPr>
              <a:t> </a:t>
            </a:r>
            <a:br>
              <a:rPr lang="en-US" sz="1600">
                <a:solidFill>
                  <a:schemeClr val="accent1"/>
                </a:solidFill>
              </a:rPr>
            </a:br>
            <a:r>
              <a:rPr lang="en-US" sz="1600" b="0">
                <a:solidFill>
                  <a:schemeClr val="accent1"/>
                </a:solidFill>
              </a:rPr>
              <a:t>To view the notes in PowerPoint, select View </a:t>
            </a:r>
            <a:r>
              <a:rPr lang="en-US" sz="1600" b="0">
                <a:solidFill>
                  <a:schemeClr val="accent1"/>
                </a:solidFill>
                <a:sym typeface="Wingdings" pitchFamily="2" charset="2"/>
              </a:rPr>
              <a:t> Normal or </a:t>
            </a:r>
            <a:r>
              <a:rPr lang="en-US" sz="1600" b="0">
                <a:solidFill>
                  <a:schemeClr val="accent1"/>
                </a:solidFill>
              </a:rPr>
              <a:t>View </a:t>
            </a:r>
            <a:r>
              <a:rPr lang="en-US" sz="1600" b="0">
                <a:solidFill>
                  <a:schemeClr val="accent1"/>
                </a:solidFill>
                <a:sym typeface="Wingdings" pitchFamily="2" charset="2"/>
              </a:rPr>
              <a:t> </a:t>
            </a:r>
            <a:r>
              <a:rPr lang="en-US" sz="1600" b="0">
                <a:solidFill>
                  <a:schemeClr val="accent1"/>
                </a:solidFill>
              </a:rPr>
              <a:t>Notes Page. </a:t>
            </a:r>
            <a:br>
              <a:rPr lang="en-US" sz="1600" b="0">
                <a:solidFill>
                  <a:schemeClr val="accent1"/>
                </a:solidFill>
              </a:rPr>
            </a:br>
            <a:r>
              <a:rPr lang="en-US" sz="1600" b="0">
                <a:solidFill>
                  <a:schemeClr val="accent1"/>
                </a:solidFill>
              </a:rPr>
              <a:t>When printing </a:t>
            </a:r>
            <a:r>
              <a:rPr lang="en-US" sz="1600">
                <a:solidFill>
                  <a:schemeClr val="accent1"/>
                </a:solidFill>
              </a:rPr>
              <a:t>notes, select Note Pages and</a:t>
            </a:r>
            <a:r>
              <a:rPr lang="en-US" sz="1600" baseline="0">
                <a:solidFill>
                  <a:schemeClr val="accent1"/>
                </a:solidFill>
              </a:rPr>
              <a:t> </a:t>
            </a:r>
            <a:r>
              <a:rPr lang="en-US" sz="1600" b="0">
                <a:solidFill>
                  <a:schemeClr val="accent1"/>
                </a:solidFill>
              </a:rPr>
              <a:t>Print hidden slides.</a:t>
            </a: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Question…?</a:t>
            </a:r>
          </a:p>
          <a:p>
            <a:pPr lvl="0"/>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lvl="0"/>
            <a:endParaRPr lang="en-US"/>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Statement.</a:t>
            </a:r>
          </a:p>
          <a:p>
            <a:pPr lvl="0"/>
            <a:r>
              <a:rPr lang="en-US"/>
              <a:t>Statement.</a:t>
            </a:r>
          </a:p>
          <a:p>
            <a:pPr lvl="0"/>
            <a:r>
              <a:rPr lang="en-US"/>
              <a:t>Statement.</a:t>
            </a:r>
          </a:p>
          <a:p>
            <a:pPr lvl="0"/>
            <a:r>
              <a:rPr lang="en-US"/>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Notices</a:t>
            </a:r>
            <a:endParaRPr lang="en-US" sz="320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a:solidFill>
                  <a:schemeClr val="bg1"/>
                </a:solidFill>
              </a:rPr>
              <a:t>Copyright © 2001-2014 Guidewire Software, Inc. All rights reserved.</a:t>
            </a:r>
            <a:br>
              <a:rPr lang="en-US" sz="1600" b="1">
                <a:solidFill>
                  <a:schemeClr val="bg1"/>
                </a:solidFill>
              </a:rPr>
            </a:br>
            <a:endParaRPr lang="en-US" sz="1600" b="1">
              <a:solidFill>
                <a:schemeClr val="bg1"/>
              </a:solidFill>
            </a:endParaRPr>
          </a:p>
          <a:p>
            <a:pPr marL="0" indent="0">
              <a:buFont typeface="Wingdings 3" pitchFamily="18" charset="2"/>
              <a:buNone/>
            </a:pPr>
            <a:r>
              <a:rPr lang="en-US" sz="1400" b="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a:solidFill>
                  <a:schemeClr val="bg1"/>
                </a:solidFill>
              </a:rPr>
              <a:t>DataHub</a:t>
            </a:r>
            <a:r>
              <a:rPr lang="en-US" sz="1400" b="0">
                <a:solidFill>
                  <a:schemeClr val="bg1"/>
                </a:solidFill>
              </a:rPr>
              <a:t>, Guidewire </a:t>
            </a:r>
            <a:r>
              <a:rPr lang="en-US" sz="1400" b="0" err="1">
                <a:solidFill>
                  <a:schemeClr val="bg1"/>
                </a:solidFill>
              </a:rPr>
              <a:t>InfoCenter</a:t>
            </a:r>
            <a:r>
              <a:rPr lang="en-US" sz="1400" b="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All other trademarks are the property of their respective owners.</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600" b="1">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400" b="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|EOS~001|</a:t>
            </a:r>
          </a:p>
        </p:txBody>
      </p:sp>
      <p:sp>
        <p:nvSpPr>
          <p:cNvPr id="5" name="Text Placeholder 4"/>
          <p:cNvSpPr>
            <a:spLocks noGrp="1"/>
          </p:cNvSpPr>
          <p:nvPr>
            <p:ph type="body" sz="quarter" idx="10"/>
          </p:nvPr>
        </p:nvSpPr>
        <p:spPr/>
        <p:txBody>
          <a:bodyPr/>
          <a:lstStyle/>
          <a:p>
            <a:r>
              <a:rPr lang="en-US"/>
              <a:t>April 3, 2015</a:t>
            </a:r>
          </a:p>
        </p:txBody>
      </p:sp>
      <p:sp>
        <p:nvSpPr>
          <p:cNvPr id="4" name="Title 3"/>
          <p:cNvSpPr>
            <a:spLocks noGrp="1"/>
          </p:cNvSpPr>
          <p:nvPr>
            <p:ph type="ctrTitle"/>
          </p:nvPr>
        </p:nvSpPr>
        <p:spPr/>
        <p:txBody>
          <a:bodyPr/>
          <a:lstStyle/>
          <a:p>
            <a:r>
              <a:rPr lang="en-US"/>
              <a:t>Gosu Queries</a:t>
            </a:r>
          </a:p>
        </p:txBody>
      </p:sp>
      <p:sp>
        <p:nvSpPr>
          <p:cNvPr id="3" name="TextBox 2">
            <a:extLst>
              <a:ext uri="{FF2B5EF4-FFF2-40B4-BE49-F238E27FC236}">
                <a16:creationId xmlns:a16="http://schemas.microsoft.com/office/drawing/2014/main" id="{3655183F-A0F9-48A7-8BF8-F42D03478B20}"/>
              </a:ext>
            </a:extLst>
          </p:cNvPr>
          <p:cNvSpPr txBox="1"/>
          <p:nvPr/>
        </p:nvSpPr>
        <p:spPr>
          <a:xfrm>
            <a:off x="3200399" y="3220364"/>
            <a:ext cx="1826141"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dirty="0">
                <a:solidFill>
                  <a:srgbClr val="C00000"/>
                </a:solidFill>
                <a:latin typeface="Arial" pitchFamily="32" charset="0"/>
                <a:cs typeface="Arial" pitchFamily="32" charset="0"/>
              </a:rPr>
              <a:t>Click to add text</a:t>
            </a:r>
          </a:p>
        </p:txBody>
      </p:sp>
    </p:spTree>
    <p:extLst>
      <p:ext uri="{BB962C8B-B14F-4D97-AF65-F5344CB8AC3E}">
        <p14:creationId xmlns:p14="http://schemas.microsoft.com/office/powerpoint/2010/main" val="14377547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|EOS~010|</a:t>
            </a:r>
          </a:p>
        </p:txBody>
      </p:sp>
      <p:sp>
        <p:nvSpPr>
          <p:cNvPr id="7" name="rec Line Num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Viewing approximation of SQL query</a:t>
            </a:r>
          </a:p>
        </p:txBody>
      </p:sp>
      <p:sp>
        <p:nvSpPr>
          <p:cNvPr id="5" name="Content Placeholder 4"/>
          <p:cNvSpPr>
            <a:spLocks noGrp="1"/>
          </p:cNvSpPr>
          <p:nvPr>
            <p:ph idx="1"/>
          </p:nvPr>
        </p:nvSpPr>
        <p:spPr>
          <a:xfrm>
            <a:off x="519113" y="3962400"/>
            <a:ext cx="8318500" cy="2438400"/>
          </a:xfrm>
        </p:spPr>
        <p:txBody>
          <a:bodyPr/>
          <a:lstStyle/>
          <a:p>
            <a:r>
              <a:rPr lang="en-US"/>
              <a:t>For real SQL, use </a:t>
            </a:r>
            <a:r>
              <a:rPr lang="en-US" b="1" err="1">
                <a:latin typeface="Courier New" pitchFamily="49" charset="0"/>
                <a:cs typeface="Courier New" pitchFamily="49" charset="0"/>
              </a:rPr>
              <a:t>withLogSQL</a:t>
            </a:r>
            <a:r>
              <a:rPr lang="en-US" b="1">
                <a:latin typeface="Courier New" pitchFamily="49" charset="0"/>
                <a:cs typeface="Courier New" pitchFamily="49" charset="0"/>
              </a:rPr>
              <a:t>(true)</a:t>
            </a:r>
            <a:br>
              <a:rPr lang="en-US" b="1">
                <a:latin typeface="Courier New" pitchFamily="49" charset="0"/>
                <a:cs typeface="Courier New" pitchFamily="49" charset="0"/>
              </a:rPr>
            </a:br>
            <a:endParaRPr lang="en-US" b="1">
              <a:latin typeface="Courier New" pitchFamily="49" charset="0"/>
              <a:cs typeface="Courier New" pitchFamily="49" charset="0"/>
            </a:endParaRPr>
          </a:p>
          <a:p>
            <a:endParaRPr lang="en-US"/>
          </a:p>
          <a:p>
            <a:r>
              <a:rPr lang="en-US"/>
              <a:t>For SQL approximation, use </a:t>
            </a:r>
            <a:r>
              <a:rPr lang="en-US" b="1">
                <a:latin typeface="Courier New" pitchFamily="49" charset="0"/>
                <a:cs typeface="Courier New" pitchFamily="49" charset="0"/>
              </a:rPr>
              <a:t>queryObj.toString() </a:t>
            </a:r>
            <a:endParaRPr lang="en-US"/>
          </a:p>
        </p:txBody>
      </p:sp>
      <p:sp>
        <p:nvSpPr>
          <p:cNvPr id="8" name="rec Code"/>
          <p:cNvSpPr>
            <a:spLocks noChangeArrowheads="1"/>
          </p:cNvSpPr>
          <p:nvPr/>
        </p:nvSpPr>
        <p:spPr bwMode="auto">
          <a:xfrm>
            <a:off x="304799" y="914398"/>
            <a:ext cx="8503920" cy="289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a:t>
            </a:r>
          </a:p>
          <a:p>
            <a:pPr fontAlgn="base">
              <a:spcBef>
                <a:spcPct val="0"/>
              </a:spcBef>
              <a:spcAft>
                <a:spcPct val="0"/>
              </a:spcAft>
            </a:pPr>
            <a:r>
              <a:rPr lang="en-US" sz="1600" b="1" bmk="">
                <a:solidFill>
                  <a:srgbClr val="000000"/>
                </a:solidFill>
                <a:latin typeface="Courier New" pitchFamily="49" charset="0"/>
                <a:cs typeface="Courier New" pitchFamily="49" charset="0"/>
              </a:rPr>
              <a:t>   3</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br>
              <a:rPr kumimoji="0" lang="en-US" sz="1600" b="1" i="0" u="none" strike="noStrike" cap="none" normalizeH="0" baseline="0" bmk="">
                <a:ln>
                  <a:noFill/>
                </a:ln>
                <a:solidFill>
                  <a:srgbClr val="008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withLogSQL</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lang="en-US" sz="1600" b="1" bmk="">
                <a:solidFill>
                  <a:srgbClr val="000080"/>
                </a:solidFill>
                <a:latin typeface="Courier New" pitchFamily="49" charset="0"/>
                <a:cs typeface="Courier New" pitchFamily="49" charset="0"/>
              </a:rPr>
              <a:t>true)</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lang="en-US" sz="1600" b="1">
                <a:solidFill>
                  <a:srgbClr val="000000"/>
                </a:solidFill>
                <a:latin typeface="Courier New" pitchFamily="49" charset="0"/>
                <a:cs typeface="Courier New" pitchFamily="49" charset="0"/>
              </a:rPr>
              <a:t>output += </a:t>
            </a:r>
            <a:r>
              <a:rPr lang="en-US" sz="1600" b="1" bmk="">
                <a:solidFill>
                  <a:srgbClr val="000000"/>
                </a:solidFill>
                <a:latin typeface="Courier New" pitchFamily="49" charset="0"/>
                <a:cs typeface="Courier New" pitchFamily="49" charset="0"/>
              </a:rPr>
              <a:t>queryObj.toString()</a:t>
            </a:r>
            <a:r>
              <a:rPr lang="en-US" sz="1600" b="1">
                <a:solidFill>
                  <a:srgbClr val="000000"/>
                </a:solidFill>
                <a:latin typeface="Courier New" pitchFamily="49" charset="0"/>
                <a:cs typeface="Courier New" pitchFamily="49" charset="0"/>
              </a:rPr>
              <a:t>)</a:t>
            </a:r>
          </a:p>
          <a:p>
            <a:pPr lvl="0" fontAlgn="base">
              <a:spcBef>
                <a:spcPct val="0"/>
              </a:spcBef>
              <a:spcAft>
                <a:spcPct val="0"/>
              </a:spcAft>
            </a:pPr>
            <a:r>
              <a:rPr lang="en-US" sz="1600" b="1" bmk="">
                <a:solidFill>
                  <a:srgbClr val="000000"/>
                </a:solidFill>
                <a:latin typeface="Courier New" pitchFamily="49" charset="0"/>
                <a:cs typeface="Courier New" pitchFamily="49" charset="0"/>
              </a:rPr>
              <a:t>   6  </a:t>
            </a:r>
            <a:r>
              <a:rPr lang="en-US" sz="1600" b="1" bmk="">
                <a:solidFill>
                  <a:srgbClr val="000080"/>
                </a:solidFill>
                <a:latin typeface="Courier New" pitchFamily="49" charset="0"/>
                <a:cs typeface="Courier New" pitchFamily="49" charset="0"/>
              </a:rPr>
              <a:t>var </a:t>
            </a:r>
            <a:r>
              <a:rPr lang="en-US" sz="1600" b="1" bmk="">
                <a:solidFill>
                  <a:srgbClr val="000000"/>
                </a:solidFill>
                <a:latin typeface="Courier New" pitchFamily="49" charset="0"/>
                <a:cs typeface="Courier New" pitchFamily="49" charset="0"/>
              </a:rPr>
              <a:t>resultsObj = queryObj.select()</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7 </a:t>
            </a:r>
          </a:p>
          <a:p>
            <a:pPr lvl="0" fontAlgn="base">
              <a:spcBef>
                <a:spcPct val="0"/>
              </a:spcBef>
              <a:spcAft>
                <a:spcPct val="0"/>
              </a:spcAft>
            </a:pPr>
            <a:r>
              <a:rPr lang="en-US" sz="1600" b="1" bmk="">
                <a:solidFill>
                  <a:srgbClr val="000000"/>
                </a:solidFill>
                <a:latin typeface="Courier New" pitchFamily="49" charset="0"/>
                <a:cs typeface="Courier New" pitchFamily="49" charset="0"/>
              </a:rPr>
              <a:t>   8  </a:t>
            </a:r>
            <a:r>
              <a:rPr lang="en-US" sz="1600" b="1" bmk="">
                <a:solidFill>
                  <a:srgbClr val="000080"/>
                </a:solidFill>
                <a:latin typeface="Courier New" pitchFamily="49" charset="0"/>
                <a:cs typeface="Courier New" pitchFamily="49" charset="0"/>
              </a:rPr>
              <a:t>for </a:t>
            </a:r>
            <a:r>
              <a:rPr lang="en-US" sz="1600" b="1" bmk="">
                <a:solidFill>
                  <a:srgbClr val="000000"/>
                </a:solidFill>
                <a:latin typeface="Courier New" pitchFamily="49" charset="0"/>
                <a:cs typeface="Courier New" pitchFamily="49" charset="0"/>
              </a:rPr>
              <a:t>(anABContact </a:t>
            </a:r>
            <a:r>
              <a:rPr lang="en-US" sz="1600" b="1" bmk="">
                <a:solidFill>
                  <a:srgbClr val="000080"/>
                </a:solidFill>
                <a:latin typeface="Courier New" pitchFamily="49" charset="0"/>
                <a:cs typeface="Courier New" pitchFamily="49" charset="0"/>
              </a:rPr>
              <a:t>in </a:t>
            </a:r>
            <a:r>
              <a:rPr lang="en-US" sz="1600" b="1" bmk="">
                <a:solidFill>
                  <a:srgbClr val="000000"/>
                </a:solidFill>
                <a:latin typeface="Courier New" pitchFamily="49" charset="0"/>
                <a:cs typeface="Courier New" pitchFamily="49" charset="0"/>
              </a:rPr>
              <a:t>resultsObj) {</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9    output += anABContact.DisplayName + </a:t>
            </a:r>
            <a:r>
              <a:rPr lang="en-US" sz="1600" b="1" bmk="">
                <a:solidFill>
                  <a:srgbClr val="008000"/>
                </a:solidFill>
                <a:latin typeface="Courier New" pitchFamily="49" charset="0"/>
                <a:cs typeface="Courier New" pitchFamily="49" charset="0"/>
              </a:rPr>
              <a:t>"\n"</a:t>
            </a:r>
          </a:p>
          <a:p>
            <a:pPr lvl="0" fontAlgn="base">
              <a:spcBef>
                <a:spcPct val="0"/>
              </a:spcBef>
              <a:spcAft>
                <a:spcPct val="0"/>
              </a:spcAft>
            </a:pPr>
            <a:r>
              <a:rPr lang="en-US" sz="1600" b="1" bmk="">
                <a:solidFill>
                  <a:srgbClr val="000000"/>
                </a:solidFill>
                <a:latin typeface="Courier New" pitchFamily="49" charset="0"/>
                <a:cs typeface="Courier New" pitchFamily="49" charset="0"/>
              </a:rPr>
              <a:t>  10  } </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11  </a:t>
            </a:r>
            <a:r>
              <a:rPr lang="en-US" sz="1600" b="1">
                <a:solidFill>
                  <a:srgbClr val="000000"/>
                </a:solidFill>
                <a:latin typeface="Courier New" pitchFamily="49" charset="0"/>
                <a:cs typeface="Courier New" pitchFamily="49" charset="0"/>
              </a:rPr>
              <a:t>print(output)</a:t>
            </a:r>
            <a:r>
              <a:rPr lang="en-US" sz="1600" b="1">
                <a:latin typeface="Courier New" pitchFamily="49" charset="0"/>
                <a:cs typeface="Courier New" pitchFamily="49" charset="0"/>
              </a:rPr>
              <a:t> </a:t>
            </a:r>
            <a:endParaRPr kumimoji="0" lang="en-US" sz="1600" b="1" i="0" u="none" strike="noStrike" cap="none" normalizeH="0" baseline="0">
              <a:ln>
                <a:noFill/>
              </a:ln>
              <a:solidFill>
                <a:srgbClr val="000000"/>
              </a:solidFill>
              <a:effectLst/>
              <a:latin typeface="Courier New" pitchFamily="49" charset="0"/>
              <a:cs typeface="Courier New" pitchFamily="49" charset="0"/>
            </a:endParaRPr>
          </a:p>
        </p:txBody>
      </p:sp>
      <p:sp>
        <p:nvSpPr>
          <p:cNvPr id="2" name="txt SQL 2"/>
          <p:cNvSpPr/>
          <p:nvPr/>
        </p:nvSpPr>
        <p:spPr>
          <a:xfrm>
            <a:off x="831200" y="5757446"/>
            <a:ext cx="8084200" cy="338554"/>
          </a:xfrm>
          <a:prstGeom prst="rect">
            <a:avLst/>
          </a:prstGeom>
        </p:spPr>
        <p:txBody>
          <a:bodyPr wrap="square">
            <a:spAutoFit/>
          </a:bodyPr>
          <a:lstStyle/>
          <a:p>
            <a:r>
              <a:rPr lang="en-US" sz="1600" b="1">
                <a:solidFill>
                  <a:schemeClr val="bg1"/>
                </a:solidFill>
                <a:latin typeface="Courier New" pitchFamily="49" charset="0"/>
                <a:cs typeface="Courier New" pitchFamily="49" charset="0"/>
              </a:rPr>
              <a:t>SELECT  FROM </a:t>
            </a:r>
            <a:r>
              <a:rPr lang="en-US" sz="1600" b="1" err="1">
                <a:solidFill>
                  <a:schemeClr val="bg1"/>
                </a:solidFill>
                <a:latin typeface="Courier New" pitchFamily="49" charset="0"/>
                <a:cs typeface="Courier New" pitchFamily="49" charset="0"/>
              </a:rPr>
              <a:t>ab_abcontact</a:t>
            </a:r>
            <a:r>
              <a:rPr lang="en-US" sz="1600" b="1">
                <a:solidFill>
                  <a:schemeClr val="bg1"/>
                </a:solidFill>
                <a:latin typeface="Courier New" pitchFamily="49" charset="0"/>
                <a:cs typeface="Courier New" pitchFamily="49" charset="0"/>
              </a:rPr>
              <a:t> </a:t>
            </a:r>
            <a:r>
              <a:rPr lang="en-US" sz="1600" b="1" err="1">
                <a:solidFill>
                  <a:schemeClr val="bg1"/>
                </a:solidFill>
                <a:latin typeface="Courier New" pitchFamily="49" charset="0"/>
                <a:cs typeface="Courier New" pitchFamily="49" charset="0"/>
              </a:rPr>
              <a:t>gRoot</a:t>
            </a:r>
            <a:r>
              <a:rPr lang="en-US" sz="1600" b="1">
                <a:solidFill>
                  <a:schemeClr val="bg1"/>
                </a:solidFill>
                <a:latin typeface="Courier New" pitchFamily="49" charset="0"/>
                <a:cs typeface="Courier New" pitchFamily="49" charset="0"/>
              </a:rPr>
              <a:t> WHERE </a:t>
            </a:r>
            <a:r>
              <a:rPr lang="en-US" sz="1600" b="1" err="1">
                <a:solidFill>
                  <a:schemeClr val="bg1"/>
                </a:solidFill>
                <a:latin typeface="Courier New" pitchFamily="49" charset="0"/>
                <a:cs typeface="Courier New" pitchFamily="49" charset="0"/>
              </a:rPr>
              <a:t>gRoot.Retired</a:t>
            </a:r>
            <a:r>
              <a:rPr lang="en-US" sz="1600" b="1">
                <a:solidFill>
                  <a:schemeClr val="bg1"/>
                </a:solidFill>
                <a:latin typeface="Courier New" pitchFamily="49" charset="0"/>
                <a:cs typeface="Courier New" pitchFamily="49" charset="0"/>
              </a:rPr>
              <a:t> = 0</a:t>
            </a:r>
          </a:p>
        </p:txBody>
      </p:sp>
      <p:cxnSp>
        <p:nvCxnSpPr>
          <p:cNvPr id="9" name="arw 2"/>
          <p:cNvCxnSpPr/>
          <p:nvPr/>
        </p:nvCxnSpPr>
        <p:spPr bwMode="auto">
          <a:xfrm>
            <a:off x="228600" y="205105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3" name="txt SQL 1"/>
          <p:cNvSpPr/>
          <p:nvPr/>
        </p:nvSpPr>
        <p:spPr>
          <a:xfrm>
            <a:off x="831200" y="4368114"/>
            <a:ext cx="7956514" cy="830997"/>
          </a:xfrm>
          <a:prstGeom prst="rect">
            <a:avLst/>
          </a:prstGeom>
        </p:spPr>
        <p:txBody>
          <a:bodyPr wrap="square">
            <a:spAutoFit/>
          </a:bodyPr>
          <a:lstStyle/>
          <a:p>
            <a:r>
              <a:rPr lang="en-US" sz="1600" b="1">
                <a:solidFill>
                  <a:schemeClr val="bg1">
                    <a:lumMod val="95000"/>
                    <a:lumOff val="5000"/>
                  </a:schemeClr>
                </a:solidFill>
                <a:latin typeface="Courier New" pitchFamily="49" charset="0"/>
                <a:cs typeface="Courier New" pitchFamily="49" charset="0"/>
              </a:rPr>
              <a:t>INFO Executing </a:t>
            </a:r>
            <a:r>
              <a:rPr lang="en-US" sz="1600" b="1" err="1">
                <a:solidFill>
                  <a:schemeClr val="bg1">
                    <a:lumMod val="95000"/>
                    <a:lumOff val="5000"/>
                  </a:schemeClr>
                </a:solidFill>
                <a:latin typeface="Courier New" pitchFamily="49" charset="0"/>
                <a:cs typeface="Courier New" pitchFamily="49" charset="0"/>
              </a:rPr>
              <a:t>sql</a:t>
            </a:r>
            <a:r>
              <a:rPr lang="en-US" sz="1600" b="1">
                <a:solidFill>
                  <a:schemeClr val="bg1">
                    <a:lumMod val="95000"/>
                    <a:lumOff val="5000"/>
                  </a:schemeClr>
                </a:solidFill>
                <a:latin typeface="Courier New" pitchFamily="49" charset="0"/>
                <a:cs typeface="Courier New" pitchFamily="49" charset="0"/>
              </a:rPr>
              <a:t> = SELECT /* </a:t>
            </a:r>
            <a:r>
              <a:rPr lang="en-US" sz="1600" b="1" err="1">
                <a:solidFill>
                  <a:schemeClr val="bg1">
                    <a:lumMod val="95000"/>
                    <a:lumOff val="5000"/>
                  </a:schemeClr>
                </a:solidFill>
                <a:latin typeface="Courier New" pitchFamily="49" charset="0"/>
                <a:cs typeface="Courier New" pitchFamily="49" charset="0"/>
              </a:rPr>
              <a:t>KeyTable:ab_abcontact</a:t>
            </a:r>
            <a:r>
              <a:rPr lang="en-US" sz="1600" b="1">
                <a:solidFill>
                  <a:schemeClr val="bg1">
                    <a:lumMod val="95000"/>
                    <a:lumOff val="5000"/>
                  </a:schemeClr>
                </a:solidFill>
                <a:latin typeface="Courier New" pitchFamily="49" charset="0"/>
                <a:cs typeface="Courier New" pitchFamily="49" charset="0"/>
              </a:rPr>
              <a:t>; */ gRoot.ID col0, </a:t>
            </a:r>
            <a:r>
              <a:rPr lang="en-US" sz="1600" b="1" err="1">
                <a:solidFill>
                  <a:schemeClr val="bg1">
                    <a:lumMod val="95000"/>
                    <a:lumOff val="5000"/>
                  </a:schemeClr>
                </a:solidFill>
                <a:latin typeface="Courier New" pitchFamily="49" charset="0"/>
                <a:cs typeface="Courier New" pitchFamily="49" charset="0"/>
              </a:rPr>
              <a:t>gRoot.Subtype</a:t>
            </a:r>
            <a:r>
              <a:rPr lang="en-US" sz="1600" b="1">
                <a:solidFill>
                  <a:schemeClr val="bg1">
                    <a:lumMod val="95000"/>
                    <a:lumOff val="5000"/>
                  </a:schemeClr>
                </a:solidFill>
                <a:latin typeface="Courier New" pitchFamily="49" charset="0"/>
                <a:cs typeface="Courier New" pitchFamily="49" charset="0"/>
              </a:rPr>
              <a:t> col1 FROM </a:t>
            </a:r>
            <a:r>
              <a:rPr lang="en-US" sz="1600" b="1" err="1">
                <a:solidFill>
                  <a:schemeClr val="bg1">
                    <a:lumMod val="95000"/>
                    <a:lumOff val="5000"/>
                  </a:schemeClr>
                </a:solidFill>
                <a:latin typeface="Courier New" pitchFamily="49" charset="0"/>
                <a:cs typeface="Courier New" pitchFamily="49" charset="0"/>
              </a:rPr>
              <a:t>ab_abcontact</a:t>
            </a:r>
            <a:r>
              <a:rPr lang="en-US" sz="1600" b="1">
                <a:solidFill>
                  <a:schemeClr val="bg1">
                    <a:lumMod val="95000"/>
                    <a:lumOff val="5000"/>
                  </a:schemeClr>
                </a:solidFill>
                <a:latin typeface="Courier New" pitchFamily="49" charset="0"/>
                <a:cs typeface="Courier New" pitchFamily="49" charset="0"/>
              </a:rPr>
              <a:t> </a:t>
            </a:r>
            <a:r>
              <a:rPr lang="en-US" sz="1600" b="1" err="1">
                <a:solidFill>
                  <a:schemeClr val="bg1">
                    <a:lumMod val="95000"/>
                    <a:lumOff val="5000"/>
                  </a:schemeClr>
                </a:solidFill>
                <a:latin typeface="Courier New" pitchFamily="49" charset="0"/>
                <a:cs typeface="Courier New" pitchFamily="49" charset="0"/>
              </a:rPr>
              <a:t>gRoot</a:t>
            </a:r>
            <a:r>
              <a:rPr lang="en-US" sz="1600" b="1">
                <a:solidFill>
                  <a:schemeClr val="bg1">
                    <a:lumMod val="95000"/>
                    <a:lumOff val="5000"/>
                  </a:schemeClr>
                </a:solidFill>
                <a:latin typeface="Courier New" pitchFamily="49" charset="0"/>
                <a:cs typeface="Courier New" pitchFamily="49" charset="0"/>
              </a:rPr>
              <a:t> WHERE </a:t>
            </a:r>
            <a:r>
              <a:rPr lang="en-US" sz="1600" b="1" err="1">
                <a:solidFill>
                  <a:schemeClr val="bg1">
                    <a:lumMod val="95000"/>
                    <a:lumOff val="5000"/>
                  </a:schemeClr>
                </a:solidFill>
                <a:latin typeface="Courier New" pitchFamily="49" charset="0"/>
                <a:cs typeface="Courier New" pitchFamily="49" charset="0"/>
              </a:rPr>
              <a:t>gRoot.Retired</a:t>
            </a:r>
            <a:r>
              <a:rPr lang="en-US" sz="1600" b="1">
                <a:solidFill>
                  <a:schemeClr val="bg1">
                    <a:lumMod val="95000"/>
                    <a:lumOff val="5000"/>
                  </a:schemeClr>
                </a:solidFill>
                <a:latin typeface="Courier New" pitchFamily="49" charset="0"/>
                <a:cs typeface="Courier New" pitchFamily="49" charset="0"/>
              </a:rPr>
              <a:t> = 0 []</a:t>
            </a:r>
          </a:p>
        </p:txBody>
      </p:sp>
      <p:cxnSp>
        <p:nvCxnSpPr>
          <p:cNvPr id="10" name="arw 1"/>
          <p:cNvCxnSpPr/>
          <p:nvPr/>
        </p:nvCxnSpPr>
        <p:spPr bwMode="auto">
          <a:xfrm>
            <a:off x="228600" y="18034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627896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|EOS~011|</a:t>
            </a:r>
          </a:p>
        </p:txBody>
      </p:sp>
      <p:sp>
        <p:nvSpPr>
          <p:cNvPr id="4" name="Content Placeholder 3"/>
          <p:cNvSpPr>
            <a:spLocks noGrp="1"/>
          </p:cNvSpPr>
          <p:nvPr>
            <p:ph idx="1"/>
          </p:nvPr>
        </p:nvSpPr>
        <p:spPr/>
        <p:txBody>
          <a:bodyPr/>
          <a:lstStyle/>
          <a:p>
            <a:r>
              <a:rPr lang="en-US"/>
              <a:t>Gosu query basics</a:t>
            </a:r>
          </a:p>
          <a:p>
            <a:r>
              <a:rPr lang="en-US">
                <a:solidFill>
                  <a:schemeClr val="bg1">
                    <a:lumMod val="95000"/>
                    <a:lumOff val="5000"/>
                  </a:schemeClr>
                </a:solidFill>
              </a:rPr>
              <a:t>Working with queries</a:t>
            </a:r>
          </a:p>
          <a:p>
            <a:r>
              <a:rPr lang="en-US"/>
              <a:t>Working with result sets</a:t>
            </a:r>
          </a:p>
          <a:p>
            <a:endParaRPr lang="en-US"/>
          </a:p>
        </p:txBody>
      </p:sp>
    </p:spTree>
    <p:extLst>
      <p:ext uri="{BB962C8B-B14F-4D97-AF65-F5344CB8AC3E}">
        <p14:creationId xmlns:p14="http://schemas.microsoft.com/office/powerpoint/2010/main" val="8303259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|EOS~012|</a:t>
            </a:r>
          </a:p>
        </p:txBody>
      </p:sp>
      <p:sp>
        <p:nvSpPr>
          <p:cNvPr id="12" name="rec Line Num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lIns="0"/>
          <a:lstStyle/>
          <a:p>
            <a:r>
              <a:rPr lang="en-US"/>
              <a:t>Restricting queries: compare() method</a:t>
            </a:r>
          </a:p>
        </p:txBody>
      </p:sp>
      <p:sp>
        <p:nvSpPr>
          <p:cNvPr id="6" name="Content Placeholder 5"/>
          <p:cNvSpPr>
            <a:spLocks noGrp="1"/>
          </p:cNvSpPr>
          <p:nvPr>
            <p:ph idx="1"/>
          </p:nvPr>
        </p:nvSpPr>
        <p:spPr>
          <a:xfrm>
            <a:off x="519113" y="4191000"/>
            <a:ext cx="4281488" cy="2209800"/>
          </a:xfrm>
        </p:spPr>
        <p:txBody>
          <a:bodyPr/>
          <a:lstStyle/>
          <a:p>
            <a:r>
              <a:rPr lang="en-US"/>
              <a:t>Compare() applies restrictions to query object</a:t>
            </a:r>
          </a:p>
          <a:p>
            <a:r>
              <a:rPr lang="en-US"/>
              <a:t>Line 7: restricts to </a:t>
            </a:r>
            <a:r>
              <a:rPr lang="en-US" err="1"/>
              <a:t>ABPersons</a:t>
            </a:r>
            <a:r>
              <a:rPr lang="en-US"/>
              <a:t> with last name as  "Andy"</a:t>
            </a:r>
          </a:p>
        </p:txBody>
      </p:sp>
      <p:sp>
        <p:nvSpPr>
          <p:cNvPr id="8" name="Rectangle 1"/>
          <p:cNvSpPr>
            <a:spLocks noChangeArrowheads="1"/>
          </p:cNvSpPr>
          <p:nvPr/>
        </p:nvSpPr>
        <p:spPr bwMode="auto">
          <a:xfrm>
            <a:off x="304800" y="914400"/>
            <a:ext cx="850392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bmk="">
                <a:ln>
                  <a:noFill/>
                </a:ln>
                <a:solidFill>
                  <a:srgbClr val="000000"/>
                </a:solidFill>
                <a:effectLst/>
                <a:latin typeface="Courier New" pitchFamily="49" charset="0"/>
                <a:cs typeface="Courier New" pitchFamily="49" charset="0"/>
              </a:rPr>
              <a:t>(ABPerson)</a:t>
            </a:r>
          </a:p>
          <a:p>
            <a:pPr fontAlgn="base">
              <a:spcBef>
                <a:spcPct val="0"/>
              </a:spcBef>
              <a:spcAft>
                <a:spcPct val="0"/>
              </a:spcAf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6  queryObj.compare(</a:t>
            </a:r>
            <a:r>
              <a:rPr lang="en-US" sz="1600" b="1" bmk="">
                <a:solidFill>
                  <a:srgbClr val="008000"/>
                </a:solidFill>
                <a:latin typeface="Courier New" pitchFamily="49" charset="0"/>
                <a:cs typeface="Courier New" pitchFamily="49" charset="0"/>
              </a:rPr>
              <a:t>"</a:t>
            </a:r>
            <a:r>
              <a:rPr lang="en-US" sz="1600" b="1" err="1" bmk="">
                <a:solidFill>
                  <a:srgbClr val="008000"/>
                </a:solidFill>
                <a:latin typeface="Courier New" pitchFamily="49" charset="0"/>
                <a:cs typeface="Courier New" pitchFamily="49" charset="0"/>
              </a:rPr>
              <a:t>LastName</a:t>
            </a:r>
            <a:r>
              <a:rPr lang="en-US" sz="1600" b="1" bmk="">
                <a:solidFill>
                  <a:srgbClr val="008000"/>
                </a:solidFill>
                <a:latin typeface="Courier New" pitchFamily="49" charset="0"/>
                <a:cs typeface="Courier New" pitchFamily="49" charset="0"/>
              </a:rPr>
              <a:t>"</a:t>
            </a:r>
            <a:r>
              <a:rPr kumimoji="0" lang="en-US" sz="1600" b="1" i="0" u="none" strike="noStrike" cap="none" normalizeH="0" baseline="0" bmk="">
                <a:ln>
                  <a:noFill/>
                </a:ln>
                <a:solidFill>
                  <a:srgbClr val="000000"/>
                </a:solidFill>
                <a:effectLst/>
                <a:latin typeface="Courier New" pitchFamily="49" charset="0"/>
                <a:cs typeface="Courier New" pitchFamily="49" charset="0"/>
              </a:rPr>
              <a:t>, Relop.Equals, </a:t>
            </a:r>
            <a:r>
              <a:rPr kumimoji="0" lang="en-US" sz="1600" b="1" i="0" u="none" strike="noStrike" cap="none" normalizeH="0" baseline="0" bmk="">
                <a:ln>
                  <a:noFill/>
                </a:ln>
                <a:solidFill>
                  <a:srgbClr val="008000"/>
                </a:solidFill>
                <a:effectLst/>
                <a:latin typeface="Courier New" pitchFamily="49" charset="0"/>
                <a:cs typeface="Courier New" pitchFamily="49" charset="0"/>
              </a:rPr>
              <a:t>"Andy"</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7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mk="">
                <a:ln>
                  <a:noFill/>
                </a:ln>
                <a:solidFill>
                  <a:srgbClr val="000000"/>
                </a:solidFill>
                <a:effectLst/>
                <a:latin typeface="Courier New" pitchFamily="49" charset="0"/>
                <a:cs typeface="Courier New" pitchFamily="49" charset="0"/>
              </a:rPr>
              <a:t>  8</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for </a:t>
            </a:r>
            <a:r>
              <a:rPr kumimoji="0" lang="en-US" sz="1600" b="1" i="0" u="none" strike="noStrike" cap="none" normalizeH="0" baseline="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bmk="">
                <a:ln>
                  <a:noFill/>
                </a:ln>
                <a:solidFill>
                  <a:srgbClr val="000080"/>
                </a:solidFill>
                <a:effectLst/>
                <a:latin typeface="Courier New" pitchFamily="49" charset="0"/>
                <a:cs typeface="Courier New" pitchFamily="49" charset="0"/>
              </a:rPr>
              <a:t>in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  9</a:t>
            </a:r>
            <a:r>
              <a:rPr kumimoji="0" lang="en-US" sz="1600" b="1" i="0" u="none" strike="noStrike" cap="none" normalizeH="0" baseline="0" bmk="">
                <a:ln>
                  <a:noFill/>
                </a:ln>
                <a:solidFill>
                  <a:srgbClr val="000000"/>
                </a:solidFill>
                <a:effectLst/>
                <a:latin typeface="Courier New" pitchFamily="49" charset="0"/>
                <a:cs typeface="Courier New" pitchFamily="49" charset="0"/>
              </a:rPr>
              <a:t>    output += anABContact.DisplayName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10</a:t>
            </a:r>
            <a:r>
              <a:rPr kumimoji="0" lang="en-US" sz="1600" b="1" i="0" u="none" strike="noStrike" cap="none" normalizeH="0" baseline="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11</a:t>
            </a:r>
            <a:r>
              <a:rPr kumimoji="0" lang="en-US" sz="1600" b="1" i="0" u="none" strike="noStrike" cap="none" normalizeH="0" baseline="0" bmk="">
                <a:ln>
                  <a:noFill/>
                </a:ln>
                <a:solidFill>
                  <a:srgbClr val="000000"/>
                </a:solidFill>
                <a:effectLst/>
                <a:latin typeface="Courier New" pitchFamily="49" charset="0"/>
                <a:cs typeface="Courier New" pitchFamily="49" charset="0"/>
              </a:rPr>
              <a:t>  print(output)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252412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0"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608941" y="4979670"/>
            <a:ext cx="2895600" cy="10668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William Andy</a:t>
            </a:r>
          </a:p>
          <a:p>
            <a:r>
              <a:rPr lang="en-US" sz="1600" b="1">
                <a:solidFill>
                  <a:schemeClr val="bg1"/>
                </a:solidFill>
                <a:latin typeface="Courier New" pitchFamily="49" charset="0"/>
                <a:cs typeface="Courier New" pitchFamily="49" charset="0"/>
              </a:rPr>
              <a:t>Eric Andy</a:t>
            </a:r>
          </a:p>
        </p:txBody>
      </p:sp>
    </p:spTree>
    <p:extLst>
      <p:ext uri="{BB962C8B-B14F-4D97-AF65-F5344CB8AC3E}">
        <p14:creationId xmlns:p14="http://schemas.microsoft.com/office/powerpoint/2010/main" val="231129193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|EOS~013|</a:t>
            </a:r>
          </a:p>
        </p:txBody>
      </p:sp>
      <p:sp>
        <p:nvSpPr>
          <p:cNvPr id="8" name="rec Line Nums"/>
          <p:cNvSpPr/>
          <p:nvPr/>
        </p:nvSpPr>
        <p:spPr bwMode="auto">
          <a:xfrm>
            <a:off x="304800" y="914400"/>
            <a:ext cx="581025" cy="1905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a:lstStyle/>
          <a:p>
            <a:r>
              <a:rPr lang="en-US"/>
              <a:t>Compare() method syntax</a:t>
            </a:r>
          </a:p>
        </p:txBody>
      </p:sp>
      <p:sp>
        <p:nvSpPr>
          <p:cNvPr id="6" name="Content Placeholder 5"/>
          <p:cNvSpPr>
            <a:spLocks noGrp="1"/>
          </p:cNvSpPr>
          <p:nvPr>
            <p:ph idx="1"/>
          </p:nvPr>
        </p:nvSpPr>
        <p:spPr>
          <a:xfrm>
            <a:off x="519113" y="2971800"/>
            <a:ext cx="8318500" cy="3429000"/>
          </a:xfrm>
        </p:spPr>
        <p:txBody>
          <a:bodyPr/>
          <a:lstStyle/>
          <a:p>
            <a:r>
              <a:rPr lang="en-US"/>
              <a:t>Comparison predicates are columns in SQL Where clause	</a:t>
            </a:r>
          </a:p>
          <a:p>
            <a:r>
              <a:rPr lang="en-US"/>
              <a:t>When applied to character fields, the values in the field must match exactly the comparison value</a:t>
            </a:r>
          </a:p>
          <a:p>
            <a:r>
              <a:rPr lang="en-US"/>
              <a:t>compare() method is overloaded, meaning it has one or more method signatures</a:t>
            </a:r>
          </a:p>
          <a:p>
            <a:r>
              <a:rPr lang="en-US"/>
              <a:t>Line 7: String reference for column Name</a:t>
            </a:r>
          </a:p>
          <a:p>
            <a:r>
              <a:rPr lang="en-US"/>
              <a:t>Line 10: Property Name using feature literal syntax</a:t>
            </a:r>
          </a:p>
          <a:p>
            <a:endParaRPr lang="en-US"/>
          </a:p>
        </p:txBody>
      </p:sp>
      <p:sp>
        <p:nvSpPr>
          <p:cNvPr id="4" name="rec Code"/>
          <p:cNvSpPr>
            <a:spLocks noChangeArrowheads="1"/>
          </p:cNvSpPr>
          <p:nvPr/>
        </p:nvSpPr>
        <p:spPr bwMode="auto">
          <a:xfrm>
            <a:off x="301752" y="914400"/>
            <a:ext cx="8458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fontAlgn="base">
              <a:spcBef>
                <a:spcPct val="0"/>
              </a:spcBef>
              <a:spcAft>
                <a:spcPct val="0"/>
              </a:spcAft>
            </a:pPr>
            <a:r>
              <a:rPr lang="en-US" sz="1600" b="1" bmk="">
                <a:solidFill>
                  <a:srgbClr val="000000"/>
                </a:solidFill>
                <a:latin typeface="Courier New"/>
                <a:cs typeface="Courier New"/>
              </a:rPr>
              <a:t>   4  </a:t>
            </a:r>
            <a:r>
              <a:rPr lang="en-US" sz="1600" b="1" bmk="">
                <a:solidFill>
                  <a:srgbClr val="000080"/>
                </a:solidFill>
                <a:latin typeface="Courier New"/>
                <a:cs typeface="Courier New"/>
              </a:rPr>
              <a:t>var </a:t>
            </a:r>
            <a:r>
              <a:rPr lang="en-US" sz="1600" b="1" bmk="">
                <a:solidFill>
                  <a:srgbClr val="000000"/>
                </a:solidFill>
                <a:latin typeface="Courier New"/>
                <a:cs typeface="Courier New"/>
              </a:rPr>
              <a:t>queryObj = </a:t>
            </a:r>
            <a:r>
              <a:rPr lang="en-US" sz="1600" b="1" err="1" bmk="">
                <a:solidFill>
                  <a:srgbClr val="000000"/>
                </a:solidFill>
                <a:latin typeface="Courier New"/>
                <a:cs typeface="Courier New"/>
              </a:rPr>
              <a:t>Query.make</a:t>
            </a:r>
            <a:r>
              <a:rPr lang="en-US" sz="1600" b="1" bmk="">
                <a:solidFill>
                  <a:srgbClr val="000000"/>
                </a:solidFill>
                <a:latin typeface="Courier New"/>
                <a:cs typeface="Courier New"/>
              </a:rPr>
              <a:t>(</a:t>
            </a:r>
            <a:r>
              <a:rPr lang="en-US" sz="1600" b="1" err="1" bmk="">
                <a:solidFill>
                  <a:srgbClr val="000000"/>
                </a:solidFill>
                <a:latin typeface="Courier New"/>
                <a:cs typeface="Courier New"/>
              </a:rPr>
              <a:t>entity.ABPerson</a:t>
            </a:r>
            <a:r>
              <a:rPr lang="en-US" sz="1600" b="1" bmk="">
                <a:solidFill>
                  <a:srgbClr val="000000"/>
                </a:solidFill>
                <a:latin typeface="Courier New"/>
                <a:cs typeface="Courier New"/>
              </a:rPr>
              <a:t>)</a:t>
            </a:r>
          </a:p>
          <a:p>
            <a:pPr fontAlgn="base">
              <a:spcBef>
                <a:spcPct val="0"/>
              </a:spcBef>
              <a:spcAft>
                <a:spcPct val="0"/>
              </a:spcAft>
            </a:pPr>
            <a:r>
              <a:rPr lang="en-US" sz="1600" b="1" bmk="">
                <a:solidFill>
                  <a:srgbClr val="000000"/>
                </a:solidFill>
                <a:latin typeface="Courier New"/>
                <a:cs typeface="Courier New"/>
              </a:rPr>
              <a:t>   5</a:t>
            </a:r>
            <a:br>
              <a:rPr lang="en-US" sz="1600" b="1" dirty="0">
                <a:latin typeface="Courier New" pitchFamily="49" charset="0"/>
                <a:cs typeface="Courier New" pitchFamily="49" charset="0"/>
              </a:rPr>
            </a:br>
            <a:r>
              <a:rPr lang="en-US" sz="1600" b="1" bmk="">
                <a:solidFill>
                  <a:srgbClr val="000000"/>
                </a:solidFill>
                <a:latin typeface="Courier New"/>
                <a:cs typeface="Courier New"/>
              </a:rPr>
              <a:t>   6  </a:t>
            </a:r>
            <a:r>
              <a:rPr lang="en-US" sz="1600" b="1" i="1" bmk="">
                <a:solidFill>
                  <a:srgbClr val="808080"/>
                </a:solidFill>
                <a:latin typeface="Courier New"/>
                <a:cs typeface="Courier New"/>
              </a:rPr>
              <a:t>// String </a:t>
            </a:r>
            <a:endParaRPr lang="en-US" sz="1600" b="1" i="1">
              <a:solidFill>
                <a:srgbClr val="808080"/>
              </a:solidFill>
              <a:latin typeface="Courier New" pitchFamily="49" charset="0"/>
              <a:cs typeface="Courier New" pitchFamily="49" charset="0"/>
            </a:endParaRPr>
          </a:p>
          <a:p>
            <a:pPr fontAlgn="base">
              <a:spcBef>
                <a:spcPct val="0"/>
              </a:spcBef>
              <a:spcAft>
                <a:spcPct val="0"/>
              </a:spcAft>
            </a:pPr>
            <a:r>
              <a:rPr lang="en-US" sz="1600" b="1" dirty="0" bmk="">
                <a:solidFill>
                  <a:srgbClr val="000000"/>
                </a:solidFill>
                <a:latin typeface="Courier New"/>
                <a:cs typeface="Courier New"/>
              </a:rPr>
              <a:t>  </a:t>
            </a:r>
            <a:r>
              <a:rPr kumimoji="0" lang="en-US" sz="1600" b="1" i="0" u="none" strike="noStrike" cap="none" normalizeH="0" baseline="0" dirty="0" bmk="">
                <a:ln>
                  <a:noFill/>
                </a:ln>
                <a:solidFill>
                  <a:srgbClr val="000000"/>
                </a:solidFill>
                <a:effectLst/>
                <a:latin typeface="Courier New"/>
                <a:cs typeface="Courier New"/>
              </a:rPr>
              <a:t> 7</a:t>
            </a:r>
            <a:r>
              <a:rPr lang="en-US" sz="1600" b="1" dirty="0" bmk="">
                <a:solidFill>
                  <a:srgbClr val="000000"/>
                </a:solidFill>
                <a:latin typeface="Courier New"/>
                <a:cs typeface="Courier New"/>
              </a:rPr>
              <a:t>  </a:t>
            </a:r>
            <a:r>
              <a:rPr lang="en-US" sz="1600" b="1" bmk="">
                <a:solidFill>
                  <a:srgbClr val="000000"/>
                </a:solidFill>
                <a:latin typeface="Courier New"/>
                <a:cs typeface="Courier New"/>
              </a:rPr>
              <a:t>queryObj.compare(</a:t>
            </a:r>
            <a:r>
              <a:rPr lang="en-US" sz="1600" b="1" bmk="">
                <a:solidFill>
                  <a:srgbClr val="008000"/>
                </a:solidFill>
                <a:latin typeface="Courier New"/>
                <a:cs typeface="Courier New"/>
              </a:rPr>
              <a:t>"LastName"</a:t>
            </a:r>
            <a:r>
              <a:rPr lang="en-US" sz="1600" b="1" bmk="">
                <a:solidFill>
                  <a:srgbClr val="000000"/>
                </a:solidFill>
                <a:latin typeface="Courier New"/>
                <a:cs typeface="Courier New"/>
              </a:rPr>
              <a:t>, </a:t>
            </a:r>
            <a:r>
              <a:rPr lang="en-US" sz="1600" b="1" err="1" bmk="">
                <a:solidFill>
                  <a:srgbClr val="000000"/>
                </a:solidFill>
                <a:latin typeface="Courier New"/>
                <a:cs typeface="Courier New"/>
              </a:rPr>
              <a:t>Relop.Equals</a:t>
            </a:r>
            <a:r>
              <a:rPr lang="en-US" sz="1600" b="1" dirty="0" bmk="">
                <a:solidFill>
                  <a:srgbClr val="000000"/>
                </a:solidFill>
                <a:latin typeface="Courier New"/>
                <a:cs typeface="Courier New"/>
              </a:rPr>
              <a:t>, </a:t>
            </a:r>
            <a:r>
              <a:rPr lang="en-US" sz="1600" b="1" dirty="0" bmk="">
                <a:solidFill>
                  <a:srgbClr val="008000"/>
                </a:solidFill>
                <a:latin typeface="Courier New"/>
                <a:cs typeface="Courier New"/>
              </a:rPr>
              <a:t>"William"</a:t>
            </a:r>
            <a:r>
              <a:rPr lang="en-US" sz="1600" b="1" dirty="0" bmk="">
                <a:solidFill>
                  <a:srgbClr val="000000"/>
                </a:solidFill>
                <a:latin typeface="Courier New"/>
                <a:cs typeface="Courier New"/>
              </a:rPr>
              <a:t>)</a:t>
            </a:r>
            <a:endParaRPr lang="en-US" sz="1600" b="1" dirty="0">
              <a:solidFill>
                <a:srgbClr val="000000"/>
              </a:solidFill>
              <a:latin typeface="Courier New"/>
              <a:cs typeface="Courier New"/>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8</a:t>
            </a:r>
          </a:p>
          <a:p>
            <a:pPr lvl="0" fontAlgn="base">
              <a:spcBef>
                <a:spcPct val="0"/>
              </a:spcBef>
              <a:spcAft>
                <a:spcPct val="0"/>
              </a:spcAft>
            </a:pPr>
            <a:r>
              <a:rPr lang="en-US" sz="1600" b="1" bmk="">
                <a:solidFill>
                  <a:srgbClr val="000000"/>
                </a:solidFill>
                <a:latin typeface="Courier New" pitchFamily="49" charset="0"/>
                <a:cs typeface="Courier New" pitchFamily="49" charset="0"/>
              </a:rPr>
              <a:t>   9  </a:t>
            </a:r>
            <a:r>
              <a:rPr lang="en-US" sz="1600" b="1" i="1" bmk="">
                <a:solidFill>
                  <a:srgbClr val="808080"/>
                </a:solidFill>
                <a:latin typeface="Courier New" pitchFamily="49" charset="0"/>
                <a:cs typeface="Courier New" pitchFamily="49" charset="0"/>
              </a:rPr>
              <a:t>// Feature Literal</a:t>
            </a:r>
            <a:endParaRPr lang="en-US" sz="1600" b="1" bmk="">
              <a:solidFill>
                <a:srgbClr val="000000"/>
              </a:solidFill>
              <a:latin typeface="Courier New" pitchFamily="49" charset="0"/>
              <a:cs typeface="Courier New" pitchFamily="49" charset="0"/>
            </a:endParaRPr>
          </a:p>
          <a:p>
            <a:pPr fontAlgn="base">
              <a:spcBef>
                <a:spcPct val="0"/>
              </a:spcBef>
              <a:spcAft>
                <a:spcPct val="0"/>
              </a:spcAft>
            </a:pPr>
            <a:r>
              <a:rPr lang="en-US" sz="1600" b="1" bmk="">
                <a:solidFill>
                  <a:srgbClr val="000000"/>
                </a:solidFill>
                <a:latin typeface="Courier New"/>
                <a:cs typeface="Courier New"/>
              </a:rPr>
              <a:t>  10  </a:t>
            </a:r>
            <a:r>
              <a:rPr lang="en-US" sz="1600" b="1" err="1" bmk="">
                <a:solidFill>
                  <a:srgbClr val="000000"/>
                </a:solidFill>
                <a:latin typeface="Courier New"/>
                <a:cs typeface="Courier New"/>
              </a:rPr>
              <a:t>queryObj.compare</a:t>
            </a:r>
            <a:r>
              <a:rPr lang="en-US" sz="1600" b="1" bmk="">
                <a:solidFill>
                  <a:srgbClr val="000000"/>
                </a:solidFill>
                <a:latin typeface="Courier New"/>
                <a:cs typeface="Courier New"/>
              </a:rPr>
              <a:t>(</a:t>
            </a:r>
            <a:r>
              <a:rPr lang="en-US" sz="1600" b="1" err="1" bmk="">
                <a:solidFill>
                  <a:srgbClr val="000000"/>
                </a:solidFill>
                <a:latin typeface="Courier New"/>
                <a:cs typeface="Courier New"/>
              </a:rPr>
              <a:t>ABPerson#LastName</a:t>
            </a:r>
            <a:r>
              <a:rPr lang="en-US" sz="1600" b="1" bmk="">
                <a:solidFill>
                  <a:srgbClr val="000000"/>
                </a:solidFill>
                <a:latin typeface="Courier New"/>
                <a:cs typeface="Courier New"/>
              </a:rPr>
              <a:t>, </a:t>
            </a:r>
            <a:r>
              <a:rPr lang="en-US" sz="1600" b="1" err="1" bmk="">
                <a:solidFill>
                  <a:srgbClr val="000000"/>
                </a:solidFill>
                <a:latin typeface="Courier New"/>
                <a:cs typeface="Courier New"/>
              </a:rPr>
              <a:t>Relop.Equals</a:t>
            </a:r>
            <a:r>
              <a:rPr lang="en-US" sz="1600" b="1" bmk="">
                <a:solidFill>
                  <a:srgbClr val="000000"/>
                </a:solidFill>
                <a:latin typeface="Courier New"/>
                <a:cs typeface="Courier New"/>
              </a:rPr>
              <a:t>, </a:t>
            </a:r>
            <a:r>
              <a:rPr lang="en-US" sz="1600" b="1" bmk="">
                <a:solidFill>
                  <a:srgbClr val="008000"/>
                </a:solidFill>
                <a:latin typeface="Courier New"/>
                <a:cs typeface="Courier New"/>
              </a:rPr>
              <a:t>"Andy"</a:t>
            </a:r>
            <a:r>
              <a:rPr lang="en-US" sz="1600" b="1" bmk="">
                <a:solidFill>
                  <a:srgbClr val="000000"/>
                </a:solidFill>
                <a:latin typeface="Courier New"/>
                <a:cs typeface="Courier New"/>
              </a:rPr>
              <a:t>)</a:t>
            </a:r>
            <a:endParaRPr lang="en-US" sz="1600" b="1">
              <a:solidFill>
                <a:srgbClr val="000000"/>
              </a:solidFill>
              <a:latin typeface="Courier New"/>
              <a:cs typeface="Courier New"/>
            </a:endParaRPr>
          </a:p>
          <a:p>
            <a:pPr fontAlgn="base">
              <a:spcBef>
                <a:spcPct val="0"/>
              </a:spcBef>
              <a:spcAft>
                <a:spcPct val="0"/>
              </a:spcAft>
            </a:pPr>
            <a:br>
              <a:rPr lang="en-US" sz="1600" b="1" dirty="0">
                <a:latin typeface="Courier New" pitchFamily="49" charset="0"/>
                <a:cs typeface="Courier New" pitchFamily="49" charset="0"/>
              </a:rPr>
            </a:br>
            <a:r>
              <a:rPr lang="en-US" sz="1600" b="1" dirty="0" bmk="">
                <a:solidFill>
                  <a:srgbClr val="000000"/>
                </a:solidFill>
                <a:latin typeface="Courier New"/>
                <a:cs typeface="Courier New"/>
              </a:rPr>
              <a:t> </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180594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228600" y="25146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91150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|EOS~014|</a:t>
            </a:r>
          </a:p>
        </p:txBody>
      </p:sp>
      <p:sp>
        <p:nvSpPr>
          <p:cNvPr id="2" name="Title 1"/>
          <p:cNvSpPr>
            <a:spLocks noGrp="1"/>
          </p:cNvSpPr>
          <p:nvPr>
            <p:ph type="title"/>
          </p:nvPr>
        </p:nvSpPr>
        <p:spPr/>
        <p:txBody>
          <a:bodyPr/>
          <a:lstStyle/>
          <a:p>
            <a:r>
              <a:rPr lang="en-US"/>
              <a:t>Feature literals for property reference</a:t>
            </a:r>
          </a:p>
        </p:txBody>
      </p:sp>
      <p:sp>
        <p:nvSpPr>
          <p:cNvPr id="3" name="Content Placeholder 2"/>
          <p:cNvSpPr>
            <a:spLocks noGrp="1"/>
          </p:cNvSpPr>
          <p:nvPr>
            <p:ph idx="1"/>
          </p:nvPr>
        </p:nvSpPr>
        <p:spPr/>
        <p:txBody>
          <a:bodyPr/>
          <a:lstStyle/>
          <a:p>
            <a:r>
              <a:rPr lang="en-US"/>
              <a:t>Statically refer to the features of a given type in the Gosu type system with feature literals</a:t>
            </a:r>
          </a:p>
          <a:p>
            <a:r>
              <a:rPr lang="en-US"/>
              <a:t>Various kinds of feature references</a:t>
            </a:r>
          </a:p>
          <a:p>
            <a:pPr lvl="1"/>
            <a:r>
              <a:rPr lang="en-US"/>
              <a:t>Property</a:t>
            </a:r>
          </a:p>
          <a:p>
            <a:pPr lvl="1"/>
            <a:r>
              <a:rPr lang="en-US"/>
              <a:t>Method</a:t>
            </a:r>
          </a:p>
          <a:p>
            <a:pPr lvl="1"/>
            <a:r>
              <a:rPr lang="en-US"/>
              <a:t>Directly invoke/get/set</a:t>
            </a:r>
          </a:p>
          <a:p>
            <a:r>
              <a:rPr lang="en-US"/>
              <a:t>Syntax : </a:t>
            </a:r>
            <a:r>
              <a:rPr lang="en-US" b="1" err="1">
                <a:latin typeface="Courier New" pitchFamily="49" charset="0"/>
                <a:cs typeface="Courier New" pitchFamily="49" charset="0"/>
              </a:rPr>
              <a:t>type#Feature</a:t>
            </a:r>
            <a:endParaRPr lang="en-US" b="1">
              <a:latin typeface="Courier New" pitchFamily="49" charset="0"/>
              <a:cs typeface="Courier New" pitchFamily="49" charset="0"/>
            </a:endParaRPr>
          </a:p>
          <a:p>
            <a:pPr lvl="1"/>
            <a:r>
              <a:rPr lang="en-US" b="1" err="1">
                <a:latin typeface="Courier New" pitchFamily="49" charset="0"/>
                <a:cs typeface="Courier New" pitchFamily="49" charset="0"/>
              </a:rPr>
              <a:t>ABContact#LastName</a:t>
            </a:r>
            <a:endParaRPr lang="en-US"/>
          </a:p>
          <a:p>
            <a:pPr lvl="1"/>
            <a:r>
              <a:rPr lang="en-US" b="1" err="1">
                <a:latin typeface="Courier New" pitchFamily="49" charset="0"/>
                <a:cs typeface="Courier New" pitchFamily="49" charset="0"/>
              </a:rPr>
              <a:t>ABContact#addContactNote</a:t>
            </a:r>
            <a:r>
              <a:rPr lang="en-US" b="1">
                <a:latin typeface="Courier New" pitchFamily="49" charset="0"/>
                <a:cs typeface="Courier New" pitchFamily="49" charset="0"/>
              </a:rPr>
              <a:t>()</a:t>
            </a:r>
          </a:p>
          <a:p>
            <a:r>
              <a:rPr lang="en-US"/>
              <a:t>Uses</a:t>
            </a:r>
          </a:p>
          <a:p>
            <a:pPr lvl="1"/>
            <a:r>
              <a:rPr lang="en-US"/>
              <a:t>Bind feature literal to instance</a:t>
            </a:r>
          </a:p>
          <a:p>
            <a:pPr lvl="1"/>
            <a:r>
              <a:rPr lang="en-US"/>
              <a:t>Bind argument values in method reference</a:t>
            </a:r>
          </a:p>
          <a:p>
            <a:pPr lvl="1"/>
            <a:r>
              <a:rPr lang="en-US"/>
              <a:t>Supports chaining</a:t>
            </a:r>
          </a:p>
          <a:p>
            <a:pPr lvl="1"/>
            <a:r>
              <a:rPr lang="en-US"/>
              <a:t>Covert method references to blocks</a:t>
            </a:r>
          </a:p>
          <a:p>
            <a:endParaRPr lang="en-US"/>
          </a:p>
        </p:txBody>
      </p:sp>
      <p:sp>
        <p:nvSpPr>
          <p:cNvPr id="4" name="Rounded Rectangle 3"/>
          <p:cNvSpPr/>
          <p:nvPr/>
        </p:nvSpPr>
        <p:spPr bwMode="auto">
          <a:xfrm>
            <a:off x="6400800" y="2971800"/>
            <a:ext cx="2514600" cy="3429000"/>
          </a:xfrm>
          <a:prstGeom prst="roundRect">
            <a:avLst>
              <a:gd name="adj" fmla="val 10303"/>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lIns="0" tIns="0" rIns="0" bIns="0" rtlCol="0" anchor="ctr">
            <a:noAutofit/>
          </a:bodyPr>
          <a:lstStyle/>
          <a:p>
            <a:pPr algn="ctr"/>
            <a:r>
              <a:rPr lang="en-US" sz="3200">
                <a:solidFill>
                  <a:schemeClr val="tx1"/>
                </a:solidFill>
              </a:rPr>
              <a:t>When it needs to be type safe, use feature literals!</a:t>
            </a:r>
          </a:p>
        </p:txBody>
      </p:sp>
    </p:spTree>
    <p:extLst>
      <p:ext uri="{BB962C8B-B14F-4D97-AF65-F5344CB8AC3E}">
        <p14:creationId xmlns:p14="http://schemas.microsoft.com/office/powerpoint/2010/main" val="9421680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|EOS~015|</a:t>
            </a:r>
          </a:p>
        </p:txBody>
      </p:sp>
      <p:sp>
        <p:nvSpPr>
          <p:cNvPr id="11" name="rec Line Nums"/>
          <p:cNvSpPr/>
          <p:nvPr/>
        </p:nvSpPr>
        <p:spPr bwMode="auto">
          <a:xfrm>
            <a:off x="304800" y="914400"/>
            <a:ext cx="581025" cy="2743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itle 6"/>
          <p:cNvSpPr>
            <a:spLocks noGrp="1"/>
          </p:cNvSpPr>
          <p:nvPr>
            <p:ph type="title"/>
          </p:nvPr>
        </p:nvSpPr>
        <p:spPr/>
        <p:txBody>
          <a:bodyPr/>
          <a:lstStyle/>
          <a:p>
            <a:r>
              <a:rPr lang="en-US"/>
              <a:t>compare() method examples (1)</a:t>
            </a:r>
          </a:p>
        </p:txBody>
      </p:sp>
      <p:sp>
        <p:nvSpPr>
          <p:cNvPr id="8" name="Content Placeholder 7"/>
          <p:cNvSpPr>
            <a:spLocks noGrp="1"/>
          </p:cNvSpPr>
          <p:nvPr>
            <p:ph idx="1"/>
          </p:nvPr>
        </p:nvSpPr>
        <p:spPr>
          <a:xfrm>
            <a:off x="519113" y="4267200"/>
            <a:ext cx="8318500" cy="2133600"/>
          </a:xfrm>
        </p:spPr>
        <p:txBody>
          <a:bodyPr/>
          <a:lstStyle/>
          <a:p>
            <a:r>
              <a:rPr lang="en-US"/>
              <a:t>Line 7: String literals require quotes</a:t>
            </a:r>
          </a:p>
        </p:txBody>
      </p:sp>
      <p:sp>
        <p:nvSpPr>
          <p:cNvPr id="6" name="rec Code"/>
          <p:cNvSpPr>
            <a:spLocks noChangeArrowheads="1"/>
          </p:cNvSpPr>
          <p:nvPr/>
        </p:nvSpPr>
        <p:spPr bwMode="auto">
          <a:xfrm>
            <a:off x="301752" y="914401"/>
            <a:ext cx="8531352"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entity.ABPerson</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5</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6  </a:t>
            </a:r>
            <a:r>
              <a:rPr lang="en-US" sz="1600" b="1" i="1" bmk="">
                <a:solidFill>
                  <a:srgbClr val="808080"/>
                </a:solidFill>
                <a:latin typeface="Courier New" pitchFamily="49" charset="0"/>
                <a:cs typeface="Courier New" pitchFamily="49" charset="0"/>
              </a:rPr>
              <a:t>// compare string</a:t>
            </a:r>
          </a:p>
          <a:p>
            <a:pPr lvl="0" fontAlgn="base">
              <a:spcBef>
                <a:spcPct val="0"/>
              </a:spcBef>
              <a:spcAft>
                <a:spcPct val="0"/>
              </a:spcAft>
            </a:pPr>
            <a:r>
              <a:rPr lang="en-US" sz="1600" b="1" bmk="">
                <a:solidFill>
                  <a:srgbClr val="000000"/>
                </a:solidFill>
                <a:latin typeface="Courier New" pitchFamily="49" charset="0"/>
                <a:cs typeface="Courier New" pitchFamily="49" charset="0"/>
              </a:rPr>
              <a:t>   7  </a:t>
            </a:r>
            <a:r>
              <a:rPr lang="en-US" sz="1600" b="1" err="1">
                <a:solidFill>
                  <a:srgbClr val="000000"/>
                </a:solidFill>
                <a:latin typeface="Courier New" pitchFamily="49" charset="0"/>
                <a:cs typeface="Courier New" pitchFamily="49" charset="0"/>
              </a:rPr>
              <a:t>queryObj.compare</a:t>
            </a:r>
            <a:r>
              <a:rPr lang="en-US" sz="1600" b="1">
                <a:solidFill>
                  <a:srgbClr val="000000"/>
                </a:solidFill>
                <a:latin typeface="Courier New" pitchFamily="49" charset="0"/>
                <a:cs typeface="Courier New" pitchFamily="49" charset="0"/>
              </a:rPr>
              <a:t>(</a:t>
            </a:r>
            <a:r>
              <a:rPr lang="en-US" sz="1600" b="1" err="1">
                <a:solidFill>
                  <a:srgbClr val="000000"/>
                </a:solidFill>
                <a:latin typeface="Courier New" pitchFamily="49" charset="0"/>
                <a:cs typeface="Courier New" pitchFamily="49" charset="0"/>
              </a:rPr>
              <a:t>ABPerson#LastName</a:t>
            </a:r>
            <a:r>
              <a:rPr lang="en-US" sz="1600" b="1">
                <a:solidFill>
                  <a:srgbClr val="000000"/>
                </a:solidFill>
                <a:latin typeface="Courier New" pitchFamily="49" charset="0"/>
                <a:cs typeface="Courier New" pitchFamily="49" charset="0"/>
              </a:rPr>
              <a:t>, Relop.Equals, </a:t>
            </a:r>
            <a:r>
              <a:rPr lang="en-US" sz="1600" b="1">
                <a:solidFill>
                  <a:srgbClr val="008000"/>
                </a:solidFill>
                <a:latin typeface="Courier New" pitchFamily="49" charset="0"/>
                <a:cs typeface="Courier New" pitchFamily="49" charset="0"/>
              </a:rPr>
              <a:t>"Andy"</a:t>
            </a:r>
            <a:r>
              <a:rPr lang="en-US" sz="1600" b="1">
                <a:solidFill>
                  <a:srgbClr val="000000"/>
                </a:solidFill>
                <a:latin typeface="Courier New" pitchFamily="49" charset="0"/>
                <a:cs typeface="Courier New" pitchFamily="49" charset="0"/>
              </a:rPr>
              <a:t>) </a:t>
            </a:r>
            <a:endParaRPr lang="en-US" sz="1600" b="1">
              <a:latin typeface="Courier New" pitchFamily="49" charset="0"/>
              <a:cs typeface="Courier New" pitchFamily="49" charset="0"/>
            </a:endParaRPr>
          </a:p>
          <a:p>
            <a:pPr lvl="0" fontAlgn="base">
              <a:spcBef>
                <a:spcPct val="0"/>
              </a:spcBef>
              <a:spcAft>
                <a:spcPct val="0"/>
              </a:spcAft>
            </a:pPr>
            <a:r>
              <a:rPr kumimoji="0" lang="en-US" sz="1600" b="1" i="1" u="none" strike="noStrike" cap="none" normalizeH="0" baseline="0" bmk="">
                <a:ln>
                  <a:noFill/>
                </a:ln>
                <a:solidFill>
                  <a:srgbClr val="80808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8</a:t>
            </a:r>
          </a:p>
          <a:p>
            <a:pPr lvl="0" fontAlgn="base">
              <a:spcBef>
                <a:spcPct val="0"/>
              </a:spcBef>
              <a:spcAft>
                <a:spcPct val="0"/>
              </a:spcAft>
            </a:pPr>
            <a:r>
              <a:rPr lang="en-US" sz="1600" b="1" bmk="">
                <a:solidFill>
                  <a:srgbClr val="000000"/>
                </a:solidFill>
                <a:latin typeface="Courier New" pitchFamily="49" charset="0"/>
                <a:cs typeface="Courier New" pitchFamily="49" charset="0"/>
              </a:rPr>
              <a:t>   9</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1" u="none" strike="noStrike" cap="none" normalizeH="0" baseline="0" bmk="">
                <a:ln>
                  <a:noFill/>
                </a:ln>
                <a:solidFill>
                  <a:srgbClr val="808080"/>
                </a:solidFill>
                <a:effectLst/>
                <a:latin typeface="Courier New" pitchFamily="49" charset="0"/>
                <a:cs typeface="Courier New" pitchFamily="49" charset="0"/>
              </a:rPr>
              <a:t>// compare integer</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10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ABPerson#NumDependents</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bmk="">
                <a:ln>
                  <a:noFill/>
                </a:ln>
                <a:solidFill>
                  <a:srgbClr val="000000"/>
                </a:solidFill>
                <a:effectLst/>
                <a:latin typeface="Courier New" pitchFamily="49" charset="0"/>
                <a:cs typeface="Courier New" pitchFamily="49" charset="0"/>
              </a:rPr>
              <a:t>Relop.GreaterThan</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FF"/>
                </a:solidFill>
                <a:effectLst/>
                <a:latin typeface="Courier New" pitchFamily="49" charset="0"/>
                <a:cs typeface="Courier New" pitchFamily="49" charset="0"/>
              </a:rPr>
              <a:t>0</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11</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12  </a:t>
            </a:r>
            <a:r>
              <a:rPr kumimoji="0" lang="en-US" sz="1600" b="1" i="1" u="none" strike="noStrike" cap="none" normalizeH="0" baseline="0" bmk="">
                <a:ln>
                  <a:noFill/>
                </a:ln>
                <a:solidFill>
                  <a:srgbClr val="808080"/>
                </a:solidFill>
                <a:effectLst/>
                <a:latin typeface="Courier New" pitchFamily="49" charset="0"/>
                <a:cs typeface="Courier New" pitchFamily="49" charset="0"/>
              </a:rPr>
              <a:t>// compare boolean</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13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ABPerson#PrefersContactByEmail</a:t>
            </a:r>
            <a:r>
              <a:rPr kumimoji="0" lang="en-US" sz="1600" b="1" i="0" u="none" strike="noStrike" cap="none" normalizeH="0" baseline="0" bmk="">
                <a:ln>
                  <a:noFill/>
                </a:ln>
                <a:solidFill>
                  <a:srgbClr val="000000"/>
                </a:solidFill>
                <a:effectLst/>
                <a:latin typeface="Courier New" pitchFamily="49" charset="0"/>
                <a:cs typeface="Courier New" pitchFamily="49" charset="0"/>
              </a:rPr>
              <a:t>, Relop.Equals,</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true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12" name="arw 1"/>
          <p:cNvCxnSpPr/>
          <p:nvPr/>
        </p:nvCxnSpPr>
        <p:spPr bwMode="auto">
          <a:xfrm>
            <a:off x="228600" y="178117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9387912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|EOS~016|</a:t>
            </a:r>
          </a:p>
        </p:txBody>
      </p:sp>
      <p:sp>
        <p:nvSpPr>
          <p:cNvPr id="9" name="rec Line Nums"/>
          <p:cNvSpPr/>
          <p:nvPr/>
        </p:nvSpPr>
        <p:spPr bwMode="auto">
          <a:xfrm>
            <a:off x="304800" y="914400"/>
            <a:ext cx="581025" cy="3048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itle 6"/>
          <p:cNvSpPr>
            <a:spLocks noGrp="1"/>
          </p:cNvSpPr>
          <p:nvPr>
            <p:ph type="title"/>
          </p:nvPr>
        </p:nvSpPr>
        <p:spPr/>
        <p:txBody>
          <a:bodyPr/>
          <a:lstStyle/>
          <a:p>
            <a:r>
              <a:rPr lang="en-US"/>
              <a:t>compare() method examples (2)</a:t>
            </a:r>
          </a:p>
        </p:txBody>
      </p:sp>
      <p:sp>
        <p:nvSpPr>
          <p:cNvPr id="8" name="Content Placeholder 7"/>
          <p:cNvSpPr>
            <a:spLocks noGrp="1"/>
          </p:cNvSpPr>
          <p:nvPr>
            <p:ph idx="1"/>
          </p:nvPr>
        </p:nvSpPr>
        <p:spPr>
          <a:xfrm>
            <a:off x="519113" y="4343400"/>
            <a:ext cx="8318500" cy="2057400"/>
          </a:xfrm>
        </p:spPr>
        <p:txBody>
          <a:bodyPr/>
          <a:lstStyle/>
          <a:p>
            <a:r>
              <a:rPr lang="en-US"/>
              <a:t>Line 7: Cast date values that are strings to </a:t>
            </a:r>
            <a:r>
              <a:rPr lang="en-US" b="1" err="1">
                <a:latin typeface="Courier New" pitchFamily="49" charset="0"/>
                <a:cs typeface="Courier New" pitchFamily="49" charset="0"/>
              </a:rPr>
              <a:t>java.util.Date</a:t>
            </a:r>
            <a:endParaRPr lang="en-US" b="1"/>
          </a:p>
          <a:p>
            <a:r>
              <a:rPr lang="en-US"/>
              <a:t>Line 10: Use typekey reference syntax for typecode comparisons</a:t>
            </a:r>
          </a:p>
          <a:p>
            <a:r>
              <a:rPr lang="en-US"/>
              <a:t>A null value signifies the absence of or void of a value</a:t>
            </a:r>
          </a:p>
        </p:txBody>
      </p:sp>
      <p:sp>
        <p:nvSpPr>
          <p:cNvPr id="6" name="rec Code"/>
          <p:cNvSpPr>
            <a:spLocks noChangeArrowheads="1"/>
          </p:cNvSpPr>
          <p:nvPr/>
        </p:nvSpPr>
        <p:spPr bwMode="auto">
          <a:xfrm>
            <a:off x="301752" y="914401"/>
            <a:ext cx="8686800" cy="304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fontAlgn="base">
              <a:spcBef>
                <a:spcPct val="0"/>
              </a:spcBef>
              <a:spcAft>
                <a:spcPct val="0"/>
              </a:spcAft>
            </a:pP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4</a:t>
            </a: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a:t>
            </a:r>
            <a:r>
              <a:rPr kumimoji="0" lang="en-US" sz="1600" b="1" i="0" u="none" strike="noStrike" cap="none" normalizeH="0" baseline="0" bmk="">
                <a:ln>
                  <a:noFill/>
                </a:ln>
                <a:solidFill>
                  <a:srgbClr val="000080"/>
                </a:solidFill>
                <a:effectLst/>
                <a:latin typeface="Courier New"/>
                <a:cs typeface="Courier New"/>
              </a:rPr>
              <a:t>var </a:t>
            </a:r>
            <a:r>
              <a:rPr lang="en-US" sz="1600" b="1" bmk="">
                <a:solidFill>
                  <a:srgbClr val="000000"/>
                </a:solidFill>
                <a:latin typeface="Courier New"/>
                <a:cs typeface="Courier New"/>
              </a:rPr>
              <a:t>queryObj</a:t>
            </a:r>
            <a:r>
              <a:rPr kumimoji="0" lang="en-US" sz="1600" b="1" i="0" u="none" strike="noStrike" cap="none" normalizeH="0" baseline="0" bmk="">
                <a:ln>
                  <a:noFill/>
                </a:ln>
                <a:solidFill>
                  <a:srgbClr val="000000"/>
                </a:solidFill>
                <a:effectLst/>
                <a:latin typeface="Courier New"/>
                <a:cs typeface="Courier New"/>
              </a:rPr>
              <a:t> = </a:t>
            </a:r>
            <a:r>
              <a:rPr kumimoji="0" lang="en-US" sz="1600" b="1" i="0" u="none" strike="noStrike" cap="none" normalizeH="0" baseline="0" err="1" bmk="">
                <a:ln>
                  <a:noFill/>
                </a:ln>
                <a:solidFill>
                  <a:srgbClr val="000000"/>
                </a:solidFill>
                <a:effectLst/>
                <a:latin typeface="Courier New"/>
                <a:cs typeface="Courier New"/>
              </a:rPr>
              <a:t>Query.make</a:t>
            </a:r>
            <a:r>
              <a:rPr kumimoji="0" lang="en-US" sz="1600" b="1" i="0" u="none" strike="noStrike" cap="none" normalizeH="0" baseline="0" bmk="">
                <a:ln>
                  <a:noFill/>
                </a:ln>
                <a:solidFill>
                  <a:srgbClr val="000000"/>
                </a:solidFill>
                <a:effectLst/>
                <a:latin typeface="Courier New"/>
                <a:cs typeface="Courier New"/>
              </a:rPr>
              <a:t>(</a:t>
            </a:r>
            <a:r>
              <a:rPr kumimoji="0" lang="en-US" sz="1600" b="1" i="0" u="none" strike="noStrike" cap="none" normalizeH="0" baseline="0" err="1" bmk="">
                <a:ln>
                  <a:noFill/>
                </a:ln>
                <a:solidFill>
                  <a:srgbClr val="000000"/>
                </a:solidFill>
                <a:effectLst/>
                <a:latin typeface="Courier New"/>
                <a:cs typeface="Courier New"/>
              </a:rPr>
              <a:t>entity.ABPerson</a:t>
            </a:r>
            <a:r>
              <a:rPr kumimoji="0" lang="en-US" sz="1600" b="1" i="0" u="none" strike="noStrike" cap="none" normalizeH="0" baseline="0" bmk="">
                <a:ln>
                  <a:noFill/>
                </a:ln>
                <a:solidFill>
                  <a:srgbClr val="000000"/>
                </a:solidFill>
                <a:effectLst/>
                <a:latin typeface="Courier New"/>
                <a:cs typeface="Courier New"/>
              </a:rPr>
              <a:t>)</a:t>
            </a:r>
          </a:p>
          <a:p>
            <a:pPr fontAlgn="base">
              <a:spcBef>
                <a:spcPct val="0"/>
              </a:spcBef>
              <a:spcAft>
                <a:spcPct val="0"/>
              </a:spcAft>
            </a:pP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5</a:t>
            </a:r>
            <a:br>
              <a:rPr lang="en-US" sz="1600" b="1" i="0" u="none" strike="noStrike" cap="none" normalizeH="0" baseline="0">
                <a:ln>
                  <a:noFill/>
                </a:ln>
                <a:effectLst/>
                <a:latin typeface="Courier New" pitchFamily="49" charset="0"/>
                <a:cs typeface="Courier New" pitchFamily="49" charset="0"/>
              </a:rPr>
            </a:b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6</a:t>
            </a: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a:t>
            </a:r>
            <a:r>
              <a:rPr kumimoji="0" lang="en-US" sz="1600" b="1" i="1" u="none" strike="noStrike" cap="none" normalizeH="0" baseline="0" bmk="">
                <a:ln>
                  <a:noFill/>
                </a:ln>
                <a:solidFill>
                  <a:srgbClr val="808080"/>
                </a:solidFill>
                <a:effectLst/>
                <a:latin typeface="Courier New"/>
                <a:cs typeface="Courier New"/>
              </a:rPr>
              <a:t>// compare date</a:t>
            </a:r>
            <a:endParaRPr lang="en-US" sz="1600" b="1" i="1" u="none" strike="noStrike" cap="none" normalizeH="0" baseline="0">
              <a:ln>
                <a:noFill/>
              </a:ln>
              <a:solidFill>
                <a:srgbClr val="808080"/>
              </a:solidFill>
              <a:effectLst/>
              <a:latin typeface="Courier New"/>
              <a:cs typeface="Courier New"/>
            </a:endParaRPr>
          </a:p>
          <a:p>
            <a:pPr fontAlgn="base">
              <a:spcBef>
                <a:spcPct val="0"/>
              </a:spcBef>
              <a:spcAft>
                <a:spcPct val="0"/>
              </a:spcAft>
            </a:pPr>
            <a:r>
              <a:rPr lang="en-US" sz="1600" b="1" bmk="">
                <a:solidFill>
                  <a:srgbClr val="000000"/>
                </a:solidFill>
                <a:latin typeface="Courier New"/>
                <a:cs typeface="Courier New"/>
              </a:rPr>
              <a:t>  </a:t>
            </a:r>
            <a:r>
              <a:rPr kumimoji="0" lang="en-US" sz="1600" b="1" i="0" u="none" strike="noStrike" cap="none" normalizeH="0" bmk="">
                <a:ln>
                  <a:noFill/>
                </a:ln>
                <a:solidFill>
                  <a:srgbClr val="000000"/>
                </a:solidFill>
                <a:effectLst/>
                <a:latin typeface="Courier New"/>
                <a:cs typeface="Courier New"/>
              </a:rPr>
              <a:t> 7</a:t>
            </a:r>
            <a:r>
              <a:rPr lang="en-US" sz="1600" b="1" bmk="">
                <a:solidFill>
                  <a:srgbClr val="000000"/>
                </a:solidFill>
                <a:latin typeface="Courier New"/>
                <a:cs typeface="Courier New"/>
              </a:rPr>
              <a:t> </a:t>
            </a:r>
            <a:r>
              <a:rPr kumimoji="0" lang="en-US" sz="1600" b="1" i="0" u="none" strike="noStrike" cap="none" normalizeH="0" bmk="">
                <a:ln>
                  <a:noFill/>
                </a:ln>
                <a:solidFill>
                  <a:srgbClr val="000000"/>
                </a:solidFill>
                <a:effectLst/>
                <a:latin typeface="Courier New"/>
                <a:cs typeface="Courier New"/>
              </a:rPr>
              <a:t> </a:t>
            </a:r>
            <a:r>
              <a:rPr kumimoji="0" lang="en-US" sz="1600" b="1" i="0" u="none" strike="noStrike" cap="none" normalizeH="0" baseline="0" err="1" bmk="">
                <a:ln>
                  <a:noFill/>
                </a:ln>
                <a:solidFill>
                  <a:srgbClr val="000000"/>
                </a:solidFill>
                <a:effectLst/>
                <a:latin typeface="Courier New"/>
                <a:cs typeface="Courier New"/>
              </a:rPr>
              <a:t>queryObj.compare</a:t>
            </a:r>
            <a:r>
              <a:rPr kumimoji="0" lang="en-US" sz="1600" b="1" i="0" u="none" strike="noStrike" cap="none" normalizeH="0" baseline="0" bmk="">
                <a:ln>
                  <a:noFill/>
                </a:ln>
                <a:solidFill>
                  <a:srgbClr val="000000"/>
                </a:solidFill>
                <a:effectLst/>
                <a:latin typeface="Courier New"/>
                <a:cs typeface="Courier New"/>
              </a:rPr>
              <a:t>(</a:t>
            </a:r>
            <a:r>
              <a:rPr kumimoji="0" lang="en-US" sz="1600" b="1" i="0" u="none" strike="noStrike" cap="none" normalizeH="0" baseline="0" err="1" bmk="">
                <a:ln>
                  <a:noFill/>
                </a:ln>
                <a:solidFill>
                  <a:srgbClr val="000000"/>
                </a:solidFill>
                <a:effectLst/>
                <a:latin typeface="Courier New"/>
                <a:cs typeface="Courier New"/>
              </a:rPr>
              <a:t>ABPerson#CreateTime</a:t>
            </a:r>
            <a:r>
              <a:rPr kumimoji="0" lang="en-US" sz="1600" b="1" i="0" u="none" strike="noStrike" cap="none" normalizeH="0" baseline="0" bmk="">
                <a:ln>
                  <a:noFill/>
                </a:ln>
                <a:solidFill>
                  <a:srgbClr val="000000"/>
                </a:solidFill>
                <a:effectLst/>
                <a:latin typeface="Courier New"/>
                <a:cs typeface="Courier New"/>
              </a:rPr>
              <a:t>, </a:t>
            </a:r>
            <a:r>
              <a:rPr kumimoji="0" lang="en-US" sz="1600" b="1" i="0" u="none" strike="noStrike" cap="none" normalizeH="0" baseline="0" err="1" bmk="">
                <a:ln>
                  <a:noFill/>
                </a:ln>
                <a:solidFill>
                  <a:srgbClr val="000000"/>
                </a:solidFill>
                <a:effectLst/>
                <a:latin typeface="Courier New"/>
                <a:cs typeface="Courier New"/>
              </a:rPr>
              <a:t>Relop.GreaterThanOrEquals</a:t>
            </a:r>
            <a:r>
              <a:rPr kumimoji="0" lang="en-US" sz="1600" b="1" i="0" u="none" strike="noStrike" cap="none" normalizeH="0" baseline="0" bmk="">
                <a:ln>
                  <a:noFill/>
                </a:ln>
                <a:solidFill>
                  <a:srgbClr val="000000"/>
                </a:solidFill>
                <a:effectLst/>
                <a:latin typeface="Courier New"/>
                <a:cs typeface="Courier New"/>
              </a:rPr>
              <a:t>,</a:t>
            </a:r>
            <a:br>
              <a:rPr lang="en-US" sz="1600" b="1" i="0" u="none" strike="noStrike" cap="none" normalizeH="0" baseline="0">
                <a:ln>
                  <a:noFill/>
                </a:ln>
                <a:effectLst/>
                <a:latin typeface="Courier New" pitchFamily="49" charset="0"/>
                <a:cs typeface="Courier New" pitchFamily="49" charset="0"/>
              </a:rPr>
            </a:b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a:t>
            </a:r>
            <a:r>
              <a:rPr kumimoji="0" lang="en-US" sz="1600" b="1" i="0" u="none" strike="noStrike" cap="none" normalizeH="0" baseline="0" bmk="">
                <a:ln>
                  <a:noFill/>
                </a:ln>
                <a:solidFill>
                  <a:srgbClr val="008000"/>
                </a:solidFill>
                <a:effectLst/>
                <a:latin typeface="Courier New"/>
                <a:cs typeface="Courier New"/>
              </a:rPr>
              <a:t>"</a:t>
            </a:r>
            <a:r>
              <a:rPr lang="en-US" sz="1600" b="1" bmk="">
                <a:solidFill>
                  <a:srgbClr val="008000"/>
                </a:solidFill>
                <a:latin typeface="Courier New"/>
                <a:cs typeface="Courier New"/>
              </a:rPr>
              <a:t>2010-09-10</a:t>
            </a:r>
            <a:r>
              <a:rPr kumimoji="0" lang="en-US" sz="1600" b="1" i="0" u="none" strike="noStrike" cap="none" normalizeH="0" baseline="0" bmk="">
                <a:ln>
                  <a:noFill/>
                </a:ln>
                <a:solidFill>
                  <a:srgbClr val="008000"/>
                </a:solidFill>
                <a:effectLst/>
                <a:latin typeface="Courier New"/>
                <a:cs typeface="Courier New"/>
              </a:rPr>
              <a:t>" </a:t>
            </a:r>
            <a:r>
              <a:rPr kumimoji="0" lang="en-US" sz="1600" b="1" i="0" u="none" strike="noStrike" cap="none" normalizeH="0" baseline="0" bmk="">
                <a:ln>
                  <a:noFill/>
                </a:ln>
                <a:solidFill>
                  <a:srgbClr val="000080"/>
                </a:solidFill>
                <a:effectLst/>
                <a:latin typeface="Courier New"/>
                <a:cs typeface="Courier New"/>
              </a:rPr>
              <a:t>as </a:t>
            </a:r>
            <a:r>
              <a:rPr kumimoji="0" lang="en-US" sz="1600" b="1" i="0" u="none" strike="noStrike" cap="none" normalizeH="0" baseline="0" err="1" bmk="">
                <a:ln>
                  <a:noFill/>
                </a:ln>
                <a:solidFill>
                  <a:srgbClr val="000000"/>
                </a:solidFill>
                <a:effectLst/>
                <a:latin typeface="Courier New"/>
                <a:cs typeface="Courier New"/>
              </a:rPr>
              <a:t>java.util.Date</a:t>
            </a:r>
            <a:r>
              <a:rPr kumimoji="0" lang="en-US" sz="1600" b="1" i="0" u="none" strike="noStrike" cap="none" normalizeH="0" baseline="0" bmk="">
                <a:ln>
                  <a:noFill/>
                </a:ln>
                <a:solidFill>
                  <a:srgbClr val="000000"/>
                </a:solidFill>
                <a:effectLst/>
                <a:latin typeface="Courier New"/>
                <a:cs typeface="Courier New"/>
              </a:rPr>
              <a:t>)</a:t>
            </a:r>
            <a:endParaRPr lang="en-US" sz="1600" b="1" i="0" u="none" strike="noStrike" cap="none" normalizeH="0" baseline="0">
              <a:ln>
                <a:noFill/>
              </a:ln>
              <a:solidFill>
                <a:srgbClr val="000000"/>
              </a:solidFill>
              <a:effectLst/>
              <a:latin typeface="Courier New"/>
              <a:cs typeface="Courier New"/>
            </a:endParaRPr>
          </a:p>
          <a:p>
            <a:pPr fontAlgn="base">
              <a:spcBef>
                <a:spcPct val="0"/>
              </a:spcBef>
              <a:spcAft>
                <a:spcPct val="0"/>
              </a:spcAft>
            </a:pP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8</a:t>
            </a:r>
            <a:endParaRPr lang="en-US" sz="1600" b="1" i="0" u="none" strike="noStrike" cap="none" normalizeH="0" baseline="0">
              <a:ln>
                <a:noFill/>
              </a:ln>
              <a:solidFill>
                <a:srgbClr val="000000"/>
              </a:solidFill>
              <a:effectLst/>
              <a:latin typeface="Courier New"/>
              <a:cs typeface="Courier New"/>
            </a:endParaRPr>
          </a:p>
          <a:p>
            <a:pPr fontAlgn="base">
              <a:spcBef>
                <a:spcPct val="0"/>
              </a:spcBef>
              <a:spcAft>
                <a:spcPct val="0"/>
              </a:spcAft>
            </a:pPr>
            <a:r>
              <a:rPr lang="en-US" sz="1600" b="1" bmk="">
                <a:solidFill>
                  <a:srgbClr val="000000"/>
                </a:solidFill>
                <a:latin typeface="Courier New"/>
                <a:cs typeface="Courier New"/>
              </a:rPr>
              <a:t>   9  </a:t>
            </a:r>
            <a:r>
              <a:rPr kumimoji="0" lang="en-US" sz="1600" b="1" i="1" u="none" strike="noStrike" cap="none" normalizeH="0" baseline="0" bmk="">
                <a:ln>
                  <a:noFill/>
                </a:ln>
                <a:solidFill>
                  <a:srgbClr val="808080"/>
                </a:solidFill>
                <a:effectLst/>
                <a:latin typeface="Courier New"/>
                <a:cs typeface="Courier New"/>
              </a:rPr>
              <a:t>// compare </a:t>
            </a:r>
            <a:r>
              <a:rPr kumimoji="0" lang="en-US" sz="1600" b="1" i="1" u="none" strike="noStrike" cap="none" normalizeH="0" baseline="0" err="1" bmk="">
                <a:ln>
                  <a:noFill/>
                </a:ln>
                <a:solidFill>
                  <a:srgbClr val="808080"/>
                </a:solidFill>
                <a:effectLst/>
                <a:latin typeface="Courier New"/>
                <a:cs typeface="Courier New"/>
              </a:rPr>
              <a:t>typekey</a:t>
            </a:r>
            <a:endParaRPr lang="en-US" sz="1600" b="1" i="1" u="none" strike="noStrike" cap="none" normalizeH="0" baseline="0" err="1">
              <a:ln>
                <a:noFill/>
              </a:ln>
              <a:solidFill>
                <a:srgbClr val="808080"/>
              </a:solidFill>
              <a:effectLst/>
              <a:latin typeface="Courier New"/>
              <a:cs typeface="Courier New"/>
            </a:endParaRPr>
          </a:p>
          <a:p>
            <a:pPr fontAlgn="base">
              <a:spcBef>
                <a:spcPct val="0"/>
              </a:spcBef>
              <a:spcAft>
                <a:spcPct val="0"/>
              </a:spcAft>
            </a:pP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10</a:t>
            </a: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a:t>
            </a:r>
            <a:r>
              <a:rPr kumimoji="0" lang="en-US" sz="1600" b="1" i="0" u="none" strike="noStrike" cap="none" normalizeH="0" baseline="0" err="1" bmk="">
                <a:ln>
                  <a:noFill/>
                </a:ln>
                <a:solidFill>
                  <a:srgbClr val="000000"/>
                </a:solidFill>
                <a:effectLst/>
                <a:latin typeface="Courier New"/>
                <a:cs typeface="Courier New"/>
              </a:rPr>
              <a:t>queryObj.compare</a:t>
            </a:r>
            <a:r>
              <a:rPr kumimoji="0" lang="en-US" sz="1600" b="1" i="0" u="none" strike="noStrike" cap="none" normalizeH="0" baseline="0" bmk="">
                <a:ln>
                  <a:noFill/>
                </a:ln>
                <a:solidFill>
                  <a:srgbClr val="000000"/>
                </a:solidFill>
                <a:effectLst/>
                <a:latin typeface="Courier New"/>
                <a:cs typeface="Courier New"/>
              </a:rPr>
              <a:t>(</a:t>
            </a:r>
            <a:r>
              <a:rPr kumimoji="0" lang="en-US" sz="1600" b="1" i="0" u="none" strike="noStrike" cap="none" normalizeH="0" baseline="0" err="1" bmk="">
                <a:ln>
                  <a:noFill/>
                </a:ln>
                <a:solidFill>
                  <a:srgbClr val="000000"/>
                </a:solidFill>
                <a:effectLst/>
                <a:latin typeface="Courier New"/>
                <a:cs typeface="Courier New"/>
              </a:rPr>
              <a:t>ABPerson#TaxStatus</a:t>
            </a:r>
            <a:r>
              <a:rPr kumimoji="0" lang="en-US" sz="1600" b="1" i="0" u="none" strike="noStrike" cap="none" normalizeH="0" baseline="0" bmk="">
                <a:ln>
                  <a:noFill/>
                </a:ln>
                <a:solidFill>
                  <a:srgbClr val="000000"/>
                </a:solidFill>
                <a:effectLst/>
                <a:latin typeface="Courier New"/>
                <a:cs typeface="Courier New"/>
              </a:rPr>
              <a:t>, </a:t>
            </a:r>
            <a:r>
              <a:rPr kumimoji="0" lang="en-US" sz="1600" b="1" i="0" u="none" strike="noStrike" cap="none" normalizeH="0" baseline="0" err="1" bmk="">
                <a:ln>
                  <a:noFill/>
                </a:ln>
                <a:solidFill>
                  <a:srgbClr val="000000"/>
                </a:solidFill>
                <a:effectLst/>
                <a:latin typeface="Courier New"/>
                <a:cs typeface="Courier New"/>
              </a:rPr>
              <a:t>Relop.Equals</a:t>
            </a:r>
            <a:r>
              <a:rPr kumimoji="0" lang="en-US" sz="1600" b="1" i="0" u="none" strike="noStrike" cap="none" normalizeH="0" baseline="0" bmk="">
                <a:ln>
                  <a:noFill/>
                </a:ln>
                <a:solidFill>
                  <a:srgbClr val="000000"/>
                </a:solidFill>
                <a:effectLst/>
                <a:latin typeface="Courier New"/>
                <a:cs typeface="Courier New"/>
              </a:rPr>
              <a:t>, </a:t>
            </a:r>
            <a:br>
              <a:rPr lang="en-US" sz="1600" b="1" i="0" u="none" strike="noStrike" cap="none" normalizeH="0" baseline="0">
                <a:ln>
                  <a:noFill/>
                </a:ln>
                <a:effectLst/>
                <a:latin typeface="Courier New" pitchFamily="49" charset="0"/>
                <a:cs typeface="Courier New" pitchFamily="49" charset="0"/>
              </a:rPr>
            </a:br>
            <a:r>
              <a:rPr lang="en-US" sz="1600" b="1" bmk="">
                <a:solidFill>
                  <a:srgbClr val="000000"/>
                </a:solidFill>
                <a:latin typeface="Courier New"/>
                <a:cs typeface="Courier New"/>
              </a:rPr>
              <a:t>                     </a:t>
            </a:r>
            <a:r>
              <a:rPr kumimoji="0" lang="en-US" sz="1600" b="1" i="0" u="none" strike="noStrike" cap="none" normalizeH="0" baseline="0" bmk="">
                <a:ln>
                  <a:noFill/>
                </a:ln>
                <a:solidFill>
                  <a:srgbClr val="000000"/>
                </a:solidFill>
                <a:effectLst/>
                <a:latin typeface="Courier New"/>
                <a:cs typeface="Courier New"/>
              </a:rPr>
              <a:t> </a:t>
            </a:r>
            <a:r>
              <a:rPr kumimoji="0" lang="en-US" sz="1600" b="1" i="0" u="none" strike="noStrike" cap="none" normalizeH="0" baseline="0" err="1" bmk="">
                <a:ln>
                  <a:noFill/>
                </a:ln>
                <a:solidFill>
                  <a:srgbClr val="000000"/>
                </a:solidFill>
                <a:effectLst/>
                <a:latin typeface="Courier New"/>
                <a:cs typeface="Courier New"/>
              </a:rPr>
              <a:t>typekey.TaxStatus.TC_UNCONFIRMED</a:t>
            </a:r>
            <a:r>
              <a:rPr kumimoji="0" lang="en-US" sz="1600" b="1" i="0" u="none" strike="noStrike" cap="none" normalizeH="0" baseline="0" bmk="">
                <a:ln>
                  <a:noFill/>
                </a:ln>
                <a:solidFill>
                  <a:srgbClr val="000000"/>
                </a:solidFill>
                <a:effectLst/>
                <a:latin typeface="Courier New"/>
                <a:cs typeface="Courier New"/>
              </a:rPr>
              <a:t>)</a:t>
            </a:r>
            <a:endParaRPr lang="en-US" sz="1600" b="1" i="0" u="none" strike="noStrike" cap="none" normalizeH="0" baseline="0">
              <a:ln>
                <a:noFill/>
              </a:ln>
              <a:solidFill>
                <a:srgbClr val="000000"/>
              </a:solidFill>
              <a:effectLst/>
              <a:latin typeface="Courier New"/>
              <a:cs typeface="Courier New"/>
            </a:endParaRPr>
          </a:p>
          <a:p>
            <a:pPr fontAlgn="base">
              <a:spcBef>
                <a:spcPct val="0"/>
              </a:spcBef>
              <a:spcAft>
                <a:spcPct val="0"/>
              </a:spcAft>
            </a:pPr>
            <a:r>
              <a:rPr lang="en-US" sz="1600" b="1" bmk="">
                <a:solidFill>
                  <a:srgbClr val="000000"/>
                </a:solidFill>
                <a:latin typeface="Courier New"/>
                <a:cs typeface="Courier New"/>
              </a:rPr>
              <a:t>  11</a:t>
            </a:r>
            <a:endParaRPr lang="en-US" sz="1600" b="1">
              <a:solidFill>
                <a:srgbClr val="000000"/>
              </a:solidFill>
              <a:latin typeface="Courier New"/>
              <a:cs typeface="Courier New"/>
            </a:endParaRPr>
          </a:p>
          <a:p>
            <a:pPr fontAlgn="base">
              <a:spcBef>
                <a:spcPct val="0"/>
              </a:spcBef>
              <a:spcAft>
                <a:spcPct val="0"/>
              </a:spcAft>
            </a:pPr>
            <a:r>
              <a:rPr lang="en-US" sz="1600" b="1" bmk="">
                <a:solidFill>
                  <a:srgbClr val="000000"/>
                </a:solidFill>
                <a:latin typeface="Courier New"/>
                <a:cs typeface="Courier New"/>
              </a:rPr>
              <a:t>  12  </a:t>
            </a:r>
            <a:r>
              <a:rPr lang="en-US" sz="1600" b="1" i="1" bmk="">
                <a:solidFill>
                  <a:srgbClr val="808080"/>
                </a:solidFill>
                <a:latin typeface="Courier New"/>
                <a:cs typeface="Courier New"/>
              </a:rPr>
              <a:t>// compare null</a:t>
            </a:r>
            <a:endParaRPr lang="en-US" sz="1600" b="1" i="1">
              <a:solidFill>
                <a:srgbClr val="808080"/>
              </a:solidFill>
              <a:latin typeface="Courier New"/>
              <a:cs typeface="Courier New"/>
            </a:endParaRPr>
          </a:p>
          <a:p>
            <a:pPr fontAlgn="base">
              <a:spcBef>
                <a:spcPct val="0"/>
              </a:spcBef>
              <a:spcAft>
                <a:spcPct val="0"/>
              </a:spcAft>
            </a:pPr>
            <a:r>
              <a:rPr lang="en-US" sz="1600" b="1" bmk="">
                <a:solidFill>
                  <a:srgbClr val="000000"/>
                </a:solidFill>
                <a:latin typeface="Courier New"/>
                <a:cs typeface="Courier New"/>
              </a:rPr>
              <a:t>  13  </a:t>
            </a:r>
            <a:r>
              <a:rPr lang="en-US" sz="1600" b="1" err="1" bmk="">
                <a:solidFill>
                  <a:srgbClr val="000000"/>
                </a:solidFill>
                <a:latin typeface="Courier New"/>
                <a:cs typeface="Courier New"/>
              </a:rPr>
              <a:t>queryObj.compare</a:t>
            </a:r>
            <a:r>
              <a:rPr lang="en-US" sz="1600" b="1" bmk="">
                <a:solidFill>
                  <a:srgbClr val="000000"/>
                </a:solidFill>
                <a:latin typeface="Courier New"/>
                <a:cs typeface="Courier New"/>
              </a:rPr>
              <a:t>(</a:t>
            </a:r>
            <a:r>
              <a:rPr lang="en-US" sz="1600" b="1" err="1" bmk="">
                <a:solidFill>
                  <a:srgbClr val="000000"/>
                </a:solidFill>
                <a:latin typeface="Courier New"/>
                <a:cs typeface="Courier New"/>
              </a:rPr>
              <a:t>ABPerson#Score</a:t>
            </a:r>
            <a:r>
              <a:rPr lang="en-US" sz="1600" b="1" bmk="">
                <a:solidFill>
                  <a:srgbClr val="000000"/>
                </a:solidFill>
                <a:latin typeface="Courier New"/>
                <a:cs typeface="Courier New"/>
              </a:rPr>
              <a:t>, </a:t>
            </a:r>
            <a:r>
              <a:rPr lang="en-US" sz="1600" b="1" err="1" bmk="">
                <a:solidFill>
                  <a:srgbClr val="000000"/>
                </a:solidFill>
                <a:latin typeface="Courier New"/>
                <a:cs typeface="Courier New"/>
              </a:rPr>
              <a:t>Relop.Equals</a:t>
            </a:r>
            <a:r>
              <a:rPr lang="en-US" sz="1600" b="1" bmk="">
                <a:solidFill>
                  <a:srgbClr val="000000"/>
                </a:solidFill>
                <a:latin typeface="Courier New"/>
                <a:cs typeface="Courier New"/>
              </a:rPr>
              <a:t>, </a:t>
            </a:r>
            <a:r>
              <a:rPr lang="en-US" sz="1600" b="1" bmk="">
                <a:solidFill>
                  <a:srgbClr val="000080"/>
                </a:solidFill>
                <a:latin typeface="Courier New"/>
                <a:cs typeface="Courier New"/>
              </a:rPr>
              <a:t>null</a:t>
            </a:r>
            <a:r>
              <a:rPr lang="en-US" sz="1600" b="1" bmk="">
                <a:solidFill>
                  <a:srgbClr val="000000"/>
                </a:solidFill>
                <a:latin typeface="Courier New"/>
                <a:cs typeface="Courier New"/>
              </a:rPr>
              <a:t>)</a:t>
            </a:r>
            <a:endParaRPr lang="en-US" sz="1600" b="1" i="0" u="none" strike="noStrike" cap="none" normalizeH="0" baseline="0">
              <a:ln>
                <a:noFill/>
              </a:ln>
              <a:solidFill>
                <a:srgbClr val="000000"/>
              </a:solidFill>
              <a:effectLst/>
              <a:latin typeface="Courier New"/>
              <a:cs typeface="Courier New"/>
            </a:endParaRPr>
          </a:p>
        </p:txBody>
      </p:sp>
      <p:cxnSp>
        <p:nvCxnSpPr>
          <p:cNvPr id="10" name="arw 1"/>
          <p:cNvCxnSpPr/>
          <p:nvPr/>
        </p:nvCxnSpPr>
        <p:spPr bwMode="auto">
          <a:xfrm>
            <a:off x="228600" y="178117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207687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|EOS~017|</a:t>
            </a:r>
          </a:p>
        </p:txBody>
      </p:sp>
      <p:sp>
        <p:nvSpPr>
          <p:cNvPr id="2" name="Title 1"/>
          <p:cNvSpPr>
            <a:spLocks noGrp="1"/>
          </p:cNvSpPr>
          <p:nvPr>
            <p:ph type="title"/>
          </p:nvPr>
        </p:nvSpPr>
        <p:spPr/>
        <p:txBody>
          <a:bodyPr/>
          <a:lstStyle/>
          <a:p>
            <a:r>
              <a:rPr lang="en-US"/>
              <a:t>Null values for query restrictions</a:t>
            </a:r>
          </a:p>
        </p:txBody>
      </p:sp>
      <p:sp>
        <p:nvSpPr>
          <p:cNvPr id="9" name="rec Line Nums"/>
          <p:cNvSpPr/>
          <p:nvPr/>
        </p:nvSpPr>
        <p:spPr bwMode="auto">
          <a:xfrm>
            <a:off x="304800" y="914400"/>
            <a:ext cx="581025"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Content Placeholder 2"/>
          <p:cNvSpPr>
            <a:spLocks noGrp="1"/>
          </p:cNvSpPr>
          <p:nvPr>
            <p:ph idx="1"/>
          </p:nvPr>
        </p:nvSpPr>
        <p:spPr>
          <a:xfrm>
            <a:off x="519113" y="3200400"/>
            <a:ext cx="8318500" cy="3200400"/>
          </a:xfrm>
        </p:spPr>
        <p:txBody>
          <a:bodyPr/>
          <a:lstStyle/>
          <a:p>
            <a:r>
              <a:rPr lang="en-US"/>
              <a:t>Entities can have elements that allow for null values</a:t>
            </a:r>
          </a:p>
          <a:p>
            <a:r>
              <a:rPr lang="en-US"/>
              <a:t>If there is no value, the database leaves the field as null unless the element specifies a default value</a:t>
            </a:r>
            <a:endParaRPr lang="en-US">
              <a:latin typeface="Courier New" pitchFamily="49" charset="0"/>
              <a:cs typeface="Courier New" pitchFamily="49" charset="0"/>
            </a:endParaRPr>
          </a:p>
          <a:p>
            <a:r>
              <a:rPr lang="en-US"/>
              <a:t>Restriction queries can compare for null or not null values</a:t>
            </a:r>
          </a:p>
        </p:txBody>
      </p:sp>
      <p:sp>
        <p:nvSpPr>
          <p:cNvPr id="7" name="Rectangle 6"/>
          <p:cNvSpPr/>
          <p:nvPr/>
        </p:nvSpPr>
        <p:spPr>
          <a:xfrm>
            <a:off x="301752" y="914400"/>
            <a:ext cx="8503920" cy="2057400"/>
          </a:xfrm>
          <a:prstGeom prst="rect">
            <a:avLst/>
          </a:prstGeom>
          <a:ln w="9525">
            <a:noFill/>
          </a:ln>
        </p:spPr>
        <p:txBody>
          <a:bodyPr wrap="none" lIns="91440" tIns="45720" rIns="91440" bIns="45720" anchor="t">
            <a:no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…3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queryNull</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Query.make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entity.ABPerson</a:t>
            </a:r>
            <a:r>
              <a:rPr lang="en-US" sz="1600" b="1">
                <a:solidFill>
                  <a:srgbClr val="000000"/>
                </a:solidFill>
                <a:latin typeface="Courier New"/>
                <a:ea typeface="Times New Roman"/>
                <a:cs typeface="Times New Roman"/>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4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queryNotNull</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Query.make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entity.ABPerson</a:t>
            </a:r>
            <a:r>
              <a:rPr lang="en-US" sz="1600" b="1">
                <a:solidFill>
                  <a:srgbClr val="000000"/>
                </a:solidFill>
                <a:latin typeface="Courier New"/>
                <a:ea typeface="Times New Roman"/>
                <a:cs typeface="Times New Roman"/>
              </a:rPr>
              <a:t>)</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5</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6  </a:t>
            </a:r>
            <a:r>
              <a:rPr lang="en-US" sz="1600" b="1" i="1">
                <a:solidFill>
                  <a:srgbClr val="808080"/>
                </a:solidFill>
                <a:latin typeface="Courier New"/>
                <a:ea typeface="Times New Roman"/>
                <a:cs typeface="Times New Roman"/>
              </a:rPr>
              <a:t>// ABPerson where Score IS NULL</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7  </a:t>
            </a:r>
            <a:r>
              <a:rPr lang="en-US" sz="1600" b="1" err="1">
                <a:solidFill>
                  <a:srgbClr val="000000"/>
                </a:solidFill>
                <a:latin typeface="Courier New"/>
                <a:ea typeface="Times New Roman"/>
                <a:cs typeface="Times New Roman"/>
              </a:rPr>
              <a:t>queryNull.compare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ABPerson#Score</a:t>
            </a:r>
            <a:r>
              <a:rPr lang="en-US" sz="1600" b="1">
                <a:solidFill>
                  <a:srgbClr val="000000"/>
                </a:solidFill>
                <a:latin typeface="Courier New"/>
                <a:ea typeface="Times New Roman"/>
                <a:cs typeface="Times New Roman"/>
              </a:rPr>
              <a:t>, Relop.Equals, </a:t>
            </a:r>
            <a:r>
              <a:rPr lang="en-US" sz="1600" b="1">
                <a:solidFill>
                  <a:srgbClr val="000080"/>
                </a:solidFill>
                <a:latin typeface="Courier New"/>
                <a:ea typeface="Times New Roman"/>
                <a:cs typeface="Times New Roman"/>
              </a:rPr>
              <a:t>null</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9  </a:t>
            </a:r>
            <a:r>
              <a:rPr lang="en-US" sz="1600" b="1" i="1">
                <a:solidFill>
                  <a:srgbClr val="808080"/>
                </a:solidFill>
                <a:latin typeface="Courier New"/>
                <a:ea typeface="Times New Roman"/>
                <a:cs typeface="Times New Roman"/>
              </a:rPr>
              <a:t>// ABPerson where Score IS NOT NULL</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10  </a:t>
            </a:r>
            <a:r>
              <a:rPr lang="en-US" sz="1600" b="1" err="1">
                <a:solidFill>
                  <a:srgbClr val="000000"/>
                </a:solidFill>
                <a:latin typeface="Courier New"/>
                <a:ea typeface="Times New Roman"/>
                <a:cs typeface="Times New Roman"/>
              </a:rPr>
              <a:t>queryNotNull.compare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ABPerson#Score</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Relop.NotEquals</a:t>
            </a:r>
            <a:r>
              <a:rPr lang="en-US" sz="1600" b="1">
                <a:solidFill>
                  <a:srgbClr val="000000"/>
                </a:solidFill>
                <a:latin typeface="Courier New"/>
                <a:ea typeface="Times New Roman"/>
                <a:cs typeface="Times New Roman"/>
              </a:rPr>
              <a:t>, </a:t>
            </a:r>
            <a:r>
              <a:rPr lang="en-US" sz="1600" b="1">
                <a:solidFill>
                  <a:srgbClr val="000080"/>
                </a:solidFill>
                <a:latin typeface="Courier New"/>
                <a:ea typeface="Times New Roman"/>
                <a:cs typeface="Times New Roman"/>
              </a:rPr>
              <a:t>null</a:t>
            </a:r>
            <a:r>
              <a:rPr lang="en-US" sz="1600" b="1">
                <a:solidFill>
                  <a:srgbClr val="000000"/>
                </a:solidFill>
                <a:latin typeface="Courier New"/>
                <a:ea typeface="Times New Roman"/>
                <a:cs typeface="Times New Roman"/>
              </a:rPr>
              <a:t>)</a:t>
            </a:r>
            <a:endParaRPr lang="en-US" sz="1600" b="1">
              <a:latin typeface="Calibri"/>
              <a:ea typeface="Calibri"/>
              <a:cs typeface="Times New Roman"/>
            </a:endParaRPr>
          </a:p>
          <a:p>
            <a:pPr>
              <a:spcAft>
                <a:spcPts val="1000"/>
              </a:spcAft>
            </a:pPr>
            <a:r>
              <a:rPr lang="en-US" sz="1600" b="1">
                <a:latin typeface="Calibri"/>
                <a:ea typeface="Calibri"/>
                <a:cs typeface="Times New Roman"/>
              </a:rPr>
              <a:t> </a:t>
            </a:r>
            <a:endParaRPr lang="en-US" sz="1600" b="1">
              <a:effectLst/>
              <a:latin typeface="Calibri"/>
              <a:ea typeface="Calibri"/>
              <a:cs typeface="Times New Roman"/>
            </a:endParaRPr>
          </a:p>
        </p:txBody>
      </p:sp>
      <p:graphicFrame>
        <p:nvGraphicFramePr>
          <p:cNvPr id="8" name="Table 7"/>
          <p:cNvGraphicFramePr>
            <a:graphicFrameLocks noGrp="1"/>
          </p:cNvGraphicFramePr>
          <p:nvPr>
            <p:extLst>
              <p:ext uri="{D42A27DB-BD31-4B8C-83A1-F6EECF244321}">
                <p14:modId xmlns:p14="http://schemas.microsoft.com/office/powerpoint/2010/main" val="1188659848"/>
              </p:ext>
            </p:extLst>
          </p:nvPr>
        </p:nvGraphicFramePr>
        <p:xfrm>
          <a:off x="525449" y="5181600"/>
          <a:ext cx="8389951" cy="1176528"/>
        </p:xfrm>
        <a:graphic>
          <a:graphicData uri="http://schemas.openxmlformats.org/drawingml/2006/table">
            <a:tbl>
              <a:tblPr firstRow="1" bandRow="1">
                <a:tableStyleId>{93296810-A885-4BE3-A3E7-6D5BEEA58F35}</a:tableStyleId>
              </a:tblPr>
              <a:tblGrid>
                <a:gridCol w="4180133">
                  <a:extLst>
                    <a:ext uri="{9D8B030D-6E8A-4147-A177-3AD203B41FA5}">
                      <a16:colId xmlns:a16="http://schemas.microsoft.com/office/drawing/2014/main" val="20000"/>
                    </a:ext>
                  </a:extLst>
                </a:gridCol>
                <a:gridCol w="4209818">
                  <a:extLst>
                    <a:ext uri="{9D8B030D-6E8A-4147-A177-3AD203B41FA5}">
                      <a16:colId xmlns:a16="http://schemas.microsoft.com/office/drawing/2014/main" val="20001"/>
                    </a:ext>
                  </a:extLst>
                </a:gridCol>
              </a:tblGrid>
              <a:tr h="256032">
                <a:tc>
                  <a:txBody>
                    <a:bodyPr/>
                    <a:lstStyle/>
                    <a:p>
                      <a:r>
                        <a:rPr lang="en-US"/>
                        <a:t>gw.api.database</a:t>
                      </a:r>
                      <a:r>
                        <a:rPr lang="en-US" baseline="0"/>
                        <a:t>.Query</a:t>
                      </a:r>
                      <a:endParaRPr lang="en-US"/>
                    </a:p>
                  </a:txBody>
                  <a:tcPr/>
                </a:tc>
                <a:tc>
                  <a:txBody>
                    <a:bodyPr/>
                    <a:lstStyle/>
                    <a:p>
                      <a:r>
                        <a:rPr lang="en-US"/>
                        <a:t>ANSI</a:t>
                      </a:r>
                      <a:r>
                        <a:rPr lang="en-US" baseline="0"/>
                        <a:t> SQL </a:t>
                      </a:r>
                      <a:endParaRPr lang="en-US"/>
                    </a:p>
                  </a:txBody>
                  <a:tcPr/>
                </a:tc>
                <a:extLst>
                  <a:ext uri="{0D108BD9-81ED-4DB2-BD59-A6C34878D82A}">
                    <a16:rowId xmlns:a16="http://schemas.microsoft.com/office/drawing/2014/main" val="10000"/>
                  </a:ext>
                </a:extLst>
              </a:tr>
              <a:tr h="405384">
                <a:tc>
                  <a:txBody>
                    <a:bodyPr/>
                    <a:lstStyle/>
                    <a:p>
                      <a:r>
                        <a:rPr lang="en-US" sz="1600"/>
                        <a:t>compare(</a:t>
                      </a:r>
                      <a:r>
                        <a:rPr lang="en-US" sz="1600" err="1"/>
                        <a:t>entity.Property</a:t>
                      </a:r>
                      <a:r>
                        <a:rPr lang="en-US" sz="1600"/>
                        <a:t>, Equals,</a:t>
                      </a:r>
                      <a:r>
                        <a:rPr lang="en-US" sz="1600" baseline="0"/>
                        <a:t> null)</a:t>
                      </a:r>
                      <a:endParaRPr lang="en-US" sz="1600"/>
                    </a:p>
                  </a:txBody>
                  <a:tcPr/>
                </a:tc>
                <a:tc>
                  <a:txBody>
                    <a:bodyPr/>
                    <a:lstStyle/>
                    <a:p>
                      <a:r>
                        <a:rPr lang="en-US" sz="1600"/>
                        <a:t>where </a:t>
                      </a:r>
                      <a:r>
                        <a:rPr lang="en-US" sz="1600" err="1"/>
                        <a:t>table.columnName</a:t>
                      </a:r>
                      <a:r>
                        <a:rPr lang="en-US" sz="1600"/>
                        <a:t> IS NULL</a:t>
                      </a:r>
                    </a:p>
                  </a:txBody>
                  <a:tcPr/>
                </a:tc>
                <a:extLst>
                  <a:ext uri="{0D108BD9-81ED-4DB2-BD59-A6C34878D82A}">
                    <a16:rowId xmlns:a16="http://schemas.microsoft.com/office/drawing/2014/main" val="10001"/>
                  </a:ext>
                </a:extLst>
              </a:tr>
              <a:tr h="405384">
                <a:tc>
                  <a:txBody>
                    <a:bodyPr/>
                    <a:lstStyle/>
                    <a:p>
                      <a:r>
                        <a:rPr lang="en-US" sz="1600"/>
                        <a:t>compare(</a:t>
                      </a:r>
                      <a:r>
                        <a:rPr lang="en-US" sz="1600" err="1"/>
                        <a:t>entity.Property</a:t>
                      </a:r>
                      <a:r>
                        <a:rPr lang="en-US" sz="1600"/>
                        <a:t>, NotEquals,</a:t>
                      </a:r>
                      <a:r>
                        <a:rPr lang="en-US" sz="1600" baseline="0"/>
                        <a:t> null)</a:t>
                      </a:r>
                      <a:endParaRPr lang="en-US" sz="16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where </a:t>
                      </a:r>
                      <a:r>
                        <a:rPr lang="en-US" sz="1600" err="1"/>
                        <a:t>table.columnName</a:t>
                      </a:r>
                      <a:r>
                        <a:rPr lang="en-US" sz="1600"/>
                        <a:t> IS NOT NULL</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864556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|EOS~018|</a:t>
            </a:r>
          </a:p>
        </p:txBody>
      </p:sp>
      <p:sp>
        <p:nvSpPr>
          <p:cNvPr id="8" name="rec Line Nums"/>
          <p:cNvSpPr/>
          <p:nvPr/>
        </p:nvSpPr>
        <p:spPr bwMode="auto">
          <a:xfrm>
            <a:off x="304800" y="914400"/>
            <a:ext cx="581025"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Multiple restrictions </a:t>
            </a:r>
            <a:r>
              <a:rPr lang="en-US" err="1"/>
              <a:t>ANDed</a:t>
            </a:r>
            <a:r>
              <a:rPr lang="en-US"/>
              <a:t> together</a:t>
            </a:r>
          </a:p>
        </p:txBody>
      </p:sp>
      <p:sp>
        <p:nvSpPr>
          <p:cNvPr id="3" name="Content Placeholder 2"/>
          <p:cNvSpPr>
            <a:spLocks noGrp="1"/>
          </p:cNvSpPr>
          <p:nvPr>
            <p:ph idx="1"/>
          </p:nvPr>
        </p:nvSpPr>
        <p:spPr>
          <a:xfrm>
            <a:off x="519113" y="4876800"/>
            <a:ext cx="8318500" cy="1524000"/>
          </a:xfrm>
        </p:spPr>
        <p:txBody>
          <a:bodyPr/>
          <a:lstStyle/>
          <a:p>
            <a:r>
              <a:rPr lang="en-US"/>
              <a:t>Restrictions are inherently </a:t>
            </a:r>
            <a:r>
              <a:rPr lang="en-US" err="1"/>
              <a:t>ANDed</a:t>
            </a:r>
            <a:r>
              <a:rPr lang="en-US"/>
              <a:t> together</a:t>
            </a:r>
          </a:p>
          <a:p>
            <a:r>
              <a:rPr lang="en-US"/>
              <a:t>Line 7 + 9: Restricts </a:t>
            </a:r>
            <a:r>
              <a:rPr lang="en-US" err="1"/>
              <a:t>ABPersons</a:t>
            </a:r>
            <a:r>
              <a:rPr lang="en-US"/>
              <a:t> to last name equal to  "Andy" and the first name not equal to "William"</a:t>
            </a:r>
          </a:p>
        </p:txBody>
      </p:sp>
      <p:sp>
        <p:nvSpPr>
          <p:cNvPr id="10" name="Rectangle 1"/>
          <p:cNvSpPr>
            <a:spLocks noChangeArrowheads="1"/>
          </p:cNvSpPr>
          <p:nvPr/>
        </p:nvSpPr>
        <p:spPr bwMode="auto">
          <a:xfrm>
            <a:off x="301752" y="914400"/>
            <a:ext cx="8503920"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bmk="">
                <a:ln>
                  <a:noFill/>
                </a:ln>
                <a:solidFill>
                  <a:srgbClr val="000000"/>
                </a:solidFill>
                <a:effectLst/>
                <a:latin typeface="Courier New" pitchFamily="49" charset="0"/>
                <a:cs typeface="Courier New" pitchFamily="49" charset="0"/>
              </a:rPr>
              <a:t>(ABPerson)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a:solidFill>
                  <a:srgbClr val="000000"/>
                </a:solidFill>
                <a:latin typeface="Courier New"/>
                <a:ea typeface="Times New Roman"/>
                <a:cs typeface="Times New Roman"/>
              </a:rPr>
              <a:t> 6  </a:t>
            </a:r>
            <a:r>
              <a:rPr lang="en-US" sz="1600" b="1" i="1">
                <a:solidFill>
                  <a:srgbClr val="808080"/>
                </a:solidFill>
                <a:latin typeface="Courier New"/>
                <a:ea typeface="Times New Roman"/>
                <a:cs typeface="Times New Roman"/>
              </a:rPr>
              <a:t>// Last name </a:t>
            </a:r>
          </a:p>
          <a:p>
            <a:pPr lvl="0" fontAlgn="base">
              <a:spcBef>
                <a:spcPct val="0"/>
              </a:spcBef>
              <a:spcAft>
                <a:spcPct val="0"/>
              </a:spcAft>
            </a:pPr>
            <a:r>
              <a:rPr kumimoji="0" lang="en-US" sz="1600" b="1" i="1" u="none" strike="noStrike" cap="none" normalizeH="0" baseline="0" bmk="">
                <a:ln>
                  <a:noFill/>
                </a:ln>
                <a:solidFill>
                  <a:srgbClr val="808080"/>
                </a:solidFill>
                <a:effectLst/>
                <a:latin typeface="Courier New"/>
                <a:cs typeface="Times New Roman"/>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7  queryObj.compare(</a:t>
            </a:r>
            <a:r>
              <a:rPr kumimoji="0" lang="en-US" sz="1600" b="1" i="0" u="none" strike="noStrike" cap="none" normalizeH="0" baseline="0" err="1" bmk="">
                <a:ln>
                  <a:noFill/>
                </a:ln>
                <a:solidFill>
                  <a:srgbClr val="000000"/>
                </a:solidFill>
                <a:effectLst/>
                <a:latin typeface="Courier New" pitchFamily="49" charset="0"/>
                <a:cs typeface="Courier New" pitchFamily="49" charset="0"/>
              </a:rPr>
              <a:t>ABPerson#LastName</a:t>
            </a:r>
            <a:r>
              <a:rPr kumimoji="0" lang="en-US" sz="1600" b="1" i="0" u="none" strike="noStrike" cap="none" normalizeH="0" baseline="0" bmk="">
                <a:ln>
                  <a:noFill/>
                </a:ln>
                <a:solidFill>
                  <a:srgbClr val="000000"/>
                </a:solidFill>
                <a:effectLst/>
                <a:latin typeface="Courier New" pitchFamily="49" charset="0"/>
                <a:cs typeface="Courier New" pitchFamily="49" charset="0"/>
              </a:rPr>
              <a:t>, Relop.Equals, </a:t>
            </a:r>
            <a:r>
              <a:rPr kumimoji="0" lang="en-US" sz="1600" b="1" i="0" u="none" strike="noStrike" cap="none" normalizeH="0" baseline="0" bmk="">
                <a:ln>
                  <a:noFill/>
                </a:ln>
                <a:solidFill>
                  <a:srgbClr val="008000"/>
                </a:solidFill>
                <a:effectLst/>
                <a:latin typeface="Courier New" pitchFamily="49" charset="0"/>
                <a:cs typeface="Courier New" pitchFamily="49" charset="0"/>
              </a:rPr>
              <a:t>"Andy"</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bmk="">
                <a:solidFill>
                  <a:srgbClr val="000000"/>
                </a:solidFill>
                <a:latin typeface="Courier New" pitchFamily="49" charset="0"/>
                <a:cs typeface="Courier New" pitchFamily="49" charset="0"/>
              </a:rPr>
              <a:t>   8</a:t>
            </a:r>
            <a:r>
              <a:rPr lang="en-US" sz="1600" b="1">
                <a:solidFill>
                  <a:srgbClr val="000000"/>
                </a:solidFill>
                <a:latin typeface="Courier New"/>
                <a:ea typeface="Times New Roman"/>
                <a:cs typeface="Times New Roman"/>
              </a:rPr>
              <a:t>  </a:t>
            </a:r>
            <a:r>
              <a:rPr lang="en-US" sz="1600" b="1" i="1">
                <a:solidFill>
                  <a:srgbClr val="808080"/>
                </a:solidFill>
                <a:latin typeface="Courier New"/>
                <a:ea typeface="Times New Roman"/>
                <a:cs typeface="Times New Roman"/>
              </a:rPr>
              <a:t>// First name </a:t>
            </a:r>
          </a:p>
          <a:p>
            <a:pPr lvl="0" fontAlgn="base">
              <a:spcBef>
                <a:spcPct val="0"/>
              </a:spcBef>
              <a:spcAft>
                <a:spcPct val="0"/>
              </a:spcAft>
            </a:pPr>
            <a:r>
              <a:rPr lang="en-US" sz="1600" b="1" i="1" bmk="">
                <a:solidFill>
                  <a:srgbClr val="808080"/>
                </a:solidFill>
                <a:latin typeface="Courier New"/>
                <a:cs typeface="Times New Roman"/>
              </a:rPr>
              <a:t>  </a:t>
            </a:r>
            <a:r>
              <a:rPr lang="en-US" sz="1600" b="1" bmk="">
                <a:solidFill>
                  <a:srgbClr val="000000"/>
                </a:solidFill>
                <a:latin typeface="Courier New" pitchFamily="49" charset="0"/>
                <a:cs typeface="Courier New" pitchFamily="49" charset="0"/>
              </a:rPr>
              <a:t> 9  queryObj.compare(</a:t>
            </a:r>
            <a:r>
              <a:rPr lang="en-US" sz="1600" b="1" err="1" bmk="">
                <a:solidFill>
                  <a:srgbClr val="000000"/>
                </a:solidFill>
                <a:latin typeface="Courier New" pitchFamily="49" charset="0"/>
                <a:cs typeface="Courier New" pitchFamily="49" charset="0"/>
              </a:rPr>
              <a:t>ABPerson#FirstName</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Relop.NotEquals</a:t>
            </a:r>
            <a:r>
              <a:rPr lang="en-US" sz="1600" b="1" bmk="">
                <a:solidFill>
                  <a:srgbClr val="000000"/>
                </a:solidFill>
                <a:latin typeface="Courier New" pitchFamily="49" charset="0"/>
                <a:cs typeface="Courier New" pitchFamily="49" charset="0"/>
              </a:rPr>
              <a:t>, </a:t>
            </a:r>
            <a:r>
              <a:rPr lang="en-US" sz="1600" b="1" bmk="">
                <a:solidFill>
                  <a:srgbClr val="008000"/>
                </a:solidFill>
                <a:latin typeface="Courier New" pitchFamily="49" charset="0"/>
                <a:cs typeface="Courier New" pitchFamily="49" charset="0"/>
              </a:rPr>
              <a:t>"William"</a:t>
            </a:r>
            <a:r>
              <a:rPr lang="en-US" sz="1600" b="1" bmk="">
                <a:solidFill>
                  <a:srgbClr val="000000"/>
                </a:solidFill>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10</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11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12  </a:t>
            </a:r>
            <a:r>
              <a:rPr kumimoji="0" lang="en-US" sz="1600" b="1" i="0" u="none" strike="noStrike" cap="none" normalizeH="0" baseline="0" bmk="">
                <a:ln>
                  <a:noFill/>
                </a:ln>
                <a:solidFill>
                  <a:srgbClr val="000080"/>
                </a:solidFill>
                <a:effectLst/>
                <a:latin typeface="Courier New" pitchFamily="49" charset="0"/>
                <a:cs typeface="Courier New" pitchFamily="49" charset="0"/>
              </a:rPr>
              <a:t>for </a:t>
            </a:r>
            <a:r>
              <a:rPr kumimoji="0" lang="en-US" sz="1600" b="1" i="0" u="none" strike="noStrike" cap="none" normalizeH="0" baseline="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bmk="">
                <a:ln>
                  <a:noFill/>
                </a:ln>
                <a:solidFill>
                  <a:srgbClr val="000080"/>
                </a:solidFill>
                <a:effectLst/>
                <a:latin typeface="Courier New" pitchFamily="49" charset="0"/>
                <a:cs typeface="Courier New" pitchFamily="49" charset="0"/>
              </a:rPr>
              <a:t>in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13     output += anABContact.DisplayName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14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15  print(output)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6" name="arw 1"/>
          <p:cNvCxnSpPr/>
          <p:nvPr/>
        </p:nvCxnSpPr>
        <p:spPr bwMode="auto">
          <a:xfrm>
            <a:off x="228600" y="2523672"/>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arw 2"/>
          <p:cNvCxnSpPr/>
          <p:nvPr/>
        </p:nvCxnSpPr>
        <p:spPr bwMode="auto">
          <a:xfrm>
            <a:off x="228600" y="30099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0513367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|EOS~019|</a:t>
            </a:r>
          </a:p>
        </p:txBody>
      </p:sp>
      <p:sp>
        <p:nvSpPr>
          <p:cNvPr id="12" name="rec Line Nums"/>
          <p:cNvSpPr/>
          <p:nvPr/>
        </p:nvSpPr>
        <p:spPr bwMode="auto">
          <a:xfrm>
            <a:off x="304800" y="914400"/>
            <a:ext cx="581025"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Multiple restrictions ORed together</a:t>
            </a:r>
          </a:p>
        </p:txBody>
      </p:sp>
      <p:sp>
        <p:nvSpPr>
          <p:cNvPr id="3" name="Content Placeholder 2"/>
          <p:cNvSpPr>
            <a:spLocks noGrp="1"/>
          </p:cNvSpPr>
          <p:nvPr>
            <p:ph idx="1"/>
          </p:nvPr>
        </p:nvSpPr>
        <p:spPr>
          <a:xfrm>
            <a:off x="519113" y="4876800"/>
            <a:ext cx="8318500" cy="1524000"/>
          </a:xfrm>
        </p:spPr>
        <p:txBody>
          <a:bodyPr/>
          <a:lstStyle/>
          <a:p>
            <a:r>
              <a:rPr lang="en-US" b="1">
                <a:latin typeface="Courier New" pitchFamily="49" charset="0"/>
                <a:cs typeface="Courier New" pitchFamily="49" charset="0"/>
              </a:rPr>
              <a:t>or()</a:t>
            </a:r>
            <a:r>
              <a:rPr lang="en-US"/>
              <a:t> requires block that specifies criteria to OR together</a:t>
            </a:r>
          </a:p>
          <a:p>
            <a:r>
              <a:rPr lang="en-US"/>
              <a:t>Line 7-10: </a:t>
            </a:r>
            <a:r>
              <a:rPr lang="en-US" b="1">
                <a:latin typeface="Courier New" pitchFamily="49" charset="0"/>
                <a:cs typeface="Courier New" pitchFamily="49" charset="0"/>
              </a:rPr>
              <a:t>or() </a:t>
            </a:r>
            <a:r>
              <a:rPr lang="en-US"/>
              <a:t>block consists of a criteria element that represents the query object</a:t>
            </a:r>
          </a:p>
        </p:txBody>
      </p:sp>
      <p:sp>
        <p:nvSpPr>
          <p:cNvPr id="10" name="rec Code"/>
          <p:cNvSpPr>
            <a:spLocks noChangeArrowheads="1"/>
          </p:cNvSpPr>
          <p:nvPr/>
        </p:nvSpPr>
        <p:spPr bwMode="auto">
          <a:xfrm>
            <a:off x="301752" y="914400"/>
            <a:ext cx="8503920"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bmk="">
                <a:ln>
                  <a:noFill/>
                </a:ln>
                <a:solidFill>
                  <a:srgbClr val="000000"/>
                </a:solidFill>
                <a:effectLst/>
                <a:latin typeface="Courier New" pitchFamily="49" charset="0"/>
                <a:cs typeface="Courier New" pitchFamily="49" charset="0"/>
              </a:rPr>
              <a:t>(ABPerson)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a:solidFill>
                  <a:srgbClr val="000000"/>
                </a:solidFill>
                <a:latin typeface="Courier New"/>
                <a:ea typeface="Times New Roman"/>
                <a:cs typeface="Times New Roman"/>
              </a:rPr>
              <a:t> 6  </a:t>
            </a:r>
            <a:r>
              <a:rPr lang="en-US" sz="1600" b="1" i="1">
                <a:solidFill>
                  <a:srgbClr val="808080"/>
                </a:solidFill>
                <a:latin typeface="Courier New"/>
                <a:ea typeface="Times New Roman"/>
                <a:cs typeface="Times New Roman"/>
              </a:rPr>
              <a:t>// Last name or First name</a:t>
            </a:r>
          </a:p>
          <a:p>
            <a:pPr lvl="0" fontAlgn="base">
              <a:spcBef>
                <a:spcPct val="0"/>
              </a:spcBef>
              <a:spcAft>
                <a:spcPct val="0"/>
              </a:spcAft>
            </a:pPr>
            <a:r>
              <a:rPr kumimoji="0" lang="en-US" sz="1600" b="1" i="1" u="none" strike="noStrike" cap="none" normalizeH="0" baseline="0" bmk="">
                <a:ln>
                  <a:noFill/>
                </a:ln>
                <a:solidFill>
                  <a:srgbClr val="808080"/>
                </a:solidFill>
                <a:effectLst/>
                <a:latin typeface="Courier New"/>
                <a:cs typeface="Times New Roman"/>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7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queryObj.</a:t>
            </a:r>
            <a:r>
              <a:rPr lang="en-US" sz="1600" b="1" err="1" bmk="">
                <a:solidFill>
                  <a:srgbClr val="000080"/>
                </a:solidFill>
                <a:latin typeface="Courier New" pitchFamily="49" charset="0"/>
                <a:cs typeface="Courier New" pitchFamily="49" charset="0"/>
              </a:rPr>
              <a:t>or</a:t>
            </a:r>
            <a:r>
              <a:rPr lang="en-US" sz="1600" b="1" bmk="">
                <a:solidFill>
                  <a:srgbClr val="000000"/>
                </a:solidFill>
                <a:latin typeface="Courier New" pitchFamily="49" charset="0"/>
                <a:cs typeface="Courier New" pitchFamily="49" charset="0"/>
              </a:rPr>
              <a:t>(\ criteria -&gt; {</a:t>
            </a:r>
          </a:p>
          <a:p>
            <a:pPr lvl="0" fontAlgn="base">
              <a:spcBef>
                <a:spcPct val="0"/>
              </a:spcBef>
              <a:spcAft>
                <a:spcPct val="0"/>
              </a:spcAft>
            </a:pPr>
            <a:r>
              <a:rPr lang="en-US" sz="1600" b="1" bmk="">
                <a:solidFill>
                  <a:srgbClr val="000000"/>
                </a:solidFill>
                <a:latin typeface="Courier New" pitchFamily="49" charset="0"/>
                <a:cs typeface="Courier New" pitchFamily="49" charset="0"/>
              </a:rPr>
              <a:t>   8</a:t>
            </a:r>
            <a:r>
              <a:rPr lang="en-US" sz="1600" b="1">
                <a:solidFill>
                  <a:srgbClr val="000000"/>
                </a:solidFill>
                <a:latin typeface="Courier New"/>
                <a:ea typeface="Times New Roman"/>
                <a:cs typeface="Times New Roman"/>
              </a:rPr>
              <a:t>   </a:t>
            </a:r>
            <a:r>
              <a:rPr lang="en-US" sz="1600" b="1" err="1" bmk="">
                <a:solidFill>
                  <a:srgbClr val="000000"/>
                </a:solidFill>
                <a:latin typeface="Courier New" pitchFamily="49" charset="0"/>
                <a:cs typeface="Courier New" pitchFamily="49" charset="0"/>
              </a:rPr>
              <a:t>criteria.compare</a:t>
            </a:r>
            <a:r>
              <a:rPr lang="en-US" sz="1600" b="1" bmk="">
                <a:solidFill>
                  <a:srgbClr val="000000"/>
                </a:solidFill>
                <a:latin typeface="Courier New" pitchFamily="49" charset="0"/>
                <a:cs typeface="Courier New" pitchFamily="49" charset="0"/>
              </a:rPr>
              <a:t>(</a:t>
            </a:r>
            <a:r>
              <a:rPr lang="en-US" sz="1600" b="1" err="1">
                <a:solidFill>
                  <a:srgbClr val="000000"/>
                </a:solidFill>
                <a:latin typeface="Courier New"/>
                <a:ea typeface="Times New Roman"/>
                <a:cs typeface="Times New Roman"/>
              </a:rPr>
              <a:t>ABPerson#LastName</a:t>
            </a:r>
            <a:r>
              <a:rPr lang="en-US" sz="1600" b="1">
                <a:solidFill>
                  <a:srgbClr val="000000"/>
                </a:solidFill>
                <a:latin typeface="Courier New"/>
                <a:ea typeface="Times New Roman"/>
                <a:cs typeface="Times New Roman"/>
              </a:rPr>
              <a:t>, Relop.Equals, </a:t>
            </a:r>
            <a:r>
              <a:rPr lang="en-US" sz="1600" b="1" bmk="">
                <a:solidFill>
                  <a:srgbClr val="008000"/>
                </a:solidFill>
                <a:latin typeface="Courier New" pitchFamily="49" charset="0"/>
                <a:cs typeface="Courier New" pitchFamily="49" charset="0"/>
              </a:rPr>
              <a:t>"Andy"</a:t>
            </a:r>
            <a:r>
              <a:rPr lang="en-US" sz="1600" b="1">
                <a:solidFill>
                  <a:srgbClr val="000000"/>
                </a:solidFill>
                <a:latin typeface="Courier New"/>
                <a:ea typeface="Times New Roman"/>
                <a:cs typeface="Times New Roman"/>
              </a:rPr>
              <a:t> )</a:t>
            </a:r>
          </a:p>
          <a:p>
            <a:pPr lvl="0" fontAlgn="base">
              <a:spcBef>
                <a:spcPct val="0"/>
              </a:spcBef>
              <a:spcAft>
                <a:spcPct val="0"/>
              </a:spcAft>
            </a:pPr>
            <a:r>
              <a:rPr lang="en-US" sz="1600" b="1" i="1">
                <a:solidFill>
                  <a:srgbClr val="808080"/>
                </a:solidFill>
                <a:latin typeface="Courier New"/>
                <a:ea typeface="Times New Roman"/>
                <a:cs typeface="Times New Roman"/>
              </a:rPr>
              <a:t> </a:t>
            </a:r>
            <a:r>
              <a:rPr lang="en-US" sz="1600" b="1" i="1" bmk="">
                <a:solidFill>
                  <a:srgbClr val="808080"/>
                </a:solidFill>
                <a:latin typeface="Courier New"/>
                <a:cs typeface="Times New Roman"/>
              </a:rPr>
              <a:t> </a:t>
            </a:r>
            <a:r>
              <a:rPr lang="en-US" sz="1600" b="1" bmk="">
                <a:solidFill>
                  <a:srgbClr val="000000"/>
                </a:solidFill>
                <a:latin typeface="Courier New" pitchFamily="49" charset="0"/>
                <a:cs typeface="Courier New" pitchFamily="49" charset="0"/>
              </a:rPr>
              <a:t> 9   </a:t>
            </a:r>
            <a:r>
              <a:rPr lang="en-US" sz="1600" b="1" err="1" bmk="">
                <a:solidFill>
                  <a:srgbClr val="000000"/>
                </a:solidFill>
                <a:latin typeface="Courier New" pitchFamily="49" charset="0"/>
                <a:cs typeface="Courier New" pitchFamily="49" charset="0"/>
              </a:rPr>
              <a:t>criteria.compare</a:t>
            </a:r>
            <a:r>
              <a:rPr lang="en-US" sz="1600" b="1" bmk="">
                <a:solidFill>
                  <a:srgbClr val="000000"/>
                </a:solidFill>
                <a:latin typeface="Courier New" pitchFamily="49" charset="0"/>
                <a:cs typeface="Courier New" pitchFamily="49" charset="0"/>
              </a:rPr>
              <a:t>(</a:t>
            </a:r>
            <a:r>
              <a:rPr lang="en-US" sz="1600" b="1" err="1" bmk="">
                <a:solidFill>
                  <a:srgbClr val="000000"/>
                </a:solidFill>
                <a:latin typeface="Courier New" pitchFamily="49" charset="0"/>
                <a:cs typeface="Courier New" pitchFamily="49" charset="0"/>
              </a:rPr>
              <a:t>ABPerson#FirstName</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Relop.NotEquals</a:t>
            </a:r>
            <a:r>
              <a:rPr lang="en-US" sz="1600" b="1" bmk="">
                <a:solidFill>
                  <a:srgbClr val="000000"/>
                </a:solidFill>
                <a:latin typeface="Courier New" pitchFamily="49" charset="0"/>
                <a:cs typeface="Courier New" pitchFamily="49" charset="0"/>
              </a:rPr>
              <a:t>, </a:t>
            </a:r>
            <a:r>
              <a:rPr lang="en-US" sz="1600" b="1" bmk="">
                <a:solidFill>
                  <a:srgbClr val="008000"/>
                </a:solidFill>
                <a:latin typeface="Courier New" pitchFamily="49" charset="0"/>
                <a:cs typeface="Courier New" pitchFamily="49" charset="0"/>
              </a:rPr>
              <a:t>"William"</a:t>
            </a:r>
            <a:r>
              <a:rPr lang="en-US" sz="1600" b="1" bmk="">
                <a:solidFill>
                  <a:srgbClr val="000000"/>
                </a:solidFill>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10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11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12  </a:t>
            </a:r>
            <a:r>
              <a:rPr kumimoji="0" lang="en-US" sz="1600" b="1" i="0" u="none" strike="noStrike" cap="none" normalizeH="0" baseline="0" bmk="">
                <a:ln>
                  <a:noFill/>
                </a:ln>
                <a:solidFill>
                  <a:srgbClr val="000080"/>
                </a:solidFill>
                <a:effectLst/>
                <a:latin typeface="Courier New" pitchFamily="49" charset="0"/>
                <a:cs typeface="Courier New" pitchFamily="49" charset="0"/>
              </a:rPr>
              <a:t>for </a:t>
            </a:r>
            <a:r>
              <a:rPr kumimoji="0" lang="en-US" sz="1600" b="1" i="0" u="none" strike="noStrike" cap="none" normalizeH="0" baseline="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bmk="">
                <a:ln>
                  <a:noFill/>
                </a:ln>
                <a:solidFill>
                  <a:srgbClr val="000080"/>
                </a:solidFill>
                <a:effectLst/>
                <a:latin typeface="Courier New" pitchFamily="49" charset="0"/>
                <a:cs typeface="Courier New" pitchFamily="49" charset="0"/>
              </a:rPr>
              <a:t>in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13     output += anABContact.DisplayName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14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15  print(output)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8" name="arw 1"/>
          <p:cNvCxnSpPr/>
          <p:nvPr/>
        </p:nvCxnSpPr>
        <p:spPr bwMode="auto">
          <a:xfrm>
            <a:off x="228600" y="2522396"/>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1" name="lin 1"/>
          <p:cNvCxnSpPr/>
          <p:nvPr/>
        </p:nvCxnSpPr>
        <p:spPr bwMode="auto">
          <a:xfrm>
            <a:off x="240505" y="2511140"/>
            <a:ext cx="0" cy="765460"/>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 name="arw 2"/>
          <p:cNvCxnSpPr/>
          <p:nvPr/>
        </p:nvCxnSpPr>
        <p:spPr bwMode="auto">
          <a:xfrm>
            <a:off x="228600" y="3265344"/>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5531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|EOS~002|</a:t>
            </a:r>
          </a:p>
        </p:txBody>
      </p:sp>
      <p:sp>
        <p:nvSpPr>
          <p:cNvPr id="3" name="Text Placeholder 2"/>
          <p:cNvSpPr>
            <a:spLocks noGrp="1"/>
          </p:cNvSpPr>
          <p:nvPr>
            <p:ph type="body" sz="quarter" idx="10"/>
          </p:nvPr>
        </p:nvSpPr>
        <p:spPr/>
        <p:txBody>
          <a:bodyPr/>
          <a:lstStyle/>
          <a:p>
            <a:pPr lvl="1"/>
            <a:r>
              <a:rPr lang="en-US" sz="2000"/>
              <a:t>Describe a query object</a:t>
            </a:r>
          </a:p>
          <a:p>
            <a:pPr lvl="1"/>
            <a:r>
              <a:rPr lang="en-US" sz="2000"/>
              <a:t>Identify various types of query restrictions</a:t>
            </a:r>
          </a:p>
          <a:p>
            <a:pPr lvl="1"/>
            <a:r>
              <a:rPr lang="en-US" sz="2000"/>
              <a:t>Write Gosu queries to retrieve objects from a Guidewire application</a:t>
            </a:r>
          </a:p>
          <a:p>
            <a:pPr lvl="1"/>
            <a:r>
              <a:rPr lang="en-US" sz="2000"/>
              <a:t>Iterate through the results of query</a:t>
            </a:r>
          </a:p>
          <a:p>
            <a:pPr lvl="1"/>
            <a:endParaRPr lang="en-US"/>
          </a:p>
        </p:txBody>
      </p:sp>
    </p:spTree>
    <p:extLst>
      <p:ext uri="{BB962C8B-B14F-4D97-AF65-F5344CB8AC3E}">
        <p14:creationId xmlns:p14="http://schemas.microsoft.com/office/powerpoint/2010/main" val="245774580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|EOS~020|</a:t>
            </a:r>
          </a:p>
        </p:txBody>
      </p:sp>
      <p:sp>
        <p:nvSpPr>
          <p:cNvPr id="2" name="Title 1"/>
          <p:cNvSpPr>
            <a:spLocks noGrp="1"/>
          </p:cNvSpPr>
          <p:nvPr>
            <p:ph type="title"/>
          </p:nvPr>
        </p:nvSpPr>
        <p:spPr/>
        <p:txBody>
          <a:bodyPr/>
          <a:lstStyle/>
          <a:p>
            <a:r>
              <a:rPr lang="en-US"/>
              <a:t>Additional restriction options</a:t>
            </a:r>
          </a:p>
        </p:txBody>
      </p:sp>
      <p:sp>
        <p:nvSpPr>
          <p:cNvPr id="3" name="Content Placeholder 2"/>
          <p:cNvSpPr>
            <a:spLocks noGrp="1"/>
          </p:cNvSpPr>
          <p:nvPr>
            <p:ph sz="half" idx="2"/>
          </p:nvPr>
        </p:nvSpPr>
        <p:spPr>
          <a:xfrm>
            <a:off x="5257800" y="914401"/>
            <a:ext cx="3579813" cy="5475289"/>
          </a:xfrm>
        </p:spPr>
        <p:txBody>
          <a:bodyPr/>
          <a:lstStyle/>
          <a:p>
            <a:r>
              <a:rPr lang="en-US"/>
              <a:t>See the </a:t>
            </a:r>
            <a:br>
              <a:rPr lang="en-US"/>
            </a:br>
            <a:r>
              <a:rPr lang="en-US" i="1"/>
              <a:t>Predicate Methods Reference </a:t>
            </a:r>
            <a:br>
              <a:rPr lang="en-US"/>
            </a:br>
            <a:r>
              <a:rPr lang="en-US"/>
              <a:t>in the </a:t>
            </a:r>
            <a:br>
              <a:rPr lang="en-US"/>
            </a:br>
            <a:r>
              <a:rPr lang="en-US"/>
              <a:t>Gosu Reference Guide</a:t>
            </a:r>
          </a:p>
          <a:p>
            <a:pPr lvl="1"/>
            <a:r>
              <a:rPr lang="en-US" b="1">
                <a:latin typeface="Courier New" pitchFamily="49" charset="0"/>
                <a:cs typeface="Courier New" pitchFamily="49" charset="0"/>
              </a:rPr>
              <a:t>between()</a:t>
            </a:r>
          </a:p>
          <a:p>
            <a:pPr lvl="1"/>
            <a:r>
              <a:rPr lang="en-US" b="1" err="1">
                <a:latin typeface="Courier New" pitchFamily="49" charset="0"/>
                <a:cs typeface="Courier New" pitchFamily="49" charset="0"/>
              </a:rPr>
              <a:t>compareIgnore</a:t>
            </a:r>
            <a:r>
              <a:rPr lang="en-US" b="1">
                <a:latin typeface="Courier New" pitchFamily="49" charset="0"/>
                <a:cs typeface="Courier New" pitchFamily="49" charset="0"/>
              </a:rPr>
              <a:t>()</a:t>
            </a:r>
            <a:endParaRPr lang="en-US"/>
          </a:p>
          <a:p>
            <a:pPr lvl="1"/>
            <a:r>
              <a:rPr lang="en-US" b="1">
                <a:latin typeface="Courier New" pitchFamily="49" charset="0"/>
                <a:cs typeface="Courier New" pitchFamily="49" charset="0"/>
              </a:rPr>
              <a:t>contains()</a:t>
            </a:r>
            <a:endParaRPr lang="en-US"/>
          </a:p>
          <a:p>
            <a:pPr lvl="1"/>
            <a:r>
              <a:rPr lang="en-US" b="1" err="1">
                <a:latin typeface="Courier New" pitchFamily="49" charset="0"/>
                <a:cs typeface="Courier New" pitchFamily="49" charset="0"/>
              </a:rPr>
              <a:t>subselect</a:t>
            </a:r>
            <a:r>
              <a:rPr lang="en-US" b="1">
                <a:latin typeface="Courier New" pitchFamily="49" charset="0"/>
                <a:cs typeface="Courier New" pitchFamily="49" charset="0"/>
              </a:rPr>
              <a:t>()</a:t>
            </a:r>
            <a:endParaRPr lang="en-US"/>
          </a:p>
          <a:p>
            <a:pPr lvl="1"/>
            <a:r>
              <a:rPr lang="en-US" b="1" err="1">
                <a:latin typeface="Courier New" pitchFamily="49" charset="0"/>
                <a:cs typeface="Courier New" pitchFamily="49" charset="0"/>
              </a:rPr>
              <a:t>startsWith</a:t>
            </a:r>
            <a:r>
              <a:rPr lang="en-US" b="1">
                <a:latin typeface="Courier New" pitchFamily="49" charset="0"/>
                <a:cs typeface="Courier New" pitchFamily="49" charset="0"/>
              </a:rPr>
              <a:t>()</a:t>
            </a:r>
            <a:endParaRPr lang="en-US"/>
          </a:p>
          <a:p>
            <a:endParaRPr lang="en-US"/>
          </a:p>
          <a:p>
            <a:endParaRPr lang="en-US"/>
          </a:p>
        </p:txBody>
      </p:sp>
      <p:pic>
        <p:nvPicPr>
          <p:cNvPr id="1026" name="Picture 2" descr="C:\Users\sluersen\AppData\Local\Temp\SNAGHTMLa559a7.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28600" y="941805"/>
            <a:ext cx="5482736" cy="5001795"/>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5904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|EOS~021|</a:t>
            </a:r>
          </a:p>
        </p:txBody>
      </p:sp>
      <p:sp>
        <p:nvSpPr>
          <p:cNvPr id="4" name="Content Placeholder 3"/>
          <p:cNvSpPr>
            <a:spLocks noGrp="1"/>
          </p:cNvSpPr>
          <p:nvPr>
            <p:ph idx="1"/>
          </p:nvPr>
        </p:nvSpPr>
        <p:spPr/>
        <p:txBody>
          <a:bodyPr/>
          <a:lstStyle/>
          <a:p>
            <a:r>
              <a:rPr lang="en-US"/>
              <a:t>Gosu query basics</a:t>
            </a:r>
          </a:p>
          <a:p>
            <a:r>
              <a:rPr lang="en-US"/>
              <a:t>Working with queries</a:t>
            </a:r>
          </a:p>
          <a:p>
            <a:r>
              <a:rPr lang="en-US">
                <a:solidFill>
                  <a:schemeClr val="bg1">
                    <a:lumMod val="95000"/>
                    <a:lumOff val="5000"/>
                  </a:schemeClr>
                </a:solidFill>
              </a:rPr>
              <a:t>Working with result sets</a:t>
            </a:r>
          </a:p>
          <a:p>
            <a:endParaRPr lang="en-US"/>
          </a:p>
        </p:txBody>
      </p:sp>
    </p:spTree>
    <p:extLst>
      <p:ext uri="{BB962C8B-B14F-4D97-AF65-F5344CB8AC3E}">
        <p14:creationId xmlns:p14="http://schemas.microsoft.com/office/powerpoint/2010/main" val="15836134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|EOS~022|</a:t>
            </a:r>
          </a:p>
        </p:txBody>
      </p:sp>
      <p:sp>
        <p:nvSpPr>
          <p:cNvPr id="2" name="Title 1"/>
          <p:cNvSpPr>
            <a:spLocks noGrp="1"/>
          </p:cNvSpPr>
          <p:nvPr>
            <p:ph type="title"/>
          </p:nvPr>
        </p:nvSpPr>
        <p:spPr/>
        <p:txBody>
          <a:bodyPr/>
          <a:lstStyle/>
          <a:p>
            <a:r>
              <a:rPr lang="en-US"/>
              <a:t>Counting results</a:t>
            </a:r>
          </a:p>
        </p:txBody>
      </p:sp>
      <p:sp>
        <p:nvSpPr>
          <p:cNvPr id="7" name="Content Placeholder 6"/>
          <p:cNvSpPr>
            <a:spLocks noGrp="1"/>
          </p:cNvSpPr>
          <p:nvPr>
            <p:ph idx="1"/>
          </p:nvPr>
        </p:nvSpPr>
        <p:spPr/>
        <p:txBody>
          <a:bodyPr/>
          <a:lstStyle/>
          <a:p>
            <a:r>
              <a:rPr lang="en-US" b="1">
                <a:latin typeface="Courier New" pitchFamily="49" charset="0"/>
                <a:cs typeface="Courier New" pitchFamily="49" charset="0"/>
              </a:rPr>
              <a:t>Count</a:t>
            </a:r>
            <a:r>
              <a:rPr lang="en-US"/>
              <a:t> property returns </a:t>
            </a:r>
            <a:br>
              <a:rPr lang="en-US"/>
            </a:br>
            <a:r>
              <a:rPr lang="en-US"/>
              <a:t>the number of result objects</a:t>
            </a:r>
          </a:p>
          <a:p>
            <a:r>
              <a:rPr lang="en-US"/>
              <a:t>Line 6:  </a:t>
            </a:r>
            <a:r>
              <a:rPr lang="en-US" b="1">
                <a:latin typeface="Courier New" pitchFamily="49" charset="0"/>
                <a:cs typeface="Courier New" pitchFamily="49" charset="0"/>
              </a:rPr>
              <a:t>resultsObj.Count</a:t>
            </a:r>
            <a:r>
              <a:rPr lang="en-US"/>
              <a:t> </a:t>
            </a:r>
            <a:br>
              <a:rPr lang="en-US"/>
            </a:br>
            <a:r>
              <a:rPr lang="en-US"/>
              <a:t>retrieves the number objects</a:t>
            </a:r>
          </a:p>
        </p:txBody>
      </p:sp>
      <p:sp>
        <p:nvSpPr>
          <p:cNvPr id="18" name="rec Line Nums"/>
          <p:cNvSpPr/>
          <p:nvPr/>
        </p:nvSpPr>
        <p:spPr bwMode="auto">
          <a:xfrm>
            <a:off x="304800" y="914400"/>
            <a:ext cx="581025"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3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Query.make(ABPerson)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lvl="0" fontAlgn="base">
              <a:spcBef>
                <a:spcPct val="0"/>
              </a:spcBef>
              <a:spcAft>
                <a:spcPct val="0"/>
              </a:spcAft>
            </a:pPr>
            <a:r>
              <a:rPr lang="en-US" sz="1600" b="1" bmk="">
                <a:solidFill>
                  <a:srgbClr val="000000"/>
                </a:solidFill>
                <a:latin typeface="Courier New" pitchFamily="49" charset="0"/>
                <a:cs typeface="Courier New" pitchFamily="49" charset="0"/>
              </a:rPr>
              <a:t>  6  </a:t>
            </a:r>
            <a:r>
              <a:rPr lang="en-US" sz="1600" b="1" bmk="">
                <a:solidFill>
                  <a:srgbClr val="000080"/>
                </a:solidFill>
                <a:latin typeface="Courier New" pitchFamily="49" charset="0"/>
                <a:cs typeface="Courier New" pitchFamily="49" charset="0"/>
              </a:rPr>
              <a:t>var </a:t>
            </a:r>
            <a:r>
              <a:rPr lang="en-US" sz="1600" b="1" bmk="">
                <a:solidFill>
                  <a:srgbClr val="000000"/>
                </a:solidFill>
                <a:latin typeface="Courier New" pitchFamily="49" charset="0"/>
                <a:cs typeface="Courier New" pitchFamily="49" charset="0"/>
              </a:rPr>
              <a:t>count = resultsObj.Count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7  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"Result count: "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count</a:t>
            </a:r>
            <a:r>
              <a:rPr kumimoji="0" lang="en-US" sz="1600" b="1" i="0" u="none" strike="noStrike" cap="none" normalizeH="0" baseline="0" bmk="">
                <a:ln>
                  <a:noFill/>
                </a:ln>
                <a:solidFill>
                  <a:srgbClr val="000000"/>
                </a:solidFill>
                <a:effectLst/>
                <a:latin typeface="Courier New" pitchFamily="49" charset="0"/>
                <a:cs typeface="Courier New" pitchFamily="49" charset="0"/>
              </a:rPr>
              <a:t>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8  </a:t>
            </a:r>
            <a:r>
              <a:rPr kumimoji="0" lang="en-US" sz="1600" b="1" i="0" u="none" strike="noStrike" cap="none" normalizeH="0" baseline="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
        <p:nvSpPr>
          <p:cNvPr id="16" name="TextBox 15"/>
          <p:cNvSpPr txBox="1"/>
          <p:nvPr/>
        </p:nvSpPr>
        <p:spPr>
          <a:xfrm>
            <a:off x="5608941" y="4979670"/>
            <a:ext cx="2895600" cy="10668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Result count: 116</a:t>
            </a:r>
          </a:p>
        </p:txBody>
      </p:sp>
      <p:cxnSp>
        <p:nvCxnSpPr>
          <p:cNvPr id="17" name="Straight Arrow Connector 16"/>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923963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|EOS~023|</a:t>
            </a:r>
          </a:p>
        </p:txBody>
      </p:sp>
      <p:sp>
        <p:nvSpPr>
          <p:cNvPr id="2" name="Title 1"/>
          <p:cNvSpPr>
            <a:spLocks noGrp="1"/>
          </p:cNvSpPr>
          <p:nvPr>
            <p:ph type="title"/>
          </p:nvPr>
        </p:nvSpPr>
        <p:spPr/>
        <p:txBody>
          <a:bodyPr/>
          <a:lstStyle/>
          <a:p>
            <a:r>
              <a:rPr lang="en-US"/>
              <a:t>Sorting results</a:t>
            </a:r>
          </a:p>
        </p:txBody>
      </p:sp>
      <p:sp>
        <p:nvSpPr>
          <p:cNvPr id="7" name="Content Placeholder 6"/>
          <p:cNvSpPr>
            <a:spLocks noGrp="1"/>
          </p:cNvSpPr>
          <p:nvPr>
            <p:ph idx="1"/>
          </p:nvPr>
        </p:nvSpPr>
        <p:spPr/>
        <p:txBody>
          <a:bodyPr/>
          <a:lstStyle/>
          <a:p>
            <a:r>
              <a:rPr lang="en-US" b="1" err="1">
                <a:latin typeface="Courier New" pitchFamily="49" charset="0"/>
                <a:cs typeface="Courier New" pitchFamily="49" charset="0"/>
              </a:rPr>
              <a:t>orderBy</a:t>
            </a:r>
            <a:r>
              <a:rPr lang="en-US" b="1">
                <a:latin typeface="Courier New" pitchFamily="49" charset="0"/>
                <a:cs typeface="Courier New" pitchFamily="49" charset="0"/>
              </a:rPr>
              <a:t>()</a:t>
            </a:r>
            <a:r>
              <a:rPr lang="en-US"/>
              <a:t> requires block that specifies sort column</a:t>
            </a:r>
          </a:p>
          <a:p>
            <a:r>
              <a:rPr lang="en-US" b="1" err="1">
                <a:latin typeface="Courier New" pitchFamily="49" charset="0"/>
                <a:cs typeface="Courier New" pitchFamily="49" charset="0"/>
              </a:rPr>
              <a:t>orderByDescending</a:t>
            </a:r>
            <a:r>
              <a:rPr lang="en-US" b="1">
                <a:latin typeface="Courier New" pitchFamily="49" charset="0"/>
                <a:cs typeface="Courier New" pitchFamily="49" charset="0"/>
              </a:rPr>
              <a:t>()</a:t>
            </a:r>
            <a:br>
              <a:rPr lang="en-US" b="1">
                <a:latin typeface="Courier New" pitchFamily="49" charset="0"/>
                <a:cs typeface="Courier New" pitchFamily="49" charset="0"/>
              </a:rPr>
            </a:br>
            <a:r>
              <a:rPr lang="en-US"/>
              <a:t>specifies descending order</a:t>
            </a:r>
          </a:p>
          <a:p>
            <a:r>
              <a:rPr lang="en-US"/>
              <a:t>Line 6:  </a:t>
            </a:r>
            <a:br>
              <a:rPr lang="en-US"/>
            </a:br>
            <a:r>
              <a:rPr lang="en-US" b="1">
                <a:latin typeface="Courier New" pitchFamily="49" charset="0"/>
                <a:cs typeface="Courier New" pitchFamily="49" charset="0"/>
              </a:rPr>
              <a:t>resultsObj.orderBy()</a:t>
            </a:r>
            <a:r>
              <a:rPr lang="en-US"/>
              <a:t> </a:t>
            </a:r>
            <a:br>
              <a:rPr lang="en-US"/>
            </a:br>
            <a:r>
              <a:rPr lang="en-US"/>
              <a:t>specifies the </a:t>
            </a:r>
            <a:r>
              <a:rPr lang="en-US" err="1"/>
              <a:t>LastName</a:t>
            </a:r>
            <a:br>
              <a:rPr lang="en-US"/>
            </a:br>
            <a:r>
              <a:rPr lang="en-US"/>
              <a:t>as the ascending sort column</a:t>
            </a:r>
          </a:p>
        </p:txBody>
      </p:sp>
      <p:sp>
        <p:nvSpPr>
          <p:cNvPr id="13" name="rec Line Nums"/>
          <p:cNvSpPr/>
          <p:nvPr/>
        </p:nvSpPr>
        <p:spPr bwMode="auto">
          <a:xfrm>
            <a:off x="304800" y="914400"/>
            <a:ext cx="581025"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578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3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Query.make(ABPerson)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lvl="0" fontAlgn="base">
              <a:spcBef>
                <a:spcPct val="0"/>
              </a:spcBef>
              <a:spcAft>
                <a:spcPct val="0"/>
              </a:spcAft>
            </a:pPr>
            <a:r>
              <a:rPr lang="en-US" sz="1600" b="1" bmk="">
                <a:solidFill>
                  <a:srgbClr val="000000"/>
                </a:solidFill>
                <a:latin typeface="Courier New" pitchFamily="49" charset="0"/>
                <a:cs typeface="Courier New" pitchFamily="49" charset="0"/>
              </a:rPr>
              <a:t>  6  resultsObj.orderBy( \ row -&gt; row.LastName)</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7</a:t>
            </a:r>
            <a:r>
              <a:rPr lang="en-US" sz="1600" b="1" bmk="">
                <a:solidFill>
                  <a:srgbClr val="000000"/>
                </a:solidFill>
                <a:latin typeface="Courier New" pitchFamily="49" charset="0"/>
                <a:cs typeface="Courier New" pitchFamily="49" charset="0"/>
              </a:rPr>
              <a:t>  </a:t>
            </a:r>
            <a:r>
              <a:rPr lang="en-US" sz="1600" b="1" bmk="">
                <a:solidFill>
                  <a:srgbClr val="000080"/>
                </a:solidFill>
                <a:latin typeface="Courier New" pitchFamily="49" charset="0"/>
                <a:cs typeface="Courier New" pitchFamily="49" charset="0"/>
              </a:rPr>
              <a:t>for </a:t>
            </a:r>
            <a:r>
              <a:rPr lang="en-US" sz="1600" b="1" bmk="">
                <a:solidFill>
                  <a:srgbClr val="000000"/>
                </a:solidFill>
                <a:latin typeface="Courier New" pitchFamily="49" charset="0"/>
                <a:cs typeface="Courier New" pitchFamily="49" charset="0"/>
              </a:rPr>
              <a:t>(anABContact </a:t>
            </a:r>
            <a:r>
              <a:rPr lang="en-US" sz="1600" b="1" bmk="">
                <a:solidFill>
                  <a:srgbClr val="000080"/>
                </a:solidFill>
                <a:latin typeface="Courier New" pitchFamily="49" charset="0"/>
                <a:cs typeface="Courier New" pitchFamily="49" charset="0"/>
              </a:rPr>
              <a:t>in </a:t>
            </a:r>
            <a:r>
              <a:rPr lang="en-US" sz="1600" b="1" bmk="">
                <a:solidFill>
                  <a:srgbClr val="000000"/>
                </a:solidFill>
                <a:latin typeface="Courier New" pitchFamily="49" charset="0"/>
                <a:cs typeface="Courier New" pitchFamily="49" charset="0"/>
              </a:rPr>
              <a:t>resultsObj) {</a:t>
            </a:r>
          </a:p>
          <a:p>
            <a:pPr lvl="0" fontAlgn="base">
              <a:spcBef>
                <a:spcPct val="0"/>
              </a:spcBef>
              <a:spcAft>
                <a:spcPct val="0"/>
              </a:spcAft>
            </a:pPr>
            <a:r>
              <a:rPr lang="en-US" sz="1600" b="1" bmk="">
                <a:solidFill>
                  <a:srgbClr val="000000"/>
                </a:solidFill>
                <a:latin typeface="Courier New" pitchFamily="49" charset="0"/>
                <a:cs typeface="Courier New" pitchFamily="49" charset="0"/>
              </a:rPr>
              <a:t>  8     output += anABContact.DisplayName + </a:t>
            </a:r>
            <a:r>
              <a:rPr lang="en-US" sz="1600" b="1" bmk="">
                <a:solidFill>
                  <a:srgbClr val="008000"/>
                </a:solidFill>
                <a:latin typeface="Courier New" pitchFamily="49" charset="0"/>
                <a:cs typeface="Courier New" pitchFamily="49" charset="0"/>
              </a:rPr>
              <a:t>"\n"</a:t>
            </a:r>
          </a:p>
          <a:p>
            <a:pPr lvl="0" fontAlgn="base">
              <a:spcBef>
                <a:spcPct val="0"/>
              </a:spcBef>
              <a:spcAft>
                <a:spcPct val="0"/>
              </a:spcAft>
            </a:pPr>
            <a:r>
              <a:rPr lang="en-US" sz="1600" b="1" bmk="">
                <a:solidFill>
                  <a:srgbClr val="000000"/>
                </a:solidFill>
                <a:latin typeface="Courier New" pitchFamily="49" charset="0"/>
                <a:cs typeface="Courier New" pitchFamily="49" charset="0"/>
              </a:rPr>
              <a:t>  9  } </a:t>
            </a:r>
            <a:endParaRPr kumimoji="0" lang="en-US" sz="1600" b="1" i="0" u="none" strike="noStrike" cap="none" normalizeH="0" baseline="0" bmk="">
              <a:ln>
                <a:noFill/>
              </a:ln>
              <a:solidFill>
                <a:srgbClr val="008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10  </a:t>
            </a:r>
            <a:r>
              <a:rPr kumimoji="0" lang="en-US" sz="1600" b="1" i="0" u="none" strike="noStrike" cap="none" normalizeH="0" baseline="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
        <p:nvSpPr>
          <p:cNvPr id="9" name="TextBox 8"/>
          <p:cNvSpPr txBox="1"/>
          <p:nvPr/>
        </p:nvSpPr>
        <p:spPr>
          <a:xfrm>
            <a:off x="5608941" y="4983480"/>
            <a:ext cx="2895600" cy="13335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James Andersen</a:t>
            </a:r>
          </a:p>
          <a:p>
            <a:r>
              <a:rPr lang="en-US" sz="1600" b="1">
                <a:solidFill>
                  <a:schemeClr val="bg1"/>
                </a:solidFill>
                <a:latin typeface="Courier New" pitchFamily="49" charset="0"/>
                <a:cs typeface="Courier New" pitchFamily="49" charset="0"/>
              </a:rPr>
              <a:t>Samantha Andrews</a:t>
            </a:r>
          </a:p>
          <a:p>
            <a:r>
              <a:rPr lang="en-US" sz="1600" b="1">
                <a:solidFill>
                  <a:schemeClr val="bg1"/>
                </a:solidFill>
                <a:latin typeface="Courier New" pitchFamily="49" charset="0"/>
                <a:cs typeface="Courier New" pitchFamily="49" charset="0"/>
              </a:rPr>
              <a:t>William Andy</a:t>
            </a:r>
          </a:p>
          <a:p>
            <a:r>
              <a:rPr lang="en-US" sz="1600" b="1">
                <a:solidFill>
                  <a:schemeClr val="bg1"/>
                </a:solidFill>
                <a:latin typeface="Courier New" pitchFamily="49" charset="0"/>
                <a:cs typeface="Courier New" pitchFamily="49" charset="0"/>
              </a:rPr>
              <a:t>Eric Andy</a:t>
            </a:r>
          </a:p>
          <a:p>
            <a:r>
              <a:rPr lang="en-US" sz="1600" b="1">
                <a:solidFill>
                  <a:schemeClr val="bg1"/>
                </a:solidFill>
                <a:latin typeface="Courier New" pitchFamily="49" charset="0"/>
                <a:cs typeface="Courier New" pitchFamily="49" charset="0"/>
              </a:rPr>
              <a:t>William Dan</a:t>
            </a:r>
          </a:p>
        </p:txBody>
      </p:sp>
      <p:cxnSp>
        <p:nvCxnSpPr>
          <p:cNvPr id="12" name="arw 1"/>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2540263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|EOS~024|</a:t>
            </a:r>
          </a:p>
        </p:txBody>
      </p:sp>
      <p:sp>
        <p:nvSpPr>
          <p:cNvPr id="2" name="Title 1"/>
          <p:cNvSpPr>
            <a:spLocks noGrp="1"/>
          </p:cNvSpPr>
          <p:nvPr>
            <p:ph type="title"/>
          </p:nvPr>
        </p:nvSpPr>
        <p:spPr/>
        <p:txBody>
          <a:bodyPr/>
          <a:lstStyle/>
          <a:p>
            <a:r>
              <a:rPr lang="en-US"/>
              <a:t>Querying for one result</a:t>
            </a:r>
          </a:p>
        </p:txBody>
      </p:sp>
      <p:sp>
        <p:nvSpPr>
          <p:cNvPr id="7" name="Content Placeholder 6"/>
          <p:cNvSpPr>
            <a:spLocks noGrp="1"/>
          </p:cNvSpPr>
          <p:nvPr>
            <p:ph idx="1"/>
          </p:nvPr>
        </p:nvSpPr>
        <p:spPr>
          <a:xfrm>
            <a:off x="519113" y="3276600"/>
            <a:ext cx="8318500" cy="3124200"/>
          </a:xfrm>
        </p:spPr>
        <p:txBody>
          <a:bodyPr/>
          <a:lstStyle/>
          <a:p>
            <a:r>
              <a:rPr lang="en-US" b="1">
                <a:latin typeface="Courier New" pitchFamily="49" charset="0"/>
                <a:cs typeface="Courier New" pitchFamily="49" charset="0"/>
              </a:rPr>
              <a:t>AtMostOneRow </a:t>
            </a:r>
            <a:r>
              <a:rPr lang="en-US"/>
              <a:t>is a  property that…</a:t>
            </a:r>
          </a:p>
          <a:p>
            <a:pPr lvl="1"/>
            <a:r>
              <a:rPr lang="en-US"/>
              <a:t>If a single item exists, returns that single row</a:t>
            </a:r>
            <a:endParaRPr lang="en-US" u="sng"/>
          </a:p>
          <a:p>
            <a:pPr lvl="1"/>
            <a:r>
              <a:rPr lang="en-US"/>
              <a:t>If no item exists, returns null</a:t>
            </a:r>
          </a:p>
          <a:p>
            <a:pPr lvl="1"/>
            <a:r>
              <a:rPr lang="en-US"/>
              <a:t>If multiple items exist, </a:t>
            </a:r>
            <a:br>
              <a:rPr lang="en-US"/>
            </a:br>
            <a:r>
              <a:rPr lang="en-US"/>
              <a:t>throws exception</a:t>
            </a:r>
          </a:p>
          <a:p>
            <a:r>
              <a:rPr lang="en-US"/>
              <a:t>Line 6:  </a:t>
            </a:r>
            <a:r>
              <a:rPr lang="en-US" b="1">
                <a:latin typeface="Courier New" pitchFamily="49" charset="0"/>
                <a:cs typeface="Courier New" pitchFamily="49" charset="0"/>
              </a:rPr>
              <a:t>AtMostOneRow</a:t>
            </a:r>
            <a:r>
              <a:rPr lang="en-US"/>
              <a:t> </a:t>
            </a:r>
            <a:br>
              <a:rPr lang="en-US"/>
            </a:br>
            <a:r>
              <a:rPr lang="en-US"/>
              <a:t>returns one row, null, </a:t>
            </a:r>
            <a:br>
              <a:rPr lang="en-US"/>
            </a:br>
            <a:r>
              <a:rPr lang="en-US"/>
              <a:t>or throws exception</a:t>
            </a:r>
          </a:p>
        </p:txBody>
      </p:sp>
      <p:sp>
        <p:nvSpPr>
          <p:cNvPr id="9" name="rec Line Nums"/>
          <p:cNvSpPr/>
          <p:nvPr/>
        </p:nvSpPr>
        <p:spPr bwMode="auto">
          <a:xfrm>
            <a:off x="304800" y="914400"/>
            <a:ext cx="581025" cy="2209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3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Query.make(ABCompany)</a:t>
            </a:r>
          </a:p>
          <a:p>
            <a:pPr lvl="0" fontAlgn="base">
              <a:spcBef>
                <a:spcPct val="0"/>
              </a:spcBef>
              <a:spcAft>
                <a:spcPct val="0"/>
              </a:spcAft>
            </a:pPr>
            <a:r>
              <a:rPr lang="en-US" sz="1600" b="1" bmk="">
                <a:solidFill>
                  <a:srgbClr val="000000"/>
                </a:solidFill>
                <a:latin typeface="Courier New" pitchFamily="49" charset="0"/>
                <a:cs typeface="Courier New" pitchFamily="49" charset="0"/>
              </a:rPr>
              <a:t>  5  </a:t>
            </a:r>
            <a:r>
              <a:rPr lang="en-US" sz="1600" b="1" err="1" bmk="">
                <a:solidFill>
                  <a:srgbClr val="000000"/>
                </a:solidFill>
                <a:latin typeface="Courier New" pitchFamily="49" charset="0"/>
                <a:cs typeface="Courier New" pitchFamily="49" charset="0"/>
              </a:rPr>
              <a:t>queryObj.compare</a:t>
            </a:r>
            <a:r>
              <a:rPr lang="en-US" sz="1600" b="1" bmk="">
                <a:solidFill>
                  <a:srgbClr val="000000"/>
                </a:solidFill>
                <a:latin typeface="Courier New" pitchFamily="49" charset="0"/>
                <a:cs typeface="Courier New" pitchFamily="49" charset="0"/>
              </a:rPr>
              <a:t>(</a:t>
            </a:r>
            <a:r>
              <a:rPr lang="en-US" sz="1600" b="1" err="1" bmk="">
                <a:solidFill>
                  <a:srgbClr val="000000"/>
                </a:solidFill>
                <a:latin typeface="Courier New" pitchFamily="49" charset="0"/>
                <a:cs typeface="Courier New" pitchFamily="49" charset="0"/>
              </a:rPr>
              <a:t>ABCompany#Name</a:t>
            </a:r>
            <a:r>
              <a:rPr lang="en-US" sz="1600" b="1" bmk="">
                <a:solidFill>
                  <a:srgbClr val="000000"/>
                </a:solidFill>
                <a:latin typeface="Courier New" pitchFamily="49" charset="0"/>
                <a:cs typeface="Courier New" pitchFamily="49" charset="0"/>
              </a:rPr>
              <a:t>, Relop.Equals, </a:t>
            </a:r>
            <a:r>
              <a:rPr lang="en-US" sz="1600" b="1" bmk="">
                <a:solidFill>
                  <a:srgbClr val="008000"/>
                </a:solidFill>
                <a:latin typeface="Courier New" pitchFamily="49" charset="0"/>
                <a:cs typeface="Courier New" pitchFamily="49" charset="0"/>
              </a:rPr>
              <a:t>"Albertson's"</a:t>
            </a:r>
            <a:r>
              <a:rPr lang="en-US" sz="1600" b="1" bmk="">
                <a:solidFill>
                  <a:srgbClr val="000000"/>
                </a:solidFill>
                <a:latin typeface="Courier New" pitchFamily="49" charset="0"/>
                <a:cs typeface="Courier New" pitchFamily="49" charset="0"/>
              </a:rPr>
              <a:t>)</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6</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queryObj.select().AtMostOneRow</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7  output += </a:t>
            </a:r>
            <a:r>
              <a:rPr lang="en-US" sz="1600" b="1" bmk="">
                <a:solidFill>
                  <a:srgbClr val="000000"/>
                </a:solidFill>
                <a:latin typeface="Courier New" pitchFamily="49" charset="0"/>
                <a:cs typeface="Courier New" pitchFamily="49" charset="0"/>
              </a:rPr>
              <a:t>resultsObj.EmailAddress1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8  </a:t>
            </a:r>
            <a:r>
              <a:rPr kumimoji="0" lang="en-US" sz="1600" b="1" i="0" u="none" strike="noStrike" cap="none" normalizeH="0" baseline="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
        <p:nvSpPr>
          <p:cNvPr id="16" name="TextBox 15"/>
          <p:cNvSpPr txBox="1"/>
          <p:nvPr/>
        </p:nvSpPr>
        <p:spPr>
          <a:xfrm>
            <a:off x="5608941" y="4979670"/>
            <a:ext cx="2895600" cy="10668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info@Albertsons.com</a:t>
            </a:r>
          </a:p>
        </p:txBody>
      </p:sp>
      <p:cxnSp>
        <p:nvCxnSpPr>
          <p:cNvPr id="17" name="arw 1"/>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4575473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|EOS~025|</a:t>
            </a:r>
          </a:p>
        </p:txBody>
      </p:sp>
      <p:sp>
        <p:nvSpPr>
          <p:cNvPr id="4" name="Text Placeholder 3"/>
          <p:cNvSpPr>
            <a:spLocks noGrp="1"/>
          </p:cNvSpPr>
          <p:nvPr>
            <p:ph type="body" sz="quarter" idx="10"/>
          </p:nvPr>
        </p:nvSpPr>
        <p:spPr/>
        <p:txBody>
          <a:bodyPr/>
          <a:lstStyle/>
          <a:p>
            <a:pPr lvl="1"/>
            <a:r>
              <a:rPr lang="en-US"/>
              <a:t>Describe a query object</a:t>
            </a:r>
          </a:p>
          <a:p>
            <a:pPr lvl="1"/>
            <a:r>
              <a:rPr lang="en-US"/>
              <a:t>Identify various types of query restrictions</a:t>
            </a:r>
          </a:p>
          <a:p>
            <a:pPr lvl="1"/>
            <a:r>
              <a:rPr lang="en-US"/>
              <a:t>Write Gosu queries to retrieve objects from a Guidewire application</a:t>
            </a:r>
          </a:p>
          <a:p>
            <a:pPr lvl="1"/>
            <a:r>
              <a:rPr lang="en-US"/>
              <a:t>Iterate through the results of query</a:t>
            </a:r>
          </a:p>
          <a:p>
            <a:pPr lvl="1"/>
            <a:endParaRPr lang="en-US"/>
          </a:p>
        </p:txBody>
      </p:sp>
    </p:spTree>
    <p:extLst>
      <p:ext uri="{BB962C8B-B14F-4D97-AF65-F5344CB8AC3E}">
        <p14:creationId xmlns:p14="http://schemas.microsoft.com/office/powerpoint/2010/main" val="12158373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|EOS~026|</a:t>
            </a:r>
          </a:p>
        </p:txBody>
      </p:sp>
      <p:sp>
        <p:nvSpPr>
          <p:cNvPr id="4" name="Content Placeholder 3"/>
          <p:cNvSpPr>
            <a:spLocks noGrp="1"/>
          </p:cNvSpPr>
          <p:nvPr>
            <p:ph idx="1"/>
          </p:nvPr>
        </p:nvSpPr>
        <p:spPr>
          <a:xfrm>
            <a:off x="387859" y="662831"/>
            <a:ext cx="8318500" cy="5486400"/>
          </a:xfrm>
        </p:spPr>
        <p:txBody>
          <a:bodyPr/>
          <a:lstStyle/>
          <a:p>
            <a:r>
              <a:rPr lang="en-US"/>
              <a:t>Name two ways for viewing the SQL for a query object?</a:t>
            </a:r>
          </a:p>
          <a:p>
            <a:r>
              <a:rPr lang="en-US"/>
              <a:t>What is the difference between a query object and results object?</a:t>
            </a:r>
          </a:p>
          <a:p>
            <a:r>
              <a:rPr lang="en-US"/>
              <a:t>What is an example of an AND restriction?</a:t>
            </a:r>
          </a:p>
          <a:p>
            <a:r>
              <a:rPr lang="en-US"/>
              <a:t>What is an example of an OR restriction?</a:t>
            </a:r>
          </a:p>
          <a:p>
            <a:r>
              <a:rPr lang="en-US"/>
              <a:t>How do you order query results in descending order?</a:t>
            </a:r>
          </a:p>
          <a:p>
            <a:r>
              <a:rPr lang="en-US"/>
              <a:t>If you use the AtMostOneRow property for a query object, and the query returns more than one row, what happens?</a:t>
            </a:r>
          </a:p>
        </p:txBody>
      </p:sp>
      <p:sp>
        <p:nvSpPr>
          <p:cNvPr id="3" name="TextBox 2">
            <a:extLst>
              <a:ext uri="{FF2B5EF4-FFF2-40B4-BE49-F238E27FC236}">
                <a16:creationId xmlns:a16="http://schemas.microsoft.com/office/drawing/2014/main" id="{85AA087A-7DE4-4A42-9B95-0BF2A5276820}"/>
              </a:ext>
            </a:extLst>
          </p:cNvPr>
          <p:cNvSpPr txBox="1"/>
          <p:nvPr/>
        </p:nvSpPr>
        <p:spPr>
          <a:xfrm>
            <a:off x="3200400" y="3200400"/>
            <a:ext cx="1826141"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dirty="0">
                <a:solidFill>
                  <a:srgbClr val="C00000"/>
                </a:solidFill>
                <a:latin typeface="Arial" pitchFamily="32" charset="0"/>
                <a:cs typeface="Arial" pitchFamily="32" charset="0"/>
              </a:rPr>
              <a:t>Click to add text</a:t>
            </a:r>
          </a:p>
        </p:txBody>
      </p:sp>
    </p:spTree>
    <p:extLst>
      <p:ext uri="{BB962C8B-B14F-4D97-AF65-F5344CB8AC3E}">
        <p14:creationId xmlns:p14="http://schemas.microsoft.com/office/powerpoint/2010/main" val="8857178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|EOS~027|</a:t>
            </a:r>
          </a:p>
        </p:txBody>
      </p:sp>
    </p:spTree>
    <p:extLst>
      <p:ext uri="{BB962C8B-B14F-4D97-AF65-F5344CB8AC3E}">
        <p14:creationId xmlns:p14="http://schemas.microsoft.com/office/powerpoint/2010/main" val="11258421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|EOS~003|</a:t>
            </a:r>
          </a:p>
        </p:txBody>
      </p:sp>
      <p:sp>
        <p:nvSpPr>
          <p:cNvPr id="4" name="Content Placeholder 3"/>
          <p:cNvSpPr>
            <a:spLocks noGrp="1"/>
          </p:cNvSpPr>
          <p:nvPr>
            <p:ph idx="1"/>
          </p:nvPr>
        </p:nvSpPr>
        <p:spPr/>
        <p:txBody>
          <a:bodyPr/>
          <a:lstStyle/>
          <a:p>
            <a:r>
              <a:rPr lang="en-US">
                <a:solidFill>
                  <a:schemeClr val="bg1">
                    <a:lumMod val="95000"/>
                    <a:lumOff val="5000"/>
                  </a:schemeClr>
                </a:solidFill>
              </a:rPr>
              <a:t>Gosu query basics</a:t>
            </a:r>
          </a:p>
          <a:p>
            <a:r>
              <a:rPr lang="en-US"/>
              <a:t>Working with queries</a:t>
            </a:r>
          </a:p>
          <a:p>
            <a:r>
              <a:rPr lang="en-US"/>
              <a:t>Working with result sets</a:t>
            </a:r>
          </a:p>
          <a:p>
            <a:endParaRPr lang="en-US"/>
          </a:p>
        </p:txBody>
      </p:sp>
    </p:spTree>
    <p:extLst>
      <p:ext uri="{BB962C8B-B14F-4D97-AF65-F5344CB8AC3E}">
        <p14:creationId xmlns:p14="http://schemas.microsoft.com/office/powerpoint/2010/main" val="196295947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|EOS~004|</a:t>
            </a:r>
          </a:p>
        </p:txBody>
      </p:sp>
      <p:sp>
        <p:nvSpPr>
          <p:cNvPr id="6" name="Title 5"/>
          <p:cNvSpPr>
            <a:spLocks noGrp="1"/>
          </p:cNvSpPr>
          <p:nvPr>
            <p:ph type="title"/>
          </p:nvPr>
        </p:nvSpPr>
        <p:spPr/>
        <p:txBody>
          <a:bodyPr/>
          <a:lstStyle/>
          <a:p>
            <a:r>
              <a:rPr lang="en-US"/>
              <a:t>Gosu queries</a:t>
            </a:r>
          </a:p>
        </p:txBody>
      </p:sp>
      <p:sp>
        <p:nvSpPr>
          <p:cNvPr id="7" name="Content Placeholder 6"/>
          <p:cNvSpPr>
            <a:spLocks noGrp="1"/>
          </p:cNvSpPr>
          <p:nvPr>
            <p:ph idx="1"/>
          </p:nvPr>
        </p:nvSpPr>
        <p:spPr/>
        <p:txBody>
          <a:bodyPr/>
          <a:lstStyle/>
          <a:p>
            <a:r>
              <a:rPr lang="en-US"/>
              <a:t>A </a:t>
            </a:r>
            <a:r>
              <a:rPr lang="en-US" b="1"/>
              <a:t>Gosu query </a:t>
            </a:r>
            <a:r>
              <a:rPr lang="en-US"/>
              <a:t>specifies the </a:t>
            </a:r>
            <a:br>
              <a:rPr lang="en-US"/>
            </a:br>
            <a:r>
              <a:rPr lang="en-US"/>
              <a:t>entity and criteria associated with the entity</a:t>
            </a:r>
            <a:br>
              <a:rPr lang="en-US"/>
            </a:br>
            <a:r>
              <a:rPr lang="en-US"/>
              <a:t>to retrieve from the Guidewire application</a:t>
            </a:r>
          </a:p>
          <a:p>
            <a:r>
              <a:rPr lang="en-US"/>
              <a:t>Use Gosu queries to retrieve </a:t>
            </a:r>
            <a:br>
              <a:rPr lang="en-US"/>
            </a:br>
            <a:r>
              <a:rPr lang="en-US"/>
              <a:t>one or more objects </a:t>
            </a:r>
          </a:p>
          <a:p>
            <a:pPr lvl="1"/>
            <a:r>
              <a:rPr lang="en-US"/>
              <a:t>Referenced by foreign key relationships</a:t>
            </a:r>
          </a:p>
          <a:p>
            <a:pPr lvl="1"/>
            <a:r>
              <a:rPr lang="en-US"/>
              <a:t>NOT in an array relationship</a:t>
            </a:r>
          </a:p>
          <a:p>
            <a:endParaRPr lang="en-US"/>
          </a:p>
        </p:txBody>
      </p:sp>
      <p:pic>
        <p:nvPicPr>
          <p:cNvPr id="8" name="pic Query Ob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914400"/>
            <a:ext cx="2051498" cy="26194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53237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|EOS~005|</a:t>
            </a:r>
          </a:p>
        </p:txBody>
      </p:sp>
      <p:sp>
        <p:nvSpPr>
          <p:cNvPr id="2" name="Title 1"/>
          <p:cNvSpPr>
            <a:spLocks noGrp="1"/>
          </p:cNvSpPr>
          <p:nvPr>
            <p:ph type="title"/>
          </p:nvPr>
        </p:nvSpPr>
        <p:spPr/>
        <p:txBody>
          <a:bodyPr/>
          <a:lstStyle/>
          <a:p>
            <a:r>
              <a:rPr lang="en-US"/>
              <a:t>Objects for querying database</a:t>
            </a:r>
          </a:p>
        </p:txBody>
      </p:sp>
      <p:sp>
        <p:nvSpPr>
          <p:cNvPr id="3" name="Subtitle 2"/>
          <p:cNvSpPr>
            <a:spLocks noGrp="1"/>
          </p:cNvSpPr>
          <p:nvPr>
            <p:ph type="subTitle" idx="10"/>
          </p:nvPr>
        </p:nvSpPr>
        <p:spPr/>
        <p:txBody>
          <a:bodyPr/>
          <a:lstStyle/>
          <a:p>
            <a:r>
              <a:rPr lang="en-US"/>
              <a:t>Query object</a:t>
            </a:r>
          </a:p>
        </p:txBody>
      </p:sp>
      <p:sp>
        <p:nvSpPr>
          <p:cNvPr id="4" name="Text Placeholder 3"/>
          <p:cNvSpPr>
            <a:spLocks noGrp="1"/>
          </p:cNvSpPr>
          <p:nvPr>
            <p:ph type="body" sz="quarter" idx="11"/>
          </p:nvPr>
        </p:nvSpPr>
        <p:spPr/>
        <p:txBody>
          <a:bodyPr/>
          <a:lstStyle/>
          <a:p>
            <a:r>
              <a:rPr lang="en-US"/>
              <a:t>Results object</a:t>
            </a:r>
          </a:p>
        </p:txBody>
      </p:sp>
      <p:sp>
        <p:nvSpPr>
          <p:cNvPr id="5" name="Content Placeholder 4"/>
          <p:cNvSpPr>
            <a:spLocks noGrp="1"/>
          </p:cNvSpPr>
          <p:nvPr>
            <p:ph sz="half" idx="2"/>
          </p:nvPr>
        </p:nvSpPr>
        <p:spPr>
          <a:xfrm>
            <a:off x="4754563" y="4191000"/>
            <a:ext cx="4083050" cy="2198688"/>
          </a:xfrm>
        </p:spPr>
        <p:txBody>
          <a:bodyPr/>
          <a:lstStyle/>
          <a:p>
            <a:pPr eaLnBrk="0" hangingPunct="0">
              <a:buClr>
                <a:srgbClr val="0146AD"/>
              </a:buClr>
            </a:pPr>
            <a:r>
              <a:rPr lang="en-US"/>
              <a:t>Results object is set of entity instances fetched from the Guidewire application</a:t>
            </a:r>
          </a:p>
          <a:p>
            <a:pPr lvl="1" eaLnBrk="0" hangingPunct="0">
              <a:buClr>
                <a:srgbClr val="0146AD"/>
              </a:buClr>
              <a:buFont typeface="Arial" charset="0"/>
              <a:buChar char="-"/>
            </a:pPr>
            <a:r>
              <a:rPr lang="en-US"/>
              <a:t>How many?</a:t>
            </a:r>
          </a:p>
          <a:p>
            <a:pPr lvl="1" eaLnBrk="0" hangingPunct="0">
              <a:buClr>
                <a:srgbClr val="0146AD"/>
              </a:buClr>
              <a:buFont typeface="Arial" charset="0"/>
              <a:buChar char="-"/>
            </a:pPr>
            <a:r>
              <a:rPr lang="en-US"/>
              <a:t>How to order?</a:t>
            </a:r>
          </a:p>
          <a:p>
            <a:endParaRPr lang="en-US"/>
          </a:p>
          <a:p>
            <a:endParaRPr lang="en-US"/>
          </a:p>
        </p:txBody>
      </p:sp>
      <p:sp>
        <p:nvSpPr>
          <p:cNvPr id="6" name="Content Placeholder 5"/>
          <p:cNvSpPr>
            <a:spLocks noGrp="1"/>
          </p:cNvSpPr>
          <p:nvPr>
            <p:ph sz="half" idx="1"/>
          </p:nvPr>
        </p:nvSpPr>
        <p:spPr>
          <a:xfrm>
            <a:off x="519113" y="4191000"/>
            <a:ext cx="4083050" cy="2198688"/>
          </a:xfrm>
        </p:spPr>
        <p:txBody>
          <a:bodyPr/>
          <a:lstStyle/>
          <a:p>
            <a:pPr>
              <a:buFont typeface="Arial" charset="0"/>
              <a:buChar char="•"/>
            </a:pPr>
            <a:r>
              <a:rPr lang="en-US"/>
              <a:t>Query object specifies the query criteria</a:t>
            </a:r>
          </a:p>
          <a:p>
            <a:pPr lvl="1"/>
            <a:r>
              <a:rPr lang="en-US"/>
              <a:t>Which entity to query</a:t>
            </a:r>
          </a:p>
          <a:p>
            <a:pPr lvl="1"/>
            <a:r>
              <a:rPr lang="en-US"/>
              <a:t>What restrictions to apply</a:t>
            </a:r>
          </a:p>
          <a:p>
            <a:endParaRPr lang="en-US"/>
          </a:p>
        </p:txBody>
      </p:sp>
      <p:graphicFrame>
        <p:nvGraphicFramePr>
          <p:cNvPr id="7" name="tbl_ABContact"/>
          <p:cNvGraphicFramePr>
            <a:graphicFrameLocks noGrp="1"/>
          </p:cNvGraphicFramePr>
          <p:nvPr>
            <p:extLst>
              <p:ext uri="{D42A27DB-BD31-4B8C-83A1-F6EECF244321}">
                <p14:modId xmlns:p14="http://schemas.microsoft.com/office/powerpoint/2010/main" val="350805156"/>
              </p:ext>
            </p:extLst>
          </p:nvPr>
        </p:nvGraphicFramePr>
        <p:xfrm>
          <a:off x="6504883" y="1767840"/>
          <a:ext cx="1570038" cy="118872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03238">
                  <a:extLst>
                    <a:ext uri="{9D8B030D-6E8A-4147-A177-3AD203B41FA5}">
                      <a16:colId xmlns:a16="http://schemas.microsoft.com/office/drawing/2014/main" val="20002"/>
                    </a:ext>
                  </a:extLst>
                </a:gridCol>
              </a:tblGrid>
              <a:tr h="317500">
                <a:tc gridSpan="3">
                  <a:txBody>
                    <a:bodyPr/>
                    <a:lstStyle/>
                    <a:p>
                      <a:pPr algn="ctr"/>
                      <a:r>
                        <a:rPr lang="en-US" sz="1600" err="1"/>
                        <a:t>ab_abcontact</a:t>
                      </a:r>
                      <a:endParaRPr lang="en-US" sz="160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bl>
          </a:graphicData>
        </a:graphic>
      </p:graphicFrame>
      <p:pic>
        <p:nvPicPr>
          <p:cNvPr id="8" name="pic Query Ob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83" y="1676399"/>
            <a:ext cx="1217417" cy="15544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 Result Ob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06931"/>
            <a:ext cx="1450645" cy="1719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 result Objec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2527600"/>
            <a:ext cx="1147557" cy="11586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 Entity typ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736238"/>
            <a:ext cx="1008932" cy="11593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905000" y="2062603"/>
            <a:ext cx="609600" cy="692106"/>
          </a:xfrm>
          <a:prstGeom prst="rect">
            <a:avLst/>
          </a:prstGeom>
          <a:noFill/>
        </p:spPr>
        <p:txBody>
          <a:bodyPr wrap="square" rtlCol="0">
            <a:noAutofit/>
            <a:scene3d>
              <a:camera prst="perspectiveContrastingLeftFacing"/>
              <a:lightRig rig="threePt" dir="t"/>
            </a:scene3d>
          </a:bodyPr>
          <a:lstStyle/>
          <a:p>
            <a:pPr algn="ctr"/>
            <a:r>
              <a:rPr lang="en-US" sz="4400">
                <a:solidFill>
                  <a:schemeClr val="bg1">
                    <a:lumMod val="95000"/>
                    <a:lumOff val="5000"/>
                  </a:schemeClr>
                </a:solidFill>
                <a:latin typeface="Arial" pitchFamily="32" charset="0"/>
                <a:cs typeface="Arial" pitchFamily="32" charset="0"/>
              </a:rPr>
              <a:t>?</a:t>
            </a:r>
          </a:p>
        </p:txBody>
      </p:sp>
      <p:pic>
        <p:nvPicPr>
          <p:cNvPr id="3074" name="pic Restricti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9600" y="2362200"/>
            <a:ext cx="890300" cy="890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lus 12"/>
          <p:cNvSpPr/>
          <p:nvPr/>
        </p:nvSpPr>
        <p:spPr bwMode="auto">
          <a:xfrm>
            <a:off x="2614262" y="2230399"/>
            <a:ext cx="590676" cy="609600"/>
          </a:xfrm>
          <a:prstGeom prst="mathPlus">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1503" y="2369200"/>
            <a:ext cx="304800" cy="438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8957" y="2839999"/>
            <a:ext cx="304800" cy="438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35271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|EOS~006|</a:t>
            </a:r>
          </a:p>
        </p:txBody>
      </p:sp>
      <p:sp>
        <p:nvSpPr>
          <p:cNvPr id="9218" name="Rectangle 2"/>
          <p:cNvSpPr>
            <a:spLocks noGrp="1" noChangeArrowheads="1"/>
          </p:cNvSpPr>
          <p:nvPr>
            <p:ph type="title"/>
          </p:nvPr>
        </p:nvSpPr>
        <p:spPr/>
        <p:txBody>
          <a:bodyPr/>
          <a:lstStyle/>
          <a:p>
            <a:pPr eaLnBrk="1" hangingPunct="1"/>
            <a:r>
              <a:rPr lang="en-US"/>
              <a:t>Steps to execute a basic query</a:t>
            </a:r>
          </a:p>
        </p:txBody>
      </p:sp>
      <p:sp>
        <p:nvSpPr>
          <p:cNvPr id="9219" name="Rectangle 3"/>
          <p:cNvSpPr>
            <a:spLocks noGrp="1" noChangeArrowheads="1"/>
          </p:cNvSpPr>
          <p:nvPr>
            <p:ph idx="1"/>
          </p:nvPr>
        </p:nvSpPr>
        <p:spPr/>
        <p:txBody>
          <a:bodyPr/>
          <a:lstStyle/>
          <a:p>
            <a:pPr marL="457200" indent="-457200">
              <a:buFont typeface="Wingdings 3" pitchFamily="18" charset="2"/>
              <a:buAutoNum type="arabicPeriod"/>
            </a:pPr>
            <a:r>
              <a:rPr lang="en-US"/>
              <a:t>Create the query object using the make() method</a:t>
            </a:r>
          </a:p>
          <a:p>
            <a:pPr marL="457200" indent="-457200">
              <a:buFont typeface="Wingdings 3" pitchFamily="18" charset="2"/>
              <a:buAutoNum type="arabicPeriod"/>
            </a:pPr>
            <a:r>
              <a:rPr lang="en-US"/>
              <a:t>Create the results object using the select() method</a:t>
            </a:r>
          </a:p>
          <a:p>
            <a:pPr marL="457200" indent="-457200">
              <a:buFont typeface="Wingdings 3" pitchFamily="18" charset="2"/>
              <a:buAutoNum type="arabicPeriod"/>
            </a:pPr>
            <a:r>
              <a:rPr lang="en-US"/>
              <a:t>Process the results of the query as needed</a:t>
            </a:r>
          </a:p>
        </p:txBody>
      </p:sp>
    </p:spTree>
    <p:extLst>
      <p:ext uri="{BB962C8B-B14F-4D97-AF65-F5344CB8AC3E}">
        <p14:creationId xmlns:p14="http://schemas.microsoft.com/office/powerpoint/2010/main" val="14955967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|EOS~007|</a:t>
            </a:r>
          </a:p>
        </p:txBody>
      </p:sp>
      <p:sp>
        <p:nvSpPr>
          <p:cNvPr id="7" name="rec Line Nums"/>
          <p:cNvSpPr/>
          <p:nvPr/>
        </p:nvSpPr>
        <p:spPr bwMode="auto">
          <a:xfrm>
            <a:off x="304800" y="914400"/>
            <a:ext cx="581025"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1: Create the query object</a:t>
            </a:r>
          </a:p>
        </p:txBody>
      </p:sp>
      <p:sp>
        <p:nvSpPr>
          <p:cNvPr id="2" name="Content Placeholder 1"/>
          <p:cNvSpPr>
            <a:spLocks noGrp="1"/>
          </p:cNvSpPr>
          <p:nvPr>
            <p:ph idx="1"/>
          </p:nvPr>
        </p:nvSpPr>
        <p:spPr>
          <a:xfrm>
            <a:off x="519113" y="3962400"/>
            <a:ext cx="8318500" cy="2438400"/>
          </a:xfrm>
        </p:spPr>
        <p:txBody>
          <a:bodyPr/>
          <a:lstStyle/>
          <a:p>
            <a:r>
              <a:rPr lang="en-US" b="1">
                <a:latin typeface="Courier New" pitchFamily="49" charset="0"/>
                <a:cs typeface="Courier New" pitchFamily="49" charset="0"/>
              </a:rPr>
              <a:t>Query</a:t>
            </a:r>
            <a:r>
              <a:rPr lang="en-US"/>
              <a:t> is a class in the </a:t>
            </a:r>
            <a:r>
              <a:rPr lang="en-US" b="1">
                <a:latin typeface="Courier New" pitchFamily="49" charset="0"/>
                <a:cs typeface="Courier New" pitchFamily="49" charset="0"/>
              </a:rPr>
              <a:t>gw.api.database</a:t>
            </a:r>
            <a:r>
              <a:rPr lang="en-US"/>
              <a:t> package</a:t>
            </a:r>
          </a:p>
          <a:p>
            <a:r>
              <a:rPr lang="en-US" b="1">
                <a:latin typeface="Courier New" pitchFamily="49" charset="0"/>
                <a:cs typeface="Courier New" pitchFamily="49" charset="0"/>
              </a:rPr>
              <a:t>make(</a:t>
            </a:r>
            <a:r>
              <a:rPr lang="en-US" b="1" i="1" err="1">
                <a:latin typeface="Courier New" pitchFamily="49" charset="0"/>
                <a:cs typeface="Courier New" pitchFamily="49" charset="0"/>
              </a:rPr>
              <a:t>EntityName</a:t>
            </a:r>
            <a:r>
              <a:rPr lang="en-US" b="1">
                <a:latin typeface="Courier New" pitchFamily="49" charset="0"/>
                <a:cs typeface="Courier New" pitchFamily="49" charset="0"/>
              </a:rPr>
              <a:t>)</a:t>
            </a:r>
            <a:r>
              <a:rPr lang="en-US"/>
              <a:t> is a method that requires a named entity type</a:t>
            </a:r>
          </a:p>
          <a:p>
            <a:r>
              <a:rPr lang="en-US"/>
              <a:t>Line 4: creates the query object for the ABContact entity type</a:t>
            </a:r>
          </a:p>
        </p:txBody>
      </p:sp>
      <p:sp>
        <p:nvSpPr>
          <p:cNvPr id="6" name="Rectangle 1"/>
          <p:cNvSpPr>
            <a:spLocks noChangeArrowheads="1"/>
          </p:cNvSpPr>
          <p:nvPr/>
        </p:nvSpPr>
        <p:spPr bwMode="auto">
          <a:xfrm>
            <a:off x="304798" y="914399"/>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3</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br>
              <a:rPr kumimoji="0" lang="en-US" sz="1600" b="1" i="0" u="none" strike="noStrike" cap="none" normalizeH="0" baseline="0" bmk="">
                <a:ln>
                  <a:noFill/>
                </a:ln>
                <a:solidFill>
                  <a:srgbClr val="008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br>
              <a:rPr kumimoji="0" lang="en-US" sz="1600" b="1" i="0" u="none" strike="noStrike" cap="none" normalizeH="0" baseline="0" bmk="">
                <a:ln>
                  <a:noFill/>
                </a:ln>
                <a:solidFill>
                  <a:srgbClr val="000000"/>
                </a:solidFill>
                <a:effectLst/>
                <a:latin typeface="Courier New" pitchFamily="49" charset="0"/>
                <a:cs typeface="Courier New" pitchFamily="49" charset="0"/>
              </a:rPr>
            </a:b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8" name="Straight Arrow Connector 7"/>
          <p:cNvCxnSpPr/>
          <p:nvPr/>
        </p:nvCxnSpPr>
        <p:spPr bwMode="auto">
          <a:xfrm>
            <a:off x="228600" y="17907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853042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|EOS~008|</a:t>
            </a:r>
          </a:p>
        </p:txBody>
      </p:sp>
      <p:sp>
        <p:nvSpPr>
          <p:cNvPr id="8" name="rec LinNumber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2: Create the results object</a:t>
            </a:r>
          </a:p>
        </p:txBody>
      </p:sp>
      <p:sp>
        <p:nvSpPr>
          <p:cNvPr id="2" name="Content Placeholder 1"/>
          <p:cNvSpPr>
            <a:spLocks noGrp="1"/>
          </p:cNvSpPr>
          <p:nvPr>
            <p:ph idx="1"/>
          </p:nvPr>
        </p:nvSpPr>
        <p:spPr>
          <a:xfrm>
            <a:off x="519113" y="3962400"/>
            <a:ext cx="8318500" cy="2438400"/>
          </a:xfrm>
        </p:spPr>
        <p:txBody>
          <a:bodyPr/>
          <a:lstStyle/>
          <a:p>
            <a:r>
              <a:rPr lang="en-US"/>
              <a:t>Create the result object with </a:t>
            </a:r>
            <a:r>
              <a:rPr lang="en-US" b="1">
                <a:latin typeface="Courier New" pitchFamily="49" charset="0"/>
                <a:cs typeface="Courier New" pitchFamily="49" charset="0"/>
              </a:rPr>
              <a:t>select()</a:t>
            </a:r>
          </a:p>
          <a:p>
            <a:pPr lvl="1"/>
            <a:r>
              <a:rPr lang="en-US"/>
              <a:t>However, results are not fetched </a:t>
            </a:r>
          </a:p>
          <a:p>
            <a:r>
              <a:rPr lang="en-US"/>
              <a:t>Lines 5 : creates the results object</a:t>
            </a:r>
          </a:p>
        </p:txBody>
      </p:sp>
      <p:sp>
        <p:nvSpPr>
          <p:cNvPr id="6" name="Rectangle 1"/>
          <p:cNvSpPr>
            <a:spLocks noChangeArrowheads="1"/>
          </p:cNvSpPr>
          <p:nvPr/>
        </p:nvSpPr>
        <p:spPr bwMode="auto">
          <a:xfrm>
            <a:off x="304798" y="914400"/>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3</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br>
              <a:rPr kumimoji="0" lang="en-US" sz="1600" b="1" i="0" u="none" strike="noStrike" cap="none" normalizeH="0" baseline="0" bmk="">
                <a:ln>
                  <a:noFill/>
                </a:ln>
                <a:solidFill>
                  <a:srgbClr val="008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br>
              <a:rPr kumimoji="0" lang="en-US" sz="1600" b="1" i="0" u="none" strike="noStrike" cap="none" normalizeH="0" baseline="0" bmk="">
                <a:ln>
                  <a:noFill/>
                </a:ln>
                <a:solidFill>
                  <a:srgbClr val="000000"/>
                </a:solidFill>
                <a:effectLst/>
                <a:latin typeface="Courier New" pitchFamily="49" charset="0"/>
                <a:cs typeface="Courier New" pitchFamily="49" charset="0"/>
              </a:rPr>
            </a:b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205105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223067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|EOS~009|</a:t>
            </a:r>
          </a:p>
        </p:txBody>
      </p:sp>
      <p:sp>
        <p:nvSpPr>
          <p:cNvPr id="10" name="rec LinNumber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3: Process results</a:t>
            </a:r>
          </a:p>
        </p:txBody>
      </p:sp>
      <p:sp>
        <p:nvSpPr>
          <p:cNvPr id="2" name="Content Placeholder 1"/>
          <p:cNvSpPr>
            <a:spLocks noGrp="1"/>
          </p:cNvSpPr>
          <p:nvPr>
            <p:ph idx="1"/>
          </p:nvPr>
        </p:nvSpPr>
        <p:spPr>
          <a:xfrm>
            <a:off x="519113" y="3962400"/>
            <a:ext cx="8318500" cy="2438400"/>
          </a:xfrm>
        </p:spPr>
        <p:txBody>
          <a:bodyPr/>
          <a:lstStyle/>
          <a:p>
            <a:pPr>
              <a:buFont typeface="Arial" charset="0"/>
              <a:buChar char="•"/>
            </a:pPr>
            <a:r>
              <a:rPr lang="en-US"/>
              <a:t>Use a for loop to iterate </a:t>
            </a:r>
            <a:br>
              <a:rPr lang="en-US"/>
            </a:br>
            <a:r>
              <a:rPr lang="en-US"/>
              <a:t>through the result set</a:t>
            </a:r>
          </a:p>
          <a:p>
            <a:r>
              <a:rPr lang="en-US"/>
              <a:t>Lines 7-9:  fetches the </a:t>
            </a:r>
            <a:br>
              <a:rPr lang="en-US"/>
            </a:br>
            <a:r>
              <a:rPr lang="en-US"/>
              <a:t>result objects</a:t>
            </a:r>
          </a:p>
          <a:p>
            <a:r>
              <a:rPr lang="en-US"/>
              <a:t>Line 10: prints to console</a:t>
            </a:r>
          </a:p>
        </p:txBody>
      </p:sp>
      <p:sp>
        <p:nvSpPr>
          <p:cNvPr id="6" name="Rectangle 1"/>
          <p:cNvSpPr>
            <a:spLocks noChangeArrowheads="1"/>
          </p:cNvSpPr>
          <p:nvPr/>
        </p:nvSpPr>
        <p:spPr bwMode="auto">
          <a:xfrm>
            <a:off x="304799" y="914399"/>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3</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br>
              <a:rPr kumimoji="0" lang="en-US" sz="1600" b="1" i="0" u="none" strike="noStrike" cap="none" normalizeH="0" baseline="0" bmk="">
                <a:ln>
                  <a:noFill/>
                </a:ln>
                <a:solidFill>
                  <a:srgbClr val="008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6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7</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for </a:t>
            </a:r>
            <a:r>
              <a:rPr kumimoji="0" lang="en-US" sz="1600" b="1" i="0" u="none" strike="noStrike" cap="none" normalizeH="0" baseline="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bmk="">
                <a:ln>
                  <a:noFill/>
                </a:ln>
                <a:solidFill>
                  <a:srgbClr val="000080"/>
                </a:solidFill>
                <a:effectLst/>
                <a:latin typeface="Courier New" pitchFamily="49" charset="0"/>
                <a:cs typeface="Courier New" pitchFamily="49" charset="0"/>
              </a:rPr>
              <a:t>in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8    output += anABContact.DisplayName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9  }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10  </a:t>
            </a:r>
            <a:r>
              <a:rPr kumimoji="0" lang="en-US" sz="1600" b="1" i="0" u="none" strike="noStrike" cap="none" normalizeH="0" baseline="0">
                <a:ln>
                  <a:noFill/>
                </a:ln>
                <a:solidFill>
                  <a:srgbClr val="000000"/>
                </a:solidFill>
                <a:effectLst/>
                <a:latin typeface="Courier New" pitchFamily="49" charset="0"/>
                <a:cs typeface="Courier New" pitchFamily="49" charset="0"/>
              </a:rPr>
              <a:t>print(output)</a:t>
            </a:r>
            <a:r>
              <a:rPr kumimoji="0" lang="en-US" sz="1600" b="1" i="0" u="none" strike="noStrike" cap="none" normalizeH="0" baseline="0">
                <a:ln>
                  <a:noFill/>
                </a:ln>
                <a:solidFill>
                  <a:schemeClr val="tx1"/>
                </a:solidFill>
                <a:effectLst/>
                <a:latin typeface="Courier New" pitchFamily="49" charset="0"/>
                <a:cs typeface="Courier New" pitchFamily="49" charset="0"/>
              </a:rPr>
              <a:t> </a:t>
            </a:r>
          </a:p>
        </p:txBody>
      </p:sp>
      <p:pic>
        <p:nvPicPr>
          <p:cNvPr id="8"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608941" y="4979670"/>
            <a:ext cx="2895600" cy="134493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Stan Newton</a:t>
            </a:r>
          </a:p>
          <a:p>
            <a:r>
              <a:rPr lang="en-US" sz="1600" b="1">
                <a:solidFill>
                  <a:schemeClr val="bg1"/>
                </a:solidFill>
                <a:latin typeface="Courier New" pitchFamily="49" charset="0"/>
                <a:cs typeface="Courier New" pitchFamily="49" charset="0"/>
              </a:rPr>
              <a:t>Bo Simpson</a:t>
            </a:r>
          </a:p>
          <a:p>
            <a:r>
              <a:rPr lang="en-US" sz="1600" b="1">
                <a:solidFill>
                  <a:schemeClr val="bg1"/>
                </a:solidFill>
                <a:latin typeface="Courier New" pitchFamily="49" charset="0"/>
                <a:cs typeface="Courier New" pitchFamily="49" charset="0"/>
              </a:rPr>
              <a:t>Bo Simpson</a:t>
            </a:r>
          </a:p>
          <a:p>
            <a:r>
              <a:rPr lang="en-US" sz="1600" b="1">
                <a:solidFill>
                  <a:schemeClr val="bg1"/>
                </a:solidFill>
                <a:latin typeface="Courier New" pitchFamily="49" charset="0"/>
                <a:cs typeface="Courier New" pitchFamily="49" charset="0"/>
              </a:rPr>
              <a:t>William Weeks</a:t>
            </a:r>
          </a:p>
          <a:p>
            <a:r>
              <a:rPr lang="en-US" sz="1600" b="1">
                <a:solidFill>
                  <a:schemeClr val="bg1"/>
                </a:solidFill>
                <a:latin typeface="Courier New" pitchFamily="49" charset="0"/>
                <a:cs typeface="Courier New" pitchFamily="49" charset="0"/>
              </a:rPr>
              <a:t>William </a:t>
            </a:r>
            <a:r>
              <a:rPr lang="en-US" sz="1600" b="1" err="1">
                <a:solidFill>
                  <a:schemeClr val="bg1"/>
                </a:solidFill>
                <a:latin typeface="Courier New" pitchFamily="49" charset="0"/>
                <a:cs typeface="Courier New" pitchFamily="49" charset="0"/>
              </a:rPr>
              <a:t>William</a:t>
            </a:r>
            <a:endParaRPr lang="en-US" sz="1600" b="1">
              <a:solidFill>
                <a:schemeClr val="bg1"/>
              </a:solidFill>
              <a:latin typeface="Courier New" pitchFamily="49" charset="0"/>
              <a:cs typeface="Courier New" pitchFamily="49" charset="0"/>
            </a:endParaRPr>
          </a:p>
        </p:txBody>
      </p:sp>
      <p:cxnSp>
        <p:nvCxnSpPr>
          <p:cNvPr id="12" name="Straight Arrow Connector 11"/>
          <p:cNvCxnSpPr/>
          <p:nvPr/>
        </p:nvCxnSpPr>
        <p:spPr bwMode="auto">
          <a:xfrm>
            <a:off x="228600" y="2522396"/>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Connector 12"/>
          <p:cNvCxnSpPr/>
          <p:nvPr/>
        </p:nvCxnSpPr>
        <p:spPr bwMode="auto">
          <a:xfrm>
            <a:off x="238125" y="2511140"/>
            <a:ext cx="0" cy="765460"/>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Straight Arrow Connector 13"/>
          <p:cNvCxnSpPr/>
          <p:nvPr/>
        </p:nvCxnSpPr>
        <p:spPr bwMode="auto">
          <a:xfrm>
            <a:off x="228600" y="3265344"/>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7602093"/>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1D3236-1A09-422A-B6F4-311C16D8CC26}">
  <ds:schemaRefs>
    <ds:schemaRef ds:uri="http://schemas.microsoft.com/sharepoint/v3/contenttype/forms"/>
  </ds:schemaRefs>
</ds:datastoreItem>
</file>

<file path=customXml/itemProps2.xml><?xml version="1.0" encoding="utf-8"?>
<ds:datastoreItem xmlns:ds="http://schemas.openxmlformats.org/officeDocument/2006/customXml" ds:itemID="{280E0B7D-97FE-4DF9-AFA6-737750D15C2F}">
  <ds:schemaRefs>
    <ds:schemaRef ds:uri="c856eeb5-80f6-4042-a17b-f7bb2df89857"/>
    <ds:schemaRef ds:uri="cb5d11a5-97db-4cbf-be38-21d195c5a3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0BF13FA-5BEC-4279-8493-5B9C9E68128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Emerald_Template</Template>
  <Application>Microsoft Office PowerPoint</Application>
  <PresentationFormat>On-screen Show (4:3)</PresentationFormat>
  <Slides>27</Slides>
  <Notes>27</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Emerald_Template</vt:lpstr>
      <vt:lpstr>Gosu Queries</vt:lpstr>
      <vt:lpstr>PowerPoint Presentation</vt:lpstr>
      <vt:lpstr>PowerPoint Presentation</vt:lpstr>
      <vt:lpstr>Gosu queries</vt:lpstr>
      <vt:lpstr>Objects for querying database</vt:lpstr>
      <vt:lpstr>Steps to execute a basic query</vt:lpstr>
      <vt:lpstr>Step 1: Create the query object</vt:lpstr>
      <vt:lpstr>Step 2: Create the results object</vt:lpstr>
      <vt:lpstr>Step 3: Process results</vt:lpstr>
      <vt:lpstr>Viewing approximation of SQL query</vt:lpstr>
      <vt:lpstr>PowerPoint Presentation</vt:lpstr>
      <vt:lpstr>Restricting queries: compare() method</vt:lpstr>
      <vt:lpstr>Compare() method syntax</vt:lpstr>
      <vt:lpstr>Feature literals for property reference</vt:lpstr>
      <vt:lpstr>compare() method examples (1)</vt:lpstr>
      <vt:lpstr>compare() method examples (2)</vt:lpstr>
      <vt:lpstr>Null values for query restrictions</vt:lpstr>
      <vt:lpstr>Multiple restrictions ANDed together</vt:lpstr>
      <vt:lpstr>Multiple restrictions ORed together</vt:lpstr>
      <vt:lpstr>Additional restriction options</vt:lpstr>
      <vt:lpstr>PowerPoint Presentation</vt:lpstr>
      <vt:lpstr>Counting results</vt:lpstr>
      <vt:lpstr>Sorting results</vt:lpstr>
      <vt:lpstr>Querying for one result</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Queries</dc:title>
  <dc:subject>Gosu Queries</dc:subject>
  <dc:creator>Seth Luersen</dc:creator>
  <cp:keywords>Emerald;Configuration Fundamentals;Gosu</cp:keywords>
  <cp:revision>7</cp:revision>
  <dcterms:created xsi:type="dcterms:W3CDTF">2013-09-11T16:59:43Z</dcterms:created>
  <dcterms:modified xsi:type="dcterms:W3CDTF">2021-11-08T05:18:37Z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