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4"/>
  </p:sldMasterIdLst>
  <p:notesMasterIdLst>
    <p:notesMasterId r:id="rId32"/>
  </p:notesMasterIdLst>
  <p:handoutMasterIdLst>
    <p:handoutMasterId r:id="rId33"/>
  </p:handoutMasterIdLst>
  <p:sldIdLst>
    <p:sldId id="311" r:id="rId5"/>
    <p:sldId id="308" r:id="rId6"/>
    <p:sldId id="307" r:id="rId7"/>
    <p:sldId id="304" r:id="rId8"/>
    <p:sldId id="303" r:id="rId9"/>
    <p:sldId id="262" r:id="rId10"/>
    <p:sldId id="285" r:id="rId11"/>
    <p:sldId id="292" r:id="rId12"/>
    <p:sldId id="293" r:id="rId13"/>
    <p:sldId id="291" r:id="rId14"/>
    <p:sldId id="310" r:id="rId15"/>
    <p:sldId id="290" r:id="rId16"/>
    <p:sldId id="289" r:id="rId17"/>
    <p:sldId id="286" r:id="rId18"/>
    <p:sldId id="294" r:id="rId19"/>
    <p:sldId id="288" r:id="rId20"/>
    <p:sldId id="282" r:id="rId21"/>
    <p:sldId id="295" r:id="rId22"/>
    <p:sldId id="296" r:id="rId23"/>
    <p:sldId id="299" r:id="rId24"/>
    <p:sldId id="309" r:id="rId25"/>
    <p:sldId id="300" r:id="rId26"/>
    <p:sldId id="301" r:id="rId27"/>
    <p:sldId id="302" r:id="rId28"/>
    <p:sldId id="306" r:id="rId29"/>
    <p:sldId id="305"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82D0D9-D711-209C-E650-04F31F69C5AD}" v="26" dt="2021-08-26T06:31:56.688"/>
    <p1510:client id="{6667B0DD-CCA4-49E9-AEF7-F69186719129}" v="1" dt="2021-10-11T03:54:26.8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R, Gokul" userId="S::gokul.t-r@capgemini.com::331ae52f-4feb-4b09-9564-f951f5980ba7" providerId="AD" clId="Web-{6182D0D9-D711-209C-E650-04F31F69C5AD}"/>
    <pc:docChg chg="modSld">
      <pc:chgData name="T R, Gokul" userId="S::gokul.t-r@capgemini.com::331ae52f-4feb-4b09-9564-f951f5980ba7" providerId="AD" clId="Web-{6182D0D9-D711-209C-E650-04F31F69C5AD}" dt="2021-08-26T06:31:56.688" v="25" actId="20577"/>
      <pc:docMkLst>
        <pc:docMk/>
      </pc:docMkLst>
      <pc:sldChg chg="modSp">
        <pc:chgData name="T R, Gokul" userId="S::gokul.t-r@capgemini.com::331ae52f-4feb-4b09-9564-f951f5980ba7" providerId="AD" clId="Web-{6182D0D9-D711-209C-E650-04F31F69C5AD}" dt="2021-08-26T06:31:56.688" v="25" actId="20577"/>
        <pc:sldMkLst>
          <pc:docMk/>
          <pc:sldMk cId="2311291939" sldId="290"/>
        </pc:sldMkLst>
        <pc:spChg chg="mod">
          <ac:chgData name="T R, Gokul" userId="S::gokul.t-r@capgemini.com::331ae52f-4feb-4b09-9564-f951f5980ba7" providerId="AD" clId="Web-{6182D0D9-D711-209C-E650-04F31F69C5AD}" dt="2021-08-26T06:31:56.688" v="25" actId="20577"/>
          <ac:spMkLst>
            <pc:docMk/>
            <pc:sldMk cId="2311291939" sldId="290"/>
            <ac:spMk id="8" creationId="{00000000-0000-0000-0000-000000000000}"/>
          </ac:spMkLst>
        </pc:spChg>
      </pc:sldChg>
      <pc:sldChg chg="modSp">
        <pc:chgData name="T R, Gokul" userId="S::gokul.t-r@capgemini.com::331ae52f-4feb-4b09-9564-f951f5980ba7" providerId="AD" clId="Web-{6182D0D9-D711-209C-E650-04F31F69C5AD}" dt="2021-08-26T06:31:00.904" v="0" actId="1076"/>
        <pc:sldMkLst>
          <pc:docMk/>
          <pc:sldMk cId="1062789636" sldId="291"/>
        </pc:sldMkLst>
        <pc:spChg chg="mod">
          <ac:chgData name="T R, Gokul" userId="S::gokul.t-r@capgemini.com::331ae52f-4feb-4b09-9564-f951f5980ba7" providerId="AD" clId="Web-{6182D0D9-D711-209C-E650-04F31F69C5AD}" dt="2021-08-26T06:31:00.904" v="0" actId="1076"/>
          <ac:spMkLst>
            <pc:docMk/>
            <pc:sldMk cId="1062789636" sldId="291"/>
            <ac:spMk id="2" creationId="{00000000-0000-0000-0000-000000000000}"/>
          </ac:spMkLst>
        </pc:spChg>
      </pc:sldChg>
    </pc:docChg>
  </pc:docChgLst>
  <pc:docChgLst>
    <pc:chgData name="RAKSHITHA, ALLAMNENI" userId="S::allamneni.rakshitha@capgemini.com::d01d7214-9d03-4904-9f7c-880ad78a1114" providerId="AD" clId="Web-{6667B0DD-CCA4-49E9-AEF7-F69186719129}"/>
    <pc:docChg chg="modSld">
      <pc:chgData name="RAKSHITHA, ALLAMNENI" userId="S::allamneni.rakshitha@capgemini.com::d01d7214-9d03-4904-9f7c-880ad78a1114" providerId="AD" clId="Web-{6667B0DD-CCA4-49E9-AEF7-F69186719129}" dt="2021-10-11T03:54:26.885" v="0" actId="1076"/>
      <pc:docMkLst>
        <pc:docMk/>
      </pc:docMkLst>
      <pc:sldChg chg="modSp">
        <pc:chgData name="RAKSHITHA, ALLAMNENI" userId="S::allamneni.rakshitha@capgemini.com::d01d7214-9d03-4904-9f7c-880ad78a1114" providerId="AD" clId="Web-{6667B0DD-CCA4-49E9-AEF7-F69186719129}" dt="2021-10-11T03:54:26.885" v="0" actId="1076"/>
        <pc:sldMkLst>
          <pc:docMk/>
          <pc:sldMk cId="1437754745" sldId="311"/>
        </pc:sldMkLst>
        <pc:spChg chg="mod">
          <ac:chgData name="RAKSHITHA, ALLAMNENI" userId="S::allamneni.rakshitha@capgemini.com::d01d7214-9d03-4904-9f7c-880ad78a1114" providerId="AD" clId="Web-{6667B0DD-CCA4-49E9-AEF7-F69186719129}" dt="2021-10-11T03:54:26.885" v="0" actId="1076"/>
          <ac:spMkLst>
            <pc:docMk/>
            <pc:sldMk cId="1437754745" sldId="311"/>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a:p>
          <a:p>
            <a:r>
              <a:rPr lang="en-US"/>
              <a:t>You can record a more specific version of the SQL query in the logs. Call the </a:t>
            </a:r>
            <a:r>
              <a:rPr lang="en-US" err="1"/>
              <a:t>withLogSQL</a:t>
            </a:r>
            <a:r>
              <a:rPr lang="en-US"/>
              <a:t>(true) method on the query object. The method takes a single boolean argument that, when set to true, logs the query in the system logs using </a:t>
            </a:r>
            <a:r>
              <a:rPr lang="en-US" err="1"/>
              <a:t>PLLoggerCategory</a:t>
            </a:r>
            <a:r>
              <a:rPr lang="en-US"/>
              <a:t> of </a:t>
            </a:r>
            <a:r>
              <a:rPr lang="en-US" err="1"/>
              <a:t>SERVER_DATABASE</a:t>
            </a:r>
            <a:r>
              <a:rPr lang="en-US"/>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syntax</a:t>
            </a:r>
            <a:r>
              <a:rPr lang="en-US" baseline="0"/>
              <a:t> for restricting a query using the compare() method comparison predicate is:</a:t>
            </a:r>
            <a:br>
              <a:rPr lang="en-US"/>
            </a:br>
            <a:r>
              <a:rPr lang="en-US"/>
              <a:t>    </a:t>
            </a:r>
            <a:r>
              <a:rPr lang="en-US" sz="1050" err="1">
                <a:latin typeface="Courier New" pitchFamily="49" charset="0"/>
                <a:cs typeface="Courier New" pitchFamily="49" charset="0"/>
              </a:rPr>
              <a:t>queryObj.compare</a:t>
            </a:r>
            <a:r>
              <a:rPr lang="en-US" sz="1050">
                <a:latin typeface="Courier New" pitchFamily="49" charset="0"/>
                <a:cs typeface="Courier New" pitchFamily="49" charset="0"/>
              </a:rPr>
              <a:t>("field", operator, value)</a:t>
            </a:r>
            <a:endParaRPr lang="en-US">
              <a:latin typeface="Courier New" pitchFamily="49" charset="0"/>
              <a:cs typeface="Courier New" pitchFamily="49" charset="0"/>
            </a:endParaRPr>
          </a:p>
          <a:p>
            <a:endParaRPr lang="en-US"/>
          </a:p>
          <a:p>
            <a:r>
              <a:rPr lang="en-US"/>
              <a:t>Valid operators include:</a:t>
            </a:r>
          </a:p>
          <a:p>
            <a:pPr lvl="1"/>
            <a:r>
              <a:rPr lang="en-US" err="1">
                <a:latin typeface="Courier New" pitchFamily="49" charset="0"/>
                <a:cs typeface="Courier New" pitchFamily="49" charset="0"/>
              </a:rPr>
              <a:t>Relop.Equals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Relop.LessThanOrEquals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Relop.GreaterThanOrEquals</a:t>
            </a:r>
            <a:endParaRPr lang="en-US">
              <a:latin typeface="Courier New" pitchFamily="49" charset="0"/>
              <a:cs typeface="Courier New" pitchFamily="49" charset="0"/>
            </a:endParaRP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Any place you need to refer to a property or method on a type and want it to be type safe, use feature literals.</a:t>
            </a:r>
            <a:r>
              <a:rPr lang="en-US" sz="1200" baseline="0"/>
              <a:t>  </a:t>
            </a: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You can refer to the "features" of a type using the # operator</a:t>
            </a:r>
            <a:r>
              <a:rPr lang="en-US" sz="1200" baseline="0"/>
              <a:t> in the Gosu Language.</a:t>
            </a:r>
            <a:endParaRPr lang="en-US" sz="1200"/>
          </a:p>
          <a:p>
            <a:endParaRPr lang="en-US"/>
          </a:p>
          <a:p>
            <a:r>
              <a:rPr lang="en-US"/>
              <a:t>Here are a few examples</a:t>
            </a:r>
            <a:r>
              <a:rPr lang="en-US" baseline="0"/>
              <a:t> for why feature literals for the Gosu language are useful:</a:t>
            </a:r>
            <a:endParaRPr lang="en-US"/>
          </a:p>
          <a:p>
            <a:pPr marL="171450" indent="-171450">
              <a:buFont typeface="Arial" pitchFamily="34" charset="0"/>
              <a:buChar char="•"/>
            </a:pPr>
            <a:r>
              <a:rPr lang="en-US"/>
              <a:t>Mapping between properties of two types (mapping layer)</a:t>
            </a:r>
          </a:p>
          <a:p>
            <a:pPr marL="171450" indent="-171450">
              <a:buFont typeface="Arial" pitchFamily="34" charset="0"/>
              <a:buChar char="•"/>
            </a:pPr>
            <a:r>
              <a:rPr lang="en-US"/>
              <a:t>Creating data-binding (data layer)</a:t>
            </a:r>
          </a:p>
          <a:p>
            <a:pPr marL="171450" indent="-171450">
              <a:buFont typeface="Arial" pitchFamily="34" charset="0"/>
              <a:buChar char="•"/>
            </a:pPr>
            <a:r>
              <a:rPr lang="en-US"/>
              <a:t>Specify type-safe bean paths (query layer)</a:t>
            </a:r>
          </a:p>
          <a:p>
            <a:pPr marL="0" indent="0">
              <a:buFont typeface="Arial" pitchFamily="34" charset="0"/>
              <a:buNone/>
            </a:pPr>
            <a:endParaRPr lang="en-US"/>
          </a:p>
          <a:p>
            <a:pPr marL="0" indent="0">
              <a:buFont typeface="Arial" pitchFamily="34" charset="0"/>
              <a:buNone/>
            </a:pPr>
            <a:r>
              <a:rPr lang="en-US"/>
              <a:t>One</a:t>
            </a:r>
            <a:r>
              <a:rPr lang="en-US" baseline="0"/>
              <a:t> reason that the feature literal syntax is preferred in the compare() method is because you can reference the property/field of the entity without referring to the data</a:t>
            </a:r>
            <a:r>
              <a:rPr lang="en-US"/>
              <a:t> dictionary.</a:t>
            </a:r>
          </a:p>
          <a:p>
            <a:pPr marL="0" indent="0">
              <a:buFont typeface="Arial" pitchFamily="34" charset="0"/>
              <a:buNone/>
            </a:pPr>
            <a:endParaRPr lang="en-US"/>
          </a:p>
          <a:p>
            <a:pPr marL="0" indent="0">
              <a:buFont typeface="Arial" pitchFamily="34" charset="0"/>
              <a:buNone/>
            </a:pPr>
            <a:r>
              <a:rPr lang="en-US"/>
              <a:t>For business rules where often the </a:t>
            </a:r>
            <a:r>
              <a:rPr lang="en-US" err="1">
                <a:latin typeface="Courier New" pitchFamily="49" charset="0"/>
                <a:cs typeface="Courier New" pitchFamily="49" charset="0"/>
              </a:rPr>
              <a:t>getOriginalValue</a:t>
            </a:r>
            <a:r>
              <a:rPr lang="en-US">
                <a:latin typeface="Courier New" pitchFamily="49" charset="0"/>
                <a:cs typeface="Courier New" pitchFamily="49" charset="0"/>
              </a:rPr>
              <a:t>()</a:t>
            </a:r>
            <a:r>
              <a:rPr lang="en-US" baseline="0"/>
              <a:t> method is called, the feature literal supports the property reference method signature.  This means that the method can return a properly typed reference and not just a reference to the Object 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Often you want to select data based on the values of typekey fields. A typekey field takes its values from a specific typelist, which contains a set of codes and related display values used in the drop-down lists of the ClaimCenter application.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When using the compare method with a date value, avoid exceptions by casting any string</a:t>
            </a:r>
            <a:r>
              <a:rPr lang="en-US" baseline="0"/>
              <a:t> </a:t>
            </a:r>
            <a:r>
              <a:rPr lang="en-US"/>
              <a:t>values as a date value.  Use the</a:t>
            </a:r>
            <a:r>
              <a:rPr lang="en-US" baseline="0"/>
              <a:t> international ISO date format (</a:t>
            </a:r>
            <a:r>
              <a:rPr lang="en-US" baseline="0" err="1"/>
              <a:t>YYYY</a:t>
            </a:r>
            <a:r>
              <a:rPr lang="en-US" baseline="0"/>
              <a:t>-MM-DD) for date strings. </a:t>
            </a:r>
            <a:r>
              <a:rPr lang="en-US"/>
              <a:t>To cast a value as a date value, use the syntax: "</a:t>
            </a:r>
            <a:r>
              <a:rPr lang="en-US" err="1"/>
              <a:t>YYYY</a:t>
            </a:r>
            <a:r>
              <a:rPr lang="en-US"/>
              <a:t>-MM-DD" as </a:t>
            </a:r>
            <a:r>
              <a:rPr lang="en-US" err="1"/>
              <a:t>java.util.Date</a:t>
            </a:r>
            <a:r>
              <a:rPr lang="en-US"/>
              <a:t>.</a:t>
            </a:r>
            <a:endParaRPr lang="en-US" baseline="0"/>
          </a:p>
          <a:p>
            <a:pPr eaLnBrk="1" hangingPunct="1"/>
            <a:endParaRPr lang="en-US"/>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Avoid strings for typecode values as this also requires casting to a typekey,</a:t>
            </a:r>
            <a:r>
              <a:rPr lang="en-US" sz="1200" baseline="0"/>
              <a:t> </a:t>
            </a:r>
            <a:r>
              <a:rPr lang="en-US" sz="120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err="1"/>
              <a:t>TC</a:t>
            </a:r>
            <a:r>
              <a:rPr lang="en-US" sz="1200"/>
              <a:t>_ and converting code values to upper case.</a:t>
            </a:r>
          </a:p>
          <a:p>
            <a:pPr eaLnBrk="1" hangingPunct="1"/>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 null value signifies the absence of or void of a value. </a:t>
            </a:r>
          </a:p>
          <a:p>
            <a:pPr eaLnBrk="1" hangingPunct="1"/>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a:p>
          <a:p>
            <a:r>
              <a:rPr lang="en-US" baseline="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 query can have as many restrictions as needed.</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|EON~019|</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block </a:t>
            </a:r>
            <a:r>
              <a:rPr lang="en-US" err="1"/>
              <a:t>syntax</a:t>
            </a:r>
            <a:r>
              <a:rPr lang="en-US" baseline="0" err="1"/>
              <a:t>for</a:t>
            </a:r>
            <a:r>
              <a:rPr lang="en-US" baseline="0"/>
              <a:t> the or() method is:</a:t>
            </a:r>
          </a:p>
          <a:p>
            <a:pPr lvl="1"/>
            <a:r>
              <a:rPr lang="en-US" err="1">
                <a:latin typeface="Courier New" pitchFamily="49" charset="0"/>
                <a:cs typeface="Courier New" pitchFamily="49" charset="0"/>
              </a:rPr>
              <a:t>queryObj.or</a:t>
            </a:r>
            <a:r>
              <a:rPr lang="en-US">
                <a:latin typeface="Courier New" pitchFamily="49" charset="0"/>
                <a:cs typeface="Courier New" pitchFamily="49" charset="0"/>
              </a:rPr>
              <a:t>( \ criteria -&gt; {</a:t>
            </a:r>
            <a:br>
              <a:rPr lang="en-US">
                <a:latin typeface="Courier New" pitchFamily="49" charset="0"/>
                <a:cs typeface="Courier New" pitchFamily="49" charset="0"/>
              </a:rPr>
            </a:br>
            <a:r>
              <a:rPr lang="en-US">
                <a:latin typeface="Courier New" pitchFamily="49" charset="0"/>
                <a:cs typeface="Courier New" pitchFamily="49" charset="0"/>
              </a:rPr>
              <a:t>     criteria.compare()</a:t>
            </a:r>
            <a:br>
              <a:rPr lang="en-US">
                <a:latin typeface="Courier New" pitchFamily="49" charset="0"/>
                <a:cs typeface="Courier New" pitchFamily="49" charset="0"/>
              </a:rPr>
            </a:br>
            <a:r>
              <a:rPr lang="en-US">
                <a:latin typeface="Courier New" pitchFamily="49" charset="0"/>
                <a:cs typeface="Courier New" pitchFamily="49" charset="0"/>
              </a:rPr>
              <a:t>     criteria.compare()  // add as many criteria as needed</a:t>
            </a:r>
            <a:br>
              <a:rPr lang="en-US">
                <a:latin typeface="Courier New" pitchFamily="49" charset="0"/>
                <a:cs typeface="Courier New" pitchFamily="49" charset="0"/>
              </a:rPr>
            </a:br>
            <a:r>
              <a:rPr lang="en-US">
                <a:latin typeface="Courier New" pitchFamily="49" charset="0"/>
                <a:cs typeface="Courier New" pitchFamily="49" charset="0"/>
              </a:rPr>
              <a:t> })</a:t>
            </a:r>
          </a:p>
          <a:p>
            <a:pPr eaLnBrk="1" hangingPunct="1"/>
            <a:endParaRPr lang="en-US"/>
          </a:p>
          <a:p>
            <a:pPr eaLnBrk="1" hangingPunct="1"/>
            <a:r>
              <a:rPr lang="en-US"/>
              <a:t>You can create a query that consists of multiple conditions that are </a:t>
            </a:r>
            <a:r>
              <a:rPr lang="en-US" err="1"/>
              <a:t>ORed</a:t>
            </a:r>
            <a:r>
              <a:rPr lang="en-US"/>
              <a:t> together. To do this, you must use the or() method. It takes a block as an input parameter. The block consists of a placeholder that represents the original query object. You can then list multiple criteria, all of which are </a:t>
            </a:r>
            <a:r>
              <a:rPr lang="en-US" err="1"/>
              <a:t>ORed</a:t>
            </a:r>
            <a:r>
              <a:rPr lang="en-US"/>
              <a:t> together. </a:t>
            </a:r>
          </a:p>
          <a:p>
            <a:pPr eaLnBrk="1" hangingPunct="1"/>
            <a:endParaRPr lang="en-US"/>
          </a:p>
          <a:p>
            <a:pPr eaLnBrk="1" hangingPunct="1"/>
            <a:r>
              <a:rPr lang="en-US"/>
              <a:t>You can also combine conditions with AND </a:t>
            </a:r>
            <a:r>
              <a:rPr lang="en-US" err="1"/>
              <a:t>and</a:t>
            </a:r>
            <a:r>
              <a:rPr lang="en-US"/>
              <a:t> OR logic in complex ways. The following example finds all policy people whose first name is "John" or whose name is "Erica Hinds" (first name is Erica and last name is Hinds):</a:t>
            </a:r>
          </a:p>
          <a:p>
            <a:pPr lvl="1"/>
            <a:r>
              <a:rPr lang="en-US" err="1">
                <a:latin typeface="Courier New" pitchFamily="49" charset="0"/>
                <a:cs typeface="Courier New" pitchFamily="49" charset="0"/>
              </a:rPr>
              <a:t>policyPersonQuery.or</a:t>
            </a:r>
            <a:r>
              <a:rPr lang="en-US">
                <a:latin typeface="Courier New" pitchFamily="49" charset="0"/>
                <a:cs typeface="Courier New" pitchFamily="49" charset="0"/>
              </a:rPr>
              <a:t>( \ </a:t>
            </a:r>
            <a:r>
              <a:rPr lang="en-US" err="1">
                <a:latin typeface="Courier New" pitchFamily="49" charset="0"/>
                <a:cs typeface="Courier New" pitchFamily="49" charset="0"/>
              </a:rPr>
              <a:t>orCriteria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"John")</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orCriteria.and</a:t>
            </a:r>
            <a:r>
              <a:rPr lang="en-US">
                <a:latin typeface="Courier New" pitchFamily="49" charset="0"/>
                <a:cs typeface="Courier New" pitchFamily="49" charset="0"/>
              </a:rPr>
              <a:t>( \ </a:t>
            </a:r>
            <a:r>
              <a:rPr lang="en-US" err="1">
                <a:latin typeface="Courier New" pitchFamily="49" charset="0"/>
                <a:cs typeface="Courier New" pitchFamily="49" charset="0"/>
              </a:rPr>
              <a:t>andCriteria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"Erica")</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LastName</a:t>
            </a:r>
            <a:r>
              <a:rPr lang="en-US">
                <a:latin typeface="Courier New" pitchFamily="49" charset="0"/>
                <a:cs typeface="Courier New" pitchFamily="49" charset="0"/>
              </a:rPr>
              <a:t>", Equals, "Hinds")</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Gosu Reference Guide contains complete list of all options for restricting queries. In addition, documentation</a:t>
            </a:r>
            <a:r>
              <a:rPr lang="en-US" baseline="0"/>
              <a:t> covers how to write a</a:t>
            </a:r>
            <a:r>
              <a:rPr lang="en-US"/>
              <a:t>ggregate queries, row queries,</a:t>
            </a:r>
            <a:r>
              <a:rPr lang="en-US" baseline="0"/>
              <a:t> column value comparison queries, and join queries.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Count attribute identifies the number of objects in the result set. </a:t>
            </a:r>
          </a:p>
          <a:p>
            <a:endParaRPr lang="en-US"/>
          </a:p>
          <a:p>
            <a:r>
              <a:rPr lang="en-US"/>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|EON~023|</a:t>
            </a:r>
          </a:p>
        </p:txBody>
      </p:sp>
      <p:sp>
        <p:nvSpPr>
          <p:cNvPr id="3" name="Notes Placeholder 2"/>
          <p:cNvSpPr>
            <a:spLocks noGrp="1"/>
          </p:cNvSpPr>
          <p:nvPr>
            <p:ph type="body" idx="1"/>
          </p:nvPr>
        </p:nvSpPr>
        <p:spPr/>
        <p:txBody>
          <a:bodyPr/>
          <a:lstStyle/>
          <a:p>
            <a:r>
              <a:rPr lang="en-US"/>
              <a:t>The sorting syntax for the results object is:</a:t>
            </a:r>
            <a:br>
              <a:rPr lang="en-US"/>
            </a:br>
            <a:r>
              <a:rPr lang="en-US"/>
              <a:t>     </a:t>
            </a:r>
            <a:r>
              <a:rPr lang="en-US" sz="1050" err="1">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a:latin typeface="Courier New" pitchFamily="49" charset="0"/>
                <a:cs typeface="Courier New" pitchFamily="49" charset="0"/>
              </a:rPr>
              <a:t>   </a:t>
            </a:r>
            <a:r>
              <a:rPr lang="en-US" sz="1050" err="1">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AtMostOneRow</a:t>
            </a:r>
            <a:r>
              <a:rPr lang="en-US" baseline="0"/>
              <a:t> is annotated as a property, but it is just the published name for the </a:t>
            </a:r>
            <a:r>
              <a:rPr lang="en-US" baseline="0" err="1">
                <a:latin typeface="Courier New" pitchFamily="49" charset="0"/>
                <a:cs typeface="Courier New" pitchFamily="49" charset="0"/>
              </a:rPr>
              <a:t>getAtMostOneRow</a:t>
            </a:r>
            <a:r>
              <a:rPr lang="en-US" baseline="0">
                <a:latin typeface="Courier New" pitchFamily="49" charset="0"/>
                <a:cs typeface="Courier New" pitchFamily="49" charset="0"/>
              </a:rPr>
              <a:t>() </a:t>
            </a:r>
            <a:r>
              <a:rPr lang="en-US" baseline="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a:t>
            </a:r>
            <a:r>
              <a:rPr lang="en-US" baseline="0"/>
              <a:t> </a:t>
            </a:r>
            <a:r>
              <a:rPr lang="en-US" err="1">
                <a:latin typeface="Courier New" pitchFamily="49" charset="0"/>
                <a:cs typeface="Courier New" pitchFamily="49" charset="0"/>
              </a:rPr>
              <a:t>queryObj.toString</a:t>
            </a:r>
            <a:r>
              <a:rPr lang="en-US">
                <a:latin typeface="Courier New" pitchFamily="49" charset="0"/>
                <a:cs typeface="Courier New" pitchFamily="49" charset="0"/>
              </a:rPr>
              <a:t>() </a:t>
            </a:r>
            <a:r>
              <a:rPr lang="en-US"/>
              <a:t>or </a:t>
            </a:r>
            <a:r>
              <a:rPr lang="en-US" err="1">
                <a:latin typeface="Courier New" pitchFamily="49" charset="0"/>
                <a:cs typeface="Courier New" pitchFamily="49" charset="0"/>
              </a:rPr>
              <a:t>Query.Make</a:t>
            </a:r>
            <a:r>
              <a:rPr lang="en-US">
                <a:latin typeface="Courier New" pitchFamily="49" charset="0"/>
                <a:cs typeface="Courier New" pitchFamily="49" charset="0"/>
              </a:rPr>
              <a:t>(entity).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r>
              <a:rPr lang="en-US"/>
              <a:t>2) A query object specifies the entity and the query criteria.  A results object is a set of</a:t>
            </a:r>
            <a:r>
              <a:rPr lang="en-US" baseline="0"/>
              <a:t> </a:t>
            </a:r>
            <a:r>
              <a:rPr lang="en-US"/>
              <a:t>one or more</a:t>
            </a:r>
            <a:r>
              <a:rPr lang="en-US" baseline="0"/>
              <a:t> </a:t>
            </a:r>
            <a:r>
              <a:rPr lang="en-US"/>
              <a:t>entity instances fetched from the Guidewire application.  This distinction</a:t>
            </a:r>
            <a:r>
              <a:rPr lang="en-US" baseline="0"/>
              <a:t> is helpful for understanding the concept of a query and of set of results. In practice, query results are fetched from the Guidewire application when they are counted, iterated over, or when one object is retrieved. </a:t>
            </a:r>
          </a:p>
          <a:p>
            <a:r>
              <a:rPr lang="en-US" baseline="0"/>
              <a:t>3) An example</a:t>
            </a:r>
            <a:r>
              <a:rPr lang="en-US"/>
              <a:t> </a:t>
            </a:r>
            <a:r>
              <a:rPr lang="en-US" baseline="0"/>
              <a:t>of an AND restriction is two or more compare() method comparison predicates for a query object such as:</a:t>
            </a:r>
          </a:p>
          <a:p>
            <a:pPr lvl="1"/>
            <a:r>
              <a:rPr lang="en-US" baseline="0">
                <a:latin typeface="Courier New" pitchFamily="49" charset="0"/>
                <a:cs typeface="Courier New" pitchFamily="49" charset="0"/>
              </a:rPr>
              <a:t>var queryObj = </a:t>
            </a:r>
            <a:r>
              <a:rPr lang="en-US" baseline="0" err="1">
                <a:latin typeface="Courier New" pitchFamily="49" charset="0"/>
                <a:cs typeface="Courier New" pitchFamily="49" charset="0"/>
              </a:rPr>
              <a:t>Query.make</a:t>
            </a:r>
            <a:r>
              <a:rPr lang="en-US" baseline="0">
                <a:latin typeface="Courier New" pitchFamily="49" charset="0"/>
                <a:cs typeface="Courier New" pitchFamily="49" charset="0"/>
              </a:rPr>
              <a:t>(ABCompany)</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ABCompany#Score</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Relop.LessThan</a:t>
            </a:r>
            <a:r>
              <a:rPr lang="en-US" baseline="0">
                <a:latin typeface="Courier New" pitchFamily="49" charset="0"/>
                <a:cs typeface="Courier New" pitchFamily="49" charset="0"/>
              </a:rPr>
              <a:t>, 50)</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ABCompany#InspectionRequired</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Relop.Equals</a:t>
            </a:r>
            <a:r>
              <a:rPr lang="en-US" baseline="0">
                <a:latin typeface="Courier New" pitchFamily="49" charset="0"/>
                <a:cs typeface="Courier New" pitchFamily="49" charset="0"/>
              </a:rPr>
              <a:t>, true)</a:t>
            </a:r>
          </a:p>
          <a:p>
            <a:pPr lvl="1"/>
            <a:endParaRPr lang="en-US" baseline="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var 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p>
          <a:p>
            <a:pPr marR="0" lvl="1" fontAlgn="auto">
              <a:lnSpc>
                <a:spcPct val="100000"/>
              </a:lnSpc>
              <a:spcBef>
                <a:spcPts val="0"/>
              </a:spcBef>
              <a:spcAft>
                <a:spcPts val="0"/>
              </a:spcAft>
              <a:buClrTx/>
              <a:buSzTx/>
              <a:buFontTx/>
              <a:buNone/>
              <a:tabLst/>
              <a:defRPr/>
            </a:pPr>
            <a:endParaRPr lang="en-US">
              <a:latin typeface="Courier New" pitchFamily="49" charset="0"/>
              <a:cs typeface="Courier New" pitchFamily="49" charset="0"/>
            </a:endParaRPr>
          </a:p>
          <a:p>
            <a:r>
              <a:rPr lang="en-US"/>
              <a:t>5) Use </a:t>
            </a:r>
            <a:r>
              <a:rPr lang="en-US" err="1"/>
              <a:t>o</a:t>
            </a:r>
            <a:r>
              <a:rPr lang="en-US" baseline="0" err="1"/>
              <a:t>rderByDescending</a:t>
            </a:r>
            <a:r>
              <a:rPr lang="en-US"/>
              <a:t>( \ row -&gt; </a:t>
            </a:r>
            <a:r>
              <a:rPr lang="en-US" err="1"/>
              <a:t>row.FieldName</a:t>
            </a:r>
            <a:r>
              <a:rPr lang="en-US"/>
              <a:t>)  method.</a:t>
            </a:r>
          </a:p>
          <a:p>
            <a:r>
              <a:rPr lang="en-US"/>
              <a:t>6) An exception is thrown when a query object with the </a:t>
            </a:r>
            <a:r>
              <a:rPr lang="en-US" err="1"/>
              <a:t>AtMostOneRow</a:t>
            </a:r>
            <a:r>
              <a:rPr lang="en-US"/>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|EON~004|</a:t>
            </a:r>
          </a:p>
        </p:txBody>
      </p:sp>
      <p:sp>
        <p:nvSpPr>
          <p:cNvPr id="3" name="Notes Placeholder 2"/>
          <p:cNvSpPr>
            <a:spLocks noGrp="1"/>
          </p:cNvSpPr>
          <p:nvPr>
            <p:ph type="body" idx="1"/>
          </p:nvPr>
        </p:nvSpPr>
        <p:spPr/>
        <p:txBody>
          <a:bodyPr>
            <a:normAutofit/>
          </a:bodyPr>
          <a:lstStyle/>
          <a:p>
            <a:pPr>
              <a:defRPr/>
            </a:pPr>
            <a:r>
              <a:rPr lang="en-US"/>
              <a:t>Gosu queries are useful when code must work with a set of objects that does not exist as an array, such as "all contact notes created by this user". Guidewire 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|EON~006|</a:t>
            </a: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In</a:t>
            </a:r>
            <a:r>
              <a:rPr lang="en-US" baseline="0"/>
              <a:t> the slide example, the results object is a convention the helps distinguish the query object and the results object. The results object is not required. </a:t>
            </a:r>
            <a:r>
              <a:rPr lang="en-US"/>
              <a:t>It is not always necessary</a:t>
            </a:r>
            <a:r>
              <a:rPr lang="en-US" baseline="0"/>
              <a:t> t</a:t>
            </a:r>
            <a:r>
              <a:rPr lang="en-US"/>
              <a:t>o create an explicit results object. For 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a:p>
          <a:p>
            <a:pPr eaLnBrk="1" hangingPunct="1"/>
            <a:r>
              <a:rPr lang="en-US" baseline="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a:p>
          <a:p>
            <a:pPr eaLnBrk="1" hangingPunct="1"/>
            <a:endParaRPr lang="en-US"/>
          </a:p>
          <a:p>
            <a:pPr eaLnBrk="1" hangingPunct="1"/>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|EON~009|</a:t>
            </a:r>
          </a:p>
        </p:txBody>
      </p:sp>
      <p:sp>
        <p:nvSpPr>
          <p:cNvPr id="3" name="Notes Placeholder 2"/>
          <p:cNvSpPr>
            <a:spLocks noGrp="1"/>
          </p:cNvSpPr>
          <p:nvPr>
            <p:ph type="body" idx="1"/>
          </p:nvPr>
        </p:nvSpPr>
        <p:spPr/>
        <p:txBody>
          <a:bodyPr/>
          <a:lstStyle/>
          <a:p>
            <a:r>
              <a:rPr lang="en-US"/>
              <a:t>In the slide example, the DisplayName property improves the readability of the console output.</a:t>
            </a:r>
          </a:p>
          <a:p>
            <a:endParaRPr lang="en-US"/>
          </a:p>
          <a:p>
            <a:r>
              <a:rPr lang="en-US"/>
              <a:t>Recall the for-loop syntax in Gosu has an optional index variable. Use the index variable to number results:</a:t>
            </a:r>
            <a:br>
              <a:rPr lang="en-US"/>
            </a:br>
            <a:endParaRPr lang="en-US"/>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print (</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br>
              <a:rPr lang="en-US"/>
            </a:br>
            <a:r>
              <a:rPr lang="en-US"/>
              <a:t>…produces the following output...</a:t>
            </a:r>
          </a:p>
          <a:p>
            <a:pPr lvl="1"/>
            <a:r>
              <a:rPr lang="en-US" sz="1200"/>
              <a:t>1: Alex Newton</a:t>
            </a:r>
          </a:p>
          <a:p>
            <a:pPr lvl="1"/>
            <a:r>
              <a:rPr lang="en-US" sz="1200"/>
              <a:t>2: Bert Simpson</a:t>
            </a:r>
          </a:p>
          <a:p>
            <a:pPr lvl="1"/>
            <a:r>
              <a:rPr lang="en-US" sz="120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|EOS~001|</a:t>
            </a:r>
          </a:p>
        </p:txBody>
      </p:sp>
      <p:sp>
        <p:nvSpPr>
          <p:cNvPr id="5" name="Text Placeholder 4"/>
          <p:cNvSpPr>
            <a:spLocks noGrp="1"/>
          </p:cNvSpPr>
          <p:nvPr>
            <p:ph type="body" sz="quarter" idx="10"/>
          </p:nvPr>
        </p:nvSpPr>
        <p:spPr/>
        <p:txBody>
          <a:bodyPr/>
          <a:lstStyle/>
          <a:p>
            <a:r>
              <a:rPr lang="en-US"/>
              <a:t>April 3, 2015</a:t>
            </a:r>
          </a:p>
        </p:txBody>
      </p:sp>
      <p:sp>
        <p:nvSpPr>
          <p:cNvPr id="4" name="Title 3"/>
          <p:cNvSpPr>
            <a:spLocks noGrp="1"/>
          </p:cNvSpPr>
          <p:nvPr>
            <p:ph type="ctrTitle"/>
          </p:nvPr>
        </p:nvSpPr>
        <p:spPr>
          <a:xfrm>
            <a:off x="458788" y="2971748"/>
            <a:ext cx="8348662" cy="700229"/>
          </a:xfrm>
        </p:spPr>
        <p:txBody>
          <a:bodyPr/>
          <a:lstStyle/>
          <a:p>
            <a:r>
              <a:rPr lang="en-US"/>
              <a:t>Gosu Queries</a:t>
            </a:r>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|EOS~010|</a:t>
            </a:r>
          </a:p>
        </p:txBody>
      </p:sp>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br>
              <a:rPr lang="en-US" b="1">
                <a:latin typeface="Courier New" pitchFamily="49" charset="0"/>
                <a:cs typeface="Courier New" pitchFamily="49" charset="0"/>
              </a:rPr>
            </a:br>
            <a:endParaRPr lang="en-US" b="1">
              <a:latin typeface="Courier New" pitchFamily="49" charset="0"/>
              <a:cs typeface="Courier New" pitchFamily="49" charset="0"/>
            </a:endParaRPr>
          </a:p>
          <a:p>
            <a:endParaRPr lang="en-US"/>
          </a:p>
          <a:p>
            <a:r>
              <a:rPr lang="en-US"/>
              <a:t>For SQL approximation, use </a:t>
            </a:r>
            <a:r>
              <a:rPr lang="en-US" b="1">
                <a:latin typeface="Courier New" pitchFamily="49" charset="0"/>
                <a:cs typeface="Courier New" pitchFamily="49" charset="0"/>
              </a:rPr>
              <a:t>queryObj.toString() </a:t>
            </a:r>
            <a:endParaRPr lang="en-US"/>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lang="en-US" sz="1600" b="1" bmk="">
                <a:solidFill>
                  <a:srgbClr val="000080"/>
                </a:solidFill>
                <a:latin typeface="Courier New" pitchFamily="49" charset="0"/>
                <a:cs typeface="Courier New" pitchFamily="49" charset="0"/>
              </a:rPr>
              <a:t>true)</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lang="en-US" sz="1600" b="1">
                <a:solidFill>
                  <a:srgbClr val="000000"/>
                </a:solidFill>
                <a:latin typeface="Courier New" pitchFamily="49" charset="0"/>
                <a:cs typeface="Courier New" pitchFamily="49" charset="0"/>
              </a:rPr>
              <a:t>output += </a:t>
            </a:r>
            <a:r>
              <a:rPr lang="en-US" sz="1600" b="1" bmk="">
                <a:solidFill>
                  <a:srgbClr val="000000"/>
                </a:solidFill>
                <a:latin typeface="Courier New" pitchFamily="49" charset="0"/>
                <a:cs typeface="Courier New" pitchFamily="49" charset="0"/>
              </a:rPr>
              <a:t>queryObj.toString()</a:t>
            </a:r>
            <a:r>
              <a:rPr lang="en-US" sz="1600" b="1">
                <a:solidFill>
                  <a:srgbClr val="000000"/>
                </a:solidFill>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resultsObj = queryObj.select()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7 </a:t>
            </a:r>
          </a:p>
          <a:p>
            <a:pPr lvl="0" fontAlgn="base">
              <a:spcBef>
                <a:spcPct val="0"/>
              </a:spcBef>
              <a:spcAft>
                <a:spcPct val="0"/>
              </a:spcAft>
            </a:pPr>
            <a:r>
              <a:rPr lang="en-US" sz="1600" b="1" bmk="">
                <a:solidFill>
                  <a:srgbClr val="000000"/>
                </a:solidFill>
                <a:latin typeface="Courier New" pitchFamily="49" charset="0"/>
                <a:cs typeface="Courier New" pitchFamily="49" charset="0"/>
              </a:rPr>
              <a:t>   8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9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10  }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11  </a:t>
            </a:r>
            <a:r>
              <a:rPr lang="en-US" sz="1600" b="1">
                <a:solidFill>
                  <a:srgbClr val="000000"/>
                </a:solidFill>
                <a:latin typeface="Courier New" pitchFamily="49" charset="0"/>
                <a:cs typeface="Courier New" pitchFamily="49" charset="0"/>
              </a:rPr>
              <a:t>print(output)</a:t>
            </a:r>
            <a:r>
              <a:rPr lang="en-US" sz="1600" b="1">
                <a:latin typeface="Courier New" pitchFamily="49" charset="0"/>
                <a:cs typeface="Courier New" pitchFamily="49" charset="0"/>
              </a:rPr>
              <a:t> </a:t>
            </a:r>
            <a:endParaRPr kumimoji="0" lang="en-US" sz="1600" b="1" i="0" u="none" strike="noStrike" cap="none" normalizeH="0" baseline="0">
              <a:ln>
                <a:noFill/>
              </a:ln>
              <a:solidFill>
                <a:srgbClr val="000000"/>
              </a:solidFill>
              <a:effectLst/>
              <a:latin typeface="Courier New" pitchFamily="49" charset="0"/>
              <a:cs typeface="Courier New" pitchFamily="49" charset="0"/>
            </a:endParaRPr>
          </a:p>
        </p:txBody>
      </p:sp>
      <p:sp>
        <p:nvSpPr>
          <p:cNvPr id="2" name="txt SQL 2"/>
          <p:cNvSpPr/>
          <p:nvPr/>
        </p:nvSpPr>
        <p:spPr>
          <a:xfrm>
            <a:off x="798698"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|EOS~011|</a:t>
            </a:r>
          </a:p>
        </p:txBody>
      </p:sp>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|EOS~012|</a:t>
            </a:r>
          </a:p>
        </p:txBody>
      </p:sp>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a:t>Restricting queries: compare() method</a:t>
            </a:r>
          </a:p>
        </p:txBody>
      </p:sp>
      <p:sp>
        <p:nvSpPr>
          <p:cNvPr id="6" name="Content Placeholder 5"/>
          <p:cNvSpPr>
            <a:spLocks noGrp="1"/>
          </p:cNvSpPr>
          <p:nvPr>
            <p:ph idx="1"/>
          </p:nvPr>
        </p:nvSpPr>
        <p:spPr>
          <a:xfrm>
            <a:off x="519113" y="4191000"/>
            <a:ext cx="4281488" cy="2209800"/>
          </a:xfrm>
        </p:spPr>
        <p:txBody>
          <a:bodyPr/>
          <a:lstStyle/>
          <a:p>
            <a:r>
              <a:rPr lang="en-US"/>
              <a:t>Compare() applies restrictions to query object</a:t>
            </a:r>
          </a:p>
          <a:p>
            <a:r>
              <a:rPr lang="en-US"/>
              <a:t>Line 7: restricts to </a:t>
            </a:r>
            <a:r>
              <a:rPr lang="en-US" err="1"/>
              <a:t>ABPersons</a:t>
            </a:r>
            <a:r>
              <a:rPr lang="en-US"/>
              <a:t> with last name as  "Andy"</a:t>
            </a:r>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lang="en-US" sz="1600" b="1">
                <a:solidFill>
                  <a:srgbClr val="000000"/>
                </a:solidFill>
                <a:latin typeface="Courier New"/>
                <a:cs typeface="Courier New"/>
              </a:rPr>
              <a:t>  </a:t>
            </a:r>
            <a:r>
              <a:rPr kumimoji="0" lang="en-US" sz="1600" b="1" i="0" u="none" strike="noStrike" cap="none" normalizeH="0" baseline="0">
                <a:ln>
                  <a:noFill/>
                </a:ln>
                <a:solidFill>
                  <a:srgbClr val="000000"/>
                </a:solidFill>
                <a:effectLst/>
                <a:latin typeface="Courier New"/>
                <a:cs typeface="Courier New"/>
              </a:rPr>
              <a:t> 1</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bmk="">
                <a:ln>
                  <a:noFill/>
                </a:ln>
                <a:solidFill>
                  <a:srgbClr val="000080"/>
                </a:solidFill>
                <a:effectLst/>
                <a:latin typeface="Courier New"/>
                <a:cs typeface="Courier New"/>
              </a:rPr>
              <a:t>uses </a:t>
            </a:r>
            <a:r>
              <a:rPr kumimoji="0" lang="en-US" sz="1600" b="1" i="0" u="none" strike="noStrike" cap="none" normalizeH="0" baseline="0" bmk="">
                <a:ln>
                  <a:noFill/>
                </a:ln>
                <a:solidFill>
                  <a:srgbClr val="000000"/>
                </a:solidFill>
                <a:effectLst/>
                <a:latin typeface="Courier New"/>
                <a:cs typeface="Courier New"/>
              </a:rPr>
              <a:t>gw.api.database.Query</a:t>
            </a:r>
            <a:br>
              <a:rPr lang="en-US" sz="1600" b="1" i="0" u="none" strike="noStrike" cap="none" normalizeH="0" baseline="0">
                <a:ln>
                  <a:noFill/>
                </a:ln>
                <a:effectLst/>
                <a:latin typeface="Courier New" pitchFamily="49" charset="0"/>
                <a:cs typeface="Courier New" pitchFamily="49" charset="0"/>
              </a:rPr>
            </a:b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2</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bmk="">
                <a:ln>
                  <a:noFill/>
                </a:ln>
                <a:solidFill>
                  <a:srgbClr val="000080"/>
                </a:solidFill>
                <a:effectLst/>
                <a:latin typeface="Courier New"/>
                <a:cs typeface="Courier New"/>
              </a:rPr>
              <a:t>uses </a:t>
            </a:r>
            <a:r>
              <a:rPr kumimoji="0" lang="en-US" sz="1600" b="1" i="0" u="none" strike="noStrike" cap="none" normalizeH="0" baseline="0" err="1" bmk="">
                <a:ln>
                  <a:noFill/>
                </a:ln>
                <a:solidFill>
                  <a:srgbClr val="000000"/>
                </a:solidFill>
                <a:effectLst/>
                <a:latin typeface="Courier New"/>
                <a:cs typeface="Courier New"/>
              </a:rPr>
              <a:t>gw.api.database.Relop</a:t>
            </a:r>
            <a:endParaRPr kumimoji="0" lang="en-US" sz="1600" b="1" i="0" u="none" strike="noStrike" cap="none" normalizeH="0" baseline="0" bmk="">
              <a:ln>
                <a:noFill/>
              </a:ln>
              <a:solidFill>
                <a:srgbClr val="000000"/>
              </a:solidFill>
              <a:effectLst/>
              <a:latin typeface="Courier New"/>
              <a:cs typeface="Courier New"/>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fontAlgn="base">
              <a:spcBef>
                <a:spcPct val="0"/>
              </a:spcBef>
              <a:spcAft>
                <a:spcPct val="0"/>
              </a:spcAft>
            </a:pPr>
            <a:r>
              <a:rPr lang="en-US" sz="1600" b="1" bmk="">
                <a:solidFill>
                  <a:srgbClr val="008000"/>
                </a:solidFill>
                <a:latin typeface="Courier New"/>
                <a:cs typeface="Courier New"/>
              </a:rPr>
              <a:t> </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5</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bmk="">
                <a:ln>
                  <a:noFill/>
                </a:ln>
                <a:solidFill>
                  <a:srgbClr val="000080"/>
                </a:solidFill>
                <a:effectLst/>
                <a:latin typeface="Courier New"/>
                <a:cs typeface="Courier New"/>
              </a:rPr>
              <a:t>var </a:t>
            </a:r>
            <a:r>
              <a:rPr kumimoji="0" lang="en-US" sz="1600" b="1" i="0" u="none" strike="noStrike" cap="none" normalizeH="0" baseline="0" bmk="">
                <a:ln>
                  <a:noFill/>
                </a:ln>
                <a:solidFill>
                  <a:srgbClr val="000000"/>
                </a:solidFill>
                <a:effectLst/>
                <a:latin typeface="Courier New"/>
                <a:cs typeface="Courier New"/>
              </a:rPr>
              <a:t>queryObj = </a:t>
            </a:r>
            <a:r>
              <a:rPr kumimoji="0" lang="en-US" sz="1600" b="1" i="0" u="none" strike="noStrike" cap="none" normalizeH="0" baseline="0" err="1" bmk="">
                <a:ln>
                  <a:noFill/>
                </a:ln>
                <a:solidFill>
                  <a:srgbClr val="000000"/>
                </a:solidFill>
                <a:effectLst/>
                <a:latin typeface="Courier New"/>
                <a:cs typeface="Courier New"/>
              </a:rPr>
              <a:t>Query.make</a:t>
            </a:r>
            <a:r>
              <a:rPr kumimoji="0" lang="en-US" sz="1600" b="1" i="0" u="none" strike="noStrike" cap="none" normalizeH="0" baseline="0" bmk="">
                <a:ln>
                  <a:noFill/>
                </a:ln>
                <a:solidFill>
                  <a:srgbClr val="000000"/>
                </a:solidFill>
                <a:effectLst/>
                <a:latin typeface="Courier New"/>
                <a:cs typeface="Courier New"/>
              </a:rPr>
              <a:t>(ABPerson)</a:t>
            </a:r>
            <a:endParaRPr lang="en-US" sz="1600" b="1" i="0" u="none" strike="noStrike" cap="none" normalizeH="0" baseline="0">
              <a:ln>
                <a:noFill/>
              </a:ln>
              <a:solidFill>
                <a:srgbClr val="00000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6</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queryObj.compare</a:t>
            </a:r>
            <a:r>
              <a:rPr lang="en-US" sz="1600" b="1" bmk="">
                <a:solidFill>
                  <a:srgbClr val="000000"/>
                </a:solidFill>
                <a:latin typeface="Courier New"/>
                <a:cs typeface="Courier New"/>
              </a:rPr>
              <a:t>(ABPerson#LastName,</a:t>
            </a:r>
            <a:r>
              <a:rPr kumimoji="0" lang="en-US" sz="1600" b="1" i="0" u="none" strike="noStrike" cap="none" normalizeH="0" baseline="0" bmk="">
                <a:ln>
                  <a:noFill/>
                </a:ln>
                <a:solidFill>
                  <a:srgbClr val="000000"/>
                </a:solidFill>
                <a:effectLst/>
                <a:latin typeface="Courier New"/>
                <a:cs typeface="Courier New"/>
              </a:rPr>
              <a:t> Relop.Equals, </a:t>
            </a:r>
            <a:r>
              <a:rPr kumimoji="0" lang="en-US" sz="1600" b="1" i="0" u="none" strike="noStrike" cap="none" normalizeH="0" baseline="0" bmk="">
                <a:ln>
                  <a:noFill/>
                </a:ln>
                <a:solidFill>
                  <a:srgbClr val="008000"/>
                </a:solidFill>
                <a:effectLst/>
                <a:latin typeface="Courier New"/>
                <a:cs typeface="Courier New"/>
              </a:rPr>
              <a:t>"Andy"</a:t>
            </a:r>
            <a:r>
              <a:rPr kumimoji="0" lang="en-US" sz="1600" b="1" i="0" u="none" strike="noStrike" cap="none" normalizeH="0" baseline="0" bmk="">
                <a:ln>
                  <a:noFill/>
                </a:ln>
                <a:solidFill>
                  <a:srgbClr val="000000"/>
                </a:solidFill>
                <a:effectLst/>
                <a:latin typeface="Courier New"/>
                <a:cs typeface="Courier New"/>
              </a:rPr>
              <a:t>)</a:t>
            </a:r>
            <a:endParaRPr lang="en-US" sz="1600" b="1" i="0" u="none" strike="noStrike" cap="none" normalizeH="0" baseline="0">
              <a:ln>
                <a:noFill/>
              </a:ln>
              <a:solidFill>
                <a:srgbClr val="000000"/>
              </a:solidFill>
              <a:effectLst/>
              <a:latin typeface="Courier New"/>
              <a:cs typeface="Courier New"/>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mk="">
                <a:ln>
                  <a:noFill/>
                </a:ln>
                <a:solidFill>
                  <a:srgbClr val="000000"/>
                </a:solidFill>
                <a:effectLst/>
                <a:latin typeface="Courier New" pitchFamily="49" charset="0"/>
                <a:cs typeface="Courier New" pitchFamily="49" charset="0"/>
              </a:rPr>
              <a:t>  8</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10</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a:t>
            </a:r>
            <a:r>
              <a:rPr kumimoji="0" lang="en-US" sz="1600" b="1" i="0" u="none" strike="noStrike" cap="none" normalizeH="0" baseline="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|EOS~013|</a:t>
            </a:r>
          </a:p>
        </p:txBody>
      </p:sp>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a:t>Compare() method syntax</a:t>
            </a:r>
          </a:p>
        </p:txBody>
      </p:sp>
      <p:sp>
        <p:nvSpPr>
          <p:cNvPr id="6" name="Content Placeholder 5"/>
          <p:cNvSpPr>
            <a:spLocks noGrp="1"/>
          </p:cNvSpPr>
          <p:nvPr>
            <p:ph idx="1"/>
          </p:nvPr>
        </p:nvSpPr>
        <p:spPr>
          <a:xfrm>
            <a:off x="519113" y="2971800"/>
            <a:ext cx="8318500" cy="3429000"/>
          </a:xfrm>
        </p:spPr>
        <p:txBody>
          <a:bodyPr/>
          <a:lstStyle/>
          <a:p>
            <a:r>
              <a:rPr lang="en-US"/>
              <a:t>Comparison predicates are columns in SQL Where clause	</a:t>
            </a:r>
          </a:p>
          <a:p>
            <a:r>
              <a:rPr lang="en-US"/>
              <a:t>When applied to character fields, the values in the field must match exactly the comparison value</a:t>
            </a:r>
          </a:p>
          <a:p>
            <a:r>
              <a:rPr lang="en-US"/>
              <a:t>compare() method is overloaded, meaning it has one or more method signatures</a:t>
            </a:r>
          </a:p>
          <a:p>
            <a:r>
              <a:rPr lang="en-US"/>
              <a:t>Line 7: String reference for column Name</a:t>
            </a:r>
          </a:p>
          <a:p>
            <a:r>
              <a:rPr lang="en-US"/>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4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queryObj = </a:t>
            </a:r>
            <a:r>
              <a:rPr lang="en-US" sz="1600" b="1" err="1" bmk="">
                <a:solidFill>
                  <a:srgbClr val="000000"/>
                </a:solidFill>
                <a:latin typeface="Courier New" pitchFamily="49" charset="0"/>
                <a:cs typeface="Courier New" pitchFamily="49" charset="0"/>
              </a:rPr>
              <a:t>Query.make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entity.ABPerson</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5</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6  </a:t>
            </a:r>
            <a:r>
              <a:rPr lang="en-US" sz="1600" b="1" i="1" bmk="">
                <a:solidFill>
                  <a:srgbClr val="808080"/>
                </a:solidFill>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7 </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bmk="">
                <a:solidFill>
                  <a:srgbClr val="008000"/>
                </a:solidFill>
                <a:latin typeface="Courier New" pitchFamily="49" charset="0"/>
                <a:cs typeface="Courier New" pitchFamily="49" charset="0"/>
              </a:rPr>
              <a:t>"</a:t>
            </a:r>
            <a:r>
              <a:rPr lang="en-US" sz="1600" b="1" err="1" bmk="">
                <a:solidFill>
                  <a:srgbClr val="008000"/>
                </a:solidFill>
                <a:latin typeface="Courier New" pitchFamily="49" charset="0"/>
                <a:cs typeface="Courier New" pitchFamily="49" charset="0"/>
              </a:rPr>
              <a:t>LastName</a:t>
            </a:r>
            <a:r>
              <a:rPr lang="en-US" sz="1600" b="1" bmk="">
                <a:solidFill>
                  <a:srgbClr val="008000"/>
                </a:solidFill>
                <a:latin typeface="Courier New" pitchFamily="49" charset="0"/>
                <a:cs typeface="Courier New" pitchFamily="49" charset="0"/>
              </a:rPr>
              <a:t>"</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8</a:t>
            </a:r>
          </a:p>
          <a:p>
            <a:pPr lvl="0" fontAlgn="base">
              <a:spcBef>
                <a:spcPct val="0"/>
              </a:spcBef>
              <a:spcAft>
                <a:spcPct val="0"/>
              </a:spcAft>
            </a:pPr>
            <a:r>
              <a:rPr lang="en-US" sz="1600" b="1" bmk="">
                <a:solidFill>
                  <a:srgbClr val="000000"/>
                </a:solidFill>
                <a:latin typeface="Courier New" pitchFamily="49" charset="0"/>
                <a:cs typeface="Courier New" pitchFamily="49" charset="0"/>
              </a:rPr>
              <a:t>   9  </a:t>
            </a:r>
            <a:r>
              <a:rPr lang="en-US" sz="1600" b="1" i="1" bmk="">
                <a:solidFill>
                  <a:srgbClr val="808080"/>
                </a:solidFill>
                <a:latin typeface="Courier New" pitchFamily="49" charset="0"/>
                <a:cs typeface="Courier New" pitchFamily="49" charset="0"/>
              </a:rPr>
              <a:t>// Feature Literal</a:t>
            </a:r>
            <a:endParaRPr lang="en-US" sz="1600" b="1" bmk="">
              <a:solidFill>
                <a:srgbClr val="000000"/>
              </a:solidFill>
              <a:latin typeface="Courier New" pitchFamily="49" charset="0"/>
              <a:cs typeface="Courier New" pitchFamily="49" charset="0"/>
            </a:endParaRPr>
          </a:p>
          <a:p>
            <a:pPr fontAlgn="base">
              <a:spcBef>
                <a:spcPct val="0"/>
              </a:spcBef>
              <a:spcAft>
                <a:spcPct val="0"/>
              </a:spcAft>
            </a:pPr>
            <a:r>
              <a:rPr lang="en-US" sz="1600" b="1" bmk="">
                <a:solidFill>
                  <a:srgbClr val="000000"/>
                </a:solidFill>
                <a:latin typeface="Courier New" pitchFamily="49" charset="0"/>
                <a:cs typeface="Courier New" pitchFamily="49" charset="0"/>
              </a:rPr>
              <a:t>  10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ABPerson#LastName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"Andy"</a:t>
            </a:r>
            <a:r>
              <a:rPr lang="en-US" sz="1600" b="1"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|EOS~014|</a:t>
            </a:r>
          </a:p>
        </p:txBody>
      </p:sp>
      <p:sp>
        <p:nvSpPr>
          <p:cNvPr id="2" name="Title 1"/>
          <p:cNvSpPr>
            <a:spLocks noGrp="1"/>
          </p:cNvSpPr>
          <p:nvPr>
            <p:ph type="title"/>
          </p:nvPr>
        </p:nvSpPr>
        <p:spPr/>
        <p:txBody>
          <a:bodyPr/>
          <a:lstStyle/>
          <a:p>
            <a:r>
              <a:rPr lang="en-US"/>
              <a:t>Feature literals for property reference</a:t>
            </a:r>
          </a:p>
        </p:txBody>
      </p:sp>
      <p:sp>
        <p:nvSpPr>
          <p:cNvPr id="3" name="Content Placeholder 2"/>
          <p:cNvSpPr>
            <a:spLocks noGrp="1"/>
          </p:cNvSpPr>
          <p:nvPr>
            <p:ph idx="1"/>
          </p:nvPr>
        </p:nvSpPr>
        <p:spPr/>
        <p:txBody>
          <a:bodyPr/>
          <a:lstStyle/>
          <a:p>
            <a:r>
              <a:rPr lang="en-US"/>
              <a:t>Statically refer to the features of a given type in the Gosu type system with feature literals</a:t>
            </a:r>
          </a:p>
          <a:p>
            <a:r>
              <a:rPr lang="en-US"/>
              <a:t>Various kinds of feature references</a:t>
            </a:r>
          </a:p>
          <a:p>
            <a:pPr lvl="1"/>
            <a:r>
              <a:rPr lang="en-US"/>
              <a:t>Property</a:t>
            </a:r>
          </a:p>
          <a:p>
            <a:pPr lvl="1"/>
            <a:r>
              <a:rPr lang="en-US"/>
              <a:t>Method</a:t>
            </a:r>
          </a:p>
          <a:p>
            <a:pPr lvl="1"/>
            <a:r>
              <a:rPr lang="en-US"/>
              <a:t>Directly invoke/get/set</a:t>
            </a:r>
          </a:p>
          <a:p>
            <a:r>
              <a:rPr lang="en-US"/>
              <a:t>Syntax : </a:t>
            </a:r>
            <a:r>
              <a:rPr lang="en-US" b="1" err="1">
                <a:latin typeface="Courier New" pitchFamily="49" charset="0"/>
                <a:cs typeface="Courier New" pitchFamily="49" charset="0"/>
              </a:rPr>
              <a:t>type#Feature</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ABContact#LastName</a:t>
            </a:r>
            <a:endParaRPr lang="en-US"/>
          </a:p>
          <a:p>
            <a:pPr lvl="1"/>
            <a:r>
              <a:rPr lang="en-US" b="1" err="1">
                <a:latin typeface="Courier New" pitchFamily="49" charset="0"/>
                <a:cs typeface="Courier New" pitchFamily="49" charset="0"/>
              </a:rPr>
              <a:t>ABContact#addContactNote</a:t>
            </a:r>
            <a:r>
              <a:rPr lang="en-US" b="1">
                <a:latin typeface="Courier New" pitchFamily="49" charset="0"/>
                <a:cs typeface="Courier New" pitchFamily="49" charset="0"/>
              </a:rPr>
              <a:t>()</a:t>
            </a:r>
          </a:p>
          <a:p>
            <a:r>
              <a:rPr lang="en-US"/>
              <a:t>Uses</a:t>
            </a:r>
          </a:p>
          <a:p>
            <a:pPr lvl="1"/>
            <a:r>
              <a:rPr lang="en-US"/>
              <a:t>Bind feature literal to instance</a:t>
            </a:r>
          </a:p>
          <a:p>
            <a:pPr lvl="1"/>
            <a:r>
              <a:rPr lang="en-US"/>
              <a:t>Bind argument values in method reference</a:t>
            </a:r>
          </a:p>
          <a:p>
            <a:pPr lvl="1"/>
            <a:r>
              <a:rPr lang="en-US"/>
              <a:t>Supports chaining</a:t>
            </a:r>
          </a:p>
          <a:p>
            <a:pPr lvl="1"/>
            <a:r>
              <a:rPr lang="en-US"/>
              <a:t>Covert method references to blocks</a:t>
            </a:r>
          </a:p>
          <a:p>
            <a:endParaRPr lang="en-US"/>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it needs to be 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|EOS~015|</a:t>
            </a:r>
          </a:p>
        </p:txBody>
      </p:sp>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(1)</a:t>
            </a:r>
          </a:p>
        </p:txBody>
      </p:sp>
      <p:sp>
        <p:nvSpPr>
          <p:cNvPr id="8" name="Content Placeholder 7"/>
          <p:cNvSpPr>
            <a:spLocks noGrp="1"/>
          </p:cNvSpPr>
          <p:nvPr>
            <p:ph idx="1"/>
          </p:nvPr>
        </p:nvSpPr>
        <p:spPr>
          <a:xfrm>
            <a:off x="519113" y="4267200"/>
            <a:ext cx="8318500" cy="2133600"/>
          </a:xfrm>
        </p:spPr>
        <p:txBody>
          <a:bodyPr/>
          <a:lstStyle/>
          <a:p>
            <a:r>
              <a:rPr lang="en-US"/>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5</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lang="en-US" sz="1600" b="1" i="1" bmk="">
                <a:solidFill>
                  <a:srgbClr val="808080"/>
                </a:solidFill>
                <a:latin typeface="Courier New" pitchFamily="49" charset="0"/>
                <a:cs typeface="Courier New" pitchFamily="49" charset="0"/>
              </a:rPr>
              <a:t>// 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7  </a:t>
            </a:r>
            <a:r>
              <a:rPr lang="en-US" sz="1600" b="1" err="1">
                <a:solidFill>
                  <a:srgbClr val="000000"/>
                </a:solidFill>
                <a:latin typeface="Courier New" pitchFamily="49" charset="0"/>
                <a:cs typeface="Courier New" pitchFamily="49" charset="0"/>
              </a:rPr>
              <a:t>queryObj.compare</a:t>
            </a:r>
            <a:r>
              <a:rPr lang="en-US" sz="1600" b="1">
                <a:solidFill>
                  <a:srgbClr val="000000"/>
                </a:solidFill>
                <a:latin typeface="Courier New" pitchFamily="49" charset="0"/>
                <a:cs typeface="Courier New" pitchFamily="49" charset="0"/>
              </a:rPr>
              <a:t>(</a:t>
            </a:r>
            <a:r>
              <a:rPr lang="en-US" sz="1600" b="1" err="1">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8</a:t>
            </a:r>
          </a:p>
          <a:p>
            <a:pPr lvl="0" fontAlgn="base">
              <a:spcBef>
                <a:spcPct val="0"/>
              </a:spcBef>
              <a:spcAft>
                <a:spcPct val="0"/>
              </a:spcAft>
            </a:pP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FF"/>
                </a:solidFill>
                <a:effectLst/>
                <a:latin typeface="Courier New" pitchFamily="49" charset="0"/>
                <a:cs typeface="Courier New" pitchFamily="49" charset="0"/>
              </a:rPr>
              <a:t>0</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11</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12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true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|EOS~016|</a:t>
            </a:r>
          </a:p>
        </p:txBody>
      </p:sp>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(2)</a:t>
            </a:r>
          </a:p>
        </p:txBody>
      </p:sp>
      <p:sp>
        <p:nvSpPr>
          <p:cNvPr id="8" name="Content Placeholder 7"/>
          <p:cNvSpPr>
            <a:spLocks noGrp="1"/>
          </p:cNvSpPr>
          <p:nvPr>
            <p:ph idx="1"/>
          </p:nvPr>
        </p:nvSpPr>
        <p:spPr>
          <a:xfrm>
            <a:off x="519113" y="4343400"/>
            <a:ext cx="8318500" cy="2057400"/>
          </a:xfrm>
        </p:spPr>
        <p:txBody>
          <a:bodyPr/>
          <a:lstStyle/>
          <a:p>
            <a:r>
              <a:rPr lang="en-US"/>
              <a:t>Line 7: Cast date values that are strings to </a:t>
            </a:r>
            <a:r>
              <a:rPr lang="en-US" b="1" err="1">
                <a:latin typeface="Courier New" pitchFamily="49" charset="0"/>
                <a:cs typeface="Courier New" pitchFamily="49" charset="0"/>
              </a:rPr>
              <a:t>java.util.Date</a:t>
            </a:r>
            <a:endParaRPr lang="en-US" b="1"/>
          </a:p>
          <a:p>
            <a:r>
              <a:rPr lang="en-US"/>
              <a:t>Line 10: Use typekey reference syntax for typecode comparisons</a:t>
            </a:r>
          </a:p>
          <a:p>
            <a:r>
              <a:rPr lang="en-US"/>
              <a:t>A null value signifies the absence of or void of a value</a:t>
            </a:r>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date</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mk="">
                <a:ln>
                  <a:noFill/>
                </a:ln>
                <a:solidFill>
                  <a:srgbClr val="000000"/>
                </a:solidFill>
                <a:effectLst/>
                <a:latin typeface="Courier New" pitchFamily="49" charset="0"/>
                <a:cs typeface="Courier New" pitchFamily="49" charset="0"/>
              </a:rPr>
              <a:t>  7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ABPerson#CreateTime</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Relop.GreaterThanOrEquals</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r>
              <a:rPr lang="en-US" sz="1600" b="1" bmk="">
                <a:solidFill>
                  <a:srgbClr val="008000"/>
                </a:solidFill>
                <a:latin typeface="Courier New" pitchFamily="49" charset="0"/>
                <a:cs typeface="Courier New" pitchFamily="49" charset="0"/>
              </a:rPr>
              <a:t>2010-09-10</a:t>
            </a:r>
            <a:r>
              <a:rPr kumimoji="0" lang="en-US" sz="1600" b="1" i="0" u="none" strike="noStrike" cap="none" normalizeH="0" baseline="0" bmk="">
                <a:ln>
                  <a:noFill/>
                </a:ln>
                <a:solidFill>
                  <a:srgbClr val="008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9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typekey</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ABPerson#TaxStatus</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Relop.Equals</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typekey.TaxStatus.TC_UNCONFIRMED</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a:t>
            </a:r>
          </a:p>
          <a:p>
            <a:pPr lvl="0" fontAlgn="base">
              <a:spcBef>
                <a:spcPct val="0"/>
              </a:spcBef>
              <a:spcAft>
                <a:spcPct val="0"/>
              </a:spcAft>
            </a:pPr>
            <a:r>
              <a:rPr lang="en-US" sz="1600" b="1" bmk="">
                <a:solidFill>
                  <a:srgbClr val="000000"/>
                </a:solidFill>
                <a:latin typeface="Courier New" pitchFamily="49" charset="0"/>
                <a:cs typeface="Courier New" pitchFamily="49" charset="0"/>
              </a:rPr>
              <a:t>  12  </a:t>
            </a:r>
            <a:r>
              <a:rPr lang="en-US" sz="1600" b="1" i="1" bmk="">
                <a:solidFill>
                  <a:srgbClr val="808080"/>
                </a:solidFill>
                <a:latin typeface="Courier New" pitchFamily="49" charset="0"/>
                <a:cs typeface="Courier New" pitchFamily="49" charset="0"/>
              </a:rPr>
              <a:t>// compare null</a:t>
            </a:r>
          </a:p>
          <a:p>
            <a:pPr lvl="0" fontAlgn="base">
              <a:spcBef>
                <a:spcPct val="0"/>
              </a:spcBef>
              <a:spcAft>
                <a:spcPct val="0"/>
              </a:spcAft>
            </a:pPr>
            <a:r>
              <a:rPr lang="en-US" sz="1600" b="1" bmk="">
                <a:solidFill>
                  <a:srgbClr val="000000"/>
                </a:solidFill>
                <a:latin typeface="Courier New" pitchFamily="49" charset="0"/>
                <a:cs typeface="Courier New" pitchFamily="49" charset="0"/>
              </a:rPr>
              <a:t>  13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ABPerson#Score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Relop.Equals</a:t>
            </a:r>
            <a:r>
              <a:rPr lang="en-US" sz="1600" b="1" bmk="">
                <a:solidFill>
                  <a:srgbClr val="000000"/>
                </a:solidFill>
                <a:latin typeface="Courier New" pitchFamily="49" charset="0"/>
                <a:cs typeface="Courier New" pitchFamily="49" charset="0"/>
              </a:rPr>
              <a:t>, </a:t>
            </a:r>
            <a:r>
              <a:rPr lang="en-US" sz="1600" b="1" bmk="">
                <a:solidFill>
                  <a:srgbClr val="000080"/>
                </a:solidFill>
                <a:latin typeface="Courier New" pitchFamily="49" charset="0"/>
                <a:cs typeface="Courier New" pitchFamily="49" charset="0"/>
              </a:rPr>
              <a:t>null</a:t>
            </a:r>
            <a:r>
              <a:rPr lang="en-US" sz="1600" b="1" bmk="">
                <a:solidFill>
                  <a:srgbClr val="000000"/>
                </a:solidFill>
                <a:latin typeface="Courier New" pitchFamily="49" charset="0"/>
                <a:cs typeface="Courier New" pitchFamily="49" charset="0"/>
              </a:rPr>
              <a:t>)</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|EOS~017|</a:t>
            </a:r>
          </a:p>
        </p:txBody>
      </p:sp>
      <p:sp>
        <p:nvSpPr>
          <p:cNvPr id="2" name="Title 1"/>
          <p:cNvSpPr>
            <a:spLocks noGrp="1"/>
          </p:cNvSpPr>
          <p:nvPr>
            <p:ph type="title"/>
          </p:nvPr>
        </p:nvSpPr>
        <p:spPr/>
        <p:txBody>
          <a:bodyPr/>
          <a:lstStyle/>
          <a:p>
            <a:r>
              <a:rPr lang="en-US"/>
              <a:t>Null values for query restrictions</a:t>
            </a:r>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a:t>Entities can have elements that allow for null values</a:t>
            </a:r>
          </a:p>
          <a:p>
            <a:r>
              <a:rPr lang="en-US"/>
              <a:t>If there is no value, the database leaves the field as null unless the element specifies a default value</a:t>
            </a:r>
            <a:endParaRPr lang="en-US">
              <a:latin typeface="Courier New" pitchFamily="49" charset="0"/>
              <a:cs typeface="Courier New" pitchFamily="49" charset="0"/>
            </a:endParaRPr>
          </a:p>
          <a:p>
            <a:r>
              <a:rPr lang="en-US"/>
              <a:t>Restriction queries can compare for null or not null values</a:t>
            </a:r>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queryNotNull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ABPerson where Score IS NULL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7  </a:t>
            </a:r>
            <a:r>
              <a:rPr lang="en-US" sz="1600" b="1" err="1">
                <a:solidFill>
                  <a:srgbClr val="000000"/>
                </a:solidFill>
                <a:latin typeface="Courier New"/>
                <a:ea typeface="Times New Roman"/>
                <a:cs typeface="Times New Roman"/>
              </a:rPr>
              <a:t>queryNull.compare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i="1">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10  </a:t>
            </a:r>
            <a:r>
              <a:rPr lang="en-US" sz="1600" b="1" err="1">
                <a:solidFill>
                  <a:srgbClr val="000000"/>
                </a:solidFill>
                <a:latin typeface="Courier New"/>
                <a:ea typeface="Times New Roman"/>
                <a:cs typeface="Times New Roman"/>
              </a:rPr>
              <a:t>queryNotNull.compare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extLst>
                    <a:ext uri="{9D8B030D-6E8A-4147-A177-3AD203B41FA5}">
                      <a16:colId xmlns:a16="http://schemas.microsoft.com/office/drawing/2014/main" val="20000"/>
                    </a:ext>
                  </a:extLst>
                </a:gridCol>
                <a:gridCol w="4209818">
                  <a:extLst>
                    <a:ext uri="{9D8B030D-6E8A-4147-A177-3AD203B41FA5}">
                      <a16:colId xmlns:a16="http://schemas.microsoft.com/office/drawing/2014/main" val="20001"/>
                    </a:ext>
                  </a:extLst>
                </a:gridCol>
              </a:tblGrid>
              <a:tr h="256032">
                <a:tc>
                  <a:txBody>
                    <a:bodyPr/>
                    <a:lstStyle/>
                    <a:p>
                      <a:r>
                        <a:rPr lang="en-US"/>
                        <a:t>gw.api.database</a:t>
                      </a:r>
                      <a:r>
                        <a:rPr lang="en-US" baseline="0"/>
                        <a:t>.Query</a:t>
                      </a:r>
                      <a:endParaRPr lang="en-US"/>
                    </a:p>
                  </a:txBody>
                  <a:tcPr/>
                </a:tc>
                <a:tc>
                  <a:txBody>
                    <a:bodyPr/>
                    <a:lstStyle/>
                    <a:p>
                      <a:r>
                        <a:rPr lang="en-US"/>
                        <a:t>ANSI</a:t>
                      </a:r>
                      <a:r>
                        <a:rPr lang="en-US" baseline="0"/>
                        <a:t> SQL </a:t>
                      </a:r>
                      <a:endParaRPr lang="en-US"/>
                    </a:p>
                  </a:txBody>
                  <a:tcPr/>
                </a:tc>
                <a:extLst>
                  <a:ext uri="{0D108BD9-81ED-4DB2-BD59-A6C34878D82A}">
                    <a16:rowId xmlns:a16="http://schemas.microsoft.com/office/drawing/2014/main" val="10000"/>
                  </a:ext>
                </a:extLst>
              </a:tr>
              <a:tr h="405384">
                <a:tc>
                  <a:txBody>
                    <a:bodyPr/>
                    <a:lstStyle/>
                    <a:p>
                      <a:r>
                        <a:rPr lang="en-US" sz="1600"/>
                        <a:t>compare(</a:t>
                      </a:r>
                      <a:r>
                        <a:rPr lang="en-US" sz="1600" err="1"/>
                        <a:t>entity.Property</a:t>
                      </a:r>
                      <a:r>
                        <a:rPr lang="en-US" sz="1600"/>
                        <a:t>, Equals,</a:t>
                      </a:r>
                      <a:r>
                        <a:rPr lang="en-US" sz="1600" baseline="0"/>
                        <a:t> null)</a:t>
                      </a:r>
                      <a:endParaRPr lang="en-US" sz="1600"/>
                    </a:p>
                  </a:txBody>
                  <a:tcPr/>
                </a:tc>
                <a:tc>
                  <a:txBody>
                    <a:bodyPr/>
                    <a:lstStyle/>
                    <a:p>
                      <a:r>
                        <a:rPr lang="en-US" sz="1600"/>
                        <a:t>where </a:t>
                      </a:r>
                      <a:r>
                        <a:rPr lang="en-US" sz="1600" err="1"/>
                        <a:t>table.columnName</a:t>
                      </a:r>
                      <a:r>
                        <a:rPr lang="en-US" sz="1600"/>
                        <a:t> IS NULL</a:t>
                      </a:r>
                    </a:p>
                  </a:txBody>
                  <a:tcPr/>
                </a:tc>
                <a:extLst>
                  <a:ext uri="{0D108BD9-81ED-4DB2-BD59-A6C34878D82A}">
                    <a16:rowId xmlns:a16="http://schemas.microsoft.com/office/drawing/2014/main" val="10001"/>
                  </a:ext>
                </a:extLst>
              </a:tr>
              <a:tr h="405384">
                <a:tc>
                  <a:txBody>
                    <a:bodyPr/>
                    <a:lstStyle/>
                    <a:p>
                      <a:r>
                        <a:rPr lang="en-US" sz="1600"/>
                        <a:t>compare(</a:t>
                      </a:r>
                      <a:r>
                        <a:rPr lang="en-US" sz="1600" err="1"/>
                        <a:t>entity.Property</a:t>
                      </a:r>
                      <a:r>
                        <a:rPr lang="en-US" sz="1600"/>
                        <a:t>, NotEquals,</a:t>
                      </a:r>
                      <a:r>
                        <a:rPr lang="en-US" sz="1600" baseline="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where </a:t>
                      </a:r>
                      <a:r>
                        <a:rPr lang="en-US" sz="1600" err="1"/>
                        <a:t>table.columnName</a:t>
                      </a:r>
                      <a:r>
                        <a:rPr lang="en-US" sz="1600"/>
                        <a:t> IS NOT NULL</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|EOS~018|</a:t>
            </a:r>
          </a:p>
        </p:txBody>
      </p:sp>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together</a:t>
            </a:r>
          </a:p>
          <a:p>
            <a:r>
              <a:rPr lang="en-US"/>
              <a:t>Line 7 + 9: Restricts </a:t>
            </a:r>
            <a:r>
              <a:rPr lang="en-US" err="1"/>
              <a:t>ABPersons</a:t>
            </a:r>
            <a:r>
              <a:rPr lang="en-US"/>
              <a:t> to last name equal to  "Andy" and the first name not equal to "William"</a:t>
            </a:r>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bmk="">
                <a:ln>
                  <a:noFill/>
                </a:ln>
                <a:solidFill>
                  <a:srgbClr val="008000"/>
                </a:solidFill>
                <a:effectLst/>
                <a:latin typeface="Courier New" pitchFamily="49" charset="0"/>
                <a:cs typeface="Courier New" pitchFamily="49" charset="0"/>
              </a:rPr>
              <a:t>"Andy"</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First name </a:t>
            </a:r>
          </a:p>
          <a:p>
            <a:pPr lvl="0" fontAlgn="base">
              <a:spcBef>
                <a:spcPct val="0"/>
              </a:spcBef>
              <a:spcAft>
                <a:spcPct val="0"/>
              </a:spcAft>
            </a:pP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queryObj.compare(</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|EOS~019|</a:t>
            </a:r>
          </a:p>
        </p:txBody>
      </p:sp>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ORed together</a:t>
            </a:r>
          </a:p>
        </p:txBody>
      </p:sp>
      <p:sp>
        <p:nvSpPr>
          <p:cNvPr id="3" name="Content Placeholder 2"/>
          <p:cNvSpPr>
            <a:spLocks noGrp="1"/>
          </p:cNvSpPr>
          <p:nvPr>
            <p:ph idx="1"/>
          </p:nvPr>
        </p:nvSpPr>
        <p:spPr>
          <a:xfrm>
            <a:off x="519113" y="4876800"/>
            <a:ext cx="8318500" cy="1524000"/>
          </a:xfrm>
        </p:spPr>
        <p:txBody>
          <a:bodyPr/>
          <a:lstStyle/>
          <a:p>
            <a:r>
              <a:rPr lang="en-US" b="1">
                <a:latin typeface="Courier New" pitchFamily="49" charset="0"/>
                <a:cs typeface="Courier New" pitchFamily="49" charset="0"/>
              </a:rPr>
              <a:t>or()</a:t>
            </a:r>
            <a:r>
              <a:rPr lang="en-US"/>
              <a:t> requires block that specifies criteria to OR together</a:t>
            </a:r>
          </a:p>
          <a:p>
            <a:r>
              <a:rPr lang="en-US"/>
              <a:t>Line 7-10: </a:t>
            </a:r>
            <a:r>
              <a:rPr lang="en-US" b="1">
                <a:latin typeface="Courier New" pitchFamily="49" charset="0"/>
                <a:cs typeface="Courier New" pitchFamily="49" charset="0"/>
              </a:rPr>
              <a:t>or() </a:t>
            </a:r>
            <a:r>
              <a:rPr lang="en-US"/>
              <a:t>block consists of a criteria element that represents the query object</a:t>
            </a:r>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a:t>
            </a:r>
            <a:r>
              <a:rPr lang="en-US" sz="1600" b="1" err="1" bmk="">
                <a:solidFill>
                  <a:srgbClr val="000080"/>
                </a:solidFill>
                <a:latin typeface="Courier New" pitchFamily="49" charset="0"/>
                <a:cs typeface="Courier New" pitchFamily="49" charset="0"/>
              </a:rPr>
              <a:t>or</a:t>
            </a:r>
            <a:r>
              <a:rPr lang="en-US" sz="1600" b="1" bmk="">
                <a:solidFill>
                  <a:srgbClr val="000000"/>
                </a:solidFill>
                <a:latin typeface="Courier New" pitchFamily="49" charset="0"/>
                <a:cs typeface="Courier New" pitchFamily="49" charset="0"/>
              </a:rPr>
              <a:t>(\ criteria -&gt; {</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a:solidFill>
                  <a:srgbClr val="000000"/>
                </a:solidFill>
                <a:latin typeface="Courier New"/>
                <a:ea typeface="Times New Roman"/>
                <a:cs typeface="Times New Roman"/>
              </a:rPr>
              <a:t> )</a:t>
            </a:r>
          </a:p>
          <a:p>
            <a:pPr lvl="0" fontAlgn="base">
              <a:spcBef>
                <a:spcPct val="0"/>
              </a:spcBef>
              <a:spcAft>
                <a:spcPct val="0"/>
              </a:spcAft>
            </a:pPr>
            <a:r>
              <a:rPr lang="en-US" sz="1600" b="1" i="1">
                <a:solidFill>
                  <a:srgbClr val="808080"/>
                </a:solidFill>
                <a:latin typeface="Courier New"/>
                <a:ea typeface="Times New Roman"/>
                <a:cs typeface="Times New Roman"/>
              </a:rPr>
              <a:t> </a:t>
            </a: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|EOS~002|</a:t>
            </a:r>
          </a:p>
        </p:txBody>
      </p:sp>
      <p:sp>
        <p:nvSpPr>
          <p:cNvPr id="3" name="Text Placeholder 2"/>
          <p:cNvSpPr>
            <a:spLocks noGrp="1"/>
          </p:cNvSpPr>
          <p:nvPr>
            <p:ph type="body" sz="quarter" idx="10"/>
          </p:nvPr>
        </p:nvSpPr>
        <p:spPr/>
        <p:txBody>
          <a:bodyPr/>
          <a:lstStyle/>
          <a:p>
            <a:pPr lvl="1"/>
            <a:r>
              <a:rPr lang="en-US" sz="2000"/>
              <a:t>Describe a query object</a:t>
            </a:r>
          </a:p>
          <a:p>
            <a:pPr lvl="1"/>
            <a:r>
              <a:rPr lang="en-US" sz="2000"/>
              <a:t>Identify various types of query restrictions</a:t>
            </a:r>
          </a:p>
          <a:p>
            <a:pPr lvl="1"/>
            <a:r>
              <a:rPr lang="en-US" sz="2000"/>
              <a:t>Write Gosu queries to retrieve objects from a Guidewire application</a:t>
            </a:r>
          </a:p>
          <a:p>
            <a:pPr lvl="1"/>
            <a:r>
              <a:rPr lang="en-US" sz="200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|EOS~020|</a:t>
            </a:r>
          </a:p>
        </p:txBody>
      </p:sp>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br>
              <a:rPr lang="en-US"/>
            </a:br>
            <a:r>
              <a:rPr lang="en-US"/>
              <a:t>in the </a:t>
            </a:r>
            <a:br>
              <a:rPr lang="en-US"/>
            </a:br>
            <a:r>
              <a:rPr lang="en-US"/>
              <a:t>Gosu Reference Guide</a:t>
            </a:r>
          </a:p>
          <a:p>
            <a:pPr lvl="1"/>
            <a:r>
              <a:rPr lang="en-US" b="1">
                <a:latin typeface="Courier New" pitchFamily="49" charset="0"/>
                <a:cs typeface="Courier New" pitchFamily="49" charset="0"/>
              </a:rPr>
              <a:t>between()</a:t>
            </a:r>
          </a:p>
          <a:p>
            <a:pPr lvl="1"/>
            <a:r>
              <a:rPr lang="en-US" b="1" err="1">
                <a:latin typeface="Courier New" pitchFamily="49" charset="0"/>
                <a:cs typeface="Courier New" pitchFamily="49" charset="0"/>
              </a:rPr>
              <a:t>compareIgnore</a:t>
            </a:r>
            <a:r>
              <a:rPr lang="en-US" b="1">
                <a:latin typeface="Courier New" pitchFamily="49" charset="0"/>
                <a:cs typeface="Courier New" pitchFamily="49" charset="0"/>
              </a:rPr>
              <a:t>()</a:t>
            </a:r>
            <a:endParaRPr lang="en-US"/>
          </a:p>
          <a:p>
            <a:pPr lvl="1"/>
            <a:r>
              <a:rPr lang="en-US" b="1">
                <a:latin typeface="Courier New" pitchFamily="49" charset="0"/>
                <a:cs typeface="Courier New" pitchFamily="49" charset="0"/>
              </a:rPr>
              <a:t>contains()</a:t>
            </a:r>
            <a:endParaRPr lang="en-US"/>
          </a:p>
          <a:p>
            <a:pPr lvl="1"/>
            <a:r>
              <a:rPr lang="en-US" b="1" err="1">
                <a:latin typeface="Courier New" pitchFamily="49" charset="0"/>
                <a:cs typeface="Courier New" pitchFamily="49" charset="0"/>
              </a:rPr>
              <a:t>subselect</a:t>
            </a:r>
            <a:r>
              <a:rPr lang="en-US" b="1">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a:latin typeface="Courier New" pitchFamily="49" charset="0"/>
                <a:cs typeface="Courier New" pitchFamily="49" charset="0"/>
              </a:rPr>
              <a:t>()</a:t>
            </a:r>
            <a:endParaRPr lang="en-US"/>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|EOS~021|</a:t>
            </a:r>
          </a:p>
        </p:txBody>
      </p:sp>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|EOS~022|</a:t>
            </a:r>
          </a:p>
        </p:txBody>
      </p:sp>
      <p:sp>
        <p:nvSpPr>
          <p:cNvPr id="2" name="Title 1"/>
          <p:cNvSpPr>
            <a:spLocks noGrp="1"/>
          </p:cNvSpPr>
          <p:nvPr>
            <p:ph type="title"/>
          </p:nvPr>
        </p:nvSpPr>
        <p:spPr/>
        <p:txBody>
          <a:bodyPr/>
          <a:lstStyle/>
          <a:p>
            <a:r>
              <a:rPr lang="en-US"/>
              <a:t>Counting results</a:t>
            </a:r>
          </a:p>
        </p:txBody>
      </p:sp>
      <p:sp>
        <p:nvSpPr>
          <p:cNvPr id="7" name="Content Placeholder 6"/>
          <p:cNvSpPr>
            <a:spLocks noGrp="1"/>
          </p:cNvSpPr>
          <p:nvPr>
            <p:ph idx="1"/>
          </p:nvPr>
        </p:nvSpPr>
        <p:spPr/>
        <p:txBody>
          <a:bodyPr/>
          <a:lstStyle/>
          <a:p>
            <a:r>
              <a:rPr lang="en-US" b="1">
                <a:latin typeface="Courier New" pitchFamily="49" charset="0"/>
                <a:cs typeface="Courier New" pitchFamily="49" charset="0"/>
              </a:rPr>
              <a:t>Count</a:t>
            </a:r>
            <a:r>
              <a:rPr lang="en-US"/>
              <a:t> property returns </a:t>
            </a:r>
            <a:br>
              <a:rPr lang="en-US"/>
            </a:br>
            <a:r>
              <a:rPr lang="en-US"/>
              <a:t>the number of result objects</a:t>
            </a:r>
          </a:p>
          <a:p>
            <a:r>
              <a:rPr lang="en-US"/>
              <a:t>Line 6:  </a:t>
            </a:r>
            <a:r>
              <a:rPr lang="en-US" b="1">
                <a:latin typeface="Courier New" pitchFamily="49" charset="0"/>
                <a:cs typeface="Courier New" pitchFamily="49" charset="0"/>
              </a:rPr>
              <a:t>resultsObj.Count</a:t>
            </a:r>
            <a:r>
              <a:rPr lang="en-US"/>
              <a:t> </a:t>
            </a:r>
            <a:br>
              <a:rPr lang="en-US"/>
            </a:br>
            <a:r>
              <a:rPr lang="en-US"/>
              <a:t>retrieves the number objects</a:t>
            </a:r>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resultsObj.Count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|EOS~023|</a:t>
            </a:r>
          </a:p>
        </p:txBody>
      </p:sp>
      <p:sp>
        <p:nvSpPr>
          <p:cNvPr id="2" name="Title 1"/>
          <p:cNvSpPr>
            <a:spLocks noGrp="1"/>
          </p:cNvSpPr>
          <p:nvPr>
            <p:ph type="title"/>
          </p:nvPr>
        </p:nvSpPr>
        <p:spPr/>
        <p:txBody>
          <a:bodyPr/>
          <a:lstStyle/>
          <a:p>
            <a:r>
              <a:rPr lang="en-US"/>
              <a:t>Sorting results</a:t>
            </a:r>
          </a:p>
        </p:txBody>
      </p:sp>
      <p:sp>
        <p:nvSpPr>
          <p:cNvPr id="7" name="Content Placeholder 6"/>
          <p:cNvSpPr>
            <a:spLocks noGrp="1"/>
          </p:cNvSpPr>
          <p:nvPr>
            <p:ph idx="1"/>
          </p:nvPr>
        </p:nvSpPr>
        <p:spPr/>
        <p:txBody>
          <a:bodyPr/>
          <a:lstStyle/>
          <a:p>
            <a:r>
              <a:rPr lang="en-US" b="1" err="1">
                <a:latin typeface="Courier New" pitchFamily="49" charset="0"/>
                <a:cs typeface="Courier New" pitchFamily="49" charset="0"/>
              </a:rPr>
              <a:t>orderBy</a:t>
            </a:r>
            <a:r>
              <a:rPr lang="en-US" b="1">
                <a:latin typeface="Courier New" pitchFamily="49" charset="0"/>
                <a:cs typeface="Courier New" pitchFamily="49" charset="0"/>
              </a:rPr>
              <a:t>()</a:t>
            </a:r>
            <a:r>
              <a:rPr lang="en-US"/>
              <a:t> requires block that specifies sort column</a:t>
            </a:r>
          </a:p>
          <a:p>
            <a:r>
              <a:rPr lang="en-US" b="1" err="1">
                <a:latin typeface="Courier New" pitchFamily="49" charset="0"/>
                <a:cs typeface="Courier New" pitchFamily="49" charset="0"/>
              </a:rPr>
              <a:t>orderByDescending</a:t>
            </a:r>
            <a:r>
              <a:rPr lang="en-US" b="1">
                <a:latin typeface="Courier New" pitchFamily="49" charset="0"/>
                <a:cs typeface="Courier New" pitchFamily="49" charset="0"/>
              </a:rPr>
              <a:t>()</a:t>
            </a:r>
            <a:br>
              <a:rPr lang="en-US" b="1">
                <a:latin typeface="Courier New" pitchFamily="49" charset="0"/>
                <a:cs typeface="Courier New" pitchFamily="49" charset="0"/>
              </a:rPr>
            </a:br>
            <a:r>
              <a:rPr lang="en-US"/>
              <a:t>specifies descending order</a:t>
            </a:r>
          </a:p>
          <a:p>
            <a:r>
              <a:rPr lang="en-US"/>
              <a:t>Line 6:  </a:t>
            </a:r>
            <a:br>
              <a:rPr lang="en-US"/>
            </a:br>
            <a:r>
              <a:rPr lang="en-US" b="1">
                <a:latin typeface="Courier New" pitchFamily="49" charset="0"/>
                <a:cs typeface="Courier New" pitchFamily="49" charset="0"/>
              </a:rPr>
              <a:t>resultsObj.orderBy()</a:t>
            </a:r>
            <a:r>
              <a:rPr lang="en-US"/>
              <a:t> </a:t>
            </a:r>
            <a:br>
              <a:rPr lang="en-US"/>
            </a:br>
            <a:r>
              <a:rPr lang="en-US"/>
              <a:t>specifies the </a:t>
            </a:r>
            <a:r>
              <a:rPr lang="en-US" err="1"/>
              <a:t>LastName</a:t>
            </a:r>
            <a:br>
              <a:rPr lang="en-US"/>
            </a:br>
            <a:r>
              <a:rPr lang="en-US"/>
              <a:t>as the ascending sort column</a:t>
            </a:r>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resultsObj.orderBy( \ row -&gt; row.LastName)</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a:t>
            </a:r>
            <a:r>
              <a:rPr lang="en-US" sz="1600" b="1" bmk="">
                <a:solidFill>
                  <a:srgbClr val="000000"/>
                </a:solidFill>
                <a:latin typeface="Courier New" pitchFamily="49" charset="0"/>
                <a:cs typeface="Courier New" pitchFamily="49" charset="0"/>
              </a:rPr>
              <a:t>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bmk="">
                <a:solidFill>
                  <a:srgbClr val="000000"/>
                </a:solidFill>
                <a:latin typeface="Courier New" pitchFamily="49" charset="0"/>
                <a:cs typeface="Courier New" pitchFamily="49" charset="0"/>
              </a:rPr>
              <a:t>  8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9  } </a:t>
            </a:r>
            <a:endParaRPr kumimoji="0" lang="en-US" sz="1600" b="1" i="0" u="none" strike="noStrike" cap="none" normalizeH="0" baseline="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|EOS~024|</a:t>
            </a:r>
          </a:p>
        </p:txBody>
      </p:sp>
      <p:sp>
        <p:nvSpPr>
          <p:cNvPr id="2" name="Title 1"/>
          <p:cNvSpPr>
            <a:spLocks noGrp="1"/>
          </p:cNvSpPr>
          <p:nvPr>
            <p:ph type="title"/>
          </p:nvPr>
        </p:nvSpPr>
        <p:spPr/>
        <p:txBody>
          <a:bodyPr/>
          <a:lstStyle/>
          <a:p>
            <a:r>
              <a:rPr lang="en-US"/>
              <a:t>Querying for one result</a:t>
            </a:r>
          </a:p>
        </p:txBody>
      </p:sp>
      <p:sp>
        <p:nvSpPr>
          <p:cNvPr id="7" name="Content Placeholder 6"/>
          <p:cNvSpPr>
            <a:spLocks noGrp="1"/>
          </p:cNvSpPr>
          <p:nvPr>
            <p:ph idx="1"/>
          </p:nvPr>
        </p:nvSpPr>
        <p:spPr>
          <a:xfrm>
            <a:off x="519113" y="3276600"/>
            <a:ext cx="8318500" cy="3124200"/>
          </a:xfrm>
        </p:spPr>
        <p:txBody>
          <a:bodyPr/>
          <a:lstStyle/>
          <a:p>
            <a:r>
              <a:rPr lang="en-US" b="1">
                <a:latin typeface="Courier New" pitchFamily="49" charset="0"/>
                <a:cs typeface="Courier New" pitchFamily="49" charset="0"/>
              </a:rPr>
              <a:t>AtMostOneRow </a:t>
            </a:r>
            <a:r>
              <a:rPr lang="en-US"/>
              <a:t>is a  property that…</a:t>
            </a:r>
          </a:p>
          <a:p>
            <a:pPr lvl="1"/>
            <a:r>
              <a:rPr lang="en-US"/>
              <a:t>If a single item exists, returns that single row</a:t>
            </a:r>
            <a:endParaRPr lang="en-US" u="sng"/>
          </a:p>
          <a:p>
            <a:pPr lvl="1"/>
            <a:r>
              <a:rPr lang="en-US"/>
              <a:t>If no item exists, returns null</a:t>
            </a:r>
          </a:p>
          <a:p>
            <a:pPr lvl="1"/>
            <a:r>
              <a:rPr lang="en-US"/>
              <a:t>If multiple items exist, </a:t>
            </a:r>
            <a:br>
              <a:rPr lang="en-US"/>
            </a:br>
            <a:r>
              <a:rPr lang="en-US"/>
              <a:t>throws exception</a:t>
            </a:r>
          </a:p>
          <a:p>
            <a:r>
              <a:rPr lang="en-US"/>
              <a:t>Line 6:  </a:t>
            </a:r>
            <a:r>
              <a:rPr lang="en-US" b="1">
                <a:latin typeface="Courier New" pitchFamily="49" charset="0"/>
                <a:cs typeface="Courier New" pitchFamily="49" charset="0"/>
              </a:rPr>
              <a:t>AtMostOneRow</a:t>
            </a:r>
            <a:r>
              <a:rPr lang="en-US"/>
              <a:t> </a:t>
            </a:r>
            <a:br>
              <a:rPr lang="en-US"/>
            </a:br>
            <a:r>
              <a:rPr lang="en-US"/>
              <a:t>returns one row, null, </a:t>
            </a:r>
            <a:br>
              <a:rPr lang="en-US"/>
            </a:br>
            <a:r>
              <a:rPr lang="en-US"/>
              <a:t>or throws exception</a:t>
            </a:r>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"Albertson's"</a:t>
            </a:r>
            <a:r>
              <a:rPr lang="en-US" sz="1600" b="1" bmk="">
                <a:solidFill>
                  <a:srgbClr val="000000"/>
                </a:solidFill>
                <a:latin typeface="Courier New" pitchFamily="49" charset="0"/>
                <a:cs typeface="Courier New" pitchFamily="49" charset="0"/>
              </a:rPr>
              <a:t>)</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6</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lang="en-US" sz="1600" b="1" bmk="">
                <a:solidFill>
                  <a:srgbClr val="000000"/>
                </a:solidFill>
                <a:latin typeface="Courier New" pitchFamily="49" charset="0"/>
                <a:cs typeface="Courier New" pitchFamily="49" charset="0"/>
              </a:rPr>
              <a:t>resultsObj.EmailAddress1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|EOS~025|</a:t>
            </a:r>
          </a:p>
        </p:txBody>
      </p:sp>
      <p:sp>
        <p:nvSpPr>
          <p:cNvPr id="4" name="Text Placeholder 3"/>
          <p:cNvSpPr>
            <a:spLocks noGrp="1"/>
          </p:cNvSpPr>
          <p:nvPr>
            <p:ph type="body" sz="quarter" idx="10"/>
          </p:nvPr>
        </p:nvSpPr>
        <p:spPr/>
        <p:txBody>
          <a:bodyPr/>
          <a:lstStyle/>
          <a:p>
            <a:pPr lvl="1"/>
            <a:r>
              <a:rPr lang="en-US"/>
              <a:t>Describe a query object</a:t>
            </a:r>
          </a:p>
          <a:p>
            <a:pPr lvl="1"/>
            <a:r>
              <a:rPr lang="en-US"/>
              <a:t>Identify various types of query restrictions</a:t>
            </a:r>
          </a:p>
          <a:p>
            <a:pPr lvl="1"/>
            <a:r>
              <a:rPr lang="en-US"/>
              <a:t>Write Gosu queries to retrieve objects from a Guidewire application</a:t>
            </a:r>
          </a:p>
          <a:p>
            <a:pPr lvl="1"/>
            <a:r>
              <a:rPr lang="en-US"/>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|EOS~026|</a:t>
            </a:r>
          </a:p>
        </p:txBody>
      </p:sp>
      <p:sp>
        <p:nvSpPr>
          <p:cNvPr id="4" name="Content Placeholder 3"/>
          <p:cNvSpPr>
            <a:spLocks noGrp="1"/>
          </p:cNvSpPr>
          <p:nvPr>
            <p:ph idx="1"/>
          </p:nvPr>
        </p:nvSpPr>
        <p:spPr/>
        <p:txBody>
          <a:bodyPr/>
          <a:lstStyle/>
          <a:p>
            <a:r>
              <a:rPr lang="en-US"/>
              <a:t>Name two ways for viewing the SQL for a query object?</a:t>
            </a:r>
          </a:p>
          <a:p>
            <a:r>
              <a:rPr lang="en-US"/>
              <a:t>What is the difference between a query object and results object?</a:t>
            </a:r>
          </a:p>
          <a:p>
            <a:r>
              <a:rPr lang="en-US"/>
              <a:t>What is an example of an AND restriction?</a:t>
            </a:r>
          </a:p>
          <a:p>
            <a:r>
              <a:rPr lang="en-US"/>
              <a:t>What is an example of an OR restriction?</a:t>
            </a:r>
          </a:p>
          <a:p>
            <a:r>
              <a:rPr lang="en-US"/>
              <a:t>How do you order query results in descending order?</a:t>
            </a:r>
          </a:p>
          <a:p>
            <a:r>
              <a:rPr lang="en-US"/>
              <a:t>If you use the AtMostOneRow property for a query object, and the query returns more than one row, what happens?</a:t>
            </a:r>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|EOS~027|</a:t>
            </a:r>
          </a:p>
        </p:txBody>
      </p:sp>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|EOS~003|</a:t>
            </a:r>
          </a:p>
        </p:txBody>
      </p:sp>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|EOS~004|</a:t>
            </a:r>
          </a:p>
        </p:txBody>
      </p:sp>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a:t>A </a:t>
            </a:r>
            <a:r>
              <a:rPr lang="en-US" b="1"/>
              <a:t>Gosu query </a:t>
            </a:r>
            <a:r>
              <a:rPr lang="en-US"/>
              <a:t>specifies the </a:t>
            </a:r>
            <a:br>
              <a:rPr lang="en-US"/>
            </a:br>
            <a:r>
              <a:rPr lang="en-US"/>
              <a:t>entity and criteria associated with the entity</a:t>
            </a:r>
            <a:br>
              <a:rPr lang="en-US"/>
            </a:br>
            <a:r>
              <a:rPr lang="en-US"/>
              <a:t>to retrieve from the Guidewire application</a:t>
            </a:r>
          </a:p>
          <a:p>
            <a:r>
              <a:rPr lang="en-US"/>
              <a:t>Use Gosu queries to retrieve </a:t>
            </a:r>
            <a:br>
              <a:rPr lang="en-US"/>
            </a:br>
            <a:r>
              <a:rPr lang="en-US"/>
              <a:t>one or more objects </a:t>
            </a:r>
          </a:p>
          <a:p>
            <a:pPr lvl="1"/>
            <a:r>
              <a:rPr lang="en-US"/>
              <a:t>Referenced by foreign key relationships</a:t>
            </a:r>
          </a:p>
          <a:p>
            <a:pPr lvl="1"/>
            <a:r>
              <a:rPr lang="en-US"/>
              <a:t>NOT in an array relationship</a:t>
            </a:r>
          </a:p>
          <a:p>
            <a:endParaRPr lang="en-US"/>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|EOS~005|</a:t>
            </a:r>
          </a:p>
        </p:txBody>
      </p:sp>
      <p:sp>
        <p:nvSpPr>
          <p:cNvPr id="2" name="Title 1"/>
          <p:cNvSpPr>
            <a:spLocks noGrp="1"/>
          </p:cNvSpPr>
          <p:nvPr>
            <p:ph type="title"/>
          </p:nvPr>
        </p:nvSpPr>
        <p:spPr/>
        <p:txBody>
          <a:bodyPr/>
          <a:lstStyle/>
          <a:p>
            <a:r>
              <a:rPr lang="en-US"/>
              <a:t>Objects for querying database</a:t>
            </a:r>
          </a:p>
        </p:txBody>
      </p:sp>
      <p:sp>
        <p:nvSpPr>
          <p:cNvPr id="3" name="Subtitle 2"/>
          <p:cNvSpPr>
            <a:spLocks noGrp="1"/>
          </p:cNvSpPr>
          <p:nvPr>
            <p:ph type="subTitle" idx="10"/>
          </p:nvPr>
        </p:nvSpPr>
        <p:spPr/>
        <p:txBody>
          <a:bodyPr/>
          <a:lstStyle/>
          <a:p>
            <a:r>
              <a:rPr lang="en-US"/>
              <a:t>Query object</a:t>
            </a:r>
          </a:p>
        </p:txBody>
      </p:sp>
      <p:sp>
        <p:nvSpPr>
          <p:cNvPr id="4" name="Text Placeholder 3"/>
          <p:cNvSpPr>
            <a:spLocks noGrp="1"/>
          </p:cNvSpPr>
          <p:nvPr>
            <p:ph type="body" sz="quarter" idx="11"/>
          </p:nvPr>
        </p:nvSpPr>
        <p:spPr/>
        <p:txBody>
          <a:bodyPr/>
          <a:lstStyle/>
          <a:p>
            <a:r>
              <a:rPr lang="en-US"/>
              <a:t>Results object</a:t>
            </a:r>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Guidewire application</a:t>
            </a:r>
          </a:p>
          <a:p>
            <a:pPr lvl="1" eaLnBrk="0" hangingPunct="0">
              <a:buClr>
                <a:srgbClr val="0146AD"/>
              </a:buClr>
              <a:buFont typeface="Arial" charset="0"/>
              <a:buChar char="-"/>
            </a:pPr>
            <a:r>
              <a:rPr lang="en-US"/>
              <a:t>How many?</a:t>
            </a:r>
          </a:p>
          <a:p>
            <a:pPr lvl="1" eaLnBrk="0" hangingPunct="0">
              <a:buClr>
                <a:srgbClr val="0146AD"/>
              </a:buClr>
              <a:buFont typeface="Arial" charset="0"/>
              <a:buChar char="-"/>
            </a:pPr>
            <a:r>
              <a:rPr lang="en-US"/>
              <a:t>How to order?</a:t>
            </a:r>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specifies the query criteria</a:t>
            </a:r>
          </a:p>
          <a:p>
            <a:pPr lvl="1"/>
            <a:r>
              <a:rPr lang="en-US"/>
              <a:t>Which entity to query</a:t>
            </a:r>
          </a:p>
          <a:p>
            <a:pPr lvl="1"/>
            <a:r>
              <a:rPr lang="en-US"/>
              <a:t>What restrictions to apply</a:t>
            </a:r>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|EOS~006|</a:t>
            </a:r>
          </a:p>
        </p:txBody>
      </p:sp>
      <p:sp>
        <p:nvSpPr>
          <p:cNvPr id="9218" name="Rectangle 2"/>
          <p:cNvSpPr>
            <a:spLocks noGrp="1" noChangeArrowheads="1"/>
          </p:cNvSpPr>
          <p:nvPr>
            <p:ph type="title"/>
          </p:nvPr>
        </p:nvSpPr>
        <p:spPr/>
        <p:txBody>
          <a:bodyPr/>
          <a:lstStyle/>
          <a:p>
            <a:pPr eaLnBrk="1" hangingPunct="1"/>
            <a:r>
              <a:rPr lang="en-US"/>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a:t>Create the query object using the make() method</a:t>
            </a:r>
          </a:p>
          <a:p>
            <a:pPr marL="457200" indent="-457200">
              <a:buFont typeface="Wingdings 3" pitchFamily="18" charset="2"/>
              <a:buAutoNum type="arabicPeriod"/>
            </a:pPr>
            <a:r>
              <a:rPr lang="en-US"/>
              <a:t>Create the results object using the select() method</a:t>
            </a:r>
          </a:p>
          <a:p>
            <a:pPr marL="457200" indent="-457200">
              <a:buFont typeface="Wingdings 3" pitchFamily="18" charset="2"/>
              <a:buAutoNum type="arabicPeriod"/>
            </a:pPr>
            <a:r>
              <a:rPr lang="en-US"/>
              <a:t>Process the results of the query as needed</a:t>
            </a:r>
          </a:p>
        </p:txBody>
      </p:sp>
    </p:spTree>
    <p:extLst>
      <p:ext uri="{BB962C8B-B14F-4D97-AF65-F5344CB8AC3E}">
        <p14:creationId xmlns:p14="http://schemas.microsoft.com/office/powerpoint/2010/main" val="14955967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|EOS~007|</a:t>
            </a:r>
          </a:p>
        </p:txBody>
      </p:sp>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a:latin typeface="Courier New" pitchFamily="49" charset="0"/>
                <a:cs typeface="Courier New" pitchFamily="49" charset="0"/>
              </a:rPr>
              <a:t>Query</a:t>
            </a:r>
            <a:r>
              <a:rPr lang="en-US"/>
              <a:t> is a class in the </a:t>
            </a:r>
            <a:r>
              <a:rPr lang="en-US" b="1">
                <a:latin typeface="Courier New" pitchFamily="49" charset="0"/>
                <a:cs typeface="Courier New" pitchFamily="49" charset="0"/>
              </a:rPr>
              <a:t>gw.api.database</a:t>
            </a:r>
            <a:r>
              <a:rPr lang="en-US"/>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a:t> is a method that requires a named entity type</a:t>
            </a:r>
          </a:p>
          <a:p>
            <a:r>
              <a:rPr lang="en-US"/>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|EOS~008|</a:t>
            </a:r>
          </a:p>
        </p:txBody>
      </p:sp>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2: Create the results object</a:t>
            </a:r>
          </a:p>
        </p:txBody>
      </p:sp>
      <p:sp>
        <p:nvSpPr>
          <p:cNvPr id="2" name="Content Placeholder 1"/>
          <p:cNvSpPr>
            <a:spLocks noGrp="1"/>
          </p:cNvSpPr>
          <p:nvPr>
            <p:ph idx="1"/>
          </p:nvPr>
        </p:nvSpPr>
        <p:spPr>
          <a:xfrm>
            <a:off x="519113" y="3962400"/>
            <a:ext cx="8318500" cy="2438400"/>
          </a:xfrm>
        </p:spPr>
        <p:txBody>
          <a:bodyPr/>
          <a:lstStyle/>
          <a:p>
            <a:r>
              <a:rPr lang="en-US"/>
              <a:t>Create the result object with </a:t>
            </a:r>
            <a:r>
              <a:rPr lang="en-US" b="1">
                <a:latin typeface="Courier New" pitchFamily="49" charset="0"/>
                <a:cs typeface="Courier New" pitchFamily="49" charset="0"/>
              </a:rPr>
              <a:t>select()</a:t>
            </a:r>
          </a:p>
          <a:p>
            <a:pPr lvl="1"/>
            <a:r>
              <a:rPr lang="en-US"/>
              <a:t>However, results are not fetched </a:t>
            </a:r>
          </a:p>
          <a:p>
            <a:r>
              <a:rPr lang="en-US"/>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|EOS~009|</a:t>
            </a:r>
          </a:p>
        </p:txBody>
      </p:sp>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3: Process results</a:t>
            </a:r>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a:t>Use a for loop to iterate </a:t>
            </a:r>
            <a:br>
              <a:rPr lang="en-US"/>
            </a:br>
            <a:r>
              <a:rPr lang="en-US"/>
              <a:t>through the result set</a:t>
            </a:r>
          </a:p>
          <a:p>
            <a:r>
              <a:rPr lang="en-US"/>
              <a:t>Lines 7-9:  fetches the </a:t>
            </a:r>
            <a:br>
              <a:rPr lang="en-US"/>
            </a:br>
            <a:r>
              <a:rPr lang="en-US"/>
              <a:t>result objects</a:t>
            </a:r>
          </a:p>
          <a:p>
            <a:r>
              <a:rPr lang="en-US"/>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7</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4090DB-9F4A-46DD-9488-E241AD8066AF}">
  <ds:schemaRefs>
    <ds:schemaRef ds:uri="http://schemas.microsoft.com/sharepoint/v3/contenttype/forms"/>
  </ds:schemaRefs>
</ds:datastoreItem>
</file>

<file path=customXml/itemProps2.xml><?xml version="1.0" encoding="utf-8"?>
<ds:datastoreItem xmlns:ds="http://schemas.openxmlformats.org/officeDocument/2006/customXml" ds:itemID="{440F386A-091B-4D33-AB30-F0F3850909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ABDDEC1-A20A-4A3C-827F-CE86100DAC69}">
  <ds:schemaRefs>
    <ds:schemaRef ds:uri="c856eeb5-80f6-4042-a17b-f7bb2df89857"/>
    <ds:schemaRef ds:uri="cb5d11a5-97db-4cbf-be38-21d195c5a3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Queries</vt:lpstr>
      <vt:lpstr>PowerPoint Presentation</vt:lpstr>
      <vt:lpstr>PowerPoint Presentation</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PowerPoint Presentation</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PowerPoint Presentation</vt:lpstr>
      <vt:lpstr>Counting results</vt:lpstr>
      <vt:lpstr>Sorting results</vt:lpstr>
      <vt:lpstr>Querying for one result</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revision>1</cp:revision>
  <dcterms:created xsi:type="dcterms:W3CDTF">2013-09-11T16:59:43Z</dcterms:created>
  <dcterms:modified xsi:type="dcterms:W3CDTF">2021-10-11T03:54:27Z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