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4"/>
  </p:sldMasterIdLst>
  <p:notesMasterIdLst>
    <p:notesMasterId r:id="rId43"/>
  </p:notesMasterIdLst>
  <p:handoutMasterIdLst>
    <p:handoutMasterId r:id="rId44"/>
  </p:handoutMasterIdLst>
  <p:sldIdLst>
    <p:sldId id="256" r:id="rId5"/>
    <p:sldId id="258" r:id="rId6"/>
    <p:sldId id="260" r:id="rId7"/>
    <p:sldId id="271" r:id="rId8"/>
    <p:sldId id="272" r:id="rId9"/>
    <p:sldId id="273" r:id="rId10"/>
    <p:sldId id="274" r:id="rId11"/>
    <p:sldId id="275" r:id="rId12"/>
    <p:sldId id="263" r:id="rId13"/>
    <p:sldId id="276" r:id="rId14"/>
    <p:sldId id="270" r:id="rId15"/>
    <p:sldId id="277" r:id="rId16"/>
    <p:sldId id="278" r:id="rId17"/>
    <p:sldId id="279" r:id="rId18"/>
    <p:sldId id="280" r:id="rId19"/>
    <p:sldId id="264"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7" r:id="rId35"/>
    <p:sldId id="298" r:id="rId36"/>
    <p:sldId id="299" r:id="rId37"/>
    <p:sldId id="300" r:id="rId38"/>
    <p:sldId id="301" r:id="rId39"/>
    <p:sldId id="259" r:id="rId40"/>
    <p:sldId id="261" r:id="rId41"/>
    <p:sldId id="25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BAEF07-380E-4DAA-A309-04AF5AB0E4FB}">
          <p14:sldIdLst>
            <p14:sldId id="256"/>
            <p14:sldId id="258"/>
          </p14:sldIdLst>
        </p14:section>
        <p14:section name="Guidewire Integration" id="{4B5FF6C1-1CA4-4A06-BB4D-81DB381F4C20}">
          <p14:sldIdLst>
            <p14:sldId id="260"/>
            <p14:sldId id="271"/>
            <p14:sldId id="272"/>
            <p14:sldId id="273"/>
            <p14:sldId id="274"/>
            <p14:sldId id="275"/>
          </p14:sldIdLst>
        </p14:section>
        <p14:section name="Integration Technologies" id="{B68E26A0-D3F2-41C8-8D0E-7BECFC4C1BD5}">
          <p14:sldIdLst>
            <p14:sldId id="263"/>
            <p14:sldId id="276"/>
            <p14:sldId id="270"/>
            <p14:sldId id="277"/>
            <p14:sldId id="278"/>
            <p14:sldId id="279"/>
            <p14:sldId id="280"/>
          </p14:sldIdLst>
        </p14:section>
        <p14:section name="Integration Mechanisms" id="{66C5012A-9A30-40C9-BAA5-F808DEFD8A2B}">
          <p14:sldIdLst>
            <p14:sldId id="264"/>
            <p14:sldId id="282"/>
            <p14:sldId id="283"/>
            <p14:sldId id="284"/>
            <p14:sldId id="285"/>
            <p14:sldId id="286"/>
            <p14:sldId id="287"/>
            <p14:sldId id="288"/>
            <p14:sldId id="289"/>
            <p14:sldId id="290"/>
            <p14:sldId id="291"/>
          </p14:sldIdLst>
        </p14:section>
        <p14:section name="Integration Resources" id="{7BEF0E94-DE6B-4564-838F-396B33F6916B}">
          <p14:sldIdLst>
            <p14:sldId id="292"/>
            <p14:sldId id="293"/>
            <p14:sldId id="294"/>
            <p14:sldId id="295"/>
            <p14:sldId id="297"/>
            <p14:sldId id="298"/>
            <p14:sldId id="299"/>
            <p14:sldId id="300"/>
            <p14:sldId id="301"/>
          </p14:sldIdLst>
        </p14:section>
        <p14:section name="Review" id="{262782FF-1C01-4485-BF48-9E47C8D38EEE}">
          <p14:sldIdLst>
            <p14:sldId id="259"/>
            <p14:sldId id="261"/>
            <p14:sldId id="257"/>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8CB205-ECF7-4539-ACD2-5686D30303AF}" v="1" dt="2021-10-24T16:35:30.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9594" autoAdjust="0"/>
  </p:normalViewPr>
  <p:slideViewPr>
    <p:cSldViewPr showGuides="1">
      <p:cViewPr varScale="1">
        <p:scale>
          <a:sx n="60" d="100"/>
          <a:sy n="60" d="100"/>
        </p:scale>
        <p:origin x="756" y="48"/>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104" d="100"/>
          <a:sy n="104" d="100"/>
        </p:scale>
        <p:origin x="-534" y="-84"/>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yusha Lakkaraj, Nagasai" userId="S::nagasai.pratyusha-lakkaraj@capgemini.com::cb44c17d-977b-4f6f-876a-0f30c1b9120c" providerId="AD" clId="Web-{C28CB205-ECF7-4539-ACD2-5686D30303AF}"/>
    <pc:docChg chg="modSld">
      <pc:chgData name="Pratyusha Lakkaraj, Nagasai" userId="S::nagasai.pratyusha-lakkaraj@capgemini.com::cb44c17d-977b-4f6f-876a-0f30c1b9120c" providerId="AD" clId="Web-{C28CB205-ECF7-4539-ACD2-5686D30303AF}" dt="2021-10-24T16:35:30.002" v="0"/>
      <pc:docMkLst>
        <pc:docMk/>
      </pc:docMkLst>
      <pc:sldChg chg="addSp">
        <pc:chgData name="Pratyusha Lakkaraj, Nagasai" userId="S::nagasai.pratyusha-lakkaraj@capgemini.com::cb44c17d-977b-4f6f-876a-0f30c1b9120c" providerId="AD" clId="Web-{C28CB205-ECF7-4539-ACD2-5686D30303AF}" dt="2021-10-24T16:35:30.002" v="0"/>
        <pc:sldMkLst>
          <pc:docMk/>
          <pc:sldMk cId="2551511982" sldId="256"/>
        </pc:sldMkLst>
        <pc:spChg chg="add">
          <ac:chgData name="Pratyusha Lakkaraj, Nagasai" userId="S::nagasai.pratyusha-lakkaraj@capgemini.com::cb44c17d-977b-4f6f-876a-0f30c1b9120c" providerId="AD" clId="Web-{C28CB205-ECF7-4539-ACD2-5686D30303AF}" dt="2021-10-24T16:35:30.002" v="0"/>
          <ac:spMkLst>
            <pc:docMk/>
            <pc:sldMk cId="2551511982" sldId="256"/>
            <ac:spMk id="4" creationId="{92898C95-491D-4AE0-90E6-8E39CF6352F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10/24/2021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a:latin typeface="Arial" pitchFamily="34" charset="0"/>
                <a:cs typeface="Arial" pitchFamily="34" charset="0"/>
              </a:rPr>
              <a:t>© Guidewire Software, Inc. 2001-2014. All rights reserved.</a:t>
            </a:r>
            <a:br>
              <a:rPr lang="en-US" sz="800" dirty="0">
                <a:latin typeface="Arial" pitchFamily="34" charset="0"/>
                <a:cs typeface="Arial" pitchFamily="34" charset="0"/>
              </a:rPr>
            </a:br>
            <a:r>
              <a:rPr lang="en-US" sz="800" dirty="0">
                <a:latin typeface="Arial" pitchFamily="34" charset="0"/>
                <a:cs typeface="Arial" pitchFamily="34" charset="0"/>
              </a:rPr>
              <a:t>Do not distribute without permission.</a:t>
            </a: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1999717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the context of industry-standard technologies used for integration, a file is a file consisting of either plain text and/or binary data that stores information in some type of simple structure (such as a file with name/value pairs where each line represents one record).</a:t>
            </a:r>
          </a:p>
          <a:p>
            <a:endParaRPr lang="en-US" dirty="0"/>
          </a:p>
          <a:p>
            <a:r>
              <a:rPr lang="en-US" dirty="0"/>
              <a:t>The file pattern consists of simply writing files, optionally moving them over the network, and then reading them. Common approaches include FTP, or mounting network drives on a server, in order to move files between the connected systems.</a:t>
            </a:r>
          </a:p>
          <a:p>
            <a:endParaRPr lang="en-US" dirty="0"/>
          </a:p>
          <a:p>
            <a:r>
              <a:rPr lang="en-US" dirty="0"/>
              <a:t>Within Guidewire implementations, it is more common to see data read into Guidewire via files than it is to see data written out from Guidewire via files. An integration point based on writing Guidewire information into a file can be less stable, because the file could easily be deleted and there may not be an easy way to retrieve or recreate it. For outbound information, if there are alternatives to writing to files, those alternatives are generally better. However, strictly speaking, it is possible for Guidewire applications to write to files. Depending on the external system, there may be situations where this is the only option.</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1730828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technique includes using a database table to share data across multiple systems. Theoretically, this could involve Guidewire writing data directly into a database table "owned" by the external system. In practice, it is much more common for the two systems to interact with an intermediate table that isn't owned by either system.</a:t>
            </a:r>
          </a:p>
          <a:p>
            <a:endParaRPr lang="en-US" dirty="0"/>
          </a:p>
          <a:p>
            <a:r>
              <a:rPr lang="en-US" dirty="0"/>
              <a:t>Spring - The Spring Framework is an open source application framework for the Java platform. Although the Spring Framework does not impose any specific programming model, it has become popular in the Java community as an alternative to, replacement for, or even addition to the JavaBean model.</a:t>
            </a:r>
          </a:p>
          <a:p>
            <a:endParaRPr lang="en-US" dirty="0"/>
          </a:p>
          <a:p>
            <a:r>
              <a:rPr lang="en-US" dirty="0" err="1"/>
              <a:t>JDBC</a:t>
            </a:r>
            <a:r>
              <a:rPr lang="en-US" dirty="0"/>
              <a:t> - </a:t>
            </a:r>
            <a:r>
              <a:rPr lang="en-US" dirty="0" err="1"/>
              <a:t>JDBC</a:t>
            </a:r>
            <a:r>
              <a:rPr lang="en-US" dirty="0"/>
              <a:t> is an API for the Java programming language that defines how a client may access a database. It provides methods for querying and updating data in a database. </a:t>
            </a:r>
            <a:r>
              <a:rPr lang="en-US" dirty="0" err="1"/>
              <a:t>JDBC</a:t>
            </a:r>
            <a:r>
              <a:rPr lang="en-US" dirty="0"/>
              <a:t> is oriented towards relational databases. A </a:t>
            </a:r>
            <a:r>
              <a:rPr lang="en-US" dirty="0" err="1"/>
              <a:t>JDBC</a:t>
            </a:r>
            <a:r>
              <a:rPr lang="en-US" dirty="0"/>
              <a:t>-to-ODBC bridge enables connections to any ODBC-accessible data source in the </a:t>
            </a:r>
            <a:r>
              <a:rPr lang="en-US" dirty="0" err="1"/>
              <a:t>JVM</a:t>
            </a:r>
            <a:r>
              <a:rPr lang="en-US" dirty="0"/>
              <a:t> host environment.</a:t>
            </a:r>
          </a:p>
          <a:p>
            <a:endParaRPr lang="en-US" dirty="0"/>
          </a:p>
          <a:p>
            <a:r>
              <a:rPr lang="en-US" dirty="0"/>
              <a:t>Hibernate - Hibernate is an object-relational mapping (</a:t>
            </a:r>
            <a:r>
              <a:rPr lang="en-US" dirty="0" err="1"/>
              <a:t>ORM</a:t>
            </a:r>
            <a:r>
              <a:rPr lang="en-US" dirty="0"/>
              <a:t>) library for the Java language, providing a framework for mapping an object-oriented domain model to a traditional relational database. </a:t>
            </a:r>
            <a:r>
              <a:rPr lang="en-US" dirty="0" err="1"/>
              <a:t>Hibernate's</a:t>
            </a:r>
            <a:r>
              <a:rPr lang="en-US" dirty="0"/>
              <a:t> primary feature is mapping from Java classes to database tables (and from Java data types to SQL data types).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110028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an integration point needs to write information that is static, queryable, processable and reprocessable. Integration points based on writing information initially to a file can be unstable. The file could easily be deleted and there may not be an easy way to retrieve or recreate it. Integration points that initially write information to a stand-alone database table are more stable. The rows in the database cannot easily be deleted. They provide a static snapshot of the data at a given point in time. The information can be queried, flagged as processed, and potentially reprocessed if something goes wrong.</a:t>
            </a:r>
          </a:p>
          <a:p>
            <a:endParaRPr lang="en-US" dirty="0"/>
          </a:p>
          <a:p>
            <a:r>
              <a:rPr lang="en-US" dirty="0"/>
              <a:t>Therefore, when data must be written out to a static repository, the most common technique is to use an integration table. The table sits in a separate database. Either Guidewire or an external system writes information to the table. Periodically, some sort of tool, such as a batch process, processes the rows in the table. For example, a batch process could write all unprocessed rows in the table into a file, change the status of the unprocessed rows to "processed", and then make the file available to the consuming system.</a:t>
            </a:r>
          </a:p>
          <a:p>
            <a:endParaRPr lang="en-US" dirty="0"/>
          </a:p>
          <a:p>
            <a:r>
              <a:rPr lang="en-US" dirty="0"/>
              <a:t>Integration tables are not used just to generate files. They can also be used for reporting, data warehouses, or any other requirement in which one must have a snapshot of the state of the application at a specific point in time. For example, an integration point could contain information about invoices overdue or claims filed. This information could then be copied into a data warehouse.</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3196376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flat files and database tables, RPC does not make use of a "separate repository" where the data is placed by one system and, at some later and undetermined point in time, read by the other. RPC has the two systems in direct communication with one another.</a:t>
            </a:r>
          </a:p>
          <a:p>
            <a:endParaRPr lang="en-US" dirty="0"/>
          </a:p>
          <a:p>
            <a:r>
              <a:rPr lang="en-US" dirty="0"/>
              <a:t>Remote procedure calls are typically synchronous and blocking. This means that the process calling the external system halts any further action (for example, any further user actions in the UI) until the external system has responded to the request. In addition, there are threading issues to consider.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576271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message queue involves the exchange of data between two systems that consists of messages. </a:t>
            </a:r>
          </a:p>
          <a:p>
            <a:endParaRPr lang="en-US" dirty="0"/>
          </a:p>
          <a:p>
            <a:r>
              <a:rPr lang="en-US" dirty="0"/>
              <a:t>Each message describes events, requests, and/or replies. Unlike remote procedure calls, which involve a synchronous exchange of information, the exchange in messaging is typically asynchronous. </a:t>
            </a:r>
          </a:p>
          <a:p>
            <a:endParaRPr lang="en-US" dirty="0"/>
          </a:p>
          <a:p>
            <a:r>
              <a:rPr lang="en-US" dirty="0"/>
              <a:t>The system that creates the message does not necessarily send the message immediately after it has been created. </a:t>
            </a:r>
          </a:p>
          <a:p>
            <a:endParaRPr lang="en-US" dirty="0"/>
          </a:p>
          <a:p>
            <a:r>
              <a:rPr lang="en-US" dirty="0"/>
              <a:t>The system that receives the message does not necessarily process the message immediately after it is received. Sun Microsystem's Java Message Service (JMS) and IBM's </a:t>
            </a:r>
            <a:r>
              <a:rPr lang="en-US" dirty="0" err="1"/>
              <a:t>MQSeries</a:t>
            </a:r>
            <a:r>
              <a:rPr lang="en-US" dirty="0"/>
              <a:t> are examples of technologies that provide messaging interfaces and services.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3018802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predefined plugins must interact with external systems, such as an authentication plugin or a geocoding plugin. Other plugins are not required to interact with external systems. For example, number generator plugins generate unique numbers following specific patterns for primary entities. These plugins are not required to interact with external systems, and often they execute logic that is stored entirely within Guidewire.</a:t>
            </a:r>
          </a:p>
          <a:p>
            <a:endParaRPr lang="en-US" dirty="0"/>
          </a:p>
          <a:p>
            <a:r>
              <a:rPr lang="en-US" dirty="0"/>
              <a:t>In Guidewire, there are three functionally different types of plugins: messaging plugins, startable plugins, and non-messaging, non-startable plugins. The term "predefined plugins" refers to non-messaging, non-startable plugins.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1834110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Guidewire applications can both publish and consume web services.  External systems can consume a Guidewire web service that is published.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2226495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Messaging makes use of a variety of Guidewire features, including:</a:t>
            </a:r>
          </a:p>
          <a:p>
            <a:pPr marL="171450" indent="-171450">
              <a:buFont typeface="Arial" pitchFamily="34" charset="0"/>
              <a:buChar char="•"/>
            </a:pPr>
            <a:r>
              <a:rPr lang="en-US" dirty="0"/>
              <a:t>Event Fired rules</a:t>
            </a:r>
          </a:p>
          <a:p>
            <a:pPr marL="171450" indent="-171450">
              <a:buFont typeface="Arial" pitchFamily="34" charset="0"/>
              <a:buChar char="•"/>
            </a:pPr>
            <a:r>
              <a:rPr lang="en-US" dirty="0"/>
              <a:t>Destinations</a:t>
            </a:r>
          </a:p>
          <a:p>
            <a:pPr marL="171450" indent="-171450">
              <a:buFont typeface="Arial" pitchFamily="34" charset="0"/>
              <a:buChar char="•"/>
            </a:pPr>
            <a:r>
              <a:rPr lang="en-US" dirty="0"/>
              <a:t>Messaging plugins (These plugins have behaviors that are somewhat different than predefined plugins.)</a:t>
            </a:r>
          </a:p>
          <a:p>
            <a:pPr marL="171450" indent="-171450">
              <a:buFont typeface="Arial" pitchFamily="34" charset="0"/>
              <a:buChar char="•"/>
            </a:pPr>
            <a:endParaRPr lang="en-US" dirty="0"/>
          </a:p>
          <a:p>
            <a:r>
              <a:rPr lang="en-US" dirty="0"/>
              <a:t>Messages may be sent, and the replies may be received, using flat files, database tables, remote procedure calls, and/or message queues.</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3648439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982098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batch process completes background work that must be done on a periodic basis without user input.  In this regard, a batch process in not triggered typically by a specific business event.</a:t>
            </a:r>
          </a:p>
          <a:p>
            <a:endParaRPr lang="en-US" dirty="0"/>
          </a:p>
          <a:p>
            <a:r>
              <a:rPr lang="en-US" dirty="0"/>
              <a:t>For example, the Exchange Rate batch process periodically queries an external system for exchange rates</a:t>
            </a:r>
          </a:p>
          <a:p>
            <a:endParaRPr lang="en-US" dirty="0"/>
          </a:p>
          <a:p>
            <a:r>
              <a:rPr lang="en-US" dirty="0"/>
              <a:t>May execute logic entirely within Guidewire or interact with other systems</a:t>
            </a:r>
          </a:p>
          <a:p>
            <a:r>
              <a:rPr lang="en-US" dirty="0"/>
              <a:t>Can also be triggered by an external system calling a Guidewire web service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0549916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table above, the "Triggered by" row lists the event or mechanism that typically triggers the integration mechanism. It is not an exhaustive list of all events or mechanisms that could trigger the integration mechanism.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238897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above provides a general comparison of the different integration mechanisms. The table does not describe absolute rules, and any implementation may use the mechanisms in ways that do not exactly adhere to the table.</a:t>
            </a:r>
          </a:p>
          <a:p>
            <a:endParaRPr lang="en-US" dirty="0"/>
          </a:p>
          <a:p>
            <a:r>
              <a:rPr lang="en-US" dirty="0"/>
              <a:t>The columns of the table separate the mechanisms into two general categories. "Outbound", which means the data exchange is initiated by Guidewire, and "Inbound", which means the data exchange is initiated by the external system. Keep in mind that most integration points involve a two-way exchange of data, regardless of who initiates the exchange. </a:t>
            </a:r>
          </a:p>
          <a:p>
            <a:endParaRPr lang="en-US" dirty="0"/>
          </a:p>
          <a:p>
            <a:r>
              <a:rPr lang="en-US" dirty="0"/>
              <a:t>For example, when authenticating a user, Guidewire initially sends information to the external system. Then, the external system replies with information on whether the user has been authenticated. So data typically flows in both directions. The critical point is which system initiated the exchange.</a:t>
            </a:r>
          </a:p>
          <a:p>
            <a:endParaRPr lang="en-US" dirty="0"/>
          </a:p>
          <a:p>
            <a:r>
              <a:rPr lang="en-US" dirty="0"/>
              <a:t>*Some predefined plugins do not typically interact with other systems. For example, ClaimCenter's claim number generator plugin and BillingCenter's commission calculation plugin typically execute logic entirely internal to Guidewire. When a plugin does interact with other systems, the data exchange is outbound.</a:t>
            </a:r>
          </a:p>
          <a:p>
            <a:endParaRPr lang="en-US" dirty="0"/>
          </a:p>
          <a:p>
            <a:r>
              <a:rPr lang="en-US" dirty="0"/>
              <a:t>**Batch processes can be initiated by the scheduler or by a web service call from an external system. So technically, they could be either outbound or inbound. In practice, most batch processes are initiated by the scheduler and are therefore outbound. In other cases, Guidewire application initiate a batch process from the internal API.</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2752472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always send the smallest amount of data possible. For example, if an external system needs information about a contact, exactly what information does it need? Typically, it does not need the entire contact object as understood by Guidewire, but rather a subset of fields. An integration point will be faster to develop and test and will perform better if it sends the smallest amount of data possible.</a:t>
            </a:r>
          </a:p>
          <a:p>
            <a:endParaRPr lang="en-US" dirty="0"/>
          </a:p>
          <a:p>
            <a:r>
              <a:rPr lang="en-US" dirty="0"/>
              <a:t>Whenever possible, integration points should be written asynchronously. Synchronous integration points can be more resource-intensive and can block the user from doing work. </a:t>
            </a:r>
          </a:p>
          <a:p>
            <a:endParaRPr lang="en-US" dirty="0"/>
          </a:p>
          <a:p>
            <a:r>
              <a:rPr lang="en-US" dirty="0"/>
              <a:t>Asynchronous integration points provide the flexibility of processing a request outside of specific user activity, and they can potentially accomplish work during times when there is minimal user activity (such as in the evenings and on the weekends).</a:t>
            </a:r>
          </a:p>
          <a:p>
            <a:endParaRPr lang="en-US" dirty="0"/>
          </a:p>
          <a:p>
            <a:r>
              <a:rPr lang="en-US" dirty="0"/>
              <a:t>Synchronous integration points are typically blocking. When an integration point must be synchronous, you should create it so that it times out if the external system does not respond within a reasonable amount of time. This prevents the user from waiting unnecessarily for a response that is less likely to come.</a:t>
            </a:r>
          </a:p>
          <a:p>
            <a:endParaRPr lang="en-US" dirty="0"/>
          </a:p>
          <a:p>
            <a:r>
              <a:rPr lang="en-US" dirty="0"/>
              <a:t>It is not unusual for similar or identical data to be stored both in Guidewire and in a non-Guidewire system (or in two non-Guidewire systems that both interact with Guidewire). When designing integration points, be clear about which system is the system of record. This helps to resolve issues when the data in one system is not identical to the data in the other.</a:t>
            </a:r>
          </a:p>
          <a:p>
            <a:pPr algn="ctr"/>
            <a:r>
              <a:rPr lang="en-US" dirty="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130043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wary of what a vendor has to say about the uptime or response time of their systems. Vendors can have a vested interest in making the performance of their system sound better than it actually is.</a:t>
            </a:r>
          </a:p>
          <a:p>
            <a:endParaRPr lang="en-US" dirty="0"/>
          </a:p>
          <a:p>
            <a:r>
              <a:rPr lang="en-US" dirty="0"/>
              <a:t>External systems should never write data directly into a Guidewire database table. Data should always be written via an integration point (such as a web service, message reply plugin, or startable plugin).  There are several reasons for this, including the following:</a:t>
            </a:r>
          </a:p>
          <a:p>
            <a:pPr marL="171450" indent="-171450">
              <a:buFont typeface="Arial" pitchFamily="34" charset="0"/>
              <a:buChar char="•"/>
            </a:pPr>
            <a:r>
              <a:rPr lang="en-US" dirty="0"/>
              <a:t>Additional and critical data is often written into the database when the data is written via an integration mechanism. Data written directly into a Guidewire table will miss this information.</a:t>
            </a:r>
          </a:p>
          <a:p>
            <a:pPr marL="171450" indent="-171450">
              <a:buFont typeface="Arial" pitchFamily="34" charset="0"/>
              <a:buChar char="•"/>
            </a:pPr>
            <a:r>
              <a:rPr lang="en-US" dirty="0"/>
              <a:t>Upgrades of the product may involve changes to the structure of the database. Integration mechanisms will automatically account for this, whereas data written directly into a Guidewire table will not.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242083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14076625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Gosu code shown above is from an example of a web service hosted by Guidewire. The web service method, doesContactExist(), takes a string that is a public ID. It then queries the database for any contact who has that public ID. Finally, it returns a boolean that is true (the query's result set was not empty, meaning at least one contact with that public ID was found) or false (the query's result set was empty, meaning no contact with that public ID was found). Queries are discussed in the "Gosu Queries" lesson. Guidewire-published web services are discussed in the "Publishing Guidewire Web Services" lesson.  Every Guidewire data model entity has two fields that are used to uniquely identify instances of that entity: ID and PublicID.</a:t>
            </a:r>
          </a:p>
          <a:p>
            <a:endParaRPr lang="en-US" dirty="0"/>
          </a:p>
          <a:p>
            <a:r>
              <a:rPr lang="en-US" dirty="0"/>
              <a:t>The ID field is of type Key and is "owned" by the relational database. The database sets it and the Guidewire application cannot influence how it is set. Furthermore, if an object is transferred from one database to another (such as when admin data, such as users and groups, are moved from a development environment to a production environment), there is no guarantee that the object will have the same ID in the second system as it did in the first.</a:t>
            </a:r>
          </a:p>
          <a:p>
            <a:endParaRPr lang="en-US" dirty="0"/>
          </a:p>
          <a:p>
            <a:r>
              <a:rPr lang="en-US" dirty="0"/>
              <a:t>The Public ID field is of type String and is "owned" by Guidewire. When a new object is created, customer logic can set the public ID. If customer logic does not set it, then Guidewire base application logic sets the public ID before the object is committed to the database. (For example, in TrainingApp, ABContacts are stored with a public ID of "</a:t>
            </a:r>
            <a:r>
              <a:rPr lang="en-US" dirty="0" err="1"/>
              <a:t>ab:X</a:t>
            </a:r>
            <a:r>
              <a:rPr lang="en-US" dirty="0"/>
              <a:t>", where X is a unique integer value.) Because Guidewire "owns" the field, you can guarantee that objects transferred from one system to another will have the same public ID in both systems.</a:t>
            </a:r>
            <a:br>
              <a:rPr lang="en-US" dirty="0"/>
            </a:br>
            <a:endParaRPr lang="en-US" dirty="0"/>
          </a:p>
          <a:p>
            <a:pPr algn="ctr"/>
            <a:r>
              <a:rPr lang="en-US" dirty="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862552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set, the public ID value can be reset. This is useful in situations where an object is created in Guidewire, but an external system later assigns its own ID value and Guidewire must use the external system's value. For example, imagine that Guidewire ClaimCenter creates a check to be sent to a claimant to pay for medical bills. Guidewire initially assigns it a public ID of "ccCheck:113". The check is then transferred to the check processing system. That system assigns a value of "234-2219" to the external copy of the check, and Guidewire changes the public ID of the Guidewire copy to match the external system's value. Sometime later, the check processing system informs Guidewire that the check is sent to the claimant. The system identifies the check using the "234-2219" value. Because Guidewire reset the public ID to match the external system's ID, Guidewire is able to locate and update the appropriate check.</a:t>
            </a:r>
          </a:p>
          <a:p>
            <a:endParaRPr lang="en-US" dirty="0"/>
          </a:p>
          <a:p>
            <a:r>
              <a:rPr lang="en-US" dirty="0"/>
              <a:t>There is one data model entity whose instances are not identified by PublicID: Message. The Message entity is used to create messages that are asynchronously created, sent to external systems, and then acknowledged. Message instances are typically identified by their SenderRefID field. The motivation for and functionality associated to SenderRefIDs are discussed in detail in the "Sending Messages" and "Acknowledging Messages" lessons.</a:t>
            </a:r>
          </a:p>
          <a:p>
            <a:endParaRPr lang="en-US" dirty="0"/>
          </a:p>
          <a:p>
            <a:r>
              <a:rPr lang="en-US" dirty="0"/>
              <a:t>Every data model entity which delegates to the KeyableBean data model delegate, either directly or indirectly, has a PublicID. This includes entities that delegate to Retireable, Editable, or Versionable, and includes virtually every business object entity (such as Claim, Policy, Account, and Contact) in every Guidewire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1064009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Studio editors exclusive to integration include:</a:t>
            </a:r>
          </a:p>
          <a:p>
            <a:pPr marL="171450" indent="-171450">
              <a:buFont typeface="Arial" pitchFamily="34" charset="0"/>
              <a:buChar char="•"/>
            </a:pPr>
            <a:r>
              <a:rPr lang="en-US" dirty="0"/>
              <a:t>The plugin registry</a:t>
            </a:r>
          </a:p>
          <a:p>
            <a:pPr marL="171450" indent="-171450">
              <a:buFont typeface="Arial" pitchFamily="34" charset="0"/>
              <a:buChar char="•"/>
            </a:pPr>
            <a:r>
              <a:rPr lang="en-US" dirty="0"/>
              <a:t>The destinations editor</a:t>
            </a:r>
          </a:p>
          <a:p>
            <a:r>
              <a:rPr lang="en-US" dirty="0"/>
              <a:t>There are several sets of documentation that are specific to a given instance of a Guidewire application. Each set must be generated. This includes the following:</a:t>
            </a:r>
          </a:p>
          <a:p>
            <a:pPr marL="171450" indent="-171450">
              <a:buFont typeface="Arial" pitchFamily="34" charset="0"/>
              <a:buChar char="•"/>
            </a:pPr>
            <a:r>
              <a:rPr lang="en-US" dirty="0"/>
              <a:t>The Data Dictionary, which documents the entities and typelists in the Guidewire data model. It is generated using the gwxx regen-dictionary command (which also generates the Security Dictionary). Once generated, it is located in &lt;application&gt;\build\dictionary\data. (The Data Dictionary is discussed in detail in the Configuration Fundamentals course's "Introduction to the Data Model" lesson.)</a:t>
            </a:r>
          </a:p>
          <a:p>
            <a:pPr marL="171450" indent="-171450">
              <a:buFont typeface="Arial" pitchFamily="34" charset="0"/>
              <a:buChar char="•"/>
            </a:pPr>
            <a:r>
              <a:rPr lang="en-US" dirty="0"/>
              <a:t>The Security Dictionary, which documents the system permissions and roles for the application. It is generated using the gwxx regen-dictionary command (which also generates the Data Dictionary). Once generated, it is located in &lt;application&gt;\build\dictionary\security.</a:t>
            </a:r>
          </a:p>
          <a:p>
            <a:pPr marL="171450" indent="-171450">
              <a:buFont typeface="Arial" pitchFamily="34" charset="0"/>
              <a:buChar char="•"/>
            </a:pPr>
            <a:r>
              <a:rPr lang="en-US" dirty="0"/>
              <a:t>The Gosu Reference, which documents the Gosu type system. It is generated using the gwxx regen-gosudoc command. Once generated, it is located in &lt;application&gt;\build\gosudoc.</a:t>
            </a:r>
          </a:p>
          <a:p>
            <a:pPr marL="171450" indent="-171450">
              <a:buFont typeface="Arial" pitchFamily="34" charset="0"/>
              <a:buChar char="•"/>
            </a:pPr>
            <a:r>
              <a:rPr lang="en-US" dirty="0"/>
              <a:t>The Guidewire Java API Javadocs, which documents the Java classes that represent Guidewire entities, typelists, and plugin interfaces. It is generated using the gwxx regen-java-api command.</a:t>
            </a:r>
            <a:r>
              <a:rPr lang="en-US" baseline="0" dirty="0"/>
              <a:t> You must add a reference to the Guidewire Studio project for Javadocs.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4054139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Guidewire recommends that all development work be done using the Dynamic Code Evolution (</a:t>
            </a:r>
            <a:r>
              <a:rPr lang="en-US" dirty="0" err="1"/>
              <a:t>DCE</a:t>
            </a:r>
            <a:r>
              <a:rPr lang="en-US" dirty="0"/>
              <a:t>) virtual machine.</a:t>
            </a:r>
          </a:p>
          <a:p>
            <a:endParaRPr lang="en-US" dirty="0"/>
          </a:p>
          <a:p>
            <a:r>
              <a:rPr lang="en-US" dirty="0"/>
              <a:t>With the </a:t>
            </a:r>
            <a:r>
              <a:rPr lang="en-US" dirty="0" err="1"/>
              <a:t>DCEVM</a:t>
            </a:r>
            <a:r>
              <a:rPr lang="en-US" dirty="0"/>
              <a:t>, there are numerous situations where you can deploy your new code simply by saving the code in Studio and reloading the changed class or compiling the class.   Without the </a:t>
            </a:r>
            <a:r>
              <a:rPr lang="en-US" dirty="0" err="1"/>
              <a:t>DCEVM</a:t>
            </a:r>
            <a:r>
              <a:rPr lang="en-US" dirty="0"/>
              <a:t>, you must often stop and restart the server to deploy your new code.</a:t>
            </a:r>
          </a:p>
          <a:p>
            <a:endParaRPr lang="en-US" dirty="0"/>
          </a:p>
          <a:p>
            <a:r>
              <a:rPr lang="en-US" dirty="0"/>
              <a:t>If your classroom environment was set up as recommended by Guidewire, then the </a:t>
            </a:r>
            <a:r>
              <a:rPr lang="en-US" dirty="0" err="1"/>
              <a:t>DCEVM</a:t>
            </a:r>
            <a:r>
              <a:rPr lang="en-US" dirty="0"/>
              <a:t> has been installed. For more information on the </a:t>
            </a:r>
            <a:r>
              <a:rPr lang="en-US" dirty="0" err="1"/>
              <a:t>DCEVM</a:t>
            </a:r>
            <a:r>
              <a:rPr lang="en-US" dirty="0"/>
              <a:t>, refer to the </a:t>
            </a:r>
            <a:r>
              <a:rPr lang="en-US" i="1" dirty="0"/>
              <a:t>Installation Guide</a:t>
            </a:r>
            <a:r>
              <a:rPr lang="en-US" dirty="0"/>
              <a:t>.</a:t>
            </a:r>
          </a:p>
          <a:p>
            <a:endParaRPr lang="en-US" dirty="0"/>
          </a:p>
          <a:p>
            <a:r>
              <a:rPr lang="en-US" dirty="0"/>
              <a:t>The Guidewire applications used in this course (including TrainingApp and </a:t>
            </a:r>
            <a:r>
              <a:rPr lang="en-US" dirty="0" err="1"/>
              <a:t>ExternalApp</a:t>
            </a:r>
            <a:r>
              <a:rPr lang="en-US" dirty="0"/>
              <a:t>) come with shortcuts that can be used to start and stop the application and start Studio. These shortcuts assume that the Guidewire applications are in the c:\Guidewire directory. </a:t>
            </a:r>
          </a:p>
          <a:p>
            <a:endParaRPr lang="en-US" dirty="0"/>
          </a:p>
          <a:p>
            <a:r>
              <a:rPr lang="en-US" dirty="0"/>
              <a:t>If these applications are stored in a different directory in your environment, then you will need to modify the shortcuts to point to the correct directories, or start and stop applications manually through the command line interface.</a:t>
            </a:r>
          </a:p>
          <a:p>
            <a:endParaRPr lang="en-US" dirty="0"/>
          </a:p>
          <a:p>
            <a:r>
              <a:rPr lang="en-US" dirty="0"/>
              <a:t>That said, you will often work in Guidewire Studio and deploy you changes in a Debug 'Server' process. You can stop and start the debug 'server' process from Guidewire Studio.</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2376345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situations, provided that Studio is connected to the application, the only thing you need to do to deploy a resource is to click Save in Studio.</a:t>
            </a:r>
          </a:p>
          <a:p>
            <a:endParaRPr lang="en-US" dirty="0"/>
          </a:p>
          <a:p>
            <a:r>
              <a:rPr lang="en-US" dirty="0"/>
              <a:t>This requires that the </a:t>
            </a:r>
            <a:r>
              <a:rPr lang="en-US" dirty="0" err="1"/>
              <a:t>EnableInternalDebugTools</a:t>
            </a:r>
            <a:r>
              <a:rPr lang="en-US" dirty="0"/>
              <a:t> parameter in config.xml has been set to true.</a:t>
            </a:r>
          </a:p>
          <a:p>
            <a:r>
              <a:rPr lang="en-US" dirty="0"/>
              <a:t>In some situations, you must restart the server. This typically pertains to resources that can only be read during server startup.</a:t>
            </a:r>
          </a:p>
          <a:p>
            <a:endParaRPr lang="en-US" dirty="0"/>
          </a:p>
          <a:p>
            <a:r>
              <a:rPr lang="en-US" dirty="0"/>
              <a:t>In some situations, you must also copy files into the Guidewire application. This typically pertains to resources developed in Java.</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38921663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TrainingApp is a simple application used to store contact information. It is not sold as a genuine Guidewire product. It is used exclusively by Guidewire Education for teaching students about platform-level functionality.</a:t>
            </a:r>
          </a:p>
          <a:p>
            <a:endParaRPr lang="en-US" dirty="0"/>
          </a:p>
          <a:p>
            <a:r>
              <a:rPr lang="en-US" dirty="0"/>
              <a:t>TrainingApp contains examples and partially-built functionality for both configuration students and integration students. The legal case report integration point shown above is a fully functional integration point that uses Guidewire messaging and web services to request a legal case report from an external system, process the reply when it is received, and display any reports received. The integration point interacts with </a:t>
            </a:r>
            <a:r>
              <a:rPr lang="en-US" dirty="0" err="1"/>
              <a:t>ExternalApp</a:t>
            </a:r>
            <a:r>
              <a:rPr lang="en-US" dirty="0"/>
              <a:t> (which is discussed on the next slide), so you must have </a:t>
            </a:r>
            <a:r>
              <a:rPr lang="en-US" dirty="0" err="1"/>
              <a:t>ExternalApp</a:t>
            </a:r>
            <a:r>
              <a:rPr lang="en-US" dirty="0"/>
              <a:t> running to see the end-to-end functionality.</a:t>
            </a:r>
          </a:p>
          <a:p>
            <a:r>
              <a:rPr lang="en-US" dirty="0"/>
              <a:t>To view the legal case report integration point:</a:t>
            </a:r>
          </a:p>
          <a:p>
            <a:pPr marL="171450" indent="-171450">
              <a:buFont typeface="Arial" pitchFamily="34" charset="0"/>
              <a:buChar char="•"/>
            </a:pPr>
            <a:r>
              <a:rPr lang="en-US" dirty="0"/>
              <a:t>Start </a:t>
            </a:r>
            <a:r>
              <a:rPr lang="en-US" dirty="0" err="1"/>
              <a:t>ExternalApp</a:t>
            </a:r>
            <a:r>
              <a:rPr lang="en-US" dirty="0"/>
              <a:t>. (Navigate to c:\Guidewire\ExternalApp and double-click the </a:t>
            </a:r>
            <a:r>
              <a:rPr lang="en-US" dirty="0" err="1"/>
              <a:t>ExternalApp</a:t>
            </a:r>
            <a:r>
              <a:rPr lang="en-US" dirty="0"/>
              <a:t> shortcut.)</a:t>
            </a:r>
          </a:p>
          <a:p>
            <a:pPr marL="171450" indent="-171450">
              <a:buFont typeface="Arial" pitchFamily="34" charset="0"/>
              <a:buChar char="•"/>
            </a:pPr>
            <a:r>
              <a:rPr lang="en-US" dirty="0"/>
              <a:t>In TrainingApp, navigate to an </a:t>
            </a:r>
            <a:r>
              <a:rPr lang="en-US" dirty="0" err="1"/>
              <a:t>ABDoctor</a:t>
            </a:r>
            <a:r>
              <a:rPr lang="en-US" dirty="0"/>
              <a:t> (such as Samantha Andrews).</a:t>
            </a:r>
          </a:p>
          <a:p>
            <a:pPr marL="171450" indent="-171450">
              <a:buFont typeface="Arial" pitchFamily="34" charset="0"/>
              <a:buChar char="•"/>
            </a:pPr>
            <a:r>
              <a:rPr lang="en-US" dirty="0"/>
              <a:t>On the Details screen's Person Info card, click the "Request Case Report" button. (This disables the "Request Case Report" button and displays the "Report requested" text.)</a:t>
            </a:r>
          </a:p>
          <a:p>
            <a:pPr marL="171450" indent="-171450">
              <a:buFont typeface="Arial" pitchFamily="34" charset="0"/>
              <a:buChar char="•"/>
            </a:pPr>
            <a:r>
              <a:rPr lang="en-US" dirty="0"/>
              <a:t>Wait for approximately two minutes. (You can view the consoles of both TrainingApp and </a:t>
            </a:r>
            <a:r>
              <a:rPr lang="en-US" dirty="0" err="1"/>
              <a:t>ExternalApp</a:t>
            </a:r>
            <a:r>
              <a:rPr lang="en-US" dirty="0"/>
              <a:t> to view the exchange on information between the two systems.)</a:t>
            </a:r>
          </a:p>
          <a:p>
            <a:pPr marL="171450" indent="-171450">
              <a:buFont typeface="Arial" pitchFamily="34" charset="0"/>
              <a:buChar char="•"/>
            </a:pPr>
            <a:r>
              <a:rPr lang="en-US" dirty="0"/>
              <a:t>Refresh the Person Info card by clicking on a different card and then clicking back on the Person Info card. You should now see the "Updated" text under the Lawsuits label, and the "Request Case Report" button should be re-enabled. Most of the time, there will also be a case report in the list view, but not always.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39304121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TrainingApp, </a:t>
            </a:r>
            <a:r>
              <a:rPr lang="en-US" dirty="0" err="1"/>
              <a:t>ExternalApp</a:t>
            </a:r>
            <a:r>
              <a:rPr lang="en-US" dirty="0"/>
              <a:t> is a modified version of ContactManager. However, the modifications in </a:t>
            </a:r>
            <a:r>
              <a:rPr lang="en-US" dirty="0" err="1"/>
              <a:t>ExternalApp</a:t>
            </a:r>
            <a:r>
              <a:rPr lang="en-US" dirty="0"/>
              <a:t> are significantly less than that of TrainingApp. Beyond the base application, it has just a small number of web services, batch processes, and logic to react to incoming requests.</a:t>
            </a:r>
          </a:p>
          <a:p>
            <a:endParaRPr lang="en-US" dirty="0"/>
          </a:p>
          <a:p>
            <a:r>
              <a:rPr lang="en-US" dirty="0"/>
              <a:t>You do not need to have </a:t>
            </a:r>
            <a:r>
              <a:rPr lang="en-US" dirty="0" err="1"/>
              <a:t>ExternalApp</a:t>
            </a:r>
            <a:r>
              <a:rPr lang="en-US" dirty="0"/>
              <a:t> running at all times. If a TrainingApp example or course lab requires the application to be running, then explicit notes or instructions identify this.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11214405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a:t>
            </a:r>
          </a:p>
          <a:p>
            <a:r>
              <a:rPr lang="en-US" dirty="0"/>
              <a:t>1)Files, database tables, remote procedure calls, message queues</a:t>
            </a:r>
          </a:p>
          <a:p>
            <a:endParaRPr lang="en-US" dirty="0"/>
          </a:p>
          <a:p>
            <a:r>
              <a:rPr lang="en-US" dirty="0"/>
              <a:t>2a) Synchronous and outbound</a:t>
            </a:r>
          </a:p>
          <a:p>
            <a:r>
              <a:rPr lang="en-US" dirty="0"/>
              <a:t>2b) Synchronous and inbound</a:t>
            </a:r>
          </a:p>
          <a:p>
            <a:r>
              <a:rPr lang="en-US" dirty="0"/>
              <a:t>2c) Asynchronous and outbound</a:t>
            </a:r>
          </a:p>
          <a:p>
            <a:r>
              <a:rPr lang="en-US" dirty="0"/>
              <a:t>2d) Asynchronous and inbound</a:t>
            </a:r>
          </a:p>
          <a:p>
            <a:r>
              <a:rPr lang="en-US" dirty="0"/>
              <a:t>2e) Scheduled and outbound</a:t>
            </a:r>
          </a:p>
          <a:p>
            <a:endParaRPr lang="en-US" dirty="0"/>
          </a:p>
          <a:p>
            <a:r>
              <a:rPr lang="en-US" dirty="0"/>
              <a:t>3) Possible answers:</a:t>
            </a:r>
          </a:p>
          <a:p>
            <a:pPr marL="171450" indent="-171450">
              <a:buFont typeface="Arial" pitchFamily="34" charset="0"/>
              <a:buChar char="•"/>
            </a:pPr>
            <a:r>
              <a:rPr lang="en-US" dirty="0"/>
              <a:t>When possible, write information out to database tables as opposed to files.</a:t>
            </a:r>
          </a:p>
          <a:p>
            <a:pPr marL="171450" indent="-171450">
              <a:buFont typeface="Arial" pitchFamily="34" charset="0"/>
              <a:buChar char="•"/>
            </a:pPr>
            <a:r>
              <a:rPr lang="en-US" dirty="0"/>
              <a:t>Send the smallest amount of information possible.</a:t>
            </a:r>
          </a:p>
          <a:p>
            <a:pPr marL="171450" indent="-171450">
              <a:buFont typeface="Arial" pitchFamily="34" charset="0"/>
              <a:buChar char="•"/>
            </a:pPr>
            <a:r>
              <a:rPr lang="en-US" dirty="0"/>
              <a:t>Whenever possible, write integration points asynchronously.</a:t>
            </a:r>
          </a:p>
          <a:p>
            <a:pPr marL="171450" indent="-171450">
              <a:buFont typeface="Arial" pitchFamily="34" charset="0"/>
              <a:buChar char="•"/>
            </a:pPr>
            <a:r>
              <a:rPr lang="en-US" dirty="0"/>
              <a:t>When an integration point must be synchronous, include a timeout with the integration point.</a:t>
            </a:r>
          </a:p>
          <a:p>
            <a:pPr marL="171450" indent="-171450">
              <a:buFont typeface="Arial" pitchFamily="34" charset="0"/>
              <a:buChar char="•"/>
            </a:pPr>
            <a:r>
              <a:rPr lang="en-US" dirty="0"/>
              <a:t>Do not write information directly into a Guidewire database table.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"Integration" is typically used to refer to external systems other than: (1) the web browser used to connect end users to the application, or (2) the application database. </a:t>
            </a:r>
          </a:p>
          <a:p>
            <a:endParaRPr lang="en-US" dirty="0"/>
          </a:p>
          <a:p>
            <a:r>
              <a:rPr lang="en-US" dirty="0"/>
              <a:t>The connections to the web browser and to the application database typically require little configuration. You can modify certain properties relevant to each (such as the port number on which the Guidewire application listens or the application database that Guidewire points to), but these changes are straight-forward and require no coding.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966092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Almost every instance of a Guidewire application is integrated with an authentication system, such as  Microsoft Active Directory. This system takes a user name and either a token or a password and verifies if they are authentic.</a:t>
            </a:r>
          </a:p>
          <a:p>
            <a:endParaRPr lang="en-US" dirty="0"/>
          </a:p>
          <a:p>
            <a:r>
              <a:rPr lang="en-US" dirty="0"/>
              <a:t>Almost every instance of a Guidewire application has an integration point to a document production application somewhere in the application architecture. This application merges templates and data, and it may also store the document templates. Implementations may also have some documents created on a user's machine.</a:t>
            </a:r>
          </a:p>
          <a:p>
            <a:endParaRPr lang="en-US" dirty="0"/>
          </a:p>
          <a:p>
            <a:r>
              <a:rPr lang="en-US" dirty="0"/>
              <a:t>Almost every instance of a Guidewire application has an integration point to a document storage application, such as </a:t>
            </a:r>
            <a:r>
              <a:rPr lang="en-US" dirty="0" err="1"/>
              <a:t>FileNet</a:t>
            </a:r>
            <a:r>
              <a:rPr lang="en-US" dirty="0"/>
              <a:t> or </a:t>
            </a:r>
            <a:r>
              <a:rPr lang="en-US" dirty="0" err="1"/>
              <a:t>Box.Net</a:t>
            </a:r>
            <a:r>
              <a:rPr lang="en-US" dirty="0"/>
              <a:t>. The document storage system manages documents that end users download, create, edit, and upload. </a:t>
            </a:r>
          </a:p>
          <a:p>
            <a:endParaRPr lang="en-US" dirty="0"/>
          </a:p>
          <a:p>
            <a:r>
              <a:rPr lang="en-US" dirty="0"/>
              <a:t>Many instances of a Guidewire application have an integration point to an address book application. Many implementations use Guidewire ContactManager (formerly known as ContactCenter) as the address book application.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2037665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(During deliveries to customers who are not learning PolicyCenter integration, the instructor may skip this slide.)</a:t>
            </a:r>
          </a:p>
          <a:p>
            <a:endParaRPr lang="en-US" sz="1000" dirty="0"/>
          </a:p>
          <a:p>
            <a:r>
              <a:rPr lang="en-US" sz="1000" dirty="0"/>
              <a:t>A policy transaction is an action that creates, modified, or cancels a policy. Most policy transactions have a cost associated to them. A rating engine is a system that takes information on an unbound policy transaction and calculates the rating (the amount of money that will be charged or refunded to the policy holder if the policy transaction is bound).</a:t>
            </a:r>
          </a:p>
          <a:p>
            <a:endParaRPr lang="en-US" sz="1000" dirty="0"/>
          </a:p>
          <a:p>
            <a:r>
              <a:rPr lang="en-US" sz="1000" dirty="0"/>
              <a:t>Whenever a policy transaction with billing implications in bound (such as when a new policy is issued, a policy is changed, or a policy is cancelled), PolicyCenter sends information to a billing system so that the appropriate parties can be charged or refunded. The billing system may also need to inform PolicyCenter that a policy is delinquent and that the cancellation process should be initiated.</a:t>
            </a:r>
          </a:p>
          <a:p>
            <a:endParaRPr lang="en-US" sz="1000" dirty="0"/>
          </a:p>
          <a:p>
            <a:r>
              <a:rPr lang="en-US" sz="1000" dirty="0"/>
              <a:t>PolicyCenter can be integrated with one or more legacy policy administration systems (PAS). This is typical during the first year of the PolicyCenter implementation. Existing policies are shifted from the legacy system to PolicyCenter as each legacy policy comes up for renewal. The legacy system triggers the renewal process in PolicyCenter. This can also occur if PolicyCenter manages policies for some, but not all, lines of business, especially if a given insured can have policies in each system.</a:t>
            </a:r>
          </a:p>
          <a:p>
            <a:r>
              <a:rPr lang="en-US" sz="1000" dirty="0"/>
              <a:t>Every instance of PolicyCenter is integrated with one or more claims systems. The claims system searches PolicyCenter for policies whenever a new claim is created. PolicyCenter retrieves claim information during the renewal process to determine if a given policy should be renewed and what impact the claims may have on the policy's rating.</a:t>
            </a:r>
          </a:p>
          <a:p>
            <a:endParaRPr lang="en-US" sz="1000"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1117951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deliveries to customers who are not learning BillingCenter integration, the instructor may skip this slide.)</a:t>
            </a:r>
          </a:p>
          <a:p>
            <a:endParaRPr lang="en-US" dirty="0"/>
          </a:p>
          <a:p>
            <a:r>
              <a:rPr lang="en-US" dirty="0"/>
              <a:t>The billing process is initiated by a policy administration system (PAS). It contacts BillingCenter whenever there is a policy transaction with billing implications (such as when a new policy is issued, a policy is changed, or a policy is cancelled). BillingCenter may also need to inform the PAS that a policy is delinquent and that the cancellation process should be initiated.</a:t>
            </a:r>
          </a:p>
          <a:p>
            <a:endParaRPr lang="en-US" dirty="0"/>
          </a:p>
          <a:p>
            <a:r>
              <a:rPr lang="en-US" dirty="0"/>
              <a:t>Some instances of BillingCenter have an integration point to a general ledger system, such as Oracle Financials. This system tracks finances for the carrier, and the integration point exists so that the ledger system can stay abreast of the activity occurring in BillingCenter.</a:t>
            </a:r>
          </a:p>
          <a:p>
            <a:endParaRPr lang="en-US" dirty="0"/>
          </a:p>
          <a:p>
            <a:r>
              <a:rPr lang="en-US" dirty="0"/>
              <a:t>Most instances of BillingCenter have integration points to a check processing system. This system prints paper checks for outgoing money, such as disbursements (refunds) to policy holders, and commission payments to producers.</a:t>
            </a:r>
          </a:p>
          <a:p>
            <a:endParaRPr lang="en-US" dirty="0"/>
          </a:p>
          <a:p>
            <a:r>
              <a:rPr lang="en-US" dirty="0"/>
              <a:t>BillingCenter can also be integrated to one or more financial institutions. This integration point manages payments coming into BillingCenter as well as outgoing electronic fund transfers.</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1179319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deliveries to customers who are not learning ClaimCenter integration, the instructor may skip this slide.)</a:t>
            </a:r>
          </a:p>
          <a:p>
            <a:endParaRPr lang="en-US" dirty="0"/>
          </a:p>
          <a:p>
            <a:r>
              <a:rPr lang="en-US" dirty="0"/>
              <a:t>Nearly every instance of ClaimCenter has an integration point to a first notice application. This application stores First Notice of Loss reports in a standard XML-based file format called </a:t>
            </a:r>
            <a:r>
              <a:rPr lang="en-US" dirty="0" err="1"/>
              <a:t>ACORD</a:t>
            </a:r>
            <a:r>
              <a:rPr lang="en-US" dirty="0"/>
              <a:t> XML. It could be hosted by the carrier or by an FNOL service provider.</a:t>
            </a:r>
          </a:p>
          <a:p>
            <a:r>
              <a:rPr lang="en-US" dirty="0"/>
              <a:t>Every instance of ClaimCenter has an integration point to a policy administration system, such as PolicyCenter. This application stores information about:</a:t>
            </a:r>
          </a:p>
          <a:p>
            <a:pPr marL="171450" indent="-171450">
              <a:buFont typeface="Arial" pitchFamily="34" charset="0"/>
              <a:buChar char="•"/>
            </a:pPr>
            <a:r>
              <a:rPr lang="en-US" dirty="0"/>
              <a:t>Policies issued by the carrier</a:t>
            </a:r>
          </a:p>
          <a:p>
            <a:pPr marL="171450" indent="-171450">
              <a:buFont typeface="Arial" pitchFamily="34" charset="0"/>
              <a:buChar char="•"/>
            </a:pPr>
            <a:r>
              <a:rPr lang="en-US" dirty="0"/>
              <a:t>Coverages on each policy</a:t>
            </a:r>
          </a:p>
          <a:p>
            <a:pPr marL="171450" indent="-171450">
              <a:buFont typeface="Arial" pitchFamily="34" charset="0"/>
              <a:buChar char="•"/>
            </a:pPr>
            <a:r>
              <a:rPr lang="en-US" dirty="0"/>
              <a:t>People or assets covered by those coverages</a:t>
            </a:r>
          </a:p>
          <a:p>
            <a:pPr marL="171450" indent="-171450">
              <a:buFont typeface="Arial" pitchFamily="34" charset="0"/>
              <a:buChar char="•"/>
            </a:pPr>
            <a:endParaRPr lang="en-US" dirty="0"/>
          </a:p>
          <a:p>
            <a:r>
              <a:rPr lang="en-US" dirty="0"/>
              <a:t>Some instances of ClaimCenter have an integration point to a general ledger system, such as Oracle Financials. This system tracks finances for the carrier (reserves and payments), and the integration point exists so that the ledger system can stay abreast of the payments ClaimCenter is making.</a:t>
            </a:r>
          </a:p>
          <a:p>
            <a:endParaRPr lang="en-US" dirty="0"/>
          </a:p>
          <a:p>
            <a:r>
              <a:rPr lang="en-US" dirty="0"/>
              <a:t>Every instance of ClaimCenter has an integration point to a check processing system. This system prints paper checks and/or manages electronic funds transfers.</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3106661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3301609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2001-2014. All rights reserved.</a:t>
            </a:r>
            <a:br>
              <a:rPr lang="en-US" sz="600" dirty="0">
                <a:solidFill>
                  <a:schemeClr val="tx1"/>
                </a:solidFill>
                <a:latin typeface="+mn-lt"/>
                <a:cs typeface="Arial" pitchFamily="34" charset="0"/>
              </a:rPr>
            </a:br>
            <a:r>
              <a:rPr lang="en-US" sz="600" dirty="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2001-2014. All rights reserved.</a:t>
            </a:r>
            <a:br>
              <a:rPr lang="en-US" sz="600" dirty="0">
                <a:solidFill>
                  <a:schemeClr val="tx1"/>
                </a:solidFill>
                <a:latin typeface="+mn-lt"/>
                <a:cs typeface="Arial" pitchFamily="34" charset="0"/>
              </a:rPr>
            </a:br>
            <a:r>
              <a:rPr lang="en-US" sz="600" dirty="0">
                <a:solidFill>
                  <a:schemeClr val="tx1"/>
                </a:solidFill>
                <a:latin typeface="+mn-lt"/>
                <a:cs typeface="Arial" pitchFamily="34" charset="0"/>
              </a:rPr>
              <a:t>Do not distribute without permission.</a:t>
            </a: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7616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046369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837514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6586969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352920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Tree>
    <p:extLst>
      <p:ext uri="{BB962C8B-B14F-4D97-AF65-F5344CB8AC3E}">
        <p14:creationId xmlns:p14="http://schemas.microsoft.com/office/powerpoint/2010/main" val="136664652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158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878666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970613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848553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36849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Right Column Subtitle</a:t>
            </a:r>
          </a:p>
        </p:txBody>
      </p:sp>
    </p:spTree>
    <p:extLst>
      <p:ext uri="{BB962C8B-B14F-4D97-AF65-F5344CB8AC3E}">
        <p14:creationId xmlns:p14="http://schemas.microsoft.com/office/powerpoint/2010/main" val="42766751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3728354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6760907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7242557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0365302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9713000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47183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283698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1869692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a:t>Topic 01 (Current topic = black font color)</a:t>
            </a:r>
          </a:p>
          <a:p>
            <a:pPr lvl="0"/>
            <a:r>
              <a:rPr lang="en-US" dirty="0"/>
              <a:t>Topic 02</a:t>
            </a:r>
          </a:p>
          <a:p>
            <a:pPr lvl="0"/>
            <a:r>
              <a:rPr lang="en-US" dirty="0"/>
              <a:t>Topic 03</a:t>
            </a:r>
          </a:p>
          <a:p>
            <a:pPr lvl="0"/>
            <a:r>
              <a:rPr lang="en-US" dirty="0"/>
              <a:t>Topic 04</a:t>
            </a:r>
          </a:p>
          <a:p>
            <a:pPr lvl="0"/>
            <a:endParaRPr lang="en-US" dirty="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962378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99571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4026139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337675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a:solidFill>
                  <a:schemeClr val="accent1"/>
                </a:solidFill>
              </a:rPr>
              <a:t>This lesson uses the notes section for additional explanation and information.</a:t>
            </a:r>
            <a:r>
              <a:rPr lang="en-US" sz="1600" dirty="0">
                <a:solidFill>
                  <a:schemeClr val="accent1"/>
                </a:solidFill>
              </a:rPr>
              <a:t> </a:t>
            </a:r>
            <a:br>
              <a:rPr lang="en-US" sz="1600" dirty="0">
                <a:solidFill>
                  <a:schemeClr val="accent1"/>
                </a:solidFill>
              </a:rPr>
            </a:br>
            <a:r>
              <a:rPr lang="en-US" sz="1600" b="0" dirty="0">
                <a:solidFill>
                  <a:schemeClr val="accent1"/>
                </a:solidFill>
              </a:rPr>
              <a:t>To view the notes in PowerPoint, select View </a:t>
            </a:r>
            <a:r>
              <a:rPr lang="en-US" sz="1600" b="0" dirty="0">
                <a:solidFill>
                  <a:schemeClr val="accent1"/>
                </a:solidFill>
                <a:sym typeface="Wingdings" pitchFamily="2" charset="2"/>
              </a:rPr>
              <a:t> Normal or </a:t>
            </a:r>
            <a:r>
              <a:rPr lang="en-US" sz="1600" b="0" dirty="0">
                <a:solidFill>
                  <a:schemeClr val="accent1"/>
                </a:solidFill>
              </a:rPr>
              <a:t>View </a:t>
            </a:r>
            <a:r>
              <a:rPr lang="en-US" sz="1600" b="0" dirty="0">
                <a:solidFill>
                  <a:schemeClr val="accent1"/>
                </a:solidFill>
                <a:sym typeface="Wingdings" pitchFamily="2" charset="2"/>
              </a:rPr>
              <a:t> </a:t>
            </a:r>
            <a:r>
              <a:rPr lang="en-US" sz="1600" b="0" dirty="0">
                <a:solidFill>
                  <a:schemeClr val="accent1"/>
                </a:solidFill>
              </a:rPr>
              <a:t>Notes Page. </a:t>
            </a:r>
            <a:br>
              <a:rPr lang="en-US" sz="1600" b="0" dirty="0">
                <a:solidFill>
                  <a:schemeClr val="accent1"/>
                </a:solidFill>
              </a:rPr>
            </a:br>
            <a:r>
              <a:rPr lang="en-US" sz="1600" b="0" dirty="0">
                <a:solidFill>
                  <a:schemeClr val="accent1"/>
                </a:solidFill>
              </a:rPr>
              <a:t>When printing </a:t>
            </a:r>
            <a:r>
              <a:rPr lang="en-US" sz="1600" dirty="0">
                <a:solidFill>
                  <a:schemeClr val="accent1"/>
                </a:solidFill>
              </a:rPr>
              <a:t>notes, select Note Pages and</a:t>
            </a:r>
            <a:r>
              <a:rPr lang="en-US" sz="1600" baseline="0" dirty="0">
                <a:solidFill>
                  <a:schemeClr val="accent1"/>
                </a:solidFill>
              </a:rPr>
              <a:t> </a:t>
            </a:r>
            <a:r>
              <a:rPr lang="en-US" sz="1600" b="0" dirty="0">
                <a:solidFill>
                  <a:schemeClr val="accent1"/>
                </a:solidFill>
              </a:rPr>
              <a:t>Print hidden slides.</a:t>
            </a: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79562209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13773426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Question…?</a:t>
            </a:r>
          </a:p>
          <a:p>
            <a:pPr lvl="0"/>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lvl="0"/>
            <a:endParaRPr lang="en-US" dirty="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Statement.</a:t>
            </a:r>
          </a:p>
          <a:p>
            <a:pPr lvl="0"/>
            <a:r>
              <a:rPr lang="en-US" dirty="0"/>
              <a:t>Statement.</a:t>
            </a:r>
          </a:p>
          <a:p>
            <a:pPr lvl="0"/>
            <a:r>
              <a:rPr lang="en-US" dirty="0"/>
              <a:t>Statement.</a:t>
            </a:r>
          </a:p>
          <a:p>
            <a:pPr lvl="0"/>
            <a:r>
              <a:rPr lang="en-US" dirty="0"/>
              <a:t>Statement.</a:t>
            </a:r>
          </a:p>
        </p:txBody>
      </p:sp>
    </p:spTree>
    <p:extLst>
      <p:ext uri="{BB962C8B-B14F-4D97-AF65-F5344CB8AC3E}">
        <p14:creationId xmlns:p14="http://schemas.microsoft.com/office/powerpoint/2010/main" val="2696677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7038682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Notices</a:t>
            </a:r>
            <a:endParaRPr lang="en-US" sz="3200" dirty="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a:solidFill>
                  <a:schemeClr val="bg1"/>
                </a:solidFill>
              </a:rPr>
              <a:t>Copyright © 2001-2014 Guidewire Software, Inc. All rights reserved.</a:t>
            </a:r>
            <a:br>
              <a:rPr lang="en-US" sz="1600" b="1" dirty="0">
                <a:solidFill>
                  <a:schemeClr val="bg1"/>
                </a:solidFill>
              </a:rPr>
            </a:br>
            <a:endParaRPr lang="en-US" sz="1600" b="1" dirty="0">
              <a:solidFill>
                <a:schemeClr val="bg1"/>
              </a:solidFill>
            </a:endParaRPr>
          </a:p>
          <a:p>
            <a:pPr marL="0" indent="0">
              <a:buFont typeface="Wingdings 3" pitchFamily="18" charset="2"/>
              <a:buNone/>
            </a:pPr>
            <a:r>
              <a:rPr lang="en-US" sz="1400" b="0" dirty="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a:solidFill>
                  <a:schemeClr val="bg1"/>
                </a:solidFill>
              </a:rPr>
              <a:t>DataHub</a:t>
            </a:r>
            <a:r>
              <a:rPr lang="en-US" sz="1400" b="0" dirty="0">
                <a:solidFill>
                  <a:schemeClr val="bg1"/>
                </a:solidFill>
              </a:rPr>
              <a:t>, Guidewire </a:t>
            </a:r>
            <a:r>
              <a:rPr lang="en-US" sz="1400" b="0" dirty="0" err="1">
                <a:solidFill>
                  <a:schemeClr val="bg1"/>
                </a:solidFill>
              </a:rPr>
              <a:t>InfoCenter</a:t>
            </a:r>
            <a:r>
              <a:rPr lang="en-US" sz="1400" b="0" dirty="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a:solidFill>
                  <a:schemeClr val="bg1"/>
                </a:solidFill>
              </a:rPr>
            </a:br>
            <a:endParaRPr lang="en-US" sz="1400" b="0" dirty="0">
              <a:solidFill>
                <a:schemeClr val="bg1"/>
              </a:solidFill>
            </a:endParaRPr>
          </a:p>
          <a:p>
            <a:pPr marL="0" indent="0">
              <a:buFont typeface="Wingdings 3" pitchFamily="18" charset="2"/>
              <a:buNone/>
            </a:pPr>
            <a:r>
              <a:rPr lang="en-US" sz="1400" b="0" dirty="0">
                <a:solidFill>
                  <a:schemeClr val="bg1"/>
                </a:solidFill>
              </a:rPr>
              <a:t>All other trademarks are the property of their respective owners.</a:t>
            </a:r>
          </a:p>
          <a:p>
            <a:pPr marL="0" indent="0">
              <a:buFont typeface="Wingdings 3" pitchFamily="18" charset="2"/>
              <a:buNone/>
            </a:pPr>
            <a:endParaRPr lang="en-US" sz="1600" b="0" dirty="0">
              <a:solidFill>
                <a:schemeClr val="bg1"/>
              </a:solidFill>
            </a:endParaRPr>
          </a:p>
          <a:p>
            <a:pPr marL="0" indent="0">
              <a:buFont typeface="Wingdings 3" pitchFamily="18" charset="2"/>
              <a:buNone/>
            </a:pPr>
            <a:r>
              <a:rPr lang="en-US" sz="1600" b="1" dirty="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a:solidFill>
                <a:schemeClr val="bg1"/>
              </a:solidFill>
            </a:endParaRPr>
          </a:p>
          <a:p>
            <a:pPr marL="0" indent="0">
              <a:buFont typeface="Wingdings 3" pitchFamily="18" charset="2"/>
              <a:buNone/>
            </a:pPr>
            <a:r>
              <a:rPr lang="en-US" sz="1400" b="0" dirty="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a:solidFill>
                  <a:schemeClr val="bg1"/>
                </a:solidFill>
              </a:rPr>
            </a:br>
            <a:endParaRPr lang="en-US" sz="1400" b="0" dirty="0">
              <a:solidFill>
                <a:schemeClr val="bg1"/>
              </a:solidFill>
            </a:endParaRPr>
          </a:p>
          <a:p>
            <a:pPr marL="0" indent="0">
              <a:buFont typeface="Wingdings 3" pitchFamily="18" charset="2"/>
              <a:buNone/>
            </a:pPr>
            <a:r>
              <a:rPr lang="en-US" sz="1400" b="0" dirty="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a:t>Click to edit Left Column Subtitle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448066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308861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Center Column Subtitle</a:t>
            </a:r>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Right Column Subtitle</a:t>
            </a:r>
          </a:p>
        </p:txBody>
      </p:sp>
    </p:spTree>
    <p:extLst>
      <p:ext uri="{BB962C8B-B14F-4D97-AF65-F5344CB8AC3E}">
        <p14:creationId xmlns:p14="http://schemas.microsoft.com/office/powerpoint/2010/main" val="35811933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547335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8248584"/>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2001-2014. All 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 </a:t>
            </a:r>
          </a:p>
          <a:p>
            <a:pPr lvl="1"/>
            <a:r>
              <a:rPr lang="en-US" altLang="en-US" dirty="0"/>
              <a:t>Second level</a:t>
            </a:r>
          </a:p>
          <a:p>
            <a:pPr lvl="2"/>
            <a:r>
              <a:rPr lang="en-US" altLang="en-US" dirty="0"/>
              <a:t>Third level</a:t>
            </a:r>
          </a:p>
          <a:p>
            <a:pPr lvl="3"/>
            <a:r>
              <a:rPr lang="en-US" altLang="en-US" dirty="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6.emf"/><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6.emf"/><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25.emf"/><Relationship Id="rId5" Type="http://schemas.openxmlformats.org/officeDocument/2006/relationships/image" Target="../media/image24.emf"/><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26.emf"/><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14.png"/><Relationship Id="rId7"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4.emf"/></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32.emf"/><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32.emf"/><Relationship Id="rId7" Type="http://schemas.openxmlformats.org/officeDocument/2006/relationships/image" Target="../media/image26.emf"/><Relationship Id="rId2" Type="http://schemas.openxmlformats.org/officeDocument/2006/relationships/notesSlide" Target="../notesSlides/notesSlide23.xml"/><Relationship Id="rId1" Type="http://schemas.openxmlformats.org/officeDocument/2006/relationships/slideLayout" Target="../slideLayouts/slideLayout30.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4.emf"/><Relationship Id="rId9" Type="http://schemas.openxmlformats.org/officeDocument/2006/relationships/image" Target="../media/image34.emf"/></Relationships>
</file>

<file path=ppt/slides/_rels/slide24.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34.emf"/><Relationship Id="rId7" Type="http://schemas.openxmlformats.org/officeDocument/2006/relationships/image" Target="../media/image24.emf"/><Relationship Id="rId2" Type="http://schemas.openxmlformats.org/officeDocument/2006/relationships/notesSlide" Target="../notesSlides/notesSlide24.xml"/><Relationship Id="rId1" Type="http://schemas.openxmlformats.org/officeDocument/2006/relationships/slideLayout" Target="../slideLayouts/slideLayout30.xml"/><Relationship Id="rId6" Type="http://schemas.openxmlformats.org/officeDocument/2006/relationships/image" Target="../media/image26.emf"/><Relationship Id="rId5" Type="http://schemas.openxmlformats.org/officeDocument/2006/relationships/image" Target="../media/image32.emf"/><Relationship Id="rId4" Type="http://schemas.openxmlformats.org/officeDocument/2006/relationships/image" Target="../media/image33.emf"/><Relationship Id="rId9" Type="http://schemas.openxmlformats.org/officeDocument/2006/relationships/image" Target="../media/image30.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9.xml"/><Relationship Id="rId1" Type="http://schemas.openxmlformats.org/officeDocument/2006/relationships/slideLayout" Target="../slideLayouts/slideLayout8.xml"/><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11.xml"/><Relationship Id="rId5" Type="http://schemas.openxmlformats.org/officeDocument/2006/relationships/image" Target="../media/image41.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7.xml"/><Relationship Id="rId1" Type="http://schemas.openxmlformats.org/officeDocument/2006/relationships/slideLayout" Target="../slideLayouts/slideLayout24.xml"/><Relationship Id="rId5" Type="http://schemas.openxmlformats.org/officeDocument/2006/relationships/image" Target="../media/image6.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8.xml"/><Relationship Id="rId1" Type="http://schemas.openxmlformats.org/officeDocument/2006/relationships/slideLayout" Target="../slideLayouts/slideLayout24.xml"/><Relationship Id="rId5" Type="http://schemas.openxmlformats.org/officeDocument/2006/relationships/image" Target="../media/image6.emf"/><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May 1, 2014</a:t>
            </a:r>
          </a:p>
        </p:txBody>
      </p:sp>
      <p:sp>
        <p:nvSpPr>
          <p:cNvPr id="3" name="Title 2"/>
          <p:cNvSpPr>
            <a:spLocks noGrp="1"/>
          </p:cNvSpPr>
          <p:nvPr>
            <p:ph type="ctrTitle"/>
          </p:nvPr>
        </p:nvSpPr>
        <p:spPr/>
        <p:txBody>
          <a:bodyPr/>
          <a:lstStyle/>
          <a:p>
            <a:r>
              <a:rPr lang="en-US" dirty="0"/>
              <a:t>Introduction to Guidewire Integration</a:t>
            </a:r>
          </a:p>
        </p:txBody>
      </p:sp>
      <p:sp>
        <p:nvSpPr>
          <p:cNvPr id="4" name="TextBox 3">
            <a:extLst>
              <a:ext uri="{FF2B5EF4-FFF2-40B4-BE49-F238E27FC236}">
                <a16:creationId xmlns:a16="http://schemas.microsoft.com/office/drawing/2014/main" id="{92898C95-491D-4AE0-90E6-8E39CF6352F0}"/>
              </a:ext>
            </a:extLst>
          </p:cNvPr>
          <p:cNvSpPr txBox="1"/>
          <p:nvPr/>
        </p:nvSpPr>
        <p:spPr>
          <a:xfrm>
            <a:off x="3200399" y="3200399"/>
            <a:ext cx="1826141" cy="369332"/>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dirty="0">
                <a:solidFill>
                  <a:srgbClr val="C00000"/>
                </a:solidFill>
                <a:latin typeface="Arial" pitchFamily="32" charset="0"/>
                <a:cs typeface="Arial" pitchFamily="32" charset="0"/>
              </a:rPr>
              <a:t>Click to add text</a:t>
            </a:r>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Integration technologies</a:t>
            </a:r>
          </a:p>
        </p:txBody>
      </p:sp>
      <p:sp>
        <p:nvSpPr>
          <p:cNvPr id="4" name="Content Placeholder 3"/>
          <p:cNvSpPr>
            <a:spLocks noGrp="1"/>
          </p:cNvSpPr>
          <p:nvPr>
            <p:ph idx="1"/>
          </p:nvPr>
        </p:nvSpPr>
        <p:spPr/>
        <p:txBody>
          <a:bodyPr/>
          <a:lstStyle/>
          <a:p>
            <a:r>
              <a:rPr lang="en-US" dirty="0"/>
              <a:t>Guidewire implementations use a wide variety of industry-standard technologies to share information with external systems, including:</a:t>
            </a:r>
          </a:p>
          <a:p>
            <a:pPr lvl="1"/>
            <a:r>
              <a:rPr lang="en-US" dirty="0"/>
              <a:t>Files</a:t>
            </a:r>
          </a:p>
          <a:p>
            <a:pPr lvl="1"/>
            <a:r>
              <a:rPr lang="en-US" dirty="0"/>
              <a:t>Database tables</a:t>
            </a:r>
          </a:p>
          <a:p>
            <a:pPr lvl="1"/>
            <a:r>
              <a:rPr lang="en-US" dirty="0"/>
              <a:t>Remote procedure calls (RPC)</a:t>
            </a:r>
          </a:p>
          <a:p>
            <a:pPr lvl="1"/>
            <a:r>
              <a:rPr lang="en-US" dirty="0"/>
              <a:t>Message queues</a:t>
            </a:r>
          </a:p>
          <a:p>
            <a:endParaRPr lang="en-US" dirty="0"/>
          </a:p>
        </p:txBody>
      </p:sp>
      <p:sp>
        <p:nvSpPr>
          <p:cNvPr id="5" name="AutoShape 15"/>
          <p:cNvSpPr>
            <a:spLocks noChangeArrowheads="1"/>
          </p:cNvSpPr>
          <p:nvPr/>
        </p:nvSpPr>
        <p:spPr bwMode="auto">
          <a:xfrm>
            <a:off x="2209800" y="1206478"/>
            <a:ext cx="4648199" cy="1482725"/>
          </a:xfrm>
          <a:prstGeom prst="leftRightArrowCallout">
            <a:avLst>
              <a:gd name="adj1" fmla="val 23933"/>
              <a:gd name="adj2" fmla="val 22500"/>
              <a:gd name="adj3" fmla="val 21491"/>
              <a:gd name="adj4" fmla="val 42750"/>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lIns="0" tIns="0" rIns="0" bIns="0" anchor="ctr">
            <a:spAutoFit/>
          </a:bodyPr>
          <a:lstStyle/>
          <a:p>
            <a:endParaRPr lang="en-US"/>
          </a:p>
        </p:txBody>
      </p:sp>
      <p:sp>
        <p:nvSpPr>
          <p:cNvPr id="7" name="Text Box 5"/>
          <p:cNvSpPr txBox="1">
            <a:spLocks noChangeArrowheads="1"/>
          </p:cNvSpPr>
          <p:nvPr/>
        </p:nvSpPr>
        <p:spPr bwMode="auto">
          <a:xfrm>
            <a:off x="7046912" y="2465388"/>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external</a:t>
            </a:r>
            <a:br>
              <a:rPr lang="en-US" dirty="0">
                <a:solidFill>
                  <a:schemeClr val="bg1"/>
                </a:solidFill>
              </a:rPr>
            </a:br>
            <a:r>
              <a:rPr lang="en-US" dirty="0">
                <a:solidFill>
                  <a:schemeClr val="bg1"/>
                </a:solidFill>
              </a:rPr>
              <a:t>system</a:t>
            </a:r>
          </a:p>
        </p:txBody>
      </p:sp>
      <p:pic>
        <p:nvPicPr>
          <p:cNvPr id="8" name="Picture 6"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664283" y="25908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sp>
        <p:nvSpPr>
          <p:cNvPr id="10" name="Text Box 14"/>
          <p:cNvSpPr txBox="1">
            <a:spLocks noChangeArrowheads="1"/>
          </p:cNvSpPr>
          <p:nvPr/>
        </p:nvSpPr>
        <p:spPr bwMode="auto">
          <a:xfrm>
            <a:off x="3657600" y="1473681"/>
            <a:ext cx="17668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tx1"/>
                </a:solidFill>
              </a:rPr>
              <a:t>industry-standard technology</a:t>
            </a:r>
          </a:p>
        </p:txBody>
      </p:sp>
    </p:spTree>
    <p:extLst>
      <p:ext uri="{BB962C8B-B14F-4D97-AF65-F5344CB8AC3E}">
        <p14:creationId xmlns:p14="http://schemas.microsoft.com/office/powerpoint/2010/main" val="274055465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bwMode="auto">
          <a:xfrm>
            <a:off x="2091446" y="2057400"/>
            <a:ext cx="1794754"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4" name="Title 3"/>
          <p:cNvSpPr>
            <a:spLocks noGrp="1"/>
          </p:cNvSpPr>
          <p:nvPr>
            <p:ph type="title"/>
          </p:nvPr>
        </p:nvSpPr>
        <p:spPr/>
        <p:txBody>
          <a:bodyPr/>
          <a:lstStyle/>
          <a:p>
            <a:r>
              <a:rPr lang="en-US" dirty="0"/>
              <a:t>Files</a:t>
            </a:r>
          </a:p>
        </p:txBody>
      </p:sp>
      <p:sp>
        <p:nvSpPr>
          <p:cNvPr id="5" name="Content Placeholder 4"/>
          <p:cNvSpPr>
            <a:spLocks noGrp="1"/>
          </p:cNvSpPr>
          <p:nvPr>
            <p:ph idx="1"/>
          </p:nvPr>
        </p:nvSpPr>
        <p:spPr/>
        <p:txBody>
          <a:bodyPr/>
          <a:lstStyle/>
          <a:p>
            <a:r>
              <a:rPr lang="en-US" dirty="0"/>
              <a:t>One system writes information to a file, which the other system then reads</a:t>
            </a:r>
          </a:p>
          <a:p>
            <a:pPr lvl="1"/>
            <a:r>
              <a:rPr lang="en-US" dirty="0"/>
              <a:t>Various file formats, for example, CSV, XML, and binary</a:t>
            </a:r>
          </a:p>
          <a:p>
            <a:pPr lvl="1"/>
            <a:r>
              <a:rPr lang="en-US" dirty="0"/>
              <a:t>Between being written and being read, file may be moved</a:t>
            </a:r>
          </a:p>
          <a:p>
            <a:r>
              <a:rPr lang="en-US" dirty="0"/>
              <a:t>Common examples in Guidewire implementations:</a:t>
            </a:r>
          </a:p>
          <a:p>
            <a:pPr lvl="1"/>
            <a:r>
              <a:rPr lang="en-US" dirty="0"/>
              <a:t>Read and write files with Java I/O or New I/O</a:t>
            </a:r>
          </a:p>
          <a:p>
            <a:pPr lvl="1"/>
            <a:r>
              <a:rPr lang="en-US" dirty="0"/>
              <a:t>Transfer files via FTP</a:t>
            </a:r>
          </a:p>
          <a:p>
            <a:endParaRPr lang="en-US" dirty="0"/>
          </a:p>
        </p:txBody>
      </p:sp>
      <p:pic>
        <p:nvPicPr>
          <p:cNvPr id="8" name="Picture 6"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664283" y="28194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216003"/>
            <a:ext cx="1137558" cy="149067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 Box 5"/>
          <p:cNvSpPr txBox="1">
            <a:spLocks noChangeArrowheads="1"/>
          </p:cNvSpPr>
          <p:nvPr/>
        </p:nvSpPr>
        <p:spPr bwMode="auto">
          <a:xfrm>
            <a:off x="4037012" y="2828914"/>
            <a:ext cx="10699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file</a:t>
            </a:r>
          </a:p>
        </p:txBody>
      </p:sp>
      <p:cxnSp>
        <p:nvCxnSpPr>
          <p:cNvPr id="11" name="Straight Connector 10"/>
          <p:cNvCxnSpPr/>
          <p:nvPr/>
        </p:nvCxnSpPr>
        <p:spPr bwMode="auto">
          <a:xfrm>
            <a:off x="2091446" y="1659720"/>
            <a:ext cx="179475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4" name="Straight Connector 13"/>
          <p:cNvCxnSpPr/>
          <p:nvPr/>
        </p:nvCxnSpPr>
        <p:spPr bwMode="auto">
          <a:xfrm>
            <a:off x="5164278" y="2057400"/>
            <a:ext cx="1846122"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8"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External</a:t>
            </a:r>
            <a:br>
              <a:rPr lang="en-US" dirty="0">
                <a:solidFill>
                  <a:schemeClr val="bg1"/>
                </a:solidFill>
              </a:rPr>
            </a:br>
            <a:r>
              <a:rPr lang="en-US" dirty="0">
                <a:solidFill>
                  <a:schemeClr val="bg1"/>
                </a:solidFill>
              </a:rPr>
              <a:t>system</a:t>
            </a:r>
          </a:p>
        </p:txBody>
      </p:sp>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Straight Connector 22"/>
          <p:cNvCxnSpPr/>
          <p:nvPr/>
        </p:nvCxnSpPr>
        <p:spPr bwMode="auto">
          <a:xfrm>
            <a:off x="5164278" y="1659720"/>
            <a:ext cx="1967566"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6153962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bwMode="auto">
          <a:xfrm>
            <a:off x="5164278" y="2057400"/>
            <a:ext cx="1846122"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2" name="Title 1"/>
          <p:cNvSpPr>
            <a:spLocks noGrp="1"/>
          </p:cNvSpPr>
          <p:nvPr>
            <p:ph type="title"/>
          </p:nvPr>
        </p:nvSpPr>
        <p:spPr/>
        <p:txBody>
          <a:bodyPr/>
          <a:lstStyle/>
          <a:p>
            <a:r>
              <a:rPr lang="en-US" dirty="0"/>
              <a:t>Database tables</a:t>
            </a:r>
          </a:p>
        </p:txBody>
      </p:sp>
      <p:sp>
        <p:nvSpPr>
          <p:cNvPr id="3" name="Content Placeholder 2"/>
          <p:cNvSpPr>
            <a:spLocks noGrp="1"/>
          </p:cNvSpPr>
          <p:nvPr>
            <p:ph idx="1"/>
          </p:nvPr>
        </p:nvSpPr>
        <p:spPr/>
        <p:txBody>
          <a:bodyPr/>
          <a:lstStyle/>
          <a:p>
            <a:r>
              <a:rPr lang="en-US" dirty="0"/>
              <a:t>One system writes data to a database table and other system accesses the data </a:t>
            </a:r>
          </a:p>
          <a:p>
            <a:pPr lvl="1"/>
            <a:r>
              <a:rPr lang="en-US" dirty="0"/>
              <a:t>Query for near real-time</a:t>
            </a:r>
          </a:p>
          <a:p>
            <a:pPr lvl="1"/>
            <a:r>
              <a:rPr lang="en-US" dirty="0"/>
              <a:t>Batch process for delayed and/or scheduled </a:t>
            </a:r>
          </a:p>
          <a:p>
            <a:r>
              <a:rPr lang="en-US" dirty="0"/>
              <a:t>Common examples in Guidewire implementations:</a:t>
            </a:r>
          </a:p>
          <a:p>
            <a:pPr lvl="1"/>
            <a:r>
              <a:rPr lang="en-US" dirty="0" err="1"/>
              <a:t>JDBC</a:t>
            </a:r>
            <a:r>
              <a:rPr lang="en-US" dirty="0"/>
              <a:t>, Spring, Hibernate</a:t>
            </a:r>
          </a:p>
          <a:p>
            <a:endParaRPr lang="en-US" dirty="0"/>
          </a:p>
        </p:txBody>
      </p:sp>
      <p:cxnSp>
        <p:nvCxnSpPr>
          <p:cNvPr id="4" name="Straight Connector 3"/>
          <p:cNvCxnSpPr/>
          <p:nvPr/>
        </p:nvCxnSpPr>
        <p:spPr bwMode="auto">
          <a:xfrm>
            <a:off x="5164278" y="1659720"/>
            <a:ext cx="1967566"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 name="Straight Connector 4"/>
          <p:cNvCxnSpPr/>
          <p:nvPr/>
        </p:nvCxnSpPr>
        <p:spPr bwMode="auto">
          <a:xfrm>
            <a:off x="2091446" y="2057400"/>
            <a:ext cx="1794754"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8" name="Picture 6"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664283" y="28194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sp>
        <p:nvSpPr>
          <p:cNvPr id="11" name="Text Box 5"/>
          <p:cNvSpPr txBox="1">
            <a:spLocks noChangeArrowheads="1"/>
          </p:cNvSpPr>
          <p:nvPr/>
        </p:nvSpPr>
        <p:spPr bwMode="auto">
          <a:xfrm>
            <a:off x="3810000" y="2828914"/>
            <a:ext cx="14478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database tables</a:t>
            </a:r>
          </a:p>
        </p:txBody>
      </p:sp>
      <p:cxnSp>
        <p:nvCxnSpPr>
          <p:cNvPr id="12" name="Straight Connector 11"/>
          <p:cNvCxnSpPr/>
          <p:nvPr/>
        </p:nvCxnSpPr>
        <p:spPr bwMode="auto">
          <a:xfrm>
            <a:off x="2091446" y="1659720"/>
            <a:ext cx="179475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1295400"/>
            <a:ext cx="1209675" cy="14335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391052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2" name="Title 1"/>
          <p:cNvSpPr>
            <a:spLocks noGrp="1"/>
          </p:cNvSpPr>
          <p:nvPr>
            <p:ph type="title"/>
          </p:nvPr>
        </p:nvSpPr>
        <p:spPr/>
        <p:txBody>
          <a:bodyPr/>
          <a:lstStyle/>
          <a:p>
            <a:r>
              <a:rPr lang="en-US" dirty="0"/>
              <a:t>Best practices: Integration tables</a:t>
            </a:r>
          </a:p>
        </p:txBody>
      </p:sp>
      <p:sp>
        <p:nvSpPr>
          <p:cNvPr id="3" name="Content Placeholder 2"/>
          <p:cNvSpPr>
            <a:spLocks noGrp="1"/>
          </p:cNvSpPr>
          <p:nvPr>
            <p:ph idx="1"/>
          </p:nvPr>
        </p:nvSpPr>
        <p:spPr/>
        <p:txBody>
          <a:bodyPr/>
          <a:lstStyle/>
          <a:p>
            <a:r>
              <a:rPr lang="en-US" dirty="0"/>
              <a:t>An </a:t>
            </a:r>
            <a:r>
              <a:rPr lang="en-US" b="1" dirty="0"/>
              <a:t>integration table</a:t>
            </a:r>
            <a:r>
              <a:rPr lang="en-US" dirty="0"/>
              <a:t> is a table that both systems can access</a:t>
            </a:r>
          </a:p>
          <a:p>
            <a:r>
              <a:rPr lang="en-US" dirty="0"/>
              <a:t>For file based data exchange, write data to the integration table first</a:t>
            </a:r>
          </a:p>
          <a:p>
            <a:r>
              <a:rPr lang="en-US" dirty="0"/>
              <a:t>Then, generate the file from the integration table, for example, with a batch process, later</a:t>
            </a:r>
          </a:p>
          <a:p>
            <a:endParaRPr lang="en-US" dirty="0"/>
          </a:p>
        </p:txBody>
      </p:sp>
      <p:cxnSp>
        <p:nvCxnSpPr>
          <p:cNvPr id="4" name="Straight Connector 3"/>
          <p:cNvCxnSpPr/>
          <p:nvPr/>
        </p:nvCxnSpPr>
        <p:spPr bwMode="auto">
          <a:xfrm>
            <a:off x="2091446" y="2133600"/>
            <a:ext cx="103275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8" name="Picture 6"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664283" y="28194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sp>
        <p:nvSpPr>
          <p:cNvPr id="10" name="Text Box 5"/>
          <p:cNvSpPr txBox="1">
            <a:spLocks noChangeArrowheads="1"/>
          </p:cNvSpPr>
          <p:nvPr/>
        </p:nvSpPr>
        <p:spPr bwMode="auto">
          <a:xfrm>
            <a:off x="2895600" y="2819400"/>
            <a:ext cx="14478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integration table</a:t>
            </a:r>
          </a:p>
        </p:txBody>
      </p:sp>
      <p:pic>
        <p:nvPicPr>
          <p:cNvPr id="1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6558" y="1752600"/>
            <a:ext cx="823866" cy="9763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 Box 5"/>
          <p:cNvSpPr txBox="1">
            <a:spLocks noChangeArrowheads="1"/>
          </p:cNvSpPr>
          <p:nvPr/>
        </p:nvSpPr>
        <p:spPr bwMode="auto">
          <a:xfrm>
            <a:off x="4572000" y="2819400"/>
            <a:ext cx="10699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file</a:t>
            </a:r>
          </a:p>
        </p:txBody>
      </p:sp>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5825" y="1035832"/>
            <a:ext cx="714375" cy="8096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Straight Connector 22"/>
          <p:cNvCxnSpPr/>
          <p:nvPr/>
        </p:nvCxnSpPr>
        <p:spPr bwMode="auto">
          <a:xfrm>
            <a:off x="5181600" y="2133600"/>
            <a:ext cx="195024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5" name="Straight Connector 24"/>
          <p:cNvCxnSpPr/>
          <p:nvPr/>
        </p:nvCxnSpPr>
        <p:spPr bwMode="auto">
          <a:xfrm>
            <a:off x="5374689" y="1659720"/>
            <a:ext cx="1757155"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1840695"/>
            <a:ext cx="685800" cy="7683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Connector 10"/>
          <p:cNvCxnSpPr/>
          <p:nvPr/>
        </p:nvCxnSpPr>
        <p:spPr bwMode="auto">
          <a:xfrm>
            <a:off x="2091446" y="1659720"/>
            <a:ext cx="263295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2" name="Straight Connector 21"/>
          <p:cNvCxnSpPr/>
          <p:nvPr/>
        </p:nvCxnSpPr>
        <p:spPr bwMode="auto">
          <a:xfrm>
            <a:off x="3763082" y="2133600"/>
            <a:ext cx="961318"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5440975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Remote procedure calls (RPC)</a:t>
            </a:r>
          </a:p>
        </p:txBody>
      </p:sp>
      <p:sp>
        <p:nvSpPr>
          <p:cNvPr id="3" name="Content Placeholder 2"/>
          <p:cNvSpPr>
            <a:spLocks noGrp="1"/>
          </p:cNvSpPr>
          <p:nvPr>
            <p:ph idx="1"/>
          </p:nvPr>
        </p:nvSpPr>
        <p:spPr/>
        <p:txBody>
          <a:bodyPr/>
          <a:lstStyle/>
          <a:p>
            <a:r>
              <a:rPr lang="en-US" dirty="0"/>
              <a:t>One system requests a service from another using the Remote Procedure Call protocol</a:t>
            </a:r>
          </a:p>
          <a:p>
            <a:pPr lvl="1"/>
            <a:r>
              <a:rPr lang="en-US" dirty="0"/>
              <a:t>Data is immediately shared with the external system</a:t>
            </a:r>
          </a:p>
          <a:p>
            <a:pPr lvl="1"/>
            <a:r>
              <a:rPr lang="en-US" dirty="0"/>
              <a:t>Typically, </a:t>
            </a:r>
            <a:r>
              <a:rPr lang="en-US" dirty="0" err="1"/>
              <a:t>RPCs</a:t>
            </a:r>
            <a:r>
              <a:rPr lang="en-US" dirty="0"/>
              <a:t> are synchronous and blocking</a:t>
            </a:r>
          </a:p>
          <a:p>
            <a:r>
              <a:rPr lang="en-US" dirty="0"/>
              <a:t>Common examples in Guidewire implementations:</a:t>
            </a:r>
          </a:p>
          <a:p>
            <a:pPr lvl="1"/>
            <a:r>
              <a:rPr lang="en-US" dirty="0"/>
              <a:t>Web services</a:t>
            </a:r>
          </a:p>
          <a:p>
            <a:pPr lvl="1"/>
            <a:r>
              <a:rPr lang="en-US" dirty="0"/>
              <a:t>Sockets</a:t>
            </a:r>
          </a:p>
          <a:p>
            <a:endParaRPr lang="en-US" dirty="0"/>
          </a:p>
        </p:txBody>
      </p:sp>
      <p:sp>
        <p:nvSpPr>
          <p:cNvPr id="6" name="Text Box 7"/>
          <p:cNvSpPr txBox="1">
            <a:spLocks noChangeArrowheads="1"/>
          </p:cNvSpPr>
          <p:nvPr/>
        </p:nvSpPr>
        <p:spPr bwMode="auto">
          <a:xfrm>
            <a:off x="664283" y="28194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pic>
        <p:nvPicPr>
          <p:cNvPr id="7" name="Picture 6"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38154" y="1524000"/>
            <a:ext cx="994655" cy="9502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0945" y="1524000"/>
            <a:ext cx="994655" cy="9502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Connector 9"/>
          <p:cNvCxnSpPr/>
          <p:nvPr/>
        </p:nvCxnSpPr>
        <p:spPr bwMode="auto">
          <a:xfrm>
            <a:off x="2514600" y="1816860"/>
            <a:ext cx="4038600"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2"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External</a:t>
            </a:r>
            <a:br>
              <a:rPr lang="en-US" dirty="0">
                <a:solidFill>
                  <a:schemeClr val="bg1"/>
                </a:solidFill>
              </a:rPr>
            </a:br>
            <a:r>
              <a:rPr lang="en-US" dirty="0">
                <a:solidFill>
                  <a:schemeClr val="bg1"/>
                </a:solidFill>
              </a:rPr>
              <a:t>system</a:t>
            </a:r>
          </a:p>
        </p:txBody>
      </p:sp>
    </p:spTree>
    <p:extLst>
      <p:ext uri="{BB962C8B-B14F-4D97-AF65-F5344CB8AC3E}">
        <p14:creationId xmlns:p14="http://schemas.microsoft.com/office/powerpoint/2010/main" val="358451019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p:cNvCxnSpPr/>
          <p:nvPr/>
        </p:nvCxnSpPr>
        <p:spPr bwMode="auto">
          <a:xfrm>
            <a:off x="2091446" y="2133600"/>
            <a:ext cx="4918954" cy="0"/>
          </a:xfrm>
          <a:prstGeom prst="line">
            <a:avLst/>
          </a:prstGeom>
          <a:noFill/>
          <a:ln w="28575">
            <a:solidFill>
              <a:schemeClr val="accent6">
                <a:lumMod val="75000"/>
              </a:schemeClr>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r>
              <a:rPr lang="en-US" dirty="0"/>
              <a:t>Message queues</a:t>
            </a:r>
          </a:p>
        </p:txBody>
      </p:sp>
      <p:sp>
        <p:nvSpPr>
          <p:cNvPr id="3" name="Content Placeholder 2"/>
          <p:cNvSpPr>
            <a:spLocks noGrp="1"/>
          </p:cNvSpPr>
          <p:nvPr>
            <p:ph idx="1"/>
          </p:nvPr>
        </p:nvSpPr>
        <p:spPr>
          <a:xfrm>
            <a:off x="519113" y="3733800"/>
            <a:ext cx="8318500" cy="2667000"/>
          </a:xfrm>
        </p:spPr>
        <p:txBody>
          <a:bodyPr/>
          <a:lstStyle/>
          <a:p>
            <a:r>
              <a:rPr lang="en-US" dirty="0"/>
              <a:t>One system sends a message to another system, which is placed in a queue, and at a later point in time, the other system processes it</a:t>
            </a:r>
          </a:p>
          <a:p>
            <a:pPr lvl="1"/>
            <a:r>
              <a:rPr lang="en-US" dirty="0"/>
              <a:t>Typically, the receiving system provides some type of response indicating that the message has been processed</a:t>
            </a:r>
          </a:p>
          <a:p>
            <a:r>
              <a:rPr lang="en-US" dirty="0"/>
              <a:t>Common examples in Guidewire implementations include JMS and </a:t>
            </a:r>
            <a:r>
              <a:rPr lang="en-US" dirty="0" err="1"/>
              <a:t>MQSeries</a:t>
            </a:r>
            <a:endParaRPr lang="en-US" dirty="0"/>
          </a:p>
          <a:p>
            <a:endParaRPr lang="en-US" dirty="0"/>
          </a:p>
        </p:txBody>
      </p:sp>
      <p:sp>
        <p:nvSpPr>
          <p:cNvPr id="6"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7" name="Text Box 7"/>
          <p:cNvSpPr txBox="1">
            <a:spLocks noChangeArrowheads="1"/>
          </p:cNvSpPr>
          <p:nvPr/>
        </p:nvSpPr>
        <p:spPr bwMode="auto">
          <a:xfrm>
            <a:off x="664283" y="28194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pic>
        <p:nvPicPr>
          <p:cNvPr id="8" name="Picture 7"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p:nvCxnSpPr>
        <p:spPr bwMode="auto">
          <a:xfrm>
            <a:off x="2091446" y="1570049"/>
            <a:ext cx="5040398"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143000"/>
            <a:ext cx="1146246" cy="7378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1195536"/>
            <a:ext cx="790821" cy="7912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 Box 74"/>
          <p:cNvSpPr txBox="1">
            <a:spLocks noChangeArrowheads="1"/>
          </p:cNvSpPr>
          <p:nvPr/>
        </p:nvSpPr>
        <p:spPr bwMode="auto">
          <a:xfrm>
            <a:off x="2573337" y="868362"/>
            <a:ext cx="10842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accent1"/>
                </a:solidFill>
              </a:rPr>
              <a:t>message</a:t>
            </a:r>
          </a:p>
        </p:txBody>
      </p:sp>
      <p:sp>
        <p:nvSpPr>
          <p:cNvPr id="23" name="Text Box 75"/>
          <p:cNvSpPr txBox="1">
            <a:spLocks noChangeArrowheads="1"/>
          </p:cNvSpPr>
          <p:nvPr/>
        </p:nvSpPr>
        <p:spPr bwMode="auto">
          <a:xfrm>
            <a:off x="4267200" y="874713"/>
            <a:ext cx="2667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chemeClr val="accent1"/>
                </a:solidFill>
              </a:rPr>
              <a:t>message queue</a:t>
            </a:r>
          </a:p>
        </p:txBody>
      </p:sp>
      <p:sp>
        <p:nvSpPr>
          <p:cNvPr id="24" name="Text Box 76"/>
          <p:cNvSpPr txBox="1">
            <a:spLocks noChangeArrowheads="1"/>
          </p:cNvSpPr>
          <p:nvPr/>
        </p:nvSpPr>
        <p:spPr bwMode="auto">
          <a:xfrm>
            <a:off x="5782469" y="2245999"/>
            <a:ext cx="10842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a:solidFill>
                  <a:srgbClr val="04628C"/>
                </a:solidFill>
              </a:rPr>
              <a:t>response</a:t>
            </a:r>
          </a:p>
        </p:txBody>
      </p:sp>
    </p:spTree>
    <p:extLst>
      <p:ext uri="{BB962C8B-B14F-4D97-AF65-F5344CB8AC3E}">
        <p14:creationId xmlns:p14="http://schemas.microsoft.com/office/powerpoint/2010/main" val="173582973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Guidewire integration</a:t>
            </a:r>
          </a:p>
          <a:p>
            <a:r>
              <a:rPr lang="en-US" dirty="0"/>
              <a:t>Integration technologies</a:t>
            </a:r>
          </a:p>
          <a:p>
            <a:r>
              <a:rPr lang="en-US" dirty="0">
                <a:solidFill>
                  <a:schemeClr val="bg1"/>
                </a:solidFill>
              </a:rPr>
              <a:t>Guidewire integration mechanisms</a:t>
            </a:r>
          </a:p>
          <a:p>
            <a:r>
              <a:rPr lang="en-US" dirty="0"/>
              <a:t>Integration resources</a:t>
            </a:r>
          </a:p>
          <a:p>
            <a:endParaRPr lang="en-US" dirty="0"/>
          </a:p>
        </p:txBody>
      </p:sp>
    </p:spTree>
    <p:extLst>
      <p:ext uri="{BB962C8B-B14F-4D97-AF65-F5344CB8AC3E}">
        <p14:creationId xmlns:p14="http://schemas.microsoft.com/office/powerpoint/2010/main" val="194329073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Guidewire integration mechanisms</a:t>
            </a:r>
          </a:p>
        </p:txBody>
      </p:sp>
      <p:sp>
        <p:nvSpPr>
          <p:cNvPr id="4" name="Content Placeholder 3"/>
          <p:cNvSpPr>
            <a:spLocks noGrp="1"/>
          </p:cNvSpPr>
          <p:nvPr>
            <p:ph idx="1"/>
          </p:nvPr>
        </p:nvSpPr>
        <p:spPr/>
        <p:txBody>
          <a:bodyPr/>
          <a:lstStyle/>
          <a:p>
            <a:r>
              <a:rPr lang="en-US" dirty="0"/>
              <a:t>Guidewire integration mechanisms are features used to build integration points that typically make use of:</a:t>
            </a:r>
          </a:p>
          <a:p>
            <a:pPr lvl="1"/>
            <a:r>
              <a:rPr lang="en-US" dirty="0"/>
              <a:t>Files, and/or...</a:t>
            </a:r>
          </a:p>
          <a:p>
            <a:pPr lvl="1"/>
            <a:r>
              <a:rPr lang="en-US" dirty="0"/>
              <a:t>Database tables, and/or...</a:t>
            </a:r>
          </a:p>
          <a:p>
            <a:pPr lvl="1"/>
            <a:r>
              <a:rPr lang="en-US" dirty="0"/>
              <a:t>Remote procedures calls, and/or...</a:t>
            </a:r>
          </a:p>
          <a:p>
            <a:pPr lvl="1"/>
            <a:r>
              <a:rPr lang="en-US" dirty="0"/>
              <a:t>Message queues</a:t>
            </a:r>
          </a:p>
          <a:p>
            <a:r>
              <a:rPr lang="en-US" dirty="0"/>
              <a:t>You can contrast the mechanisms by:</a:t>
            </a:r>
          </a:p>
          <a:p>
            <a:pPr lvl="1"/>
            <a:r>
              <a:rPr lang="en-US" dirty="0"/>
              <a:t>The timing of the data exchange</a:t>
            </a:r>
          </a:p>
          <a:p>
            <a:pPr lvl="2"/>
            <a:r>
              <a:rPr lang="en-US" dirty="0"/>
              <a:t>Synchronous, asynchronous, scheduled</a:t>
            </a:r>
          </a:p>
          <a:p>
            <a:pPr lvl="1"/>
            <a:r>
              <a:rPr lang="en-US" dirty="0"/>
              <a:t>The initial direction of the data exchange</a:t>
            </a:r>
          </a:p>
          <a:p>
            <a:pPr lvl="2"/>
            <a:r>
              <a:rPr lang="en-US" dirty="0"/>
              <a:t>Outbound (initiated by Guidewire)</a:t>
            </a:r>
          </a:p>
          <a:p>
            <a:pPr lvl="2"/>
            <a:r>
              <a:rPr lang="en-US" dirty="0"/>
              <a:t>Inbound (initiated by the external system)</a:t>
            </a:r>
          </a:p>
          <a:p>
            <a:endParaRPr lang="en-US" dirty="0"/>
          </a:p>
        </p:txBody>
      </p:sp>
    </p:spTree>
    <p:extLst>
      <p:ext uri="{BB962C8B-B14F-4D97-AF65-F5344CB8AC3E}">
        <p14:creationId xmlns:p14="http://schemas.microsoft.com/office/powerpoint/2010/main" val="37881598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Predefined Plugins</a:t>
            </a:r>
          </a:p>
        </p:txBody>
      </p:sp>
      <p:sp>
        <p:nvSpPr>
          <p:cNvPr id="3" name="Content Placeholder 2"/>
          <p:cNvSpPr>
            <a:spLocks noGrp="1"/>
          </p:cNvSpPr>
          <p:nvPr>
            <p:ph idx="1"/>
          </p:nvPr>
        </p:nvSpPr>
        <p:spPr>
          <a:xfrm>
            <a:off x="519113" y="3059870"/>
            <a:ext cx="8318500" cy="3340930"/>
          </a:xfrm>
        </p:spPr>
        <p:txBody>
          <a:bodyPr/>
          <a:lstStyle/>
          <a:p>
            <a:r>
              <a:rPr lang="en-US" dirty="0"/>
              <a:t>A </a:t>
            </a:r>
            <a:r>
              <a:rPr lang="en-US" b="1" dirty="0"/>
              <a:t>predefined plugin</a:t>
            </a:r>
            <a:r>
              <a:rPr lang="en-US" dirty="0"/>
              <a:t> is a Gosu or Java class which implements a set of methods called by internal code and related to fundamental application behavior</a:t>
            </a:r>
          </a:p>
          <a:p>
            <a:pPr lvl="1"/>
            <a:r>
              <a:rPr lang="en-US" dirty="0"/>
              <a:t>For example, the authentication plugin implements methods that define how authentication is executed</a:t>
            </a:r>
          </a:p>
          <a:p>
            <a:r>
              <a:rPr lang="en-US" dirty="0"/>
              <a:t>Predefined plugins may or may not interact with other systems</a:t>
            </a:r>
          </a:p>
          <a:p>
            <a:pPr lvl="1"/>
            <a:r>
              <a:rPr lang="en-US" dirty="0"/>
              <a:t>When predefined plugins interact with other systems, they are typically outbound and synchronous</a:t>
            </a:r>
          </a:p>
          <a:p>
            <a:endParaRPr lang="en-US" dirty="0"/>
          </a:p>
        </p:txBody>
      </p:sp>
      <p:pic>
        <p:nvPicPr>
          <p:cNvPr id="4"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6000" contrast="6000"/>
                    </a14:imgEffect>
                  </a14:imgLayer>
                </a14:imgProps>
              </a:ext>
              <a:ext uri="{28A0092B-C50C-407E-A947-70E740481C1C}">
                <a14:useLocalDpi xmlns:a14="http://schemas.microsoft.com/office/drawing/2010/main" val="0"/>
              </a:ext>
            </a:extLst>
          </a:blip>
          <a:srcRect/>
          <a:stretch>
            <a:fillRect/>
          </a:stretch>
        </p:blipFill>
        <p:spPr bwMode="auto">
          <a:xfrm>
            <a:off x="76200" y="971746"/>
            <a:ext cx="3627192" cy="154285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1" name="Text Box 17"/>
          <p:cNvSpPr txBox="1">
            <a:spLocks noChangeArrowheads="1"/>
          </p:cNvSpPr>
          <p:nvPr/>
        </p:nvSpPr>
        <p:spPr bwMode="auto">
          <a:xfrm>
            <a:off x="4648200" y="929560"/>
            <a:ext cx="199160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sz="1600" dirty="0" err="1">
                <a:solidFill>
                  <a:schemeClr val="bg1"/>
                </a:solidFill>
              </a:rPr>
              <a:t>AcmeAuthentication</a:t>
            </a:r>
            <a:br>
              <a:rPr lang="en-US" sz="1600" dirty="0">
                <a:solidFill>
                  <a:schemeClr val="bg1"/>
                </a:solidFill>
              </a:rPr>
            </a:br>
            <a:r>
              <a:rPr lang="en-US" sz="1600" dirty="0" err="1">
                <a:solidFill>
                  <a:schemeClr val="bg1"/>
                </a:solidFill>
              </a:rPr>
              <a:t>ServicePlugin</a:t>
            </a:r>
            <a:endParaRPr lang="en-US" sz="1600" dirty="0">
              <a:solidFill>
                <a:schemeClr val="bg1"/>
              </a:solidFill>
            </a:endParaRPr>
          </a:p>
        </p:txBody>
      </p:sp>
      <p:sp>
        <p:nvSpPr>
          <p:cNvPr id="22" name="Text Box 18"/>
          <p:cNvSpPr txBox="1">
            <a:spLocks noChangeArrowheads="1"/>
          </p:cNvSpPr>
          <p:nvPr/>
        </p:nvSpPr>
        <p:spPr bwMode="auto">
          <a:xfrm>
            <a:off x="3200400" y="1492250"/>
            <a:ext cx="1492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sz="1600" dirty="0">
                <a:solidFill>
                  <a:srgbClr val="04628C"/>
                </a:solidFill>
              </a:rPr>
              <a:t>Authenticate</a:t>
            </a:r>
            <a:br>
              <a:rPr lang="en-US" sz="1600" dirty="0">
                <a:solidFill>
                  <a:srgbClr val="04628C"/>
                </a:solidFill>
              </a:rPr>
            </a:br>
            <a:r>
              <a:rPr lang="en-US" sz="1600" dirty="0">
                <a:solidFill>
                  <a:srgbClr val="04628C"/>
                </a:solidFill>
              </a:rPr>
              <a:t>"aapplegate"</a:t>
            </a:r>
          </a:p>
        </p:txBody>
      </p:sp>
      <p:sp>
        <p:nvSpPr>
          <p:cNvPr id="23" name="Text Box 22"/>
          <p:cNvSpPr txBox="1">
            <a:spLocks noChangeArrowheads="1"/>
          </p:cNvSpPr>
          <p:nvPr/>
        </p:nvSpPr>
        <p:spPr bwMode="auto">
          <a:xfrm>
            <a:off x="6781800" y="1672985"/>
            <a:ext cx="2057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
                <a:srgbClr val="0146AD"/>
              </a:buClr>
              <a:buFont typeface="Arial" charset="0"/>
              <a:buNone/>
            </a:pPr>
            <a:r>
              <a:rPr lang="en-US" sz="1800" dirty="0">
                <a:solidFill>
                  <a:schemeClr val="bg1"/>
                </a:solidFill>
                <a:latin typeface="Courier New" pitchFamily="49" charset="0"/>
                <a:cs typeface="Courier New" pitchFamily="49" charset="0"/>
              </a:rPr>
              <a:t>authenticate()</a:t>
            </a:r>
          </a:p>
        </p:txBody>
      </p:sp>
      <p:sp>
        <p:nvSpPr>
          <p:cNvPr id="24" name="Text Box 23"/>
          <p:cNvSpPr txBox="1">
            <a:spLocks noChangeArrowheads="1"/>
          </p:cNvSpPr>
          <p:nvPr/>
        </p:nvSpPr>
        <p:spPr bwMode="auto">
          <a:xfrm>
            <a:off x="6769893" y="2133600"/>
            <a:ext cx="20693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
                <a:srgbClr val="0146AD"/>
              </a:buClr>
              <a:buFont typeface="Arial" charset="0"/>
              <a:buNone/>
            </a:pPr>
            <a:r>
              <a:rPr lang="en-US" sz="1800" dirty="0" err="1">
                <a:solidFill>
                  <a:schemeClr val="bg1"/>
                </a:solidFill>
                <a:latin typeface="Courier New" pitchFamily="49" charset="0"/>
                <a:cs typeface="Courier New" pitchFamily="49" charset="0"/>
              </a:rPr>
              <a:t>setCallback</a:t>
            </a:r>
            <a:r>
              <a:rPr lang="en-US" sz="1800" dirty="0">
                <a:solidFill>
                  <a:schemeClr val="bg1"/>
                </a:solidFill>
                <a:latin typeface="Courier New" pitchFamily="49" charset="0"/>
                <a:cs typeface="Courier New" pitchFamily="49" charset="0"/>
              </a:rPr>
              <a:t>()</a:t>
            </a:r>
          </a:p>
        </p:txBody>
      </p:sp>
      <p:cxnSp>
        <p:nvCxnSpPr>
          <p:cNvPr id="25" name="Straight Connector 24"/>
          <p:cNvCxnSpPr/>
          <p:nvPr/>
        </p:nvCxnSpPr>
        <p:spPr bwMode="auto">
          <a:xfrm>
            <a:off x="2339096" y="2019300"/>
            <a:ext cx="484275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6" name="icon Do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5485" y="1371600"/>
            <a:ext cx="929639" cy="12182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icon Plugin"/>
          <p:cNvGrpSpPr>
            <a:grpSpLocks/>
          </p:cNvGrpSpPr>
          <p:nvPr/>
        </p:nvGrpSpPr>
        <p:grpSpPr bwMode="auto">
          <a:xfrm>
            <a:off x="4971061" y="1513947"/>
            <a:ext cx="478377" cy="563865"/>
            <a:chOff x="4500" y="2762"/>
            <a:chExt cx="247" cy="291"/>
          </a:xfrm>
          <a:effectLst>
            <a:outerShdw blurRad="50800" dist="38100" dir="2700000" algn="tl" rotWithShape="0">
              <a:prstClr val="black">
                <a:alpha val="40000"/>
              </a:prstClr>
            </a:outerShdw>
          </a:effectLst>
        </p:grpSpPr>
        <p:sp>
          <p:nvSpPr>
            <p:cNvPr id="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8198" y="1980706"/>
            <a:ext cx="1022602" cy="9664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785157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Line 48"/>
          <p:cNvSpPr>
            <a:spLocks noChangeShapeType="1"/>
          </p:cNvSpPr>
          <p:nvPr/>
        </p:nvSpPr>
        <p:spPr bwMode="auto">
          <a:xfrm>
            <a:off x="2768600" y="1708150"/>
            <a:ext cx="4241800"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Line 50"/>
          <p:cNvSpPr>
            <a:spLocks noChangeShapeType="1"/>
          </p:cNvSpPr>
          <p:nvPr/>
        </p:nvSpPr>
        <p:spPr bwMode="auto">
          <a:xfrm flipH="1">
            <a:off x="2782888" y="2148681"/>
            <a:ext cx="4227512"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Title 1"/>
          <p:cNvSpPr>
            <a:spLocks noGrp="1"/>
          </p:cNvSpPr>
          <p:nvPr>
            <p:ph type="title"/>
          </p:nvPr>
        </p:nvSpPr>
        <p:spPr/>
        <p:txBody>
          <a:bodyPr/>
          <a:lstStyle/>
          <a:p>
            <a:r>
              <a:rPr lang="en-US" dirty="0"/>
              <a:t>Web services</a:t>
            </a:r>
          </a:p>
        </p:txBody>
      </p:sp>
      <p:sp>
        <p:nvSpPr>
          <p:cNvPr id="3" name="Content Placeholder 2"/>
          <p:cNvSpPr>
            <a:spLocks noGrp="1"/>
          </p:cNvSpPr>
          <p:nvPr>
            <p:ph idx="1"/>
          </p:nvPr>
        </p:nvSpPr>
        <p:spPr/>
        <p:txBody>
          <a:bodyPr/>
          <a:lstStyle/>
          <a:p>
            <a:r>
              <a:rPr lang="en-US" dirty="0"/>
              <a:t>A Guidewire </a:t>
            </a:r>
            <a:r>
              <a:rPr lang="en-US" b="1" dirty="0"/>
              <a:t>web service </a:t>
            </a:r>
            <a:r>
              <a:rPr lang="en-US" dirty="0"/>
              <a:t>is a web service that external applications use to make synchronous calls to Guidewire</a:t>
            </a:r>
          </a:p>
          <a:p>
            <a:pPr lvl="1"/>
            <a:r>
              <a:rPr lang="en-US" dirty="0"/>
              <a:t>The code is triggered by a request from the external system</a:t>
            </a:r>
          </a:p>
          <a:p>
            <a:r>
              <a:rPr lang="en-US" dirty="0"/>
              <a:t>Example: </a:t>
            </a:r>
          </a:p>
          <a:p>
            <a:pPr lvl="1"/>
            <a:r>
              <a:rPr lang="en-US" dirty="0" err="1"/>
              <a:t>IUserAPI</a:t>
            </a:r>
            <a:r>
              <a:rPr lang="en-US" dirty="0"/>
              <a:t>, with </a:t>
            </a:r>
            <a:r>
              <a:rPr lang="en-US" b="1" dirty="0" err="1">
                <a:latin typeface="Courier New" pitchFamily="49" charset="0"/>
                <a:cs typeface="Courier New" pitchFamily="49" charset="0"/>
              </a:rPr>
              <a:t>doesexist</a:t>
            </a:r>
            <a:r>
              <a:rPr lang="en-US" b="1" dirty="0">
                <a:latin typeface="Courier New" pitchFamily="49" charset="0"/>
                <a:cs typeface="Courier New" pitchFamily="49" charset="0"/>
              </a:rPr>
              <a:t>() </a:t>
            </a:r>
            <a:r>
              <a:rPr lang="en-US" dirty="0"/>
              <a:t>and  </a:t>
            </a:r>
            <a:r>
              <a:rPr lang="en-US" b="1" dirty="0" err="1">
                <a:latin typeface="Courier New" pitchFamily="49" charset="0"/>
                <a:cs typeface="Courier New" pitchFamily="49" charset="0"/>
              </a:rPr>
              <a:t>addUser</a:t>
            </a:r>
            <a:r>
              <a:rPr lang="en-US" b="1" dirty="0">
                <a:latin typeface="Courier New" pitchFamily="49" charset="0"/>
                <a:cs typeface="Courier New" pitchFamily="49" charset="0"/>
              </a:rPr>
              <a:t>() </a:t>
            </a:r>
            <a:r>
              <a:rPr lang="en-US" dirty="0"/>
              <a:t>methods</a:t>
            </a:r>
          </a:p>
          <a:p>
            <a:endParaRPr lang="en-US" dirty="0"/>
          </a:p>
        </p:txBody>
      </p:sp>
      <p:pic>
        <p:nvPicPr>
          <p:cNvPr id="7" name="Picture 6"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9"/>
          <p:cNvSpPr txBox="1">
            <a:spLocks noChangeArrowheads="1"/>
          </p:cNvSpPr>
          <p:nvPr/>
        </p:nvSpPr>
        <p:spPr bwMode="auto">
          <a:xfrm>
            <a:off x="1451329" y="2561449"/>
            <a:ext cx="17970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err="1">
                <a:solidFill>
                  <a:schemeClr val="bg1"/>
                </a:solidFill>
              </a:rPr>
              <a:t>IAccountAPI</a:t>
            </a:r>
            <a:br>
              <a:rPr lang="en-US" sz="1800" dirty="0">
                <a:solidFill>
                  <a:schemeClr val="bg1"/>
                </a:solidFill>
              </a:rPr>
            </a:br>
            <a:r>
              <a:rPr lang="en-US" sz="1800" dirty="0">
                <a:solidFill>
                  <a:schemeClr val="bg1"/>
                </a:solidFill>
              </a:rPr>
              <a:t>(web service)</a:t>
            </a:r>
          </a:p>
        </p:txBody>
      </p:sp>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463675"/>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Box 49"/>
          <p:cNvSpPr txBox="1">
            <a:spLocks noChangeArrowheads="1"/>
          </p:cNvSpPr>
          <p:nvPr/>
        </p:nvSpPr>
        <p:spPr bwMode="auto">
          <a:xfrm>
            <a:off x="3200400" y="1376363"/>
            <a:ext cx="35464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a:spcAft>
                <a:spcPct val="0"/>
              </a:spcAft>
              <a:buClr>
                <a:srgbClr val="0146AD"/>
              </a:buClr>
              <a:buFont typeface="Arial" charset="0"/>
              <a:buNone/>
            </a:pPr>
            <a:r>
              <a:rPr lang="en-US" sz="1800" dirty="0">
                <a:solidFill>
                  <a:srgbClr val="04628C"/>
                </a:solidFill>
              </a:rPr>
              <a:t>Does account 1733 exist?</a:t>
            </a:r>
          </a:p>
        </p:txBody>
      </p:sp>
      <p:sp>
        <p:nvSpPr>
          <p:cNvPr id="14" name="Text Box 51"/>
          <p:cNvSpPr txBox="1">
            <a:spLocks noChangeArrowheads="1"/>
          </p:cNvSpPr>
          <p:nvPr/>
        </p:nvSpPr>
        <p:spPr bwMode="auto">
          <a:xfrm>
            <a:off x="3185319" y="2236986"/>
            <a:ext cx="5572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
                <a:srgbClr val="0146AD"/>
              </a:buClr>
              <a:buFont typeface="Arial" charset="0"/>
              <a:buNone/>
            </a:pPr>
            <a:r>
              <a:rPr lang="en-US" sz="1800" dirty="0">
                <a:solidFill>
                  <a:srgbClr val="04628C"/>
                </a:solidFill>
              </a:rPr>
              <a:t>false</a:t>
            </a:r>
          </a:p>
        </p:txBody>
      </p:sp>
      <p:sp>
        <p:nvSpPr>
          <p:cNvPr id="16"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External</a:t>
            </a:r>
            <a:br>
              <a:rPr lang="en-US" dirty="0">
                <a:solidFill>
                  <a:schemeClr val="bg1"/>
                </a:solidFill>
              </a:rPr>
            </a:br>
            <a:r>
              <a:rPr lang="en-US" dirty="0">
                <a:solidFill>
                  <a:schemeClr val="bg1"/>
                </a:solidFill>
              </a:rPr>
              <a:t>system</a:t>
            </a:r>
          </a:p>
        </p:txBody>
      </p:sp>
    </p:spTree>
    <p:extLst>
      <p:ext uri="{BB962C8B-B14F-4D97-AF65-F5344CB8AC3E}">
        <p14:creationId xmlns:p14="http://schemas.microsoft.com/office/powerpoint/2010/main" val="86043122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Identify technologies and strategies commonly used for application integration</a:t>
            </a:r>
          </a:p>
          <a:p>
            <a:pPr lvl="1"/>
            <a:r>
              <a:rPr lang="en-US" dirty="0"/>
              <a:t>Describe the Guidewire integration mechanisms</a:t>
            </a:r>
          </a:p>
          <a:p>
            <a:pPr lvl="1"/>
            <a:r>
              <a:rPr lang="en-US" dirty="0"/>
              <a:t>List the resources available to Guidewire integrators</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n Retry 2"/>
          <p:cNvSpPr>
            <a:spLocks noChangeShapeType="1"/>
          </p:cNvSpPr>
          <p:nvPr/>
        </p:nvSpPr>
        <p:spPr bwMode="auto">
          <a:xfrm flipH="1">
            <a:off x="2057400" y="2156067"/>
            <a:ext cx="4853243"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ln Send 1"/>
          <p:cNvSpPr>
            <a:spLocks noChangeShapeType="1"/>
          </p:cNvSpPr>
          <p:nvPr/>
        </p:nvSpPr>
        <p:spPr bwMode="auto">
          <a:xfrm>
            <a:off x="2091446" y="1516462"/>
            <a:ext cx="481919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 name="Title 1"/>
          <p:cNvSpPr>
            <a:spLocks noGrp="1"/>
          </p:cNvSpPr>
          <p:nvPr>
            <p:ph type="title"/>
          </p:nvPr>
        </p:nvSpPr>
        <p:spPr/>
        <p:txBody>
          <a:bodyPr/>
          <a:lstStyle/>
          <a:p>
            <a:r>
              <a:rPr lang="en-US" dirty="0"/>
              <a:t>Messaging</a:t>
            </a:r>
          </a:p>
        </p:txBody>
      </p:sp>
      <p:sp>
        <p:nvSpPr>
          <p:cNvPr id="3" name="Content Placeholder 2"/>
          <p:cNvSpPr>
            <a:spLocks noGrp="1"/>
          </p:cNvSpPr>
          <p:nvPr>
            <p:ph idx="1"/>
          </p:nvPr>
        </p:nvSpPr>
        <p:spPr>
          <a:xfrm>
            <a:off x="519113" y="3124200"/>
            <a:ext cx="8318500" cy="3276600"/>
          </a:xfrm>
        </p:spPr>
        <p:txBody>
          <a:bodyPr/>
          <a:lstStyle/>
          <a:p>
            <a:r>
              <a:rPr lang="en-US" b="1" dirty="0"/>
              <a:t>Messaging</a:t>
            </a:r>
            <a:r>
              <a:rPr lang="en-US" dirty="0"/>
              <a:t> is a Guidewire integration mechanism in which messages are asynchronously sent to external systems and potentially replied to</a:t>
            </a:r>
          </a:p>
          <a:p>
            <a:pPr lvl="1"/>
            <a:r>
              <a:rPr lang="en-US" dirty="0"/>
              <a:t>Messages are typically sent in response to the creation or change of business data</a:t>
            </a:r>
          </a:p>
          <a:p>
            <a:r>
              <a:rPr lang="en-US" dirty="0"/>
              <a:t>Examples:</a:t>
            </a:r>
          </a:p>
          <a:p>
            <a:pPr lvl="1"/>
            <a:r>
              <a:rPr lang="en-US" dirty="0"/>
              <a:t>PC: Sending billing instruction for new policy to billing system</a:t>
            </a:r>
          </a:p>
          <a:p>
            <a:pPr lvl="1"/>
            <a:r>
              <a:rPr lang="en-US" dirty="0"/>
              <a:t>BC: Sending notice of unpaid premium to a collection agency</a:t>
            </a:r>
          </a:p>
          <a:p>
            <a:pPr lvl="1"/>
            <a:r>
              <a:rPr lang="en-US" dirty="0"/>
              <a:t>CC: Sending request to issue check for given claim</a:t>
            </a:r>
          </a:p>
          <a:p>
            <a:endParaRPr lang="en-US" dirty="0"/>
          </a:p>
        </p:txBody>
      </p:sp>
      <p:sp>
        <p:nvSpPr>
          <p:cNvPr id="15" name="Text Box 60"/>
          <p:cNvSpPr txBox="1">
            <a:spLocks noChangeArrowheads="1"/>
          </p:cNvSpPr>
          <p:nvPr/>
        </p:nvSpPr>
        <p:spPr bwMode="auto">
          <a:xfrm>
            <a:off x="3200400" y="1272966"/>
            <a:ext cx="11287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check data</a:t>
            </a:r>
          </a:p>
        </p:txBody>
      </p:sp>
      <p:pic>
        <p:nvPicPr>
          <p:cNvPr id="18" name="Picture 17"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5"/>
          <p:cNvSpPr txBox="1">
            <a:spLocks noChangeArrowheads="1"/>
          </p:cNvSpPr>
          <p:nvPr/>
        </p:nvSpPr>
        <p:spPr bwMode="auto">
          <a:xfrm>
            <a:off x="6675014" y="2424465"/>
            <a:ext cx="18288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pPr>
            <a:r>
              <a:rPr lang="en-US" sz="1800" dirty="0">
                <a:solidFill>
                  <a:schemeClr val="bg1"/>
                </a:solidFill>
              </a:rPr>
              <a:t>check printing system</a:t>
            </a:r>
          </a:p>
        </p:txBody>
      </p:sp>
      <p:sp>
        <p:nvSpPr>
          <p:cNvPr id="20" name="Text Box 60"/>
          <p:cNvSpPr txBox="1">
            <a:spLocks noChangeArrowheads="1"/>
          </p:cNvSpPr>
          <p:nvPr/>
        </p:nvSpPr>
        <p:spPr bwMode="auto">
          <a:xfrm>
            <a:off x="3657600" y="2273494"/>
            <a:ext cx="25812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Reply with check number</a:t>
            </a:r>
          </a:p>
        </p:txBody>
      </p:sp>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1814848"/>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7109" y="1227234"/>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413738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ln Retry 2"/>
          <p:cNvSpPr>
            <a:spLocks noChangeShapeType="1"/>
          </p:cNvSpPr>
          <p:nvPr/>
        </p:nvSpPr>
        <p:spPr bwMode="auto">
          <a:xfrm flipH="1">
            <a:off x="2057398" y="1840695"/>
            <a:ext cx="1518835"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Title 1"/>
          <p:cNvSpPr>
            <a:spLocks noGrp="1"/>
          </p:cNvSpPr>
          <p:nvPr>
            <p:ph type="title"/>
          </p:nvPr>
        </p:nvSpPr>
        <p:spPr/>
        <p:txBody>
          <a:bodyPr/>
          <a:lstStyle/>
          <a:p>
            <a:r>
              <a:rPr lang="en-US" dirty="0"/>
              <a:t>Startable plugins</a:t>
            </a:r>
          </a:p>
        </p:txBody>
      </p:sp>
      <p:sp>
        <p:nvSpPr>
          <p:cNvPr id="3" name="Content Placeholder 2"/>
          <p:cNvSpPr>
            <a:spLocks noGrp="1"/>
          </p:cNvSpPr>
          <p:nvPr>
            <p:ph idx="1"/>
          </p:nvPr>
        </p:nvSpPr>
        <p:spPr>
          <a:xfrm>
            <a:off x="519113" y="3065620"/>
            <a:ext cx="8318500" cy="3335179"/>
          </a:xfrm>
        </p:spPr>
        <p:txBody>
          <a:bodyPr/>
          <a:lstStyle/>
          <a:p>
            <a:r>
              <a:rPr lang="en-US" dirty="0"/>
              <a:t>A </a:t>
            </a:r>
            <a:r>
              <a:rPr lang="en-US" b="1" dirty="0"/>
              <a:t>startable plugin </a:t>
            </a:r>
            <a:r>
              <a:rPr lang="en-US" dirty="0"/>
              <a:t>is a mechanism that listens for requests from an external system that communicates with Guidewire via a mechanism such as:</a:t>
            </a:r>
          </a:p>
          <a:p>
            <a:pPr lvl="1"/>
            <a:r>
              <a:rPr lang="en-US" dirty="0"/>
              <a:t>JMS Messaging</a:t>
            </a:r>
          </a:p>
          <a:p>
            <a:pPr lvl="1"/>
            <a:r>
              <a:rPr lang="en-US" dirty="0"/>
              <a:t>Sockets</a:t>
            </a:r>
          </a:p>
          <a:p>
            <a:r>
              <a:rPr lang="en-US" dirty="0"/>
              <a:t>Triggered by an incoming external request and typically processes the message asynchronously</a:t>
            </a:r>
          </a:p>
          <a:p>
            <a:pPr lvl="1"/>
            <a:r>
              <a:rPr lang="en-US" dirty="0"/>
              <a:t>Example: BillingCenter accepting payment information from external systems</a:t>
            </a:r>
          </a:p>
          <a:p>
            <a:endParaRPr lang="en-US" dirty="0"/>
          </a:p>
        </p:txBody>
      </p:sp>
      <p:pic>
        <p:nvPicPr>
          <p:cNvPr id="5" name="Picture 4"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6629400" y="2438400"/>
            <a:ext cx="18553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pPr>
            <a:r>
              <a:rPr lang="en-US" sz="1800" dirty="0">
                <a:solidFill>
                  <a:schemeClr val="bg1"/>
                </a:solidFill>
              </a:rPr>
              <a:t>external payment  system</a:t>
            </a:r>
          </a:p>
        </p:txBody>
      </p:sp>
      <p:grpSp>
        <p:nvGrpSpPr>
          <p:cNvPr id="7" name="icn Startable Plugins"/>
          <p:cNvGrpSpPr/>
          <p:nvPr/>
        </p:nvGrpSpPr>
        <p:grpSpPr>
          <a:xfrm>
            <a:off x="3529224" y="1469115"/>
            <a:ext cx="1703714" cy="1311099"/>
            <a:chOff x="7101962" y="4772379"/>
            <a:chExt cx="1913388" cy="1472454"/>
          </a:xfrm>
        </p:grpSpPr>
        <p:pic>
          <p:nvPicPr>
            <p:cNvPr id="8"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3653" y="4772379"/>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icon Plugin"/>
            <p:cNvGrpSpPr>
              <a:grpSpLocks/>
            </p:cNvGrpSpPr>
            <p:nvPr/>
          </p:nvGrpSpPr>
          <p:grpSpPr bwMode="auto">
            <a:xfrm>
              <a:off x="7101962" y="4933734"/>
              <a:ext cx="542255" cy="639158"/>
              <a:chOff x="4500" y="2762"/>
              <a:chExt cx="247" cy="291"/>
            </a:xfrm>
            <a:effectLst>
              <a:outerShdw blurRad="50800" dist="38100" dir="2700000" algn="tl" rotWithShape="0">
                <a:prstClr val="black">
                  <a:alpha val="40000"/>
                </a:prstClr>
              </a:outerShdw>
            </a:effectLst>
          </p:grpSpPr>
          <p:sp>
            <p:nvSpPr>
              <p:cNvPr id="1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1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2470" y="5402954"/>
              <a:ext cx="712880" cy="514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4124" y="5662975"/>
              <a:ext cx="769284" cy="581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Text Box 11"/>
          <p:cNvSpPr txBox="1">
            <a:spLocks noChangeArrowheads="1"/>
          </p:cNvSpPr>
          <p:nvPr/>
        </p:nvSpPr>
        <p:spPr bwMode="auto">
          <a:xfrm>
            <a:off x="2667000" y="1077503"/>
            <a:ext cx="26543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sz="1800" dirty="0">
                <a:solidFill>
                  <a:schemeClr val="bg1"/>
                </a:solidFill>
              </a:rPr>
              <a:t>Startable plugin</a:t>
            </a:r>
          </a:p>
        </p:txBody>
      </p:sp>
      <p:sp>
        <p:nvSpPr>
          <p:cNvPr id="18" name="ln Retry 2"/>
          <p:cNvSpPr>
            <a:spLocks noChangeShapeType="1"/>
          </p:cNvSpPr>
          <p:nvPr/>
        </p:nvSpPr>
        <p:spPr bwMode="auto">
          <a:xfrm flipH="1">
            <a:off x="4648200" y="1832690"/>
            <a:ext cx="2915442"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 name="Text Box 60"/>
          <p:cNvSpPr txBox="1">
            <a:spLocks noChangeArrowheads="1"/>
          </p:cNvSpPr>
          <p:nvPr/>
        </p:nvSpPr>
        <p:spPr bwMode="auto">
          <a:xfrm>
            <a:off x="5604336" y="1961768"/>
            <a:ext cx="11287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payment</a:t>
            </a:r>
          </a:p>
        </p:txBody>
      </p:sp>
      <p:pic>
        <p:nvPicPr>
          <p:cNvPr id="2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8457" y="1510278"/>
            <a:ext cx="736655" cy="4739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407211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18"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Batch processes</a:t>
            </a:r>
          </a:p>
        </p:txBody>
      </p:sp>
      <p:sp>
        <p:nvSpPr>
          <p:cNvPr id="3" name="Content Placeholder 2"/>
          <p:cNvSpPr>
            <a:spLocks noGrp="1"/>
          </p:cNvSpPr>
          <p:nvPr>
            <p:ph idx="1"/>
          </p:nvPr>
        </p:nvSpPr>
        <p:spPr>
          <a:xfrm>
            <a:off x="519113" y="3208338"/>
            <a:ext cx="8318500" cy="3192462"/>
          </a:xfrm>
        </p:spPr>
        <p:txBody>
          <a:bodyPr/>
          <a:lstStyle/>
          <a:p>
            <a:r>
              <a:rPr lang="en-US" dirty="0"/>
              <a:t>A </a:t>
            </a:r>
            <a:r>
              <a:rPr lang="en-US" b="1" dirty="0"/>
              <a:t>batch process </a:t>
            </a:r>
            <a:r>
              <a:rPr lang="en-US" dirty="0"/>
              <a:t>is background process that performs a periodic task independent of a user</a:t>
            </a:r>
          </a:p>
          <a:p>
            <a:pPr lvl="1"/>
            <a:r>
              <a:rPr lang="en-US" dirty="0"/>
              <a:t>Example: Exchange Rate batch process queries an external system for exchange rates on a schedule</a:t>
            </a:r>
          </a:p>
          <a:p>
            <a:r>
              <a:rPr lang="en-US" dirty="0"/>
              <a:t>May execute logic entirely within Guidewire or interact with other systems</a:t>
            </a:r>
          </a:p>
          <a:p>
            <a:r>
              <a:rPr lang="en-US" dirty="0"/>
              <a:t>An external system calling a Guidewire web service may trigger a batch process to run</a:t>
            </a:r>
          </a:p>
          <a:p>
            <a:endParaRPr lang="en-US" dirty="0"/>
          </a:p>
        </p:txBody>
      </p:sp>
      <p:sp>
        <p:nvSpPr>
          <p:cNvPr id="4" name="Line 5"/>
          <p:cNvSpPr>
            <a:spLocks noChangeShapeType="1"/>
          </p:cNvSpPr>
          <p:nvPr/>
        </p:nvSpPr>
        <p:spPr bwMode="auto">
          <a:xfrm>
            <a:off x="2927350" y="1590675"/>
            <a:ext cx="407035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 name="Line 6"/>
          <p:cNvSpPr>
            <a:spLocks noChangeShapeType="1"/>
          </p:cNvSpPr>
          <p:nvPr/>
        </p:nvSpPr>
        <p:spPr bwMode="auto">
          <a:xfrm>
            <a:off x="3319463" y="1806575"/>
            <a:ext cx="36782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6" name="Line 7"/>
          <p:cNvSpPr>
            <a:spLocks noChangeShapeType="1"/>
          </p:cNvSpPr>
          <p:nvPr/>
        </p:nvSpPr>
        <p:spPr bwMode="auto">
          <a:xfrm>
            <a:off x="3560763" y="2024063"/>
            <a:ext cx="34369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 name="Text Box 26"/>
          <p:cNvSpPr txBox="1">
            <a:spLocks noChangeArrowheads="1"/>
          </p:cNvSpPr>
          <p:nvPr/>
        </p:nvSpPr>
        <p:spPr bwMode="auto">
          <a:xfrm>
            <a:off x="1868651" y="2659063"/>
            <a:ext cx="12906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
                <a:srgbClr val="0146AD"/>
              </a:buClr>
              <a:buFont typeface="Wingdings 3" pitchFamily="18" charset="2"/>
              <a:buNone/>
            </a:pPr>
            <a:r>
              <a:rPr lang="en-US" sz="1800" dirty="0">
                <a:solidFill>
                  <a:schemeClr val="bg1"/>
                </a:solidFill>
              </a:rPr>
              <a:t>Exchange</a:t>
            </a:r>
            <a:br>
              <a:rPr lang="en-US" sz="1800" dirty="0">
                <a:solidFill>
                  <a:schemeClr val="bg1"/>
                </a:solidFill>
              </a:rPr>
            </a:br>
            <a:r>
              <a:rPr lang="en-US" sz="1800" dirty="0">
                <a:solidFill>
                  <a:schemeClr val="bg1"/>
                </a:solidFill>
              </a:rPr>
              <a:t>Rate</a:t>
            </a:r>
          </a:p>
        </p:txBody>
      </p:sp>
      <p:sp>
        <p:nvSpPr>
          <p:cNvPr id="8" name="Text Box 28"/>
          <p:cNvSpPr txBox="1">
            <a:spLocks noChangeArrowheads="1"/>
          </p:cNvSpPr>
          <p:nvPr/>
        </p:nvSpPr>
        <p:spPr bwMode="auto">
          <a:xfrm>
            <a:off x="6723063" y="2438400"/>
            <a:ext cx="17351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Wingdings 3" pitchFamily="18" charset="2"/>
              <a:buNone/>
            </a:pPr>
            <a:r>
              <a:rPr lang="en-US" sz="1800" dirty="0">
                <a:solidFill>
                  <a:schemeClr val="bg1"/>
                </a:solidFill>
              </a:rPr>
              <a:t>Exchange rate</a:t>
            </a:r>
            <a:br>
              <a:rPr lang="en-US" sz="1800" dirty="0">
                <a:solidFill>
                  <a:schemeClr val="bg1"/>
                </a:solidFill>
              </a:rPr>
            </a:br>
            <a:r>
              <a:rPr lang="en-US" sz="1800" dirty="0">
                <a:solidFill>
                  <a:schemeClr val="bg1"/>
                </a:solidFill>
              </a:rPr>
              <a:t>system</a:t>
            </a:r>
          </a:p>
        </p:txBody>
      </p:sp>
      <p:grpSp>
        <p:nvGrpSpPr>
          <p:cNvPr id="9" name="Group 29"/>
          <p:cNvGrpSpPr>
            <a:grpSpLocks/>
          </p:cNvGrpSpPr>
          <p:nvPr/>
        </p:nvGrpSpPr>
        <p:grpSpPr bwMode="auto">
          <a:xfrm>
            <a:off x="2847975" y="1368425"/>
            <a:ext cx="392113" cy="392113"/>
            <a:chOff x="5097" y="247"/>
            <a:chExt cx="165" cy="165"/>
          </a:xfrm>
          <a:effectLst>
            <a:outerShdw blurRad="50800" dist="38100" dir="2700000" algn="tl" rotWithShape="0">
              <a:prstClr val="black">
                <a:alpha val="40000"/>
              </a:prstClr>
            </a:outerShdw>
          </a:effectLst>
        </p:grpSpPr>
        <p:sp>
          <p:nvSpPr>
            <p:cNvPr id="10" name="Oval 30"/>
            <p:cNvSpPr>
              <a:spLocks noChangeArrowheads="1"/>
            </p:cNvSpPr>
            <p:nvPr/>
          </p:nvSpPr>
          <p:spPr bwMode="auto">
            <a:xfrm>
              <a:off x="5097" y="247"/>
              <a:ext cx="165" cy="165"/>
            </a:xfrm>
            <a:prstGeom prst="ellipse">
              <a:avLst/>
            </a:prstGeom>
            <a:solidFill>
              <a:schemeClr val="tx1"/>
            </a:solidFill>
            <a:ln w="19050" algn="ctr">
              <a:solidFill>
                <a:schemeClr val="bg1"/>
              </a:solidFill>
              <a:round/>
              <a:headEnd/>
              <a:tailEnd/>
            </a:ln>
          </p:spPr>
          <p:txBody>
            <a:bodyPr wrap="none" lIns="0" tIns="0" rIns="0" bIns="0" anchor="ctr">
              <a:spAutoFit/>
            </a:bodyPr>
            <a:lstStyle/>
            <a:p>
              <a:endParaRPr lang="en-US"/>
            </a:p>
          </p:txBody>
        </p:sp>
        <p:sp>
          <p:nvSpPr>
            <p:cNvPr id="11" name="Freeform 31"/>
            <p:cNvSpPr>
              <a:spLocks/>
            </p:cNvSpPr>
            <p:nvPr/>
          </p:nvSpPr>
          <p:spPr bwMode="auto">
            <a:xfrm>
              <a:off x="5168" y="256"/>
              <a:ext cx="60" cy="85"/>
            </a:xfrm>
            <a:custGeom>
              <a:avLst/>
              <a:gdLst>
                <a:gd name="T0" fmla="*/ 8 w 139"/>
                <a:gd name="T1" fmla="*/ 85 h 238"/>
                <a:gd name="T2" fmla="*/ 8 w 139"/>
                <a:gd name="T3" fmla="*/ 19 h 238"/>
                <a:gd name="T4" fmla="*/ 0 w 139"/>
                <a:gd name="T5" fmla="*/ 19 h 238"/>
                <a:gd name="T6" fmla="*/ 12 w 139"/>
                <a:gd name="T7" fmla="*/ 0 h 238"/>
                <a:gd name="T8" fmla="*/ 24 w 139"/>
                <a:gd name="T9" fmla="*/ 19 h 238"/>
                <a:gd name="T10" fmla="*/ 16 w 139"/>
                <a:gd name="T11" fmla="*/ 19 h 238"/>
                <a:gd name="T12" fmla="*/ 16 w 139"/>
                <a:gd name="T13" fmla="*/ 75 h 238"/>
                <a:gd name="T14" fmla="*/ 38 w 139"/>
                <a:gd name="T15" fmla="*/ 63 h 238"/>
                <a:gd name="T16" fmla="*/ 34 w 139"/>
                <a:gd name="T17" fmla="*/ 57 h 238"/>
                <a:gd name="T18" fmla="*/ 60 w 139"/>
                <a:gd name="T19" fmla="*/ 55 h 238"/>
                <a:gd name="T20" fmla="*/ 47 w 139"/>
                <a:gd name="T21" fmla="*/ 74 h 238"/>
                <a:gd name="T22" fmla="*/ 42 w 139"/>
                <a:gd name="T23" fmla="*/ 69 h 238"/>
                <a:gd name="T24" fmla="*/ 14 w 139"/>
                <a:gd name="T25" fmla="*/ 85 h 238"/>
                <a:gd name="T26" fmla="*/ 8 w 139"/>
                <a:gd name="T27" fmla="*/ 85 h 2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9"/>
                <a:gd name="T43" fmla="*/ 0 h 238"/>
                <a:gd name="T44" fmla="*/ 139 w 139"/>
                <a:gd name="T45" fmla="*/ 238 h 23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9" h="238">
                  <a:moveTo>
                    <a:pt x="18" y="237"/>
                  </a:moveTo>
                  <a:lnTo>
                    <a:pt x="18" y="54"/>
                  </a:lnTo>
                  <a:lnTo>
                    <a:pt x="0" y="54"/>
                  </a:lnTo>
                  <a:lnTo>
                    <a:pt x="28" y="0"/>
                  </a:lnTo>
                  <a:lnTo>
                    <a:pt x="55" y="54"/>
                  </a:lnTo>
                  <a:lnTo>
                    <a:pt x="37" y="54"/>
                  </a:lnTo>
                  <a:lnTo>
                    <a:pt x="37" y="210"/>
                  </a:lnTo>
                  <a:lnTo>
                    <a:pt x="88" y="177"/>
                  </a:lnTo>
                  <a:lnTo>
                    <a:pt x="78" y="160"/>
                  </a:lnTo>
                  <a:lnTo>
                    <a:pt x="139" y="153"/>
                  </a:lnTo>
                  <a:lnTo>
                    <a:pt x="109" y="208"/>
                  </a:lnTo>
                  <a:lnTo>
                    <a:pt x="97" y="192"/>
                  </a:lnTo>
                  <a:lnTo>
                    <a:pt x="33" y="238"/>
                  </a:lnTo>
                  <a:lnTo>
                    <a:pt x="18" y="237"/>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pic>
        <p:nvPicPr>
          <p:cNvPr id="1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2419" y="1490812"/>
            <a:ext cx="1116870" cy="11743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up 11"/>
          <p:cNvGrpSpPr>
            <a:grpSpLocks/>
          </p:cNvGrpSpPr>
          <p:nvPr/>
        </p:nvGrpSpPr>
        <p:grpSpPr bwMode="auto">
          <a:xfrm>
            <a:off x="3100388" y="1606550"/>
            <a:ext cx="392112" cy="392113"/>
            <a:chOff x="2241" y="1039"/>
            <a:chExt cx="247" cy="247"/>
          </a:xfrm>
        </p:grpSpPr>
        <p:sp>
          <p:nvSpPr>
            <p:cNvPr id="14" name="Oval 12"/>
            <p:cNvSpPr>
              <a:spLocks noChangeArrowheads="1"/>
            </p:cNvSpPr>
            <p:nvPr/>
          </p:nvSpPr>
          <p:spPr bwMode="auto">
            <a:xfrm>
              <a:off x="2241" y="1039"/>
              <a:ext cx="247" cy="247"/>
            </a:xfrm>
            <a:prstGeom prst="ellipse">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spAutoFit/>
            </a:bodyPr>
            <a:lstStyle/>
            <a:p>
              <a:endParaRPr lang="en-US"/>
            </a:p>
          </p:txBody>
        </p:sp>
        <p:sp>
          <p:nvSpPr>
            <p:cNvPr id="15" name="Freeform 13"/>
            <p:cNvSpPr>
              <a:spLocks/>
            </p:cNvSpPr>
            <p:nvPr/>
          </p:nvSpPr>
          <p:spPr bwMode="auto">
            <a:xfrm>
              <a:off x="2345" y="1047"/>
              <a:ext cx="98" cy="146"/>
            </a:xfrm>
            <a:custGeom>
              <a:avLst/>
              <a:gdLst>
                <a:gd name="T0" fmla="*/ 12 w 318"/>
                <a:gd name="T1" fmla="*/ 31 h 474"/>
                <a:gd name="T2" fmla="*/ 0 w 318"/>
                <a:gd name="T3" fmla="*/ 31 h 474"/>
                <a:gd name="T4" fmla="*/ 19 w 318"/>
                <a:gd name="T5" fmla="*/ 0 h 474"/>
                <a:gd name="T6" fmla="*/ 38 w 318"/>
                <a:gd name="T7" fmla="*/ 31 h 474"/>
                <a:gd name="T8" fmla="*/ 25 w 318"/>
                <a:gd name="T9" fmla="*/ 31 h 474"/>
                <a:gd name="T10" fmla="*/ 25 w 318"/>
                <a:gd name="T11" fmla="*/ 124 h 474"/>
                <a:gd name="T12" fmla="*/ 75 w 318"/>
                <a:gd name="T13" fmla="*/ 124 h 474"/>
                <a:gd name="T14" fmla="*/ 75 w 318"/>
                <a:gd name="T15" fmla="*/ 113 h 474"/>
                <a:gd name="T16" fmla="*/ 98 w 318"/>
                <a:gd name="T17" fmla="*/ 132 h 474"/>
                <a:gd name="T18" fmla="*/ 75 w 318"/>
                <a:gd name="T19" fmla="*/ 146 h 474"/>
                <a:gd name="T20" fmla="*/ 75 w 318"/>
                <a:gd name="T21" fmla="*/ 138 h 474"/>
                <a:gd name="T22" fmla="*/ 12 w 318"/>
                <a:gd name="T23" fmla="*/ 138 h 474"/>
                <a:gd name="T24" fmla="*/ 12 w 318"/>
                <a:gd name="T25" fmla="*/ 31 h 4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8"/>
                <a:gd name="T40" fmla="*/ 0 h 474"/>
                <a:gd name="T41" fmla="*/ 318 w 318"/>
                <a:gd name="T42" fmla="*/ 474 h 4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8" h="474">
                  <a:moveTo>
                    <a:pt x="39" y="102"/>
                  </a:moveTo>
                  <a:lnTo>
                    <a:pt x="0" y="102"/>
                  </a:lnTo>
                  <a:lnTo>
                    <a:pt x="61" y="0"/>
                  </a:lnTo>
                  <a:lnTo>
                    <a:pt x="123" y="102"/>
                  </a:lnTo>
                  <a:lnTo>
                    <a:pt x="82" y="102"/>
                  </a:lnTo>
                  <a:lnTo>
                    <a:pt x="82" y="402"/>
                  </a:lnTo>
                  <a:lnTo>
                    <a:pt x="244" y="402"/>
                  </a:lnTo>
                  <a:lnTo>
                    <a:pt x="244" y="366"/>
                  </a:lnTo>
                  <a:lnTo>
                    <a:pt x="318" y="427"/>
                  </a:lnTo>
                  <a:lnTo>
                    <a:pt x="244" y="474"/>
                  </a:lnTo>
                  <a:lnTo>
                    <a:pt x="244" y="447"/>
                  </a:lnTo>
                  <a:lnTo>
                    <a:pt x="40" y="447"/>
                  </a:lnTo>
                  <a:lnTo>
                    <a:pt x="39" y="102"/>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grpSp>
        <p:nvGrpSpPr>
          <p:cNvPr id="16" name="Group 8"/>
          <p:cNvGrpSpPr>
            <a:grpSpLocks/>
          </p:cNvGrpSpPr>
          <p:nvPr/>
        </p:nvGrpSpPr>
        <p:grpSpPr bwMode="auto">
          <a:xfrm>
            <a:off x="3362325" y="1828800"/>
            <a:ext cx="392113" cy="392113"/>
            <a:chOff x="2460" y="1179"/>
            <a:chExt cx="247" cy="247"/>
          </a:xfrm>
        </p:grpSpPr>
        <p:sp>
          <p:nvSpPr>
            <p:cNvPr id="17" name="Oval 9"/>
            <p:cNvSpPr>
              <a:spLocks noChangeArrowheads="1"/>
            </p:cNvSpPr>
            <p:nvPr/>
          </p:nvSpPr>
          <p:spPr bwMode="auto">
            <a:xfrm>
              <a:off x="2460" y="1179"/>
              <a:ext cx="247" cy="247"/>
            </a:xfrm>
            <a:prstGeom prst="ellipse">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spAutoFit/>
            </a:bodyPr>
            <a:lstStyle/>
            <a:p>
              <a:endParaRPr lang="en-US"/>
            </a:p>
          </p:txBody>
        </p:sp>
        <p:sp>
          <p:nvSpPr>
            <p:cNvPr id="18" name="Freeform 10"/>
            <p:cNvSpPr>
              <a:spLocks/>
            </p:cNvSpPr>
            <p:nvPr/>
          </p:nvSpPr>
          <p:spPr bwMode="auto">
            <a:xfrm>
              <a:off x="2565" y="1187"/>
              <a:ext cx="94" cy="164"/>
            </a:xfrm>
            <a:custGeom>
              <a:avLst/>
              <a:gdLst>
                <a:gd name="T0" fmla="*/ 12 w 343"/>
                <a:gd name="T1" fmla="*/ 30 h 603"/>
                <a:gd name="T2" fmla="*/ 0 w 343"/>
                <a:gd name="T3" fmla="*/ 30 h 603"/>
                <a:gd name="T4" fmla="*/ 19 w 343"/>
                <a:gd name="T5" fmla="*/ 0 h 603"/>
                <a:gd name="T6" fmla="*/ 37 w 343"/>
                <a:gd name="T7" fmla="*/ 30 h 603"/>
                <a:gd name="T8" fmla="*/ 25 w 343"/>
                <a:gd name="T9" fmla="*/ 30 h 603"/>
                <a:gd name="T10" fmla="*/ 25 w 343"/>
                <a:gd name="T11" fmla="*/ 118 h 603"/>
                <a:gd name="T12" fmla="*/ 67 w 343"/>
                <a:gd name="T13" fmla="*/ 143 h 603"/>
                <a:gd name="T14" fmla="*/ 74 w 343"/>
                <a:gd name="T15" fmla="*/ 134 h 603"/>
                <a:gd name="T16" fmla="*/ 94 w 343"/>
                <a:gd name="T17" fmla="*/ 164 h 603"/>
                <a:gd name="T18" fmla="*/ 53 w 343"/>
                <a:gd name="T19" fmla="*/ 160 h 603"/>
                <a:gd name="T20" fmla="*/ 59 w 343"/>
                <a:gd name="T21" fmla="*/ 151 h 603"/>
                <a:gd name="T22" fmla="*/ 24 w 343"/>
                <a:gd name="T23" fmla="*/ 133 h 603"/>
                <a:gd name="T24" fmla="*/ 12 w 343"/>
                <a:gd name="T25" fmla="*/ 128 h 603"/>
                <a:gd name="T26" fmla="*/ 12 w 343"/>
                <a:gd name="T27" fmla="*/ 30 h 6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3"/>
                <a:gd name="T43" fmla="*/ 0 h 603"/>
                <a:gd name="T44" fmla="*/ 343 w 343"/>
                <a:gd name="T45" fmla="*/ 603 h 6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3" h="603">
                  <a:moveTo>
                    <a:pt x="43" y="111"/>
                  </a:moveTo>
                  <a:lnTo>
                    <a:pt x="0" y="111"/>
                  </a:lnTo>
                  <a:lnTo>
                    <a:pt x="68" y="0"/>
                  </a:lnTo>
                  <a:lnTo>
                    <a:pt x="135" y="111"/>
                  </a:lnTo>
                  <a:lnTo>
                    <a:pt x="91" y="111"/>
                  </a:lnTo>
                  <a:lnTo>
                    <a:pt x="91" y="433"/>
                  </a:lnTo>
                  <a:lnTo>
                    <a:pt x="243" y="525"/>
                  </a:lnTo>
                  <a:lnTo>
                    <a:pt x="269" y="491"/>
                  </a:lnTo>
                  <a:lnTo>
                    <a:pt x="343" y="603"/>
                  </a:lnTo>
                  <a:lnTo>
                    <a:pt x="194" y="588"/>
                  </a:lnTo>
                  <a:lnTo>
                    <a:pt x="217" y="554"/>
                  </a:lnTo>
                  <a:lnTo>
                    <a:pt x="89" y="488"/>
                  </a:lnTo>
                  <a:lnTo>
                    <a:pt x="43" y="470"/>
                  </a:lnTo>
                  <a:lnTo>
                    <a:pt x="43" y="111"/>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spTree>
    <p:extLst>
      <p:ext uri="{BB962C8B-B14F-4D97-AF65-F5344CB8AC3E}">
        <p14:creationId xmlns:p14="http://schemas.microsoft.com/office/powerpoint/2010/main" val="3391059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integration mechanisms </a:t>
            </a:r>
          </a:p>
        </p:txBody>
      </p:sp>
      <p:graphicFrame>
        <p:nvGraphicFramePr>
          <p:cNvPr id="4" name="Table 3"/>
          <p:cNvGraphicFramePr>
            <a:graphicFrameLocks noGrp="1"/>
          </p:cNvGraphicFramePr>
          <p:nvPr>
            <p:extLst>
              <p:ext uri="{D42A27DB-BD31-4B8C-83A1-F6EECF244321}">
                <p14:modId xmlns:p14="http://schemas.microsoft.com/office/powerpoint/2010/main" val="2647795980"/>
              </p:ext>
            </p:extLst>
          </p:nvPr>
        </p:nvGraphicFramePr>
        <p:xfrm>
          <a:off x="457200" y="914399"/>
          <a:ext cx="8458200" cy="5519431"/>
        </p:xfrm>
        <a:graphic>
          <a:graphicData uri="http://schemas.openxmlformats.org/drawingml/2006/table">
            <a:tbl>
              <a:tblPr firstRow="1" bandRow="1">
                <a:effectLst/>
              </a:tblPr>
              <a:tblGrid>
                <a:gridCol w="28956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1491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a:ln>
                            <a:noFill/>
                          </a:ln>
                          <a:effectLst/>
                          <a:latin typeface="+mn-lt"/>
                          <a:cs typeface="Arial" pitchFamily="34" charset="0"/>
                        </a:rPr>
                        <a:t>Mechanism</a:t>
                      </a:r>
                      <a:endParaRPr kumimoji="0" lang="en-US" sz="1800" b="1" i="0" u="none" strike="noStrike" cap="none" normalizeH="0" baseline="0" dirty="0">
                        <a:ln>
                          <a:noFill/>
                        </a:ln>
                        <a:solidFill>
                          <a:schemeClr val="bg1"/>
                        </a:solidFill>
                        <a:effectLst/>
                        <a:latin typeface="+mn-lt"/>
                        <a:cs typeface="Arial" pitchFamily="34" charset="0"/>
                      </a:endParaRPr>
                    </a:p>
                  </a:txBody>
                  <a:tcPr marL="0" marR="0" marT="0" marB="0" anchor="ctr" horzOverflow="overflow">
                    <a:lnL w="12700" cmpd="sng">
                      <a:solidFill>
                        <a:srgbClr val="4F81BD"/>
                      </a:solidFill>
                    </a:lnL>
                    <a:lnR w="28575" cap="flat" cmpd="sng" algn="ctr">
                      <a:solidFill>
                        <a:schemeClr val="tx1"/>
                      </a:solidFill>
                      <a:prstDash val="solid"/>
                      <a:round/>
                      <a:headEnd type="none" w="med" len="med"/>
                      <a:tailEnd type="none" w="med" len="med"/>
                    </a:lnR>
                    <a:lnT w="12700" cmpd="sng">
                      <a:solidFill>
                        <a:srgbClr val="4F81BD"/>
                      </a:solid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a:ln>
                            <a:noFill/>
                          </a:ln>
                          <a:effectLst/>
                          <a:latin typeface="+mn-lt"/>
                          <a:cs typeface="Arial" pitchFamily="34" charset="0"/>
                        </a:rPr>
                        <a:t>Triggered by</a:t>
                      </a:r>
                      <a:endParaRPr kumimoji="0" lang="en-US" sz="1800" b="1" i="0" u="none" strike="noStrike" cap="none" normalizeH="0" baseline="0" dirty="0">
                        <a:ln>
                          <a:noFill/>
                        </a:ln>
                        <a:solidFill>
                          <a:schemeClr val="bg1"/>
                        </a:solidFill>
                        <a:effectLst/>
                        <a:latin typeface="+mn-lt"/>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solidFill>
                        <a:srgbClr val="4F81BD"/>
                      </a:solid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a:ln>
                            <a:noFill/>
                          </a:ln>
                          <a:effectLst/>
                          <a:latin typeface="+mn-lt"/>
                          <a:cs typeface="Arial" pitchFamily="34" charset="0"/>
                        </a:rPr>
                        <a:t>Example</a:t>
                      </a:r>
                      <a:endParaRPr kumimoji="0" lang="en-US" sz="1800" b="1" i="0" u="none" strike="noStrike" cap="none" normalizeH="0" baseline="0" dirty="0">
                        <a:ln>
                          <a:noFill/>
                        </a:ln>
                        <a:solidFill>
                          <a:schemeClr val="bg1"/>
                        </a:solidFill>
                        <a:effectLst/>
                        <a:latin typeface="+mn-lt"/>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mpd="sng">
                      <a:solidFill>
                        <a:srgbClr val="4F81BD"/>
                      </a:solidFill>
                    </a:lnR>
                    <a:lnT w="12700" cmpd="sng">
                      <a:solidFill>
                        <a:srgbClr val="4F81BD"/>
                      </a:solid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102551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a:ln>
                            <a:noFill/>
                          </a:ln>
                          <a:solidFill>
                            <a:schemeClr val="bg1"/>
                          </a:solidFill>
                          <a:effectLst/>
                          <a:latin typeface="+mn-lt"/>
                          <a:cs typeface="Arial" pitchFamily="34" charset="0"/>
                        </a:rPr>
                        <a:t>Predefined</a:t>
                      </a:r>
                      <a:br>
                        <a:rPr kumimoji="0" lang="en-US" sz="1800" u="none" strike="noStrike" cap="none" normalizeH="0" baseline="0" dirty="0">
                          <a:ln>
                            <a:noFill/>
                          </a:ln>
                          <a:solidFill>
                            <a:schemeClr val="bg1"/>
                          </a:solidFill>
                          <a:effectLst/>
                          <a:latin typeface="+mn-lt"/>
                          <a:cs typeface="Arial" pitchFamily="34" charset="0"/>
                        </a:rPr>
                      </a:br>
                      <a:r>
                        <a:rPr kumimoji="0" lang="en-US" sz="1800" u="none" strike="noStrike" cap="none" normalizeH="0" baseline="0" dirty="0">
                          <a:ln>
                            <a:noFill/>
                          </a:ln>
                          <a:solidFill>
                            <a:schemeClr val="bg1"/>
                          </a:solidFill>
                          <a:effectLst/>
                          <a:latin typeface="+mn-lt"/>
                          <a:cs typeface="Arial" pitchFamily="34" charset="0"/>
                        </a:rPr>
                        <a:t>plugins</a:t>
                      </a:r>
                      <a:endParaRPr kumimoji="0" lang="en-US" sz="1800" b="0" i="0" u="none" strike="noStrike" cap="none" normalizeH="0" baseline="0" dirty="0">
                        <a:ln>
                          <a:noFill/>
                        </a:ln>
                        <a:solidFill>
                          <a:schemeClr val="bg1"/>
                        </a:solidFill>
                        <a:effectLst/>
                        <a:latin typeface="+mn-lt"/>
                        <a:cs typeface="Arial" pitchFamily="34" charset="0"/>
                      </a:endParaRPr>
                    </a:p>
                  </a:txBody>
                  <a:tcPr marR="0" marT="91440" marB="0" horzOverflow="overflow">
                    <a:lnL w="12700" cmpd="sng">
                      <a:solidFill>
                        <a:srgbClr val="4F81BD"/>
                      </a:solidFill>
                    </a:lnL>
                    <a:lnR w="12700" cap="flat" cmpd="sng" algn="ctr">
                      <a:solidFill>
                        <a:sysClr val="window" lastClr="FFFFFF">
                          <a:lumMod val="65000"/>
                        </a:sys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175"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a:ln>
                            <a:noFill/>
                          </a:ln>
                          <a:solidFill>
                            <a:schemeClr val="bg1"/>
                          </a:solidFill>
                          <a:effectLst/>
                          <a:latin typeface="+mn-lt"/>
                          <a:cs typeface="Arial" pitchFamily="34" charset="0"/>
                        </a:rPr>
                        <a:t>Internal code related to fundamental</a:t>
                      </a:r>
                      <a:br>
                        <a:rPr kumimoji="0" lang="en-US" sz="1800" u="none" strike="noStrike" cap="none" normalizeH="0" baseline="0" dirty="0">
                          <a:ln>
                            <a:noFill/>
                          </a:ln>
                          <a:solidFill>
                            <a:schemeClr val="bg1"/>
                          </a:solidFill>
                          <a:effectLst/>
                          <a:latin typeface="+mn-lt"/>
                          <a:cs typeface="Arial" pitchFamily="34" charset="0"/>
                        </a:rPr>
                      </a:br>
                      <a:r>
                        <a:rPr kumimoji="0" lang="en-US" sz="1800" u="none" strike="noStrike" cap="none" normalizeH="0" baseline="0" dirty="0">
                          <a:ln>
                            <a:noFill/>
                          </a:ln>
                          <a:solidFill>
                            <a:schemeClr val="bg1"/>
                          </a:solidFill>
                          <a:effectLst/>
                          <a:latin typeface="+mn-lt"/>
                          <a:cs typeface="Arial" pitchFamily="34" charset="0"/>
                        </a:rPr>
                        <a:t>application behavior</a:t>
                      </a:r>
                      <a:endParaRPr kumimoji="0" lang="en-US" sz="1800" b="0" i="0" u="none" strike="noStrike" cap="none" normalizeH="0" baseline="0" dirty="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ap="flat" cmpd="sng" algn="ctr">
                      <a:solidFill>
                        <a:sysClr val="window" lastClr="FFFFFF">
                          <a:lumMod val="65000"/>
                        </a:sys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a:ln>
                            <a:noFill/>
                          </a:ln>
                          <a:solidFill>
                            <a:schemeClr val="bg1"/>
                          </a:solidFill>
                          <a:effectLst/>
                          <a:latin typeface="+mn-lt"/>
                          <a:cs typeface="Arial" pitchFamily="34" charset="0"/>
                        </a:rPr>
                        <a:t>When user clicks "Log In", authenticate user in </a:t>
                      </a:r>
                      <a:r>
                        <a:rPr kumimoji="0" lang="en-US" sz="1800" u="none" strike="noStrike" cap="none" normalizeH="0" baseline="0" dirty="0" err="1">
                          <a:ln>
                            <a:noFill/>
                          </a:ln>
                          <a:solidFill>
                            <a:schemeClr val="bg1"/>
                          </a:solidFill>
                          <a:effectLst/>
                          <a:latin typeface="+mn-lt"/>
                          <a:cs typeface="Arial" pitchFamily="34" charset="0"/>
                        </a:rPr>
                        <a:t>LDAP</a:t>
                      </a:r>
                      <a:r>
                        <a:rPr kumimoji="0" lang="en-US" sz="1800" u="none" strike="noStrike" cap="none" normalizeH="0" baseline="0" dirty="0">
                          <a:ln>
                            <a:noFill/>
                          </a:ln>
                          <a:solidFill>
                            <a:schemeClr val="bg1"/>
                          </a:solidFill>
                          <a:effectLst/>
                          <a:latin typeface="+mn-lt"/>
                          <a:cs typeface="Arial" pitchFamily="34" charset="0"/>
                        </a:rPr>
                        <a:t> system</a:t>
                      </a:r>
                      <a:endParaRPr kumimoji="0" lang="en-US" sz="1800" b="0" i="0" u="none" strike="noStrike" cap="none" normalizeH="0" baseline="0" dirty="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mpd="sng">
                      <a:solidFill>
                        <a:srgbClr val="4F81BD"/>
                      </a:solidFill>
                    </a:lnR>
                    <a:lnT w="28575"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1"/>
                  </a:ext>
                </a:extLst>
              </a:tr>
              <a:tr h="102503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a:ln>
                            <a:noFill/>
                          </a:ln>
                          <a:solidFill>
                            <a:schemeClr val="bg1"/>
                          </a:solidFill>
                          <a:effectLst/>
                          <a:latin typeface="+mn-lt"/>
                          <a:cs typeface="Arial" pitchFamily="34" charset="0"/>
                        </a:rPr>
                        <a:t>Web</a:t>
                      </a:r>
                      <a:br>
                        <a:rPr kumimoji="0" lang="en-US" sz="1800" u="none" strike="noStrike" cap="none" normalizeH="0" baseline="0" dirty="0">
                          <a:ln>
                            <a:noFill/>
                          </a:ln>
                          <a:solidFill>
                            <a:schemeClr val="bg1"/>
                          </a:solidFill>
                          <a:effectLst/>
                          <a:latin typeface="+mn-lt"/>
                          <a:cs typeface="Arial" pitchFamily="34" charset="0"/>
                        </a:rPr>
                      </a:br>
                      <a:r>
                        <a:rPr kumimoji="0" lang="en-US" sz="1800" u="none" strike="noStrike" cap="none" normalizeH="0" baseline="0" dirty="0">
                          <a:ln>
                            <a:noFill/>
                          </a:ln>
                          <a:solidFill>
                            <a:schemeClr val="bg1"/>
                          </a:solidFill>
                          <a:effectLst/>
                          <a:latin typeface="+mn-lt"/>
                          <a:cs typeface="Arial" pitchFamily="34" charset="0"/>
                        </a:rPr>
                        <a:t>services</a:t>
                      </a:r>
                      <a:endParaRPr kumimoji="0" lang="en-US" sz="1800" b="0" i="0" u="none" strike="noStrike" cap="none" normalizeH="0" baseline="0" dirty="0">
                        <a:ln>
                          <a:noFill/>
                        </a:ln>
                        <a:solidFill>
                          <a:schemeClr val="bg1"/>
                        </a:solidFill>
                        <a:effectLst/>
                        <a:latin typeface="+mn-lt"/>
                        <a:cs typeface="Arial" pitchFamily="34" charset="0"/>
                      </a:endParaRPr>
                    </a:p>
                  </a:txBody>
                  <a:tcPr marR="0" marT="91440" marB="0" horzOverflow="overflow">
                    <a:lnL w="12700" cmpd="sng">
                      <a:solidFill>
                        <a:srgbClr val="4F81BD"/>
                      </a:solidFill>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175"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a:ln>
                            <a:noFill/>
                          </a:ln>
                          <a:solidFill>
                            <a:schemeClr val="bg1"/>
                          </a:solidFill>
                          <a:effectLst/>
                          <a:latin typeface="+mn-lt"/>
                          <a:cs typeface="Arial" pitchFamily="34" charset="0"/>
                        </a:rPr>
                        <a:t>External</a:t>
                      </a:r>
                      <a:br>
                        <a:rPr kumimoji="0" lang="en-US" sz="1800" u="none" strike="noStrike" cap="none" normalizeH="0" baseline="0" dirty="0">
                          <a:ln>
                            <a:noFill/>
                          </a:ln>
                          <a:solidFill>
                            <a:schemeClr val="bg1"/>
                          </a:solidFill>
                          <a:effectLst/>
                          <a:latin typeface="+mn-lt"/>
                          <a:cs typeface="Arial" pitchFamily="34" charset="0"/>
                        </a:rPr>
                      </a:br>
                      <a:r>
                        <a:rPr kumimoji="0" lang="en-US" sz="1800" u="none" strike="noStrike" cap="none" normalizeH="0" baseline="0" dirty="0">
                          <a:ln>
                            <a:noFill/>
                          </a:ln>
                          <a:solidFill>
                            <a:schemeClr val="bg1"/>
                          </a:solidFill>
                          <a:effectLst/>
                          <a:latin typeface="+mn-lt"/>
                          <a:cs typeface="Arial" pitchFamily="34" charset="0"/>
                        </a:rPr>
                        <a:t>application call</a:t>
                      </a:r>
                      <a:endParaRPr kumimoji="0" lang="en-US" sz="1800" b="0" i="0" u="none" strike="noStrike" cap="none" normalizeH="0" baseline="0" dirty="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a:ln>
                            <a:noFill/>
                          </a:ln>
                          <a:solidFill>
                            <a:schemeClr val="bg1"/>
                          </a:solidFill>
                          <a:effectLst/>
                          <a:latin typeface="+mn-lt"/>
                          <a:cs typeface="Arial" pitchFamily="34" charset="0"/>
                        </a:rPr>
                        <a:t>External system checking to see if given account exists in Guidewire</a:t>
                      </a:r>
                      <a:endParaRPr kumimoji="0" lang="en-US" sz="1800" b="0" i="0" u="none" strike="noStrike" cap="none" normalizeH="0" baseline="0" dirty="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mpd="sng">
                      <a:solidFill>
                        <a:srgbClr val="4F81BD"/>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1230045">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a:ln>
                            <a:noFill/>
                          </a:ln>
                          <a:solidFill>
                            <a:schemeClr val="bg1"/>
                          </a:solidFill>
                          <a:effectLst/>
                          <a:latin typeface="+mn-lt"/>
                          <a:cs typeface="Arial" pitchFamily="34" charset="0"/>
                        </a:rPr>
                        <a:t>Messaging</a:t>
                      </a:r>
                      <a:endParaRPr kumimoji="0" lang="en-US" sz="1800" b="0" i="0" u="none" strike="noStrike" cap="none" normalizeH="0" baseline="0" dirty="0">
                        <a:ln>
                          <a:noFill/>
                        </a:ln>
                        <a:solidFill>
                          <a:schemeClr val="bg1"/>
                        </a:solidFill>
                        <a:effectLst/>
                        <a:latin typeface="+mn-lt"/>
                        <a:cs typeface="Arial" pitchFamily="34" charset="0"/>
                      </a:endParaRPr>
                    </a:p>
                  </a:txBody>
                  <a:tcPr marR="0" marT="91440" marB="0" horzOverflow="overflow">
                    <a:lnL w="12700" cmpd="sng">
                      <a:solidFill>
                        <a:srgbClr val="4F81BD"/>
                      </a:solidFill>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175"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a:ln>
                            <a:noFill/>
                          </a:ln>
                          <a:solidFill>
                            <a:schemeClr val="bg1"/>
                          </a:solidFill>
                          <a:effectLst/>
                          <a:latin typeface="+mn-lt"/>
                          <a:cs typeface="Arial" pitchFamily="34" charset="0"/>
                        </a:rPr>
                        <a:t>Changes to</a:t>
                      </a:r>
                      <a:br>
                        <a:rPr kumimoji="0" lang="en-US" sz="1800" u="none" strike="noStrike" cap="none" normalizeH="0" baseline="0" dirty="0">
                          <a:ln>
                            <a:noFill/>
                          </a:ln>
                          <a:solidFill>
                            <a:schemeClr val="bg1"/>
                          </a:solidFill>
                          <a:effectLst/>
                          <a:latin typeface="+mn-lt"/>
                          <a:cs typeface="Arial" pitchFamily="34" charset="0"/>
                        </a:rPr>
                      </a:br>
                      <a:r>
                        <a:rPr kumimoji="0" lang="en-US" sz="1800" u="none" strike="noStrike" cap="none" normalizeH="0" baseline="0" dirty="0">
                          <a:ln>
                            <a:noFill/>
                          </a:ln>
                          <a:solidFill>
                            <a:schemeClr val="bg1"/>
                          </a:solidFill>
                          <a:effectLst/>
                          <a:latin typeface="+mn-lt"/>
                          <a:cs typeface="Arial" pitchFamily="34" charset="0"/>
                        </a:rPr>
                        <a:t>business data</a:t>
                      </a:r>
                      <a:endParaRPr kumimoji="0" lang="en-US" sz="1800" b="0" i="0" u="none" strike="noStrike" cap="none" normalizeH="0" baseline="0" dirty="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a:ln>
                            <a:noFill/>
                          </a:ln>
                          <a:solidFill>
                            <a:schemeClr val="bg1"/>
                          </a:solidFill>
                          <a:effectLst/>
                          <a:latin typeface="+mn-lt"/>
                          <a:cs typeface="Arial" pitchFamily="34" charset="0"/>
                        </a:rPr>
                        <a:t>Sending check information to check printing system and receiving check number in response</a:t>
                      </a:r>
                      <a:endParaRPr kumimoji="0" lang="en-US" sz="1800" b="0" i="0" u="none" strike="noStrike" cap="none" normalizeH="0" baseline="0" dirty="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mpd="sng">
                      <a:solidFill>
                        <a:srgbClr val="4F81BD"/>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3"/>
                  </a:ext>
                </a:extLst>
              </a:tr>
              <a:tr h="97772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a:ln>
                            <a:noFill/>
                          </a:ln>
                          <a:solidFill>
                            <a:schemeClr val="bg1"/>
                          </a:solidFill>
                          <a:effectLst/>
                          <a:latin typeface="+mn-lt"/>
                          <a:cs typeface="Arial" pitchFamily="34" charset="0"/>
                        </a:rPr>
                        <a:t>Startable</a:t>
                      </a:r>
                      <a:br>
                        <a:rPr kumimoji="0" lang="en-US" sz="1800" u="none" strike="noStrike" cap="none" normalizeH="0" baseline="0" dirty="0">
                          <a:ln>
                            <a:noFill/>
                          </a:ln>
                          <a:solidFill>
                            <a:schemeClr val="bg1"/>
                          </a:solidFill>
                          <a:effectLst/>
                          <a:latin typeface="+mn-lt"/>
                          <a:cs typeface="Arial" pitchFamily="34" charset="0"/>
                        </a:rPr>
                      </a:br>
                      <a:r>
                        <a:rPr kumimoji="0" lang="en-US" sz="1800" u="none" strike="noStrike" cap="none" normalizeH="0" baseline="0" dirty="0">
                          <a:ln>
                            <a:noFill/>
                          </a:ln>
                          <a:solidFill>
                            <a:schemeClr val="bg1"/>
                          </a:solidFill>
                          <a:effectLst/>
                          <a:latin typeface="+mn-lt"/>
                          <a:cs typeface="Arial" pitchFamily="34" charset="0"/>
                        </a:rPr>
                        <a:t>plugins</a:t>
                      </a:r>
                      <a:endParaRPr kumimoji="0" lang="en-US" sz="1800" b="0" i="0" u="none" strike="noStrike" cap="none" normalizeH="0" baseline="0" dirty="0">
                        <a:ln>
                          <a:noFill/>
                        </a:ln>
                        <a:solidFill>
                          <a:schemeClr val="bg1"/>
                        </a:solidFill>
                        <a:effectLst/>
                        <a:latin typeface="+mn-lt"/>
                        <a:cs typeface="Arial" pitchFamily="34" charset="0"/>
                      </a:endParaRPr>
                    </a:p>
                  </a:txBody>
                  <a:tcPr marR="0" marT="91440" marB="0" horzOverflow="overflow">
                    <a:lnL w="12700" cmpd="sng">
                      <a:solidFill>
                        <a:srgbClr val="4F81BD"/>
                      </a:solidFill>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175"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a:ln>
                            <a:noFill/>
                          </a:ln>
                          <a:solidFill>
                            <a:schemeClr val="bg1"/>
                          </a:solidFill>
                          <a:effectLst/>
                          <a:latin typeface="+mn-lt"/>
                          <a:cs typeface="Arial" pitchFamily="34" charset="0"/>
                        </a:rPr>
                        <a:t>Receipt of</a:t>
                      </a:r>
                      <a:br>
                        <a:rPr kumimoji="0" lang="en-US" sz="1800" u="none" strike="noStrike" cap="none" normalizeH="0" baseline="0" dirty="0">
                          <a:ln>
                            <a:noFill/>
                          </a:ln>
                          <a:solidFill>
                            <a:schemeClr val="bg1"/>
                          </a:solidFill>
                          <a:effectLst/>
                          <a:latin typeface="+mn-lt"/>
                          <a:cs typeface="Arial" pitchFamily="34" charset="0"/>
                        </a:rPr>
                      </a:br>
                      <a:r>
                        <a:rPr kumimoji="0" lang="en-US" sz="1800" u="none" strike="noStrike" cap="none" normalizeH="0" baseline="0" dirty="0">
                          <a:ln>
                            <a:noFill/>
                          </a:ln>
                          <a:solidFill>
                            <a:schemeClr val="bg1"/>
                          </a:solidFill>
                          <a:effectLst/>
                          <a:latin typeface="+mn-lt"/>
                          <a:cs typeface="Arial" pitchFamily="34" charset="0"/>
                        </a:rPr>
                        <a:t>incoming request</a:t>
                      </a:r>
                      <a:endParaRPr kumimoji="0" lang="en-US" sz="1800" b="0" i="0" u="none" strike="noStrike" cap="none" normalizeH="0" baseline="0" dirty="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a:ln>
                            <a:noFill/>
                          </a:ln>
                          <a:solidFill>
                            <a:schemeClr val="bg1"/>
                          </a:solidFill>
                          <a:effectLst/>
                          <a:latin typeface="+mn-lt"/>
                          <a:cs typeface="Arial" pitchFamily="34" charset="0"/>
                        </a:rPr>
                        <a:t>Receiving payment information from an external financial system</a:t>
                      </a:r>
                      <a:endParaRPr kumimoji="0" lang="en-US" sz="1800" b="0" i="0" u="none" strike="noStrike" cap="none" normalizeH="0" baseline="0" dirty="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mpd="sng">
                      <a:solidFill>
                        <a:srgbClr val="4F81BD"/>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94618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a:ln>
                            <a:noFill/>
                          </a:ln>
                          <a:solidFill>
                            <a:schemeClr val="bg1"/>
                          </a:solidFill>
                          <a:effectLst/>
                          <a:latin typeface="+mn-lt"/>
                          <a:cs typeface="Arial" pitchFamily="34" charset="0"/>
                        </a:rPr>
                        <a:t>Batch</a:t>
                      </a:r>
                      <a:br>
                        <a:rPr kumimoji="0" lang="en-US" sz="1800" u="none" strike="noStrike" cap="none" normalizeH="0" baseline="0" dirty="0">
                          <a:ln>
                            <a:noFill/>
                          </a:ln>
                          <a:solidFill>
                            <a:schemeClr val="bg1"/>
                          </a:solidFill>
                          <a:effectLst/>
                          <a:latin typeface="+mn-lt"/>
                          <a:cs typeface="Arial" pitchFamily="34" charset="0"/>
                        </a:rPr>
                      </a:br>
                      <a:r>
                        <a:rPr kumimoji="0" lang="en-US" sz="1800" u="none" strike="noStrike" cap="none" normalizeH="0" baseline="0" dirty="0">
                          <a:ln>
                            <a:noFill/>
                          </a:ln>
                          <a:solidFill>
                            <a:schemeClr val="bg1"/>
                          </a:solidFill>
                          <a:effectLst/>
                          <a:latin typeface="+mn-lt"/>
                          <a:cs typeface="Arial" pitchFamily="34" charset="0"/>
                        </a:rPr>
                        <a:t>processes</a:t>
                      </a:r>
                      <a:endParaRPr kumimoji="0" lang="en-US" sz="1800" b="0" i="0" u="none" strike="noStrike" cap="none" normalizeH="0" baseline="0" dirty="0">
                        <a:ln>
                          <a:noFill/>
                        </a:ln>
                        <a:solidFill>
                          <a:schemeClr val="bg1"/>
                        </a:solidFill>
                        <a:effectLst/>
                        <a:latin typeface="+mn-lt"/>
                        <a:cs typeface="Arial" pitchFamily="34" charset="0"/>
                      </a:endParaRPr>
                    </a:p>
                  </a:txBody>
                  <a:tcPr marR="0" marT="91440" marB="0" horzOverflow="overflow">
                    <a:lnL w="12700" cmpd="sng">
                      <a:solidFill>
                        <a:srgbClr val="4F81BD"/>
                      </a:solidFill>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175"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a:ln>
                            <a:noFill/>
                          </a:ln>
                          <a:solidFill>
                            <a:schemeClr val="bg1"/>
                          </a:solidFill>
                          <a:effectLst/>
                          <a:latin typeface="+mn-lt"/>
                          <a:cs typeface="Arial" pitchFamily="34" charset="0"/>
                        </a:rPr>
                        <a:t>Scheduler</a:t>
                      </a:r>
                      <a:endParaRPr kumimoji="0" lang="en-US" sz="1800" b="0" i="0" u="none" strike="noStrike" cap="none" normalizeH="0" baseline="0" dirty="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a:ln>
                            <a:noFill/>
                          </a:ln>
                          <a:solidFill>
                            <a:schemeClr val="bg1"/>
                          </a:solidFill>
                          <a:effectLst/>
                          <a:latin typeface="+mn-lt"/>
                          <a:cs typeface="Arial" pitchFamily="34" charset="0"/>
                        </a:rPr>
                        <a:t>Getting exchange rates from an external exchange rate system</a:t>
                      </a:r>
                      <a:endParaRPr kumimoji="0" lang="en-US" sz="1800" b="0" i="0" u="none" strike="noStrike" cap="none" normalizeH="0" baseline="0" dirty="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mpd="sng">
                      <a:solidFill>
                        <a:srgbClr val="4F81BD"/>
                      </a:solidFill>
                    </a:lnR>
                    <a:lnT w="12700" cap="flat" cmpd="sng" algn="ctr">
                      <a:solidFill>
                        <a:sysClr val="window" lastClr="FFFFFF"/>
                      </a:solidFill>
                      <a:prstDash val="solid"/>
                      <a:round/>
                      <a:headEnd type="none" w="med" len="med"/>
                      <a:tailEnd type="none" w="med" len="med"/>
                    </a:lnT>
                    <a:lnB w="12700" cmpd="sng">
                      <a:solidFill>
                        <a:srgbClr val="4F81BD"/>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5"/>
                  </a:ext>
                </a:extLst>
              </a:tr>
            </a:tbl>
          </a:graphicData>
        </a:graphic>
      </p:graphicFrame>
      <p:pic>
        <p:nvPicPr>
          <p:cNvPr id="7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616" y="5553895"/>
            <a:ext cx="836884" cy="879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9" name="icn Startable Plugins"/>
          <p:cNvGrpSpPr/>
          <p:nvPr/>
        </p:nvGrpSpPr>
        <p:grpSpPr>
          <a:xfrm>
            <a:off x="2095500" y="4572000"/>
            <a:ext cx="1126915" cy="867221"/>
            <a:chOff x="7101962" y="4772379"/>
            <a:chExt cx="1913388" cy="1472454"/>
          </a:xfrm>
        </p:grpSpPr>
        <p:pic>
          <p:nvPicPr>
            <p:cNvPr id="80"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3653" y="4772379"/>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1" name="icon Plugin"/>
            <p:cNvGrpSpPr>
              <a:grpSpLocks/>
            </p:cNvGrpSpPr>
            <p:nvPr/>
          </p:nvGrpSpPr>
          <p:grpSpPr bwMode="auto">
            <a:xfrm>
              <a:off x="7101962" y="4933734"/>
              <a:ext cx="542255" cy="639158"/>
              <a:chOff x="4500" y="2762"/>
              <a:chExt cx="247" cy="291"/>
            </a:xfrm>
            <a:effectLst>
              <a:outerShdw blurRad="50800" dist="38100" dir="2700000" algn="tl" rotWithShape="0">
                <a:prstClr val="black">
                  <a:alpha val="40000"/>
                </a:prstClr>
              </a:outerShdw>
            </a:effectLst>
          </p:grpSpPr>
          <p:sp>
            <p:nvSpPr>
              <p:cNvPr id="84"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5"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6"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87"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82"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2470" y="5402954"/>
              <a:ext cx="712880" cy="514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4124" y="5662975"/>
              <a:ext cx="769284" cy="581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8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2286000"/>
            <a:ext cx="821592" cy="8733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10452" y="3429000"/>
            <a:ext cx="1067172" cy="9559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1175" y="1227152"/>
            <a:ext cx="748225" cy="906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467636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Contrasting mechanisms </a:t>
            </a:r>
          </a:p>
        </p:txBody>
      </p:sp>
      <p:graphicFrame>
        <p:nvGraphicFramePr>
          <p:cNvPr id="78" name="Table 77"/>
          <p:cNvGraphicFramePr>
            <a:graphicFrameLocks noGrp="1"/>
          </p:cNvGraphicFramePr>
          <p:nvPr>
            <p:extLst>
              <p:ext uri="{D42A27DB-BD31-4B8C-83A1-F6EECF244321}">
                <p14:modId xmlns:p14="http://schemas.microsoft.com/office/powerpoint/2010/main" val="690105175"/>
              </p:ext>
            </p:extLst>
          </p:nvPr>
        </p:nvGraphicFramePr>
        <p:xfrm>
          <a:off x="293592" y="1175709"/>
          <a:ext cx="8556815" cy="5193523"/>
        </p:xfrm>
        <a:graphic>
          <a:graphicData uri="http://schemas.openxmlformats.org/drawingml/2006/table">
            <a:tbl>
              <a:tblPr firstRow="1" firstCol="1" bandCol="1">
                <a:effectLst/>
              </a:tblPr>
              <a:tblGrid>
                <a:gridCol w="741219">
                  <a:extLst>
                    <a:ext uri="{9D8B030D-6E8A-4147-A177-3AD203B41FA5}">
                      <a16:colId xmlns:a16="http://schemas.microsoft.com/office/drawing/2014/main" val="20000"/>
                    </a:ext>
                  </a:extLst>
                </a:gridCol>
                <a:gridCol w="2312779">
                  <a:extLst>
                    <a:ext uri="{9D8B030D-6E8A-4147-A177-3AD203B41FA5}">
                      <a16:colId xmlns:a16="http://schemas.microsoft.com/office/drawing/2014/main" val="20001"/>
                    </a:ext>
                  </a:extLst>
                </a:gridCol>
                <a:gridCol w="2711533">
                  <a:extLst>
                    <a:ext uri="{9D8B030D-6E8A-4147-A177-3AD203B41FA5}">
                      <a16:colId xmlns:a16="http://schemas.microsoft.com/office/drawing/2014/main" val="20002"/>
                    </a:ext>
                  </a:extLst>
                </a:gridCol>
                <a:gridCol w="2791284">
                  <a:extLst>
                    <a:ext uri="{9D8B030D-6E8A-4147-A177-3AD203B41FA5}">
                      <a16:colId xmlns:a16="http://schemas.microsoft.com/office/drawing/2014/main" val="20003"/>
                    </a:ext>
                  </a:extLst>
                </a:gridCol>
              </a:tblGrid>
              <a:tr h="60997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sz="2400" dirty="0">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sz="2400" dirty="0">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gridSpan="2">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b="1" dirty="0">
                          <a:latin typeface="+mn-lt"/>
                        </a:rPr>
                        <a:t>Initial</a:t>
                      </a:r>
                      <a:r>
                        <a:rPr lang="en-US" sz="2400" b="1" baseline="0" dirty="0">
                          <a:latin typeface="+mn-lt"/>
                        </a:rPr>
                        <a:t> Data Exchange</a:t>
                      </a:r>
                      <a:endParaRPr lang="en-US" sz="2400" b="1" dirty="0">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ctr"/>
                      <a:endParaRPr lang="en-US" sz="2400" dirty="0">
                        <a:latin typeface="Arial" pitchFamily="34" charset="0"/>
                        <a:cs typeface="Arial" pitchFamily="34" charset="0"/>
                      </a:endParaRPr>
                    </a:p>
                  </a:txBody>
                  <a:tcPr>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60997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sz="2400" dirty="0">
                        <a:latin typeface="+mn-lt"/>
                        <a:cs typeface="Arial"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sz="2400" dirty="0">
                        <a:latin typeface="+mn-lt"/>
                        <a:cs typeface="Arial"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r>
                        <a:rPr lang="en-US" sz="2400" kern="1200" dirty="0">
                          <a:solidFill>
                            <a:schemeClr val="tx1"/>
                          </a:solidFill>
                          <a:latin typeface="+mn-lt"/>
                        </a:rPr>
                        <a:t>Outbound</a:t>
                      </a:r>
                      <a:endParaRPr lang="en-US" sz="2400" b="1" kern="1200" dirty="0">
                        <a:solidFill>
                          <a:schemeClr val="tx1"/>
                        </a:solidFill>
                        <a:latin typeface="+mn-lt"/>
                        <a:ea typeface="+mn-ea"/>
                        <a:cs typeface="Arial" pitchFamily="34" charset="0"/>
                      </a:endParaRPr>
                    </a:p>
                  </a:txBody>
                  <a:tcPr>
                    <a:lnL w="12700" cmpd="sng">
                      <a:solidFill>
                        <a:sysClr val="window" lastClr="FFFFFF"/>
                      </a:solidFill>
                    </a:lnL>
                    <a:lnR w="12700" cmpd="sng">
                      <a:solidFill>
                        <a:sysClr val="window" lastClr="FFFFFF"/>
                      </a:solidFill>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r>
                        <a:rPr lang="en-US" sz="2400" kern="1200" dirty="0">
                          <a:solidFill>
                            <a:schemeClr val="tx1"/>
                          </a:solidFill>
                          <a:latin typeface="+mn-lt"/>
                        </a:rPr>
                        <a:t> Inbound</a:t>
                      </a:r>
                      <a:endParaRPr lang="en-US" sz="2400" b="1" kern="1200" dirty="0">
                        <a:solidFill>
                          <a:schemeClr val="tx1"/>
                        </a:solidFill>
                        <a:latin typeface="+mn-lt"/>
                        <a:ea typeface="+mn-ea"/>
                        <a:cs typeface="Arial" pitchFamily="34" charset="0"/>
                      </a:endParaRPr>
                    </a:p>
                  </a:txBody>
                  <a:tcPr>
                    <a:lnL w="12700" cmpd="sng">
                      <a:solidFill>
                        <a:sysClr val="window" lastClr="FFFFFF"/>
                      </a:solidFill>
                    </a:lnL>
                    <a:lnR w="12700" cmpd="sng">
                      <a:solidFill>
                        <a:sysClr val="window" lastClr="FFFFFF"/>
                      </a:solidFill>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1"/>
                  </a:ext>
                </a:extLst>
              </a:tr>
              <a:tr h="1359379">
                <a:tc rowSpan="3">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lang="en-US" sz="2400" b="1" kern="1200" dirty="0">
                          <a:latin typeface="+mn-lt"/>
                        </a:rPr>
                        <a:t>Data Exchange Type</a:t>
                      </a:r>
                      <a:endParaRPr lang="en-US" sz="2400" b="1" kern="1200" dirty="0">
                        <a:solidFill>
                          <a:schemeClr val="lt1"/>
                        </a:solidFill>
                        <a:latin typeface="+mn-lt"/>
                        <a:ea typeface="+mn-ea"/>
                        <a:cs typeface="Arial" pitchFamily="34" charset="0"/>
                      </a:endParaRPr>
                    </a:p>
                  </a:txBody>
                  <a:tcPr marL="0" marR="0" marT="0" marB="0" vert="vert270" horzOverflow="overflow">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lang="en-US" sz="2400" kern="1200" dirty="0">
                          <a:solidFill>
                            <a:schemeClr val="tx1"/>
                          </a:solidFill>
                          <a:latin typeface="+mn-lt"/>
                        </a:rPr>
                        <a:t> Synchronous</a:t>
                      </a:r>
                      <a:endParaRPr lang="en-US" sz="2400" b="1" kern="1200" dirty="0">
                        <a:solidFill>
                          <a:schemeClr val="tx1"/>
                        </a:solidFill>
                        <a:latin typeface="+mn-lt"/>
                        <a:ea typeface="+mn-ea"/>
                        <a:cs typeface="Arial" pitchFamily="34" charset="0"/>
                      </a:endParaRPr>
                    </a:p>
                  </a:txBody>
                  <a:tcPr marL="0" marR="0" marT="0" marB="0" horzOverflow="overflow">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a:ln>
                            <a:noFill/>
                          </a:ln>
                          <a:solidFill>
                            <a:schemeClr val="bg1"/>
                          </a:solidFill>
                          <a:effectLst/>
                          <a:latin typeface="+mn-lt"/>
                        </a:rPr>
                        <a:t>Predefined</a:t>
                      </a:r>
                      <a:br>
                        <a:rPr kumimoji="0" lang="en-US" sz="2000" u="none" strike="noStrike" cap="none" normalizeH="0" baseline="0" dirty="0">
                          <a:ln>
                            <a:noFill/>
                          </a:ln>
                          <a:solidFill>
                            <a:schemeClr val="bg1"/>
                          </a:solidFill>
                          <a:effectLst/>
                          <a:latin typeface="+mn-lt"/>
                        </a:rPr>
                      </a:br>
                      <a:r>
                        <a:rPr kumimoji="0" lang="en-US" sz="2000" u="none" strike="noStrike" cap="none" normalizeH="0" baseline="0" dirty="0">
                          <a:ln>
                            <a:noFill/>
                          </a:ln>
                          <a:solidFill>
                            <a:schemeClr val="bg1"/>
                          </a:solidFill>
                          <a:effectLst/>
                          <a:latin typeface="+mn-lt"/>
                        </a:rPr>
                        <a:t>Plugins*</a:t>
                      </a:r>
                    </a:p>
                    <a:p>
                      <a:endParaRPr lang="en-US" sz="2000" dirty="0">
                        <a:solidFill>
                          <a:schemeClr val="bg1"/>
                        </a:solidFill>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kumimoji="0" lang="en-US" sz="2000" u="none" strike="noStrike" cap="none" normalizeH="0" baseline="0" dirty="0">
                          <a:ln>
                            <a:noFill/>
                          </a:ln>
                          <a:solidFill>
                            <a:schemeClr val="bg1"/>
                          </a:solidFill>
                          <a:effectLst/>
                          <a:latin typeface="+mn-lt"/>
                        </a:rPr>
                        <a:t> Web</a:t>
                      </a:r>
                      <a:br>
                        <a:rPr kumimoji="0" lang="en-US" sz="2000" u="none" strike="noStrike" cap="none" normalizeH="0" baseline="0" dirty="0">
                          <a:ln>
                            <a:noFill/>
                          </a:ln>
                          <a:solidFill>
                            <a:schemeClr val="bg1"/>
                          </a:solidFill>
                          <a:effectLst/>
                          <a:latin typeface="+mn-lt"/>
                        </a:rPr>
                      </a:br>
                      <a:r>
                        <a:rPr kumimoji="0" lang="en-US" sz="2000" u="none" strike="noStrike" cap="none" normalizeH="0" baseline="0" dirty="0">
                          <a:ln>
                            <a:noFill/>
                          </a:ln>
                          <a:solidFill>
                            <a:schemeClr val="bg1"/>
                          </a:solidFill>
                          <a:effectLst/>
                          <a:latin typeface="+mn-lt"/>
                        </a:rPr>
                        <a:t> Services</a:t>
                      </a:r>
                      <a:endParaRPr lang="en-US" sz="2000" dirty="0">
                        <a:solidFill>
                          <a:schemeClr val="bg1"/>
                        </a:solidFill>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2"/>
                  </a:ext>
                </a:extLst>
              </a:tr>
              <a:tr h="1254811">
                <a:tc vMerge="1">
                  <a:txBody>
                    <a:bodyPr/>
                    <a:lstStyle/>
                    <a:p>
                      <a:pPr marL="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lang="en-US" sz="2400" b="1" kern="1200" dirty="0">
                        <a:solidFill>
                          <a:schemeClr val="lt1"/>
                        </a:solidFill>
                        <a:latin typeface="Arial" pitchFamily="34" charset="0"/>
                        <a:ea typeface="+mn-ea"/>
                        <a:cs typeface="Arial" pitchFamily="34" charset="0"/>
                      </a:endParaRPr>
                    </a:p>
                  </a:txBody>
                  <a:tcPr marL="0" marR="0" marT="0" marB="0" horzOverflow="overflow">
                    <a:lnR w="12700" cap="flat" cmpd="sng" algn="ctr">
                      <a:solidFill>
                        <a:schemeClr val="bg1">
                          <a:lumMod val="65000"/>
                        </a:schemeClr>
                      </a:solidFill>
                      <a:prstDash val="solid"/>
                      <a:round/>
                      <a:headEnd type="none" w="med" len="med"/>
                      <a:tailEnd type="none" w="med" len="med"/>
                    </a:lnR>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lang="en-US" sz="2400" kern="1200" dirty="0">
                          <a:solidFill>
                            <a:schemeClr val="tx1"/>
                          </a:solidFill>
                          <a:latin typeface="+mn-lt"/>
                        </a:rPr>
                        <a:t> Asynchronous</a:t>
                      </a:r>
                      <a:endParaRPr lang="en-US" sz="2400" b="1" kern="1200" dirty="0">
                        <a:solidFill>
                          <a:schemeClr val="tx1"/>
                        </a:solidFill>
                        <a:latin typeface="+mn-lt"/>
                        <a:ea typeface="+mn-ea"/>
                        <a:cs typeface="Arial" pitchFamily="34" charset="0"/>
                      </a:endParaRPr>
                    </a:p>
                  </a:txBody>
                  <a:tcPr marL="0" marR="0" marT="0" marB="0" horzOverflow="overflow">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kumimoji="0" lang="en-US" sz="2000" u="none" strike="noStrike" cap="none" normalizeH="0" baseline="0" dirty="0">
                          <a:ln>
                            <a:noFill/>
                          </a:ln>
                          <a:solidFill>
                            <a:schemeClr val="bg1"/>
                          </a:solidFill>
                          <a:effectLst/>
                          <a:latin typeface="+mn-lt"/>
                        </a:rPr>
                        <a:t>Messaging</a:t>
                      </a:r>
                      <a:endParaRPr lang="en-US" sz="2000" dirty="0">
                        <a:solidFill>
                          <a:schemeClr val="bg1"/>
                        </a:solidFill>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kumimoji="0" lang="en-US" sz="2000" u="none" strike="noStrike" cap="none" normalizeH="0" baseline="0" dirty="0">
                          <a:ln>
                            <a:noFill/>
                          </a:ln>
                          <a:solidFill>
                            <a:schemeClr val="bg1"/>
                          </a:solidFill>
                          <a:effectLst/>
                          <a:latin typeface="+mn-lt"/>
                        </a:rPr>
                        <a:t> Startable</a:t>
                      </a:r>
                      <a:br>
                        <a:rPr kumimoji="0" lang="en-US" sz="2000" u="none" strike="noStrike" cap="none" normalizeH="0" baseline="0" dirty="0">
                          <a:ln>
                            <a:noFill/>
                          </a:ln>
                          <a:solidFill>
                            <a:schemeClr val="bg1"/>
                          </a:solidFill>
                          <a:effectLst/>
                          <a:latin typeface="+mn-lt"/>
                        </a:rPr>
                      </a:br>
                      <a:r>
                        <a:rPr kumimoji="0" lang="en-US" sz="2000" u="none" strike="noStrike" cap="none" normalizeH="0" baseline="0" dirty="0">
                          <a:ln>
                            <a:noFill/>
                          </a:ln>
                          <a:solidFill>
                            <a:schemeClr val="bg1"/>
                          </a:solidFill>
                          <a:effectLst/>
                          <a:latin typeface="+mn-lt"/>
                        </a:rPr>
                        <a:t> Plugins</a:t>
                      </a:r>
                      <a:endParaRPr lang="en-US" sz="2000" dirty="0">
                        <a:solidFill>
                          <a:schemeClr val="bg1"/>
                        </a:solidFill>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3"/>
                  </a:ext>
                </a:extLst>
              </a:tr>
              <a:tr h="1359379">
                <a:tc vMerge="1">
                  <a:txBody>
                    <a:bodyPr/>
                    <a:lstStyle/>
                    <a:p>
                      <a:pPr marL="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lang="en-US" sz="2400" b="1" kern="1200" dirty="0">
                        <a:solidFill>
                          <a:schemeClr val="lt1"/>
                        </a:solidFill>
                        <a:latin typeface="Arial" pitchFamily="34" charset="0"/>
                        <a:ea typeface="+mn-ea"/>
                        <a:cs typeface="Arial" pitchFamily="34" charset="0"/>
                      </a:endParaRPr>
                    </a:p>
                  </a:txBody>
                  <a:tcPr marL="0" marR="0" marT="0" marB="0" horzOverflow="overflow">
                    <a:lnR w="12700" cap="flat" cmpd="sng" algn="ctr">
                      <a:solidFill>
                        <a:schemeClr val="bg1">
                          <a:lumMod val="65000"/>
                        </a:schemeClr>
                      </a:solidFill>
                      <a:prstDash val="solid"/>
                      <a:round/>
                      <a:headEnd type="none" w="med" len="med"/>
                      <a:tailEnd type="none" w="med" len="med"/>
                    </a:lnR>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lang="en-US" sz="2400" kern="1200" dirty="0">
                          <a:solidFill>
                            <a:schemeClr val="tx1"/>
                          </a:solidFill>
                          <a:latin typeface="+mn-lt"/>
                        </a:rPr>
                        <a:t> Scheduled</a:t>
                      </a:r>
                      <a:endParaRPr lang="en-US" sz="2400" b="1" kern="1200" dirty="0">
                        <a:solidFill>
                          <a:schemeClr val="tx1"/>
                        </a:solidFill>
                        <a:latin typeface="+mn-lt"/>
                        <a:ea typeface="+mn-ea"/>
                        <a:cs typeface="Arial" pitchFamily="34" charset="0"/>
                      </a:endParaRPr>
                    </a:p>
                  </a:txBody>
                  <a:tcPr marL="0" marR="0" marT="0" marB="0" horzOverflow="overflow">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a:ln>
                            <a:noFill/>
                          </a:ln>
                          <a:solidFill>
                            <a:schemeClr val="bg1"/>
                          </a:solidFill>
                          <a:effectLst/>
                          <a:latin typeface="+mn-lt"/>
                        </a:rPr>
                        <a:t>Batch</a:t>
                      </a:r>
                      <a:br>
                        <a:rPr kumimoji="0" lang="en-US" sz="2000" u="none" strike="noStrike" cap="none" normalizeH="0" baseline="0" dirty="0">
                          <a:ln>
                            <a:noFill/>
                          </a:ln>
                          <a:solidFill>
                            <a:schemeClr val="bg1"/>
                          </a:solidFill>
                          <a:effectLst/>
                          <a:latin typeface="+mn-lt"/>
                        </a:rPr>
                      </a:br>
                      <a:r>
                        <a:rPr kumimoji="0" lang="en-US" sz="2000" u="none" strike="noStrike" cap="none" normalizeH="0" baseline="0" dirty="0">
                          <a:ln>
                            <a:noFill/>
                          </a:ln>
                          <a:solidFill>
                            <a:schemeClr val="bg1"/>
                          </a:solidFill>
                          <a:effectLst/>
                          <a:latin typeface="+mn-lt"/>
                        </a:rPr>
                        <a:t>Processes**</a:t>
                      </a:r>
                    </a:p>
                    <a:p>
                      <a:endParaRPr lang="en-US" sz="2000" dirty="0">
                        <a:solidFill>
                          <a:schemeClr val="bg1"/>
                        </a:solidFill>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kumimoji="0" lang="en-US" sz="2000" u="none" strike="noStrike" cap="none" normalizeH="0" baseline="0" dirty="0">
                          <a:ln>
                            <a:noFill/>
                          </a:ln>
                          <a:solidFill>
                            <a:schemeClr val="bg1"/>
                          </a:solidFill>
                          <a:effectLst/>
                          <a:latin typeface="+mn-lt"/>
                        </a:rPr>
                        <a:t>(not applicable)</a:t>
                      </a:r>
                      <a:endParaRPr lang="en-US" sz="2000" dirty="0">
                        <a:solidFill>
                          <a:schemeClr val="bg1"/>
                        </a:solidFill>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4"/>
                  </a:ext>
                </a:extLst>
              </a:tr>
            </a:tbl>
          </a:graphicData>
        </a:graphic>
      </p:graphicFrame>
      <p:sp>
        <p:nvSpPr>
          <p:cNvPr id="152" name="Rectangle 151"/>
          <p:cNvSpPr/>
          <p:nvPr/>
        </p:nvSpPr>
        <p:spPr>
          <a:xfrm>
            <a:off x="128352" y="1154101"/>
            <a:ext cx="3200400" cy="1219200"/>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Arial" pitchFamily="34" charset="0"/>
            </a:endParaRPr>
          </a:p>
        </p:txBody>
      </p:sp>
      <p:pic>
        <p:nvPicPr>
          <p:cNvPr id="1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2407" y="2413899"/>
            <a:ext cx="748225" cy="906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02934" y="3868986"/>
            <a:ext cx="1067172" cy="9559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2407" y="5334000"/>
            <a:ext cx="836884" cy="879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6655" y="2439149"/>
            <a:ext cx="821592" cy="8733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7" name="icn Startable Plugins"/>
          <p:cNvGrpSpPr/>
          <p:nvPr/>
        </p:nvGrpSpPr>
        <p:grpSpPr>
          <a:xfrm>
            <a:off x="7489194" y="3963868"/>
            <a:ext cx="1126915" cy="867221"/>
            <a:chOff x="7101962" y="4772379"/>
            <a:chExt cx="1913388" cy="1472454"/>
          </a:xfrm>
        </p:grpSpPr>
        <p:pic>
          <p:nvPicPr>
            <p:cNvPr id="158" name="icon Do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3653" y="4772379"/>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9" name="icon Plugin"/>
            <p:cNvGrpSpPr>
              <a:grpSpLocks/>
            </p:cNvGrpSpPr>
            <p:nvPr/>
          </p:nvGrpSpPr>
          <p:grpSpPr bwMode="auto">
            <a:xfrm>
              <a:off x="7101962" y="4933734"/>
              <a:ext cx="542255" cy="639158"/>
              <a:chOff x="4500" y="2762"/>
              <a:chExt cx="247" cy="291"/>
            </a:xfrm>
            <a:effectLst>
              <a:outerShdw blurRad="50800" dist="38100" dir="2700000" algn="tl" rotWithShape="0">
                <a:prstClr val="black">
                  <a:alpha val="40000"/>
                </a:prstClr>
              </a:outerShdw>
            </a:effectLst>
          </p:grpSpPr>
          <p:sp>
            <p:nvSpPr>
              <p:cNvPr id="16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6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6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16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pic>
          <p:nvPicPr>
            <p:cNvPr id="16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02470" y="5402954"/>
              <a:ext cx="712880" cy="514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1"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14124" y="5662975"/>
              <a:ext cx="769284" cy="581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79901220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best practices</a:t>
            </a:r>
          </a:p>
        </p:txBody>
      </p:sp>
      <p:sp>
        <p:nvSpPr>
          <p:cNvPr id="3" name="Content Placeholder 2"/>
          <p:cNvSpPr>
            <a:spLocks noGrp="1"/>
          </p:cNvSpPr>
          <p:nvPr>
            <p:ph idx="1"/>
          </p:nvPr>
        </p:nvSpPr>
        <p:spPr/>
        <p:txBody>
          <a:bodyPr/>
          <a:lstStyle/>
          <a:p>
            <a:r>
              <a:rPr lang="en-US" dirty="0"/>
              <a:t>Always send the smallest amount of data possible</a:t>
            </a:r>
          </a:p>
          <a:p>
            <a:r>
              <a:rPr lang="en-US" dirty="0"/>
              <a:t>Whenever possible, write integration points to be asynchronous</a:t>
            </a:r>
          </a:p>
          <a:p>
            <a:r>
              <a:rPr lang="en-US" dirty="0"/>
              <a:t>When an integration point must be synchronous, create it so that it has a timeout</a:t>
            </a:r>
          </a:p>
          <a:p>
            <a:r>
              <a:rPr lang="en-US" dirty="0"/>
              <a:t>When data is duplicated across systems, be clear about which system is the "system of record"</a:t>
            </a:r>
          </a:p>
          <a:p>
            <a:r>
              <a:rPr lang="en-US" dirty="0"/>
              <a:t>Be cautious about vendor information regarding the uptime and/or response times of their systems</a:t>
            </a:r>
          </a:p>
          <a:p>
            <a:r>
              <a:rPr lang="en-US" dirty="0"/>
              <a:t>External systems should never write data directly into a Guidewire database table</a:t>
            </a:r>
          </a:p>
          <a:p>
            <a:pPr lvl="1"/>
            <a:r>
              <a:rPr lang="en-US" dirty="0"/>
              <a:t>They should always write data via an integration mechanism</a:t>
            </a:r>
          </a:p>
          <a:p>
            <a:endParaRPr lang="en-US" dirty="0"/>
          </a:p>
        </p:txBody>
      </p:sp>
    </p:spTree>
    <p:extLst>
      <p:ext uri="{BB962C8B-B14F-4D97-AF65-F5344CB8AC3E}">
        <p14:creationId xmlns:p14="http://schemas.microsoft.com/office/powerpoint/2010/main" val="95080667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511910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Guidewire integration</a:t>
            </a:r>
          </a:p>
          <a:p>
            <a:r>
              <a:rPr lang="en-US" dirty="0"/>
              <a:t>Integration technologies</a:t>
            </a:r>
          </a:p>
          <a:p>
            <a:r>
              <a:rPr lang="en-US" dirty="0"/>
              <a:t>Guidewire integration mechanisms</a:t>
            </a:r>
          </a:p>
          <a:p>
            <a:r>
              <a:rPr lang="en-US" dirty="0">
                <a:solidFill>
                  <a:schemeClr val="bg1"/>
                </a:solidFill>
              </a:rPr>
              <a:t>Integration resources</a:t>
            </a:r>
          </a:p>
          <a:p>
            <a:endParaRPr lang="en-US" dirty="0"/>
          </a:p>
        </p:txBody>
      </p:sp>
    </p:spTree>
    <p:extLst>
      <p:ext uri="{BB962C8B-B14F-4D97-AF65-F5344CB8AC3E}">
        <p14:creationId xmlns:p14="http://schemas.microsoft.com/office/powerpoint/2010/main" val="156858766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Guidewire Studio</a:t>
            </a:r>
          </a:p>
        </p:txBody>
      </p:sp>
      <p:sp>
        <p:nvSpPr>
          <p:cNvPr id="4" name="Content Placeholder 3"/>
          <p:cNvSpPr>
            <a:spLocks noGrp="1"/>
          </p:cNvSpPr>
          <p:nvPr>
            <p:ph sz="half" idx="2"/>
          </p:nvPr>
        </p:nvSpPr>
        <p:spPr>
          <a:xfrm>
            <a:off x="5029201" y="914401"/>
            <a:ext cx="3808412" cy="5475289"/>
          </a:xfrm>
        </p:spPr>
        <p:txBody>
          <a:bodyPr/>
          <a:lstStyle/>
          <a:p>
            <a:r>
              <a:rPr lang="en-US" dirty="0"/>
              <a:t>Create and register predefined plugins</a:t>
            </a:r>
          </a:p>
          <a:p>
            <a:r>
              <a:rPr lang="en-US" dirty="0"/>
              <a:t>Create web service collections to consume external web services</a:t>
            </a:r>
          </a:p>
          <a:p>
            <a:r>
              <a:rPr lang="en-US" dirty="0"/>
              <a:t>Create Guidewire web services for external systems to consume</a:t>
            </a:r>
          </a:p>
          <a:p>
            <a:r>
              <a:rPr lang="en-US" dirty="0"/>
              <a:t>Create messaging integrations</a:t>
            </a:r>
          </a:p>
          <a:p>
            <a:r>
              <a:rPr lang="en-US" dirty="0"/>
              <a:t>Create startable plugins</a:t>
            </a:r>
          </a:p>
          <a:p>
            <a:r>
              <a:rPr lang="en-US" dirty="0"/>
              <a:t>Create batch processes</a:t>
            </a:r>
          </a:p>
          <a:p>
            <a:endParaRPr lang="en-US" dirty="0"/>
          </a:p>
        </p:txBody>
      </p:sp>
      <p:grpSp>
        <p:nvGrpSpPr>
          <p:cNvPr id="5" name="pic GA Studio"/>
          <p:cNvGrpSpPr/>
          <p:nvPr/>
        </p:nvGrpSpPr>
        <p:grpSpPr>
          <a:xfrm>
            <a:off x="41432" y="990600"/>
            <a:ext cx="5673568" cy="3721100"/>
            <a:chOff x="324392" y="787258"/>
            <a:chExt cx="8524875" cy="5591176"/>
          </a:xfrm>
          <a:effectLst>
            <a:outerShdw blurRad="50800" dist="38100" dir="2700000" algn="tl" rotWithShape="0">
              <a:prstClr val="black">
                <a:alpha val="40000"/>
              </a:prstClr>
            </a:outerShdw>
          </a:effectLst>
          <a:scene3d>
            <a:camera prst="perspectiveContrastingRightFacing"/>
            <a:lightRig rig="threePt" dir="t"/>
          </a:scene3d>
        </p:grpSpPr>
        <p:pic>
          <p:nvPicPr>
            <p:cNvPr id="6" name="pic Studio" descr="C:\Users\sluersen\AppData\Local\Temp\SNAGHTML9a7bd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92" y="787258"/>
              <a:ext cx="8524875" cy="5591176"/>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7" name="pic GA Resource Tree"/>
            <p:cNvPicPr>
              <a:picLocks noChangeAspect="1" noChangeArrowheads="1"/>
            </p:cNvPicPr>
            <p:nvPr/>
          </p:nvPicPr>
          <p:blipFill rotWithShape="1">
            <a:blip r:embed="rId4">
              <a:extLst>
                <a:ext uri="{28A0092B-C50C-407E-A947-70E740481C1C}">
                  <a14:useLocalDpi xmlns:a14="http://schemas.microsoft.com/office/drawing/2010/main" val="0"/>
                </a:ext>
              </a:extLst>
            </a:blip>
            <a:srcRect r="7965"/>
            <a:stretch/>
          </p:blipFill>
          <p:spPr bwMode="auto">
            <a:xfrm>
              <a:off x="617845" y="1990725"/>
              <a:ext cx="2296806"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1" name="Content Placeholder 3"/>
          <p:cNvSpPr txBox="1">
            <a:spLocks/>
          </p:cNvSpPr>
          <p:nvPr/>
        </p:nvSpPr>
        <p:spPr bwMode="auto">
          <a:xfrm>
            <a:off x="533400" y="5448300"/>
            <a:ext cx="4268709" cy="111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1" fontAlgn="base" hangingPunct="1">
              <a:spcBef>
                <a:spcPct val="40000"/>
              </a:spcBef>
              <a:spcAft>
                <a:spcPct val="0"/>
              </a:spcAft>
              <a:buClr>
                <a:srgbClr val="04628C"/>
              </a:buClr>
              <a:buSzPct val="90000"/>
              <a:buFont typeface="Arial" charset="0"/>
              <a:buChar char="•"/>
              <a:defRPr lang="en-US" sz="2400" dirty="0" smtClean="0">
                <a:solidFill>
                  <a:schemeClr val="bg1"/>
                </a:solidFill>
                <a:latin typeface="+mn-lt"/>
                <a:ea typeface="+mn-ea"/>
                <a:cs typeface="Calibri" pitchFamily="34" charset="0"/>
              </a:defRPr>
            </a:lvl1pPr>
            <a:lvl2pPr marL="628650" indent="-228600" algn="l" rtl="0" eaLnBrk="1" fontAlgn="base" hangingPunct="1">
              <a:spcBef>
                <a:spcPct val="20000"/>
              </a:spcBef>
              <a:spcAft>
                <a:spcPct val="0"/>
              </a:spcAft>
              <a:buClr>
                <a:srgbClr val="04628C"/>
              </a:buClr>
              <a:buSzPct val="90000"/>
              <a:buFont typeface="Arial" pitchFamily="34"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pitchFamily="34"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pitchFamily="34"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4628C"/>
              </a:buClr>
              <a:buSzPct val="120000"/>
              <a:buFont typeface="Arial" pitchFamily="34" charset="0"/>
              <a:buChar char="-"/>
              <a:defRPr sz="18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8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8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8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800">
                <a:solidFill>
                  <a:schemeClr val="bg1"/>
                </a:solidFill>
                <a:latin typeface="+mn-lt"/>
              </a:defRPr>
            </a:lvl9pPr>
          </a:lstStyle>
          <a:p>
            <a:r>
              <a:rPr lang="en-US" kern="0" dirty="0"/>
              <a:t>Studio is the primary IDEs used for integration development</a:t>
            </a:r>
          </a:p>
        </p:txBody>
      </p:sp>
    </p:spTree>
    <p:extLst>
      <p:ext uri="{BB962C8B-B14F-4D97-AF65-F5344CB8AC3E}">
        <p14:creationId xmlns:p14="http://schemas.microsoft.com/office/powerpoint/2010/main" val="178772161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Line 50"/>
          <p:cNvSpPr>
            <a:spLocks noChangeShapeType="1"/>
          </p:cNvSpPr>
          <p:nvPr/>
        </p:nvSpPr>
        <p:spPr bwMode="auto">
          <a:xfrm>
            <a:off x="5791198" y="2362200"/>
            <a:ext cx="1371601"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981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r>
              <a:rPr lang="en-US" dirty="0"/>
              <a:t>Public IDs</a:t>
            </a:r>
          </a:p>
        </p:txBody>
      </p:sp>
      <p:sp>
        <p:nvSpPr>
          <p:cNvPr id="5" name="Content Placeholder 4"/>
          <p:cNvSpPr>
            <a:spLocks noGrp="1"/>
          </p:cNvSpPr>
          <p:nvPr>
            <p:ph idx="1"/>
          </p:nvPr>
        </p:nvSpPr>
        <p:spPr/>
        <p:txBody>
          <a:bodyPr/>
          <a:lstStyle/>
          <a:p>
            <a:r>
              <a:rPr lang="en-US" b="1" dirty="0"/>
              <a:t>PublicID</a:t>
            </a:r>
            <a:r>
              <a:rPr lang="en-US" dirty="0"/>
              <a:t> is a field on almost every Guidewire data model entity that is used to identify business objects as they are known to external systems</a:t>
            </a:r>
          </a:p>
          <a:p>
            <a:pPr lvl="1"/>
            <a:r>
              <a:rPr lang="en-US" dirty="0"/>
              <a:t>Unlike the "ID" field, PublicID is a writeable string</a:t>
            </a:r>
          </a:p>
          <a:p>
            <a:r>
              <a:rPr lang="en-US" dirty="0"/>
              <a:t>In most cases, when integration code needs to identify a given business object, it does so using the object's PublicID</a:t>
            </a: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2831154" cy="120967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700" y="2057400"/>
            <a:ext cx="5016500" cy="1175742"/>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Line 50"/>
          <p:cNvSpPr>
            <a:spLocks noChangeShapeType="1"/>
          </p:cNvSpPr>
          <p:nvPr/>
        </p:nvSpPr>
        <p:spPr bwMode="auto">
          <a:xfrm flipH="1">
            <a:off x="5791200" y="2743200"/>
            <a:ext cx="1371601"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9" name="Text Box 5"/>
          <p:cNvSpPr txBox="1">
            <a:spLocks noChangeArrowheads="1"/>
          </p:cNvSpPr>
          <p:nvPr/>
        </p:nvSpPr>
        <p:spPr bwMode="auto">
          <a:xfrm>
            <a:off x="6776244" y="3250783"/>
            <a:ext cx="1905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
                <a:srgbClr val="0146AD"/>
              </a:buClr>
            </a:pPr>
            <a:r>
              <a:rPr lang="en-US" sz="1800" dirty="0">
                <a:solidFill>
                  <a:schemeClr val="bg1"/>
                </a:solidFill>
              </a:rPr>
              <a:t>External System</a:t>
            </a:r>
          </a:p>
        </p:txBody>
      </p:sp>
      <p:sp>
        <p:nvSpPr>
          <p:cNvPr id="10" name="Text Box 49"/>
          <p:cNvSpPr txBox="1">
            <a:spLocks noChangeArrowheads="1"/>
          </p:cNvSpPr>
          <p:nvPr/>
        </p:nvSpPr>
        <p:spPr bwMode="auto">
          <a:xfrm>
            <a:off x="4911725" y="1676400"/>
            <a:ext cx="35464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a:spcAft>
                <a:spcPct val="0"/>
              </a:spcAft>
              <a:buClr>
                <a:srgbClr val="0146AD"/>
              </a:buClr>
              <a:buFont typeface="Arial" charset="0"/>
              <a:buNone/>
            </a:pPr>
            <a:r>
              <a:rPr lang="en-US" sz="1800" dirty="0">
                <a:solidFill>
                  <a:schemeClr val="bg2"/>
                </a:solidFill>
                <a:latin typeface="Courier New" pitchFamily="49" charset="0"/>
                <a:cs typeface="Courier New" pitchFamily="49" charset="0"/>
              </a:rPr>
              <a:t>doesContactExist("ab:5")</a:t>
            </a:r>
          </a:p>
        </p:txBody>
      </p:sp>
    </p:spTree>
    <p:extLst>
      <p:ext uri="{BB962C8B-B14F-4D97-AF65-F5344CB8AC3E}">
        <p14:creationId xmlns:p14="http://schemas.microsoft.com/office/powerpoint/2010/main" val="132743128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Guidewire integration</a:t>
            </a:r>
          </a:p>
          <a:p>
            <a:r>
              <a:rPr lang="en-US" dirty="0"/>
              <a:t>Integration technologies</a:t>
            </a:r>
          </a:p>
          <a:p>
            <a:r>
              <a:rPr lang="en-US" dirty="0"/>
              <a:t>Guidewire integration mechanisms</a:t>
            </a:r>
          </a:p>
          <a:p>
            <a:r>
              <a:rPr lang="en-US" dirty="0"/>
              <a:t>Integration resources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243959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Guidewire integration documentation</a:t>
            </a:r>
          </a:p>
        </p:txBody>
      </p:sp>
      <p:sp>
        <p:nvSpPr>
          <p:cNvPr id="5" name="Content Placeholder 4"/>
          <p:cNvSpPr>
            <a:spLocks noGrp="1"/>
          </p:cNvSpPr>
          <p:nvPr>
            <p:ph idx="1"/>
          </p:nvPr>
        </p:nvSpPr>
        <p:spPr/>
        <p:txBody>
          <a:bodyPr/>
          <a:lstStyle/>
          <a:p>
            <a:r>
              <a:rPr lang="en-US" dirty="0"/>
              <a:t>Guidewire Integration Guide</a:t>
            </a:r>
          </a:p>
          <a:p>
            <a:pPr lvl="1"/>
            <a:r>
              <a:rPr lang="en-US" dirty="0"/>
              <a:t>For questions specific to integration mechanisms</a:t>
            </a:r>
          </a:p>
          <a:p>
            <a:r>
              <a:rPr lang="en-US" dirty="0"/>
              <a:t>Guidewire Gosu Reference</a:t>
            </a:r>
          </a:p>
          <a:p>
            <a:pPr lvl="1"/>
            <a:r>
              <a:rPr lang="en-US" dirty="0"/>
              <a:t>For questions specific to Gosu</a:t>
            </a:r>
          </a:p>
          <a:p>
            <a:r>
              <a:rPr lang="en-US" dirty="0"/>
              <a:t>Guidewire Rules Guide</a:t>
            </a:r>
          </a:p>
          <a:p>
            <a:pPr lvl="1"/>
            <a:r>
              <a:rPr lang="en-US" dirty="0"/>
              <a:t>Useful for integration points that require rules, especially messaging</a:t>
            </a:r>
          </a:p>
          <a:p>
            <a:r>
              <a:rPr lang="en-US" dirty="0"/>
              <a:t>Guidewire Configuration Guide</a:t>
            </a:r>
          </a:p>
          <a:p>
            <a:pPr lvl="1"/>
            <a:r>
              <a:rPr lang="en-US" dirty="0"/>
              <a:t>Occasionally needed for some integration steps</a:t>
            </a:r>
          </a:p>
          <a:p>
            <a:pPr lvl="1"/>
            <a:r>
              <a:rPr lang="en-US" dirty="0"/>
              <a:t>Also documents functionality of every Studio editor (including some that are exclusive to integration) </a:t>
            </a:r>
          </a:p>
          <a:p>
            <a:r>
              <a:rPr lang="en-US" dirty="0"/>
              <a:t>Generated documentation</a:t>
            </a:r>
          </a:p>
          <a:p>
            <a:endParaRPr lang="en-US" dirty="0"/>
          </a:p>
        </p:txBody>
      </p:sp>
    </p:spTree>
    <p:extLst>
      <p:ext uri="{BB962C8B-B14F-4D97-AF65-F5344CB8AC3E}">
        <p14:creationId xmlns:p14="http://schemas.microsoft.com/office/powerpoint/2010/main" val="328366641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training environment</a:t>
            </a:r>
          </a:p>
        </p:txBody>
      </p:sp>
      <p:sp>
        <p:nvSpPr>
          <p:cNvPr id="3" name="Content Placeholder 2"/>
          <p:cNvSpPr>
            <a:spLocks noGrp="1"/>
          </p:cNvSpPr>
          <p:nvPr>
            <p:ph idx="1"/>
          </p:nvPr>
        </p:nvSpPr>
        <p:spPr>
          <a:xfrm>
            <a:off x="521208" y="914400"/>
            <a:ext cx="8546592" cy="5486400"/>
          </a:xfrm>
        </p:spPr>
        <p:txBody>
          <a:bodyPr/>
          <a:lstStyle/>
          <a:p>
            <a:r>
              <a:rPr lang="en-US" dirty="0"/>
              <a:t>This course make the following assumptions:</a:t>
            </a:r>
          </a:p>
          <a:p>
            <a:pPr lvl="1"/>
            <a:r>
              <a:rPr lang="en-US" dirty="0"/>
              <a:t>You are working in development mode</a:t>
            </a:r>
          </a:p>
          <a:p>
            <a:pPr lvl="1"/>
            <a:r>
              <a:rPr lang="en-US" dirty="0"/>
              <a:t>EnableInternalDebugTools parameter in config.xml has been set to true</a:t>
            </a:r>
          </a:p>
          <a:p>
            <a:pPr lvl="1"/>
            <a:r>
              <a:rPr lang="en-US" dirty="0"/>
              <a:t>You are using the Dynamic Code Evolution Virtual Machine (</a:t>
            </a:r>
            <a:r>
              <a:rPr lang="en-US" dirty="0" err="1"/>
              <a:t>DCEVM</a:t>
            </a:r>
            <a:r>
              <a:rPr lang="en-US" dirty="0"/>
              <a:t>)</a:t>
            </a:r>
          </a:p>
          <a:p>
            <a:pPr lvl="1"/>
            <a:r>
              <a:rPr lang="en-US" dirty="0"/>
              <a:t>All Guidewire applications are located in the c:\Guidewire directory</a:t>
            </a:r>
          </a:p>
          <a:p>
            <a:r>
              <a:rPr lang="en-US" dirty="0"/>
              <a:t>The training environment also provides the following resources:</a:t>
            </a:r>
          </a:p>
          <a:p>
            <a:pPr lvl="1"/>
            <a:r>
              <a:rPr lang="en-US" dirty="0"/>
              <a:t>TrainingApp</a:t>
            </a:r>
          </a:p>
          <a:p>
            <a:pPr lvl="1"/>
            <a:r>
              <a:rPr lang="en-US" dirty="0"/>
              <a:t>ExternalApp</a:t>
            </a:r>
          </a:p>
          <a:p>
            <a:endParaRPr lang="en-US" dirty="0"/>
          </a:p>
        </p:txBody>
      </p:sp>
    </p:spTree>
    <p:extLst>
      <p:ext uri="{BB962C8B-B14F-4D97-AF65-F5344CB8AC3E}">
        <p14:creationId xmlns:p14="http://schemas.microsoft.com/office/powerpoint/2010/main" val="178131255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Deploying integration resources</a:t>
            </a:r>
          </a:p>
        </p:txBody>
      </p:sp>
      <p:sp>
        <p:nvSpPr>
          <p:cNvPr id="6" name="Content Placeholder 5"/>
          <p:cNvSpPr>
            <a:spLocks noGrp="1"/>
          </p:cNvSpPr>
          <p:nvPr>
            <p:ph idx="10"/>
          </p:nvPr>
        </p:nvSpPr>
        <p:spPr/>
        <p:txBody>
          <a:bodyPr/>
          <a:lstStyle/>
          <a:p>
            <a:r>
              <a:rPr lang="en-US" dirty="0"/>
              <a:t>In a development environment, different resources require different actions to be deployed, such as:</a:t>
            </a:r>
          </a:p>
          <a:p>
            <a:pPr lvl="1"/>
            <a:r>
              <a:rPr lang="en-US" dirty="0"/>
              <a:t>Reloading changed classes</a:t>
            </a:r>
          </a:p>
          <a:p>
            <a:pPr lvl="1"/>
            <a:r>
              <a:rPr lang="en-US" dirty="0"/>
              <a:t>Making the Project</a:t>
            </a:r>
          </a:p>
          <a:p>
            <a:pPr lvl="1"/>
            <a:r>
              <a:rPr lang="en-US" dirty="0"/>
              <a:t>Restart the server</a:t>
            </a:r>
          </a:p>
          <a:p>
            <a:pPr lvl="1"/>
            <a:r>
              <a:rPr lang="en-US" dirty="0"/>
              <a:t>Restarting Studio</a:t>
            </a:r>
          </a:p>
          <a:p>
            <a:pPr lvl="1"/>
            <a:endParaRPr lang="en-US" dirty="0"/>
          </a:p>
          <a:p>
            <a:endParaRPr lang="en-US" dirty="0"/>
          </a:p>
        </p:txBody>
      </p:sp>
    </p:spTree>
    <p:extLst>
      <p:ext uri="{BB962C8B-B14F-4D97-AF65-F5344CB8AC3E}">
        <p14:creationId xmlns:p14="http://schemas.microsoft.com/office/powerpoint/2010/main" val="115908222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40399"/>
          <a:stretch/>
        </p:blipFill>
        <p:spPr bwMode="auto">
          <a:xfrm>
            <a:off x="533402" y="914400"/>
            <a:ext cx="4410074" cy="229552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TrainingApp for integration students</a:t>
            </a:r>
          </a:p>
        </p:txBody>
      </p:sp>
      <p:sp>
        <p:nvSpPr>
          <p:cNvPr id="5" name="Content Placeholder 4"/>
          <p:cNvSpPr>
            <a:spLocks noGrp="1"/>
          </p:cNvSpPr>
          <p:nvPr>
            <p:ph idx="1"/>
          </p:nvPr>
        </p:nvSpPr>
        <p:spPr>
          <a:xfrm>
            <a:off x="519113" y="3810000"/>
            <a:ext cx="8318500" cy="2590800"/>
          </a:xfrm>
        </p:spPr>
        <p:txBody>
          <a:bodyPr/>
          <a:lstStyle/>
          <a:p>
            <a:r>
              <a:rPr lang="en-US" dirty="0"/>
              <a:t>TrainingApp has resources </a:t>
            </a:r>
            <a:br>
              <a:rPr lang="en-US" dirty="0"/>
            </a:br>
            <a:r>
              <a:rPr lang="en-US" dirty="0"/>
              <a:t>for integration students, including:</a:t>
            </a:r>
          </a:p>
          <a:p>
            <a:pPr lvl="1"/>
            <a:r>
              <a:rPr lang="en-US" dirty="0"/>
              <a:t>Example integration points</a:t>
            </a:r>
          </a:p>
          <a:p>
            <a:pPr lvl="1"/>
            <a:r>
              <a:rPr lang="en-US" dirty="0"/>
              <a:t>Admin screens that display data relevant to integration</a:t>
            </a:r>
          </a:p>
          <a:p>
            <a:pPr lvl="1"/>
            <a:r>
              <a:rPr lang="en-US" dirty="0"/>
              <a:t>Admin screens that demo internal integration functionality</a:t>
            </a:r>
          </a:p>
          <a:p>
            <a:endParaRPr lang="en-US" dirty="0"/>
          </a:p>
        </p:txBody>
      </p:sp>
      <p:sp>
        <p:nvSpPr>
          <p:cNvPr id="6" name="Rounded Rectangle 5"/>
          <p:cNvSpPr/>
          <p:nvPr/>
        </p:nvSpPr>
        <p:spPr bwMode="auto">
          <a:xfrm>
            <a:off x="2590800" y="2438400"/>
            <a:ext cx="1447800" cy="304800"/>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dirty="0">
              <a:solidFill>
                <a:schemeClr val="bg2"/>
              </a:solidFill>
            </a:endParaRPr>
          </a:p>
        </p:txBody>
      </p:sp>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47" y="1281499"/>
            <a:ext cx="2400300" cy="111442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150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r="55338"/>
          <a:stretch/>
        </p:blipFill>
        <p:spPr bwMode="auto">
          <a:xfrm>
            <a:off x="6048375" y="2743200"/>
            <a:ext cx="2390775" cy="137160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4" name="Elbow Connector 3"/>
          <p:cNvCxnSpPr>
            <a:stCxn id="21508" idx="1"/>
            <a:endCxn id="6" idx="3"/>
          </p:cNvCxnSpPr>
          <p:nvPr/>
        </p:nvCxnSpPr>
        <p:spPr bwMode="auto">
          <a:xfrm rot="10800000" flipV="1">
            <a:off x="4038601" y="1838712"/>
            <a:ext cx="2000247" cy="752088"/>
          </a:xfrm>
          <a:prstGeom prst="bentConnector3">
            <a:avLst>
              <a:gd name="adj1" fmla="val 50000"/>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9" name="Text Box 14"/>
          <p:cNvSpPr txBox="1">
            <a:spLocks noChangeArrowheads="1"/>
          </p:cNvSpPr>
          <p:nvPr/>
        </p:nvSpPr>
        <p:spPr bwMode="auto">
          <a:xfrm>
            <a:off x="6048375" y="1004500"/>
            <a:ext cx="18002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accent1"/>
                </a:solidFill>
              </a:rPr>
              <a:t>immediately</a:t>
            </a:r>
          </a:p>
        </p:txBody>
      </p:sp>
      <p:sp>
        <p:nvSpPr>
          <p:cNvPr id="30" name="Text Box 15"/>
          <p:cNvSpPr txBox="1">
            <a:spLocks noChangeArrowheads="1"/>
          </p:cNvSpPr>
          <p:nvPr/>
        </p:nvSpPr>
        <p:spPr bwMode="auto">
          <a:xfrm>
            <a:off x="6038847" y="4114800"/>
            <a:ext cx="18002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accent1"/>
                </a:solidFill>
              </a:rPr>
              <a:t>eventually</a:t>
            </a:r>
          </a:p>
        </p:txBody>
      </p:sp>
      <p:sp>
        <p:nvSpPr>
          <p:cNvPr id="26" name="Down Arrow 25"/>
          <p:cNvSpPr/>
          <p:nvPr/>
        </p:nvSpPr>
        <p:spPr bwMode="auto">
          <a:xfrm>
            <a:off x="7696200" y="2250378"/>
            <a:ext cx="457200" cy="680844"/>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67476684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ExternalApp</a:t>
            </a:r>
            <a:endParaRPr lang="en-US" dirty="0"/>
          </a:p>
        </p:txBody>
      </p:sp>
      <p:sp>
        <p:nvSpPr>
          <p:cNvPr id="3" name="Content Placeholder 2"/>
          <p:cNvSpPr>
            <a:spLocks noGrp="1"/>
          </p:cNvSpPr>
          <p:nvPr>
            <p:ph idx="1"/>
          </p:nvPr>
        </p:nvSpPr>
        <p:spPr/>
        <p:txBody>
          <a:bodyPr/>
          <a:lstStyle/>
          <a:p>
            <a:r>
              <a:rPr lang="en-US" dirty="0" err="1"/>
              <a:t>ExternalApp</a:t>
            </a:r>
            <a:r>
              <a:rPr lang="en-US" dirty="0"/>
              <a:t> is a simple application that simulates a variety of external systems</a:t>
            </a:r>
          </a:p>
          <a:p>
            <a:pPr lvl="1"/>
            <a:r>
              <a:rPr lang="en-US" dirty="0"/>
              <a:t>Not sold as a genuine Guidewire product</a:t>
            </a:r>
          </a:p>
          <a:p>
            <a:pPr lvl="1"/>
            <a:r>
              <a:rPr lang="en-US" dirty="0"/>
              <a:t>Used exclusively by Guidewire Education</a:t>
            </a:r>
          </a:p>
          <a:p>
            <a:r>
              <a:rPr lang="en-US" dirty="0"/>
              <a:t>You will not log onto or configure </a:t>
            </a:r>
            <a:r>
              <a:rPr lang="en-US" dirty="0" err="1"/>
              <a:t>ExternalApp</a:t>
            </a:r>
            <a:endParaRPr lang="en-US" dirty="0"/>
          </a:p>
          <a:p>
            <a:pPr lvl="1"/>
            <a:r>
              <a:rPr lang="en-US" dirty="0"/>
              <a:t>You'll simply start it, stop it, and build integration points to it</a:t>
            </a:r>
          </a:p>
          <a:p>
            <a:endParaRPr lang="en-US" dirty="0"/>
          </a:p>
        </p:txBody>
      </p:sp>
      <p:pic>
        <p:nvPicPr>
          <p:cNvPr id="11266" name="Picture 2" descr="C:\Users\sluersen\AppData\Local\Temp\SNAGHTML1452a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99" y="914400"/>
            <a:ext cx="6599610" cy="2590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685800" y="2518538"/>
            <a:ext cx="2622024" cy="529462"/>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dirty="0">
              <a:solidFill>
                <a:schemeClr val="bg2"/>
              </a:solidFill>
            </a:endParaRPr>
          </a:p>
        </p:txBody>
      </p:sp>
    </p:spTree>
    <p:extLst>
      <p:ext uri="{BB962C8B-B14F-4D97-AF65-F5344CB8AC3E}">
        <p14:creationId xmlns:p14="http://schemas.microsoft.com/office/powerpoint/2010/main" val="21868185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Identify technologies and strategies commonly used for application integration</a:t>
            </a:r>
          </a:p>
          <a:p>
            <a:pPr lvl="1"/>
            <a:r>
              <a:rPr lang="en-US" dirty="0"/>
              <a:t>Describe the Guidewire integration mechanisms</a:t>
            </a:r>
          </a:p>
          <a:p>
            <a:pPr lvl="1"/>
            <a:r>
              <a:rPr lang="en-US" dirty="0"/>
              <a:t>List the resources available to Guidewire integrators</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are the four industry-standard technologies commonly used in Guidewire integration?</a:t>
            </a:r>
          </a:p>
          <a:p>
            <a:r>
              <a:rPr lang="en-US" dirty="0"/>
              <a:t>For each of the Guidewire integration mechanisms, identify its typical "timing" (synchronous, asynchronous, or scheduled) and initial direction (outbound or inbound):</a:t>
            </a:r>
          </a:p>
          <a:p>
            <a:pPr marL="857250" lvl="1" indent="-457200">
              <a:buFont typeface="+mj-lt"/>
              <a:buAutoNum type="alphaLcParenR"/>
            </a:pPr>
            <a:r>
              <a:rPr lang="en-US" dirty="0"/>
              <a:t>Predefined plugins</a:t>
            </a:r>
          </a:p>
          <a:p>
            <a:pPr marL="857250" lvl="1" indent="-457200">
              <a:buFont typeface="+mj-lt"/>
              <a:buAutoNum type="alphaLcParenR"/>
            </a:pPr>
            <a:r>
              <a:rPr lang="en-US" dirty="0"/>
              <a:t>Guidewire web services</a:t>
            </a:r>
          </a:p>
          <a:p>
            <a:pPr marL="857250" lvl="1" indent="-457200">
              <a:buFont typeface="+mj-lt"/>
              <a:buAutoNum type="alphaLcParenR"/>
            </a:pPr>
            <a:r>
              <a:rPr lang="en-US" dirty="0"/>
              <a:t>Guidewire messaging</a:t>
            </a:r>
          </a:p>
          <a:p>
            <a:pPr marL="857250" lvl="1" indent="-457200">
              <a:buFont typeface="+mj-lt"/>
              <a:buAutoNum type="alphaLcParenR"/>
            </a:pPr>
            <a:r>
              <a:rPr lang="en-US" dirty="0"/>
              <a:t>Startable plugins</a:t>
            </a:r>
          </a:p>
          <a:p>
            <a:pPr marL="857250" lvl="1" indent="-457200">
              <a:buFont typeface="+mj-lt"/>
              <a:buAutoNum type="alphaLcParenR"/>
            </a:pPr>
            <a:r>
              <a:rPr lang="en-US" dirty="0"/>
              <a:t>Batch processes</a:t>
            </a:r>
          </a:p>
          <a:p>
            <a:r>
              <a:rPr lang="en-US" dirty="0"/>
              <a:t>Name three general best practices.</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bwMode="auto">
          <a:xfrm>
            <a:off x="2803587" y="1359014"/>
            <a:ext cx="3292413" cy="3054485"/>
          </a:xfrm>
          <a:prstGeom prst="roundRect">
            <a:avLst>
              <a:gd name="adj" fmla="val 8492"/>
            </a:avLst>
          </a:prstGeom>
          <a:solidFill>
            <a:schemeClr val="tx1"/>
          </a:solidFill>
          <a:ln w="19050" algn="ctr">
            <a:solidFill>
              <a:schemeClr val="accent4"/>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Rounded Rectangle 1"/>
          <p:cNvSpPr/>
          <p:nvPr/>
        </p:nvSpPr>
        <p:spPr bwMode="auto">
          <a:xfrm>
            <a:off x="3200400" y="1658937"/>
            <a:ext cx="2438400" cy="2262188"/>
          </a:xfrm>
          <a:prstGeom prst="roundRect">
            <a:avLst>
              <a:gd name="adj" fmla="val 8492"/>
            </a:avLst>
          </a:prstGeom>
          <a:solidFill>
            <a:schemeClr val="tx1"/>
          </a:solidFill>
          <a:ln w="19050" algn="ctr">
            <a:solidFill>
              <a:schemeClr val="accent5"/>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 name="Title 2"/>
          <p:cNvSpPr>
            <a:spLocks noGrp="1"/>
          </p:cNvSpPr>
          <p:nvPr>
            <p:ph type="title"/>
          </p:nvPr>
        </p:nvSpPr>
        <p:spPr/>
        <p:txBody>
          <a:bodyPr/>
          <a:lstStyle/>
          <a:p>
            <a:r>
              <a:rPr lang="en-US" dirty="0"/>
              <a:t>Guidewire integration</a:t>
            </a:r>
          </a:p>
        </p:txBody>
      </p:sp>
      <p:sp>
        <p:nvSpPr>
          <p:cNvPr id="4" name="Content Placeholder 3"/>
          <p:cNvSpPr>
            <a:spLocks noGrp="1"/>
          </p:cNvSpPr>
          <p:nvPr>
            <p:ph idx="1"/>
          </p:nvPr>
        </p:nvSpPr>
        <p:spPr>
          <a:xfrm>
            <a:off x="519113" y="4751522"/>
            <a:ext cx="8318500" cy="1649278"/>
          </a:xfrm>
        </p:spPr>
        <p:txBody>
          <a:bodyPr/>
          <a:lstStyle/>
          <a:p>
            <a:r>
              <a:rPr lang="en-US" b="1" dirty="0"/>
              <a:t>Integration</a:t>
            </a:r>
            <a:r>
              <a:rPr lang="en-US" dirty="0"/>
              <a:t> is the communication between Guidewire applications and external systems</a:t>
            </a:r>
          </a:p>
          <a:p>
            <a:pPr lvl="1"/>
            <a:r>
              <a:rPr lang="en-US" dirty="0"/>
              <a:t>Every implementation involves multiple integration points that make use of a variety of integration technologies and Guidewire integration mechanisms</a:t>
            </a:r>
          </a:p>
          <a:p>
            <a:pPr lvl="1"/>
            <a:endParaRPr lang="en-US" dirty="0"/>
          </a:p>
        </p:txBody>
      </p:sp>
      <p:sp>
        <p:nvSpPr>
          <p:cNvPr id="5" name="Rectangle 50"/>
          <p:cNvSpPr>
            <a:spLocks noChangeArrowheads="1"/>
          </p:cNvSpPr>
          <p:nvPr/>
        </p:nvSpPr>
        <p:spPr bwMode="auto">
          <a:xfrm>
            <a:off x="6580188" y="911225"/>
            <a:ext cx="2279650" cy="854075"/>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sp>
        <p:nvSpPr>
          <p:cNvPr id="6" name="Rectangle 51"/>
          <p:cNvSpPr>
            <a:spLocks noChangeArrowheads="1"/>
          </p:cNvSpPr>
          <p:nvPr/>
        </p:nvSpPr>
        <p:spPr bwMode="auto">
          <a:xfrm>
            <a:off x="6580188" y="2273300"/>
            <a:ext cx="2279650" cy="854075"/>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sp>
        <p:nvSpPr>
          <p:cNvPr id="7" name="Rectangle 61"/>
          <p:cNvSpPr>
            <a:spLocks noChangeArrowheads="1"/>
          </p:cNvSpPr>
          <p:nvPr/>
        </p:nvSpPr>
        <p:spPr bwMode="auto">
          <a:xfrm>
            <a:off x="6580188" y="3388671"/>
            <a:ext cx="2279650" cy="854075"/>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sp>
        <p:nvSpPr>
          <p:cNvPr id="9" name="Text Box 18"/>
          <p:cNvSpPr txBox="1">
            <a:spLocks noChangeArrowheads="1"/>
          </p:cNvSpPr>
          <p:nvPr/>
        </p:nvSpPr>
        <p:spPr bwMode="auto">
          <a:xfrm>
            <a:off x="7475538" y="2349500"/>
            <a:ext cx="1406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a:solidFill>
                  <a:schemeClr val="bg2"/>
                </a:solidFill>
              </a:rPr>
              <a:t>Document</a:t>
            </a:r>
            <a:br>
              <a:rPr lang="en-US" sz="1800" dirty="0">
                <a:solidFill>
                  <a:schemeClr val="bg2"/>
                </a:solidFill>
              </a:rPr>
            </a:br>
            <a:r>
              <a:rPr lang="en-US" sz="1800" dirty="0">
                <a:solidFill>
                  <a:schemeClr val="bg2"/>
                </a:solidFill>
              </a:rPr>
              <a:t>Storage</a:t>
            </a:r>
          </a:p>
        </p:txBody>
      </p:sp>
      <p:sp>
        <p:nvSpPr>
          <p:cNvPr id="11" name="Text Box 27"/>
          <p:cNvSpPr txBox="1">
            <a:spLocks noChangeArrowheads="1"/>
          </p:cNvSpPr>
          <p:nvPr/>
        </p:nvSpPr>
        <p:spPr bwMode="auto">
          <a:xfrm>
            <a:off x="7475538" y="985838"/>
            <a:ext cx="1406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err="1">
                <a:solidFill>
                  <a:schemeClr val="bg2"/>
                </a:solidFill>
              </a:rPr>
              <a:t>Authen</a:t>
            </a:r>
            <a:r>
              <a:rPr lang="en-US" sz="1800" dirty="0">
                <a:solidFill>
                  <a:schemeClr val="bg2"/>
                </a:solidFill>
              </a:rPr>
              <a:t>-</a:t>
            </a:r>
            <a:br>
              <a:rPr lang="en-US" sz="1800" dirty="0">
                <a:solidFill>
                  <a:schemeClr val="bg2"/>
                </a:solidFill>
              </a:rPr>
            </a:br>
            <a:r>
              <a:rPr lang="en-US" sz="1800" dirty="0" err="1">
                <a:solidFill>
                  <a:schemeClr val="bg2"/>
                </a:solidFill>
              </a:rPr>
              <a:t>tication</a:t>
            </a:r>
            <a:endParaRPr lang="en-US" sz="1800" dirty="0">
              <a:solidFill>
                <a:schemeClr val="bg2"/>
              </a:solidFill>
            </a:endParaRPr>
          </a:p>
        </p:txBody>
      </p:sp>
      <p:sp>
        <p:nvSpPr>
          <p:cNvPr id="13" name="Text Box 18"/>
          <p:cNvSpPr txBox="1">
            <a:spLocks noChangeArrowheads="1"/>
          </p:cNvSpPr>
          <p:nvPr/>
        </p:nvSpPr>
        <p:spPr bwMode="auto">
          <a:xfrm>
            <a:off x="7475538" y="3464871"/>
            <a:ext cx="1406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a:solidFill>
                  <a:schemeClr val="bg2"/>
                </a:solidFill>
              </a:rPr>
              <a:t>Legacy</a:t>
            </a:r>
            <a:br>
              <a:rPr lang="en-US" sz="1800">
                <a:solidFill>
                  <a:schemeClr val="bg2"/>
                </a:solidFill>
              </a:rPr>
            </a:br>
            <a:r>
              <a:rPr lang="en-US" sz="1800">
                <a:solidFill>
                  <a:schemeClr val="bg2"/>
                </a:solidFill>
              </a:rPr>
              <a:t>PAS</a:t>
            </a:r>
          </a:p>
        </p:txBody>
      </p:sp>
      <p:grpSp>
        <p:nvGrpSpPr>
          <p:cNvPr id="14" name="Group 57"/>
          <p:cNvGrpSpPr>
            <a:grpSpLocks/>
          </p:cNvGrpSpPr>
          <p:nvPr/>
        </p:nvGrpSpPr>
        <p:grpSpPr bwMode="auto">
          <a:xfrm>
            <a:off x="7924800" y="4356234"/>
            <a:ext cx="90488" cy="395288"/>
            <a:chOff x="4959" y="2880"/>
            <a:chExt cx="57" cy="249"/>
          </a:xfrm>
          <a:effectLst>
            <a:outerShdw blurRad="50800" dist="38100" dir="2700000" algn="tl" rotWithShape="0">
              <a:prstClr val="black">
                <a:alpha val="40000"/>
              </a:prstClr>
            </a:outerShdw>
          </a:effectLst>
        </p:grpSpPr>
        <p:sp>
          <p:nvSpPr>
            <p:cNvPr id="15" name="Oval 58"/>
            <p:cNvSpPr>
              <a:spLocks noChangeArrowheads="1"/>
            </p:cNvSpPr>
            <p:nvPr/>
          </p:nvSpPr>
          <p:spPr bwMode="auto">
            <a:xfrm>
              <a:off x="4959" y="2880"/>
              <a:ext cx="57" cy="57"/>
            </a:xfrm>
            <a:prstGeom prst="ellipse">
              <a:avLst/>
            </a:prstGeom>
            <a:solidFill>
              <a:srgbClr val="04628C"/>
            </a:solidFill>
            <a:ln w="19050" algn="ctr">
              <a:solidFill>
                <a:schemeClr val="accent6">
                  <a:lumMod val="75000"/>
                </a:schemeClr>
              </a:solidFill>
              <a:round/>
              <a:headEnd/>
              <a:tailEnd/>
            </a:ln>
          </p:spPr>
          <p:txBody>
            <a:bodyPr wrap="none" lIns="0" tIns="0" rIns="0" bIns="0" anchor="ctr">
              <a:spAutoFit/>
            </a:bodyPr>
            <a:lstStyle/>
            <a:p>
              <a:endParaRPr lang="en-US"/>
            </a:p>
          </p:txBody>
        </p:sp>
        <p:sp>
          <p:nvSpPr>
            <p:cNvPr id="16" name="Oval 59"/>
            <p:cNvSpPr>
              <a:spLocks noChangeArrowheads="1"/>
            </p:cNvSpPr>
            <p:nvPr/>
          </p:nvSpPr>
          <p:spPr bwMode="auto">
            <a:xfrm>
              <a:off x="4959" y="2976"/>
              <a:ext cx="57" cy="57"/>
            </a:xfrm>
            <a:prstGeom prst="ellipse">
              <a:avLst/>
            </a:prstGeom>
            <a:solidFill>
              <a:srgbClr val="04628C"/>
            </a:solidFill>
            <a:ln w="19050" algn="ctr">
              <a:solidFill>
                <a:schemeClr val="accent6">
                  <a:lumMod val="75000"/>
                </a:schemeClr>
              </a:solidFill>
              <a:round/>
              <a:headEnd/>
              <a:tailEnd/>
            </a:ln>
          </p:spPr>
          <p:txBody>
            <a:bodyPr wrap="none" lIns="0" tIns="0" rIns="0" bIns="0" anchor="ctr">
              <a:spAutoFit/>
            </a:bodyPr>
            <a:lstStyle/>
            <a:p>
              <a:endParaRPr lang="en-US"/>
            </a:p>
          </p:txBody>
        </p:sp>
        <p:sp>
          <p:nvSpPr>
            <p:cNvPr id="17" name="Oval 60"/>
            <p:cNvSpPr>
              <a:spLocks noChangeArrowheads="1"/>
            </p:cNvSpPr>
            <p:nvPr/>
          </p:nvSpPr>
          <p:spPr bwMode="auto">
            <a:xfrm>
              <a:off x="4959" y="3072"/>
              <a:ext cx="57" cy="57"/>
            </a:xfrm>
            <a:prstGeom prst="ellipse">
              <a:avLst/>
            </a:prstGeom>
            <a:solidFill>
              <a:srgbClr val="04628C"/>
            </a:solidFill>
            <a:ln w="19050" algn="ctr">
              <a:solidFill>
                <a:schemeClr val="accent6">
                  <a:lumMod val="75000"/>
                </a:schemeClr>
              </a:solidFill>
              <a:round/>
              <a:headEnd/>
              <a:tailEnd/>
            </a:ln>
          </p:spPr>
          <p:txBody>
            <a:bodyPr wrap="none" lIns="0" tIns="0" rIns="0" bIns="0" anchor="ctr">
              <a:spAutoFit/>
            </a:bodyPr>
            <a:lstStyle/>
            <a:p>
              <a:endParaRPr lang="en-US"/>
            </a:p>
          </p:txBody>
        </p:sp>
      </p:grpSp>
      <p:pic>
        <p:nvPicPr>
          <p:cNvPr id="18" name="Picture 45" descr="icon_TrainingAp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1911350"/>
            <a:ext cx="1643062" cy="1639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ounded Rectangle 18"/>
          <p:cNvSpPr/>
          <p:nvPr/>
        </p:nvSpPr>
        <p:spPr bwMode="auto">
          <a:xfrm>
            <a:off x="3092976" y="3619499"/>
            <a:ext cx="2622024" cy="606426"/>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J2EE </a:t>
            </a:r>
            <a:br>
              <a:rPr lang="en-US" b="1" dirty="0">
                <a:solidFill>
                  <a:schemeClr val="bg1"/>
                </a:solidFill>
              </a:rPr>
            </a:br>
            <a:r>
              <a:rPr lang="en-US" b="1" dirty="0">
                <a:solidFill>
                  <a:schemeClr val="bg1"/>
                </a:solidFill>
              </a:rPr>
              <a:t>Application Server</a:t>
            </a:r>
            <a:endParaRPr lang="en-US" b="1" dirty="0"/>
          </a:p>
        </p:txBody>
      </p:sp>
      <p:sp>
        <p:nvSpPr>
          <p:cNvPr id="21" name="Rounded Rectangle 20"/>
          <p:cNvSpPr/>
          <p:nvPr/>
        </p:nvSpPr>
        <p:spPr bwMode="auto">
          <a:xfrm>
            <a:off x="3169176" y="1107602"/>
            <a:ext cx="2622024" cy="375123"/>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2"/>
                </a:solidFill>
              </a:rPr>
              <a:t>Application Server</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633" y="2731294"/>
            <a:ext cx="796132" cy="115585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icon Web Cli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508184"/>
            <a:ext cx="1143000" cy="102540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lb API clieent"/>
          <p:cNvSpPr txBox="1">
            <a:spLocks noChangeArrowheads="1"/>
          </p:cNvSpPr>
          <p:nvPr/>
        </p:nvSpPr>
        <p:spPr bwMode="auto">
          <a:xfrm>
            <a:off x="656431" y="958909"/>
            <a:ext cx="15065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API</a:t>
            </a:r>
            <a:r>
              <a:rPr lang="en-US" sz="1800" dirty="0">
                <a:solidFill>
                  <a:schemeClr val="bg1"/>
                </a:solidFill>
              </a:rPr>
              <a:t> client /</a:t>
            </a:r>
            <a:br>
              <a:rPr lang="en-US" sz="1800" dirty="0">
                <a:solidFill>
                  <a:schemeClr val="bg1"/>
                </a:solidFill>
              </a:rPr>
            </a:br>
            <a:r>
              <a:rPr lang="en-US" sz="1800" dirty="0">
                <a:solidFill>
                  <a:schemeClr val="bg1"/>
                </a:solidFill>
              </a:rPr>
              <a:t>Web browser</a:t>
            </a:r>
          </a:p>
        </p:txBody>
      </p:sp>
      <p:sp>
        <p:nvSpPr>
          <p:cNvPr id="27" name="lb GWRE db"/>
          <p:cNvSpPr txBox="1"/>
          <p:nvPr/>
        </p:nvSpPr>
        <p:spPr>
          <a:xfrm>
            <a:off x="723105" y="3805372"/>
            <a:ext cx="1373187" cy="703262"/>
          </a:xfrm>
          <a:prstGeom prst="rect">
            <a:avLst/>
          </a:prstGeom>
          <a:noFill/>
        </p:spPr>
        <p:txBody>
          <a:bodyPr wrap="square" rtlCol="0">
            <a:noAutofit/>
          </a:bodyPr>
          <a:lstStyle/>
          <a:p>
            <a:pPr algn="ctr"/>
            <a:r>
              <a:rPr lang="en-US" b="1" dirty="0">
                <a:solidFill>
                  <a:schemeClr val="bg1"/>
                </a:solidFill>
                <a:latin typeface="Arial" pitchFamily="32" charset="0"/>
                <a:cs typeface="Arial" pitchFamily="32" charset="0"/>
              </a:rPr>
              <a:t>Guidewire database</a:t>
            </a:r>
          </a:p>
        </p:txBody>
      </p:sp>
      <p:cxnSp>
        <p:nvCxnSpPr>
          <p:cNvPr id="23" name="Elbow Connector 22"/>
          <p:cNvCxnSpPr/>
          <p:nvPr/>
        </p:nvCxnSpPr>
        <p:spPr bwMode="auto">
          <a:xfrm rot="10800000" flipV="1">
            <a:off x="5224462" y="1336675"/>
            <a:ext cx="1355726" cy="1196916"/>
          </a:xfrm>
          <a:prstGeom prst="bentConnector3">
            <a:avLst>
              <a:gd name="adj1" fmla="val 18171"/>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9" name="Elbow Connector 38"/>
          <p:cNvCxnSpPr/>
          <p:nvPr/>
        </p:nvCxnSpPr>
        <p:spPr bwMode="auto">
          <a:xfrm rot="10800000">
            <a:off x="5241924" y="3009900"/>
            <a:ext cx="1323976" cy="541340"/>
          </a:xfrm>
          <a:prstGeom prst="bentConnector3">
            <a:avLst>
              <a:gd name="adj1" fmla="val 17866"/>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2" name="Elbow Connector 41"/>
          <p:cNvCxnSpPr/>
          <p:nvPr/>
        </p:nvCxnSpPr>
        <p:spPr bwMode="auto">
          <a:xfrm rot="10800000">
            <a:off x="2027242" y="1901510"/>
            <a:ext cx="1554159" cy="574993"/>
          </a:xfrm>
          <a:prstGeom prst="bentConnector3">
            <a:avLst>
              <a:gd name="adj1" fmla="val 62666"/>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3" name="Elbow Connector 42"/>
          <p:cNvCxnSpPr/>
          <p:nvPr/>
        </p:nvCxnSpPr>
        <p:spPr bwMode="auto">
          <a:xfrm rot="10800000" flipV="1">
            <a:off x="1981200" y="3009900"/>
            <a:ext cx="1600200" cy="299322"/>
          </a:xfrm>
          <a:prstGeom prst="bentConnector3">
            <a:avLst>
              <a:gd name="adj1" fmla="val 61905"/>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5" name="Straight Connector 54"/>
          <p:cNvCxnSpPr/>
          <p:nvPr/>
        </p:nvCxnSpPr>
        <p:spPr bwMode="auto">
          <a:xfrm>
            <a:off x="5241924" y="2782887"/>
            <a:ext cx="1338264"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3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9713" y="1024256"/>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9238" y="239077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7068" y="350141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010682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Integration points</a:t>
            </a:r>
          </a:p>
        </p:txBody>
      </p:sp>
      <p:sp>
        <p:nvSpPr>
          <p:cNvPr id="5" name="Content Placeholder 4"/>
          <p:cNvSpPr>
            <a:spLocks noGrp="1"/>
          </p:cNvSpPr>
          <p:nvPr>
            <p:ph sz="half" idx="2"/>
          </p:nvPr>
        </p:nvSpPr>
        <p:spPr>
          <a:xfrm>
            <a:off x="3505199" y="914400"/>
            <a:ext cx="5332095" cy="5486400"/>
          </a:xfrm>
        </p:spPr>
        <p:txBody>
          <a:bodyPr/>
          <a:lstStyle/>
          <a:p>
            <a:r>
              <a:rPr lang="en-US" dirty="0"/>
              <a:t>Authenticate users during sign-on</a:t>
            </a:r>
          </a:p>
          <a:p>
            <a:pPr marL="0" indent="0">
              <a:buNone/>
            </a:pPr>
            <a:endParaRPr lang="en-US" dirty="0"/>
          </a:p>
          <a:p>
            <a:r>
              <a:rPr lang="en-US" dirty="0"/>
              <a:t>Create documents (such as printed policy quotes, Dunning letters, or "coverage in question" letters)</a:t>
            </a:r>
            <a:br>
              <a:rPr lang="en-US" dirty="0"/>
            </a:br>
            <a:endParaRPr lang="en-US" dirty="0"/>
          </a:p>
          <a:p>
            <a:r>
              <a:rPr lang="en-US" dirty="0"/>
              <a:t>Store documents received or created by the application</a:t>
            </a:r>
            <a:br>
              <a:rPr lang="en-US" dirty="0"/>
            </a:br>
            <a:endParaRPr lang="en-US" dirty="0"/>
          </a:p>
          <a:p>
            <a:r>
              <a:rPr lang="en-US" dirty="0"/>
              <a:t>Store information for contacts used by multiple systems</a:t>
            </a:r>
          </a:p>
          <a:p>
            <a:endParaRPr lang="en-US" dirty="0"/>
          </a:p>
        </p:txBody>
      </p:sp>
      <p:sp>
        <p:nvSpPr>
          <p:cNvPr id="6" name="Rectangle 2"/>
          <p:cNvSpPr>
            <a:spLocks noChangeArrowheads="1"/>
          </p:cNvSpPr>
          <p:nvPr/>
        </p:nvSpPr>
        <p:spPr bwMode="auto">
          <a:xfrm>
            <a:off x="508000" y="1262915"/>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a:p>
        </p:txBody>
      </p:sp>
      <p:sp>
        <p:nvSpPr>
          <p:cNvPr id="7" name="Text Box 3"/>
          <p:cNvSpPr txBox="1">
            <a:spLocks noChangeArrowheads="1"/>
          </p:cNvSpPr>
          <p:nvPr/>
        </p:nvSpPr>
        <p:spPr bwMode="auto">
          <a:xfrm>
            <a:off x="1311275" y="1280378"/>
            <a:ext cx="17875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br>
              <a:rPr lang="en-US" sz="1600" dirty="0">
                <a:solidFill>
                  <a:schemeClr val="bg2"/>
                </a:solidFill>
              </a:rPr>
            </a:br>
            <a:r>
              <a:rPr lang="en-US" sz="1600" dirty="0">
                <a:solidFill>
                  <a:schemeClr val="bg2"/>
                </a:solidFill>
              </a:rPr>
              <a:t>Authentication</a:t>
            </a:r>
            <a:br>
              <a:rPr lang="en-US" sz="1600" dirty="0">
                <a:solidFill>
                  <a:schemeClr val="bg2"/>
                </a:solidFill>
              </a:rPr>
            </a:br>
            <a:r>
              <a:rPr lang="en-US" sz="1600" dirty="0">
                <a:solidFill>
                  <a:schemeClr val="bg2"/>
                </a:solidFill>
              </a:rPr>
              <a:t>System</a:t>
            </a:r>
          </a:p>
        </p:txBody>
      </p:sp>
      <p:sp>
        <p:nvSpPr>
          <p:cNvPr id="13" name="Rectangle 12"/>
          <p:cNvSpPr>
            <a:spLocks noChangeArrowheads="1"/>
          </p:cNvSpPr>
          <p:nvPr/>
        </p:nvSpPr>
        <p:spPr bwMode="auto">
          <a:xfrm>
            <a:off x="503237" y="2555140"/>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a:p>
        </p:txBody>
      </p:sp>
      <p:sp>
        <p:nvSpPr>
          <p:cNvPr id="14" name="Text Box 13"/>
          <p:cNvSpPr txBox="1">
            <a:spLocks noChangeArrowheads="1"/>
          </p:cNvSpPr>
          <p:nvPr/>
        </p:nvSpPr>
        <p:spPr bwMode="auto">
          <a:xfrm>
            <a:off x="1258888" y="2556728"/>
            <a:ext cx="161290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Document</a:t>
            </a:r>
            <a:br>
              <a:rPr lang="en-US" sz="1600" dirty="0">
                <a:solidFill>
                  <a:schemeClr val="bg2"/>
                </a:solidFill>
              </a:rPr>
            </a:br>
            <a:r>
              <a:rPr lang="en-US" sz="1600" dirty="0">
                <a:solidFill>
                  <a:schemeClr val="bg2"/>
                </a:solidFill>
              </a:rPr>
              <a:t>Production</a:t>
            </a:r>
            <a:br>
              <a:rPr lang="en-US" sz="1600" dirty="0">
                <a:solidFill>
                  <a:schemeClr val="bg2"/>
                </a:solidFill>
              </a:rPr>
            </a:br>
            <a:r>
              <a:rPr lang="en-US" sz="1600" dirty="0">
                <a:solidFill>
                  <a:schemeClr val="bg2"/>
                </a:solidFill>
              </a:rPr>
              <a:t>System</a:t>
            </a:r>
          </a:p>
        </p:txBody>
      </p:sp>
      <p:sp>
        <p:nvSpPr>
          <p:cNvPr id="21" name="Rectangle 21"/>
          <p:cNvSpPr>
            <a:spLocks noChangeArrowheads="1"/>
          </p:cNvSpPr>
          <p:nvPr/>
        </p:nvSpPr>
        <p:spPr bwMode="auto">
          <a:xfrm>
            <a:off x="504825" y="3979128"/>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a:p>
        </p:txBody>
      </p:sp>
      <p:sp>
        <p:nvSpPr>
          <p:cNvPr id="22" name="Text Box 22"/>
          <p:cNvSpPr txBox="1">
            <a:spLocks noChangeArrowheads="1"/>
          </p:cNvSpPr>
          <p:nvPr/>
        </p:nvSpPr>
        <p:spPr bwMode="auto">
          <a:xfrm>
            <a:off x="1276350" y="3996591"/>
            <a:ext cx="16129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a:solidFill>
                  <a:schemeClr val="bg2"/>
                </a:solidFill>
              </a:rPr>
              <a:t>Document</a:t>
            </a:r>
            <a:br>
              <a:rPr lang="en-US" sz="1600">
                <a:solidFill>
                  <a:schemeClr val="bg2"/>
                </a:solidFill>
              </a:rPr>
            </a:br>
            <a:r>
              <a:rPr lang="en-US" sz="1600">
                <a:solidFill>
                  <a:schemeClr val="bg2"/>
                </a:solidFill>
              </a:rPr>
              <a:t>Storage</a:t>
            </a:r>
            <a:br>
              <a:rPr lang="en-US" sz="1600">
                <a:solidFill>
                  <a:schemeClr val="bg2"/>
                </a:solidFill>
              </a:rPr>
            </a:br>
            <a:r>
              <a:rPr lang="en-US" sz="1600">
                <a:solidFill>
                  <a:schemeClr val="bg2"/>
                </a:solidFill>
              </a:rPr>
              <a:t>System</a:t>
            </a:r>
          </a:p>
        </p:txBody>
      </p:sp>
      <p:sp>
        <p:nvSpPr>
          <p:cNvPr id="24" name="Rectangle 38"/>
          <p:cNvSpPr>
            <a:spLocks noChangeArrowheads="1"/>
          </p:cNvSpPr>
          <p:nvPr/>
        </p:nvSpPr>
        <p:spPr bwMode="auto">
          <a:xfrm>
            <a:off x="525462" y="5265003"/>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a:p>
        </p:txBody>
      </p:sp>
      <p:sp>
        <p:nvSpPr>
          <p:cNvPr id="25" name="Text Box 39"/>
          <p:cNvSpPr txBox="1">
            <a:spLocks noChangeArrowheads="1"/>
          </p:cNvSpPr>
          <p:nvPr/>
        </p:nvSpPr>
        <p:spPr bwMode="auto">
          <a:xfrm>
            <a:off x="1295400" y="5265003"/>
            <a:ext cx="16144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a:solidFill>
                  <a:schemeClr val="bg2"/>
                </a:solidFill>
              </a:rPr>
              <a:t>Address</a:t>
            </a:r>
            <a:br>
              <a:rPr lang="en-US" sz="1600">
                <a:solidFill>
                  <a:schemeClr val="bg2"/>
                </a:solidFill>
              </a:rPr>
            </a:br>
            <a:r>
              <a:rPr lang="en-US" sz="1600">
                <a:solidFill>
                  <a:schemeClr val="bg2"/>
                </a:solidFill>
              </a:rPr>
              <a:t>Book</a:t>
            </a:r>
            <a:br>
              <a:rPr lang="en-US" sz="1600">
                <a:solidFill>
                  <a:schemeClr val="bg2"/>
                </a:solidFill>
              </a:rPr>
            </a:br>
            <a:r>
              <a:rPr lang="en-US" sz="1600">
                <a:solidFill>
                  <a:schemeClr val="bg2"/>
                </a:solidFill>
              </a:rPr>
              <a:t>Application</a:t>
            </a: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0" y="917634"/>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4750" y="5013384"/>
            <a:ext cx="752475" cy="6572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5012" y="3659615"/>
            <a:ext cx="908476" cy="7524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4763" y="2147153"/>
            <a:ext cx="776287"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118" y="136615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713" y="2691459"/>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118" y="410555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4542" y="5389842"/>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673690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PolicyCenter integration points: Examples</a:t>
            </a:r>
          </a:p>
        </p:txBody>
      </p:sp>
      <p:sp>
        <p:nvSpPr>
          <p:cNvPr id="3" name="Content Placeholder 2"/>
          <p:cNvSpPr>
            <a:spLocks noGrp="1"/>
          </p:cNvSpPr>
          <p:nvPr>
            <p:ph sz="half" idx="2"/>
          </p:nvPr>
        </p:nvSpPr>
        <p:spPr>
          <a:xfrm>
            <a:off x="3505199" y="914400"/>
            <a:ext cx="5332095" cy="5486400"/>
          </a:xfrm>
        </p:spPr>
        <p:txBody>
          <a:bodyPr/>
          <a:lstStyle/>
          <a:p>
            <a:r>
              <a:rPr lang="en-US" dirty="0"/>
              <a:t>Rates a policy transaction (calculates the cost of the transaction)</a:t>
            </a:r>
          </a:p>
          <a:p>
            <a:endParaRPr lang="en-US" dirty="0"/>
          </a:p>
          <a:p>
            <a:r>
              <a:rPr lang="en-US" dirty="0"/>
              <a:t>Bills the insured for policy transactions bound by PolicyCenter</a:t>
            </a:r>
          </a:p>
          <a:p>
            <a:endParaRPr lang="en-US" dirty="0"/>
          </a:p>
          <a:p>
            <a:r>
              <a:rPr lang="en-US" dirty="0"/>
              <a:t>Manages policies for which PolicyCenter is not the system of record</a:t>
            </a:r>
          </a:p>
          <a:p>
            <a:endParaRPr lang="en-US" dirty="0"/>
          </a:p>
          <a:p>
            <a:r>
              <a:rPr lang="en-US" dirty="0"/>
              <a:t>Processes claims made against policies</a:t>
            </a:r>
          </a:p>
          <a:p>
            <a:pPr marL="0" indent="0">
              <a:buNone/>
            </a:pPr>
            <a:endParaRPr lang="en-US" dirty="0"/>
          </a:p>
        </p:txBody>
      </p:sp>
      <p:sp>
        <p:nvSpPr>
          <p:cNvPr id="4" name="Rectangle 15"/>
          <p:cNvSpPr>
            <a:spLocks noChangeArrowheads="1"/>
          </p:cNvSpPr>
          <p:nvPr/>
        </p:nvSpPr>
        <p:spPr bwMode="auto">
          <a:xfrm>
            <a:off x="520118" y="3894137"/>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5" name="Text Box 16"/>
          <p:cNvSpPr txBox="1">
            <a:spLocks noChangeArrowheads="1"/>
          </p:cNvSpPr>
          <p:nvPr/>
        </p:nvSpPr>
        <p:spPr bwMode="auto">
          <a:xfrm>
            <a:off x="1328738" y="3911600"/>
            <a:ext cx="16144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a:solidFill>
                  <a:schemeClr val="bg2"/>
                </a:solidFill>
              </a:rPr>
              <a:t>Legacy </a:t>
            </a:r>
            <a:br>
              <a:rPr lang="en-US" sz="1600">
                <a:solidFill>
                  <a:schemeClr val="bg2"/>
                </a:solidFill>
              </a:rPr>
            </a:br>
            <a:r>
              <a:rPr lang="en-US" sz="1600">
                <a:solidFill>
                  <a:schemeClr val="bg2"/>
                </a:solidFill>
              </a:rPr>
              <a:t>Policy Admin.</a:t>
            </a:r>
            <a:br>
              <a:rPr lang="en-US" sz="1600">
                <a:solidFill>
                  <a:schemeClr val="bg2"/>
                </a:solidFill>
              </a:rPr>
            </a:br>
            <a:r>
              <a:rPr lang="en-US" sz="1600">
                <a:solidFill>
                  <a:schemeClr val="bg2"/>
                </a:solidFill>
              </a:rPr>
              <a:t>System</a:t>
            </a:r>
          </a:p>
        </p:txBody>
      </p:sp>
      <p:grpSp>
        <p:nvGrpSpPr>
          <p:cNvPr id="7" name="Group 18"/>
          <p:cNvGrpSpPr>
            <a:grpSpLocks/>
          </p:cNvGrpSpPr>
          <p:nvPr/>
        </p:nvGrpSpPr>
        <p:grpSpPr bwMode="auto">
          <a:xfrm>
            <a:off x="2667000" y="3656013"/>
            <a:ext cx="565150" cy="636587"/>
            <a:chOff x="2324" y="435"/>
            <a:chExt cx="933" cy="1052"/>
          </a:xfrm>
          <a:effectLst>
            <a:outerShdw blurRad="50800" dist="38100" dir="2700000" algn="tl" rotWithShape="0">
              <a:prstClr val="black">
                <a:alpha val="40000"/>
              </a:prstClr>
            </a:outerShdw>
          </a:effectLst>
        </p:grpSpPr>
        <p:sp>
          <p:nvSpPr>
            <p:cNvPr id="8" name="AutoShape 1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 name="Freeform 2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0" name="Freeform 2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 name="Freeform 2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2" name="Group 23"/>
            <p:cNvGrpSpPr>
              <a:grpSpLocks/>
            </p:cNvGrpSpPr>
            <p:nvPr/>
          </p:nvGrpSpPr>
          <p:grpSpPr bwMode="auto">
            <a:xfrm>
              <a:off x="2889" y="957"/>
              <a:ext cx="348" cy="510"/>
              <a:chOff x="2784" y="3210"/>
              <a:chExt cx="523" cy="772"/>
            </a:xfrm>
          </p:grpSpPr>
          <p:sp>
            <p:nvSpPr>
              <p:cNvPr id="13" name="AutoShape 2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 name="AutoShape 2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 name="AutoShape 2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6" name="Oval 2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7" name="Rectangle 28"/>
          <p:cNvSpPr>
            <a:spLocks noChangeArrowheads="1"/>
          </p:cNvSpPr>
          <p:nvPr/>
        </p:nvSpPr>
        <p:spPr bwMode="auto">
          <a:xfrm>
            <a:off x="520118" y="1274762"/>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18" name="Text Box 29"/>
          <p:cNvSpPr txBox="1">
            <a:spLocks noChangeArrowheads="1"/>
          </p:cNvSpPr>
          <p:nvPr/>
        </p:nvSpPr>
        <p:spPr bwMode="auto">
          <a:xfrm>
            <a:off x="1296988" y="1292225"/>
            <a:ext cx="16129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Policy</a:t>
            </a:r>
            <a:br>
              <a:rPr lang="en-US" sz="1600" dirty="0">
                <a:solidFill>
                  <a:schemeClr val="bg2"/>
                </a:solidFill>
              </a:rPr>
            </a:br>
            <a:r>
              <a:rPr lang="en-US" sz="1600" dirty="0">
                <a:solidFill>
                  <a:schemeClr val="bg2"/>
                </a:solidFill>
              </a:rPr>
              <a:t>Rating</a:t>
            </a:r>
            <a:br>
              <a:rPr lang="en-US" sz="1600" dirty="0">
                <a:solidFill>
                  <a:schemeClr val="bg2"/>
                </a:solidFill>
              </a:rPr>
            </a:br>
            <a:r>
              <a:rPr lang="en-US" sz="1600" dirty="0">
                <a:solidFill>
                  <a:schemeClr val="bg2"/>
                </a:solidFill>
              </a:rPr>
              <a:t>System</a:t>
            </a:r>
          </a:p>
        </p:txBody>
      </p:sp>
      <p:pic>
        <p:nvPicPr>
          <p:cNvPr id="20" name="Picture 31"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513" y="1066800"/>
            <a:ext cx="411162"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36"/>
          <p:cNvSpPr>
            <a:spLocks noChangeArrowheads="1"/>
          </p:cNvSpPr>
          <p:nvPr/>
        </p:nvSpPr>
        <p:spPr bwMode="auto">
          <a:xfrm>
            <a:off x="520118" y="2546349"/>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22" name="Text Box 37"/>
          <p:cNvSpPr txBox="1">
            <a:spLocks noChangeArrowheads="1"/>
          </p:cNvSpPr>
          <p:nvPr/>
        </p:nvSpPr>
        <p:spPr bwMode="auto">
          <a:xfrm>
            <a:off x="1330325" y="2659062"/>
            <a:ext cx="16129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a:solidFill>
                  <a:schemeClr val="bg2"/>
                </a:solidFill>
              </a:rPr>
              <a:t>Billing</a:t>
            </a:r>
            <a:br>
              <a:rPr lang="en-US" sz="1600">
                <a:solidFill>
                  <a:schemeClr val="bg2"/>
                </a:solidFill>
              </a:rPr>
            </a:br>
            <a:r>
              <a:rPr lang="en-US" sz="1600">
                <a:solidFill>
                  <a:schemeClr val="bg2"/>
                </a:solidFill>
              </a:rPr>
              <a:t>System</a:t>
            </a:r>
          </a:p>
        </p:txBody>
      </p:sp>
      <p:sp>
        <p:nvSpPr>
          <p:cNvPr id="24" name="Rectangle 42"/>
          <p:cNvSpPr>
            <a:spLocks noChangeArrowheads="1"/>
          </p:cNvSpPr>
          <p:nvPr/>
        </p:nvSpPr>
        <p:spPr bwMode="auto">
          <a:xfrm>
            <a:off x="520116" y="5272087"/>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25" name="Text Box 43"/>
          <p:cNvSpPr txBox="1">
            <a:spLocks noChangeArrowheads="1"/>
          </p:cNvSpPr>
          <p:nvPr/>
        </p:nvSpPr>
        <p:spPr bwMode="auto">
          <a:xfrm>
            <a:off x="1320800" y="5368925"/>
            <a:ext cx="16129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a:solidFill>
                  <a:schemeClr val="bg2"/>
                </a:solidFill>
              </a:rPr>
              <a:t>Claims</a:t>
            </a:r>
            <a:br>
              <a:rPr lang="en-US" sz="1600">
                <a:solidFill>
                  <a:schemeClr val="bg2"/>
                </a:solidFill>
              </a:rPr>
            </a:br>
            <a:r>
              <a:rPr lang="en-US" sz="1600">
                <a:solidFill>
                  <a:schemeClr val="bg2"/>
                </a:solidFill>
              </a:rPr>
              <a:t>System</a:t>
            </a:r>
          </a:p>
        </p:txBody>
      </p:sp>
      <p:grpSp>
        <p:nvGrpSpPr>
          <p:cNvPr id="27" name="Group 45"/>
          <p:cNvGrpSpPr>
            <a:grpSpLocks/>
          </p:cNvGrpSpPr>
          <p:nvPr/>
        </p:nvGrpSpPr>
        <p:grpSpPr bwMode="auto">
          <a:xfrm>
            <a:off x="2174875" y="4935537"/>
            <a:ext cx="838200" cy="774700"/>
            <a:chOff x="2083" y="1606"/>
            <a:chExt cx="1489" cy="1097"/>
          </a:xfrm>
          <a:effectLst>
            <a:outerShdw blurRad="50800" dist="38100" dir="2700000" algn="tl" rotWithShape="0">
              <a:prstClr val="black">
                <a:alpha val="40000"/>
              </a:prstClr>
            </a:outerShdw>
          </a:effectLst>
        </p:grpSpPr>
        <p:sp>
          <p:nvSpPr>
            <p:cNvPr id="28" name="Rectangle 4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9" name="Freeform 4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0" name="Freeform 4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1" name="Freeform 4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2" name="Freeform 5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3" name="Rectangle 5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4" name="Rectangle 5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 name="AutoShape 5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6" name="Freeform 54"/>
            <p:cNvSpPr>
              <a:spLocks/>
            </p:cNvSpPr>
            <p:nvPr/>
          </p:nvSpPr>
          <p:spPr bwMode="auto">
            <a:xfrm>
              <a:off x="2219" y="2561"/>
              <a:ext cx="369" cy="104"/>
            </a:xfrm>
            <a:custGeom>
              <a:avLst/>
              <a:gdLst>
                <a:gd name="T0" fmla="*/ 0 w 992"/>
                <a:gd name="T1" fmla="*/ 0 h 280"/>
                <a:gd name="T2" fmla="*/ 3 w 992"/>
                <a:gd name="T3" fmla="*/ 0 h 280"/>
                <a:gd name="T4" fmla="*/ 3 w 992"/>
                <a:gd name="T5" fmla="*/ 1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7" name="Freeform 55"/>
            <p:cNvSpPr>
              <a:spLocks/>
            </p:cNvSpPr>
            <p:nvPr/>
          </p:nvSpPr>
          <p:spPr bwMode="auto">
            <a:xfrm>
              <a:off x="3429" y="2008"/>
              <a:ext cx="51" cy="375"/>
            </a:xfrm>
            <a:custGeom>
              <a:avLst/>
              <a:gdLst>
                <a:gd name="T0" fmla="*/ 0 w 136"/>
                <a:gd name="T1" fmla="*/ 0 h 1008"/>
                <a:gd name="T2" fmla="*/ 0 w 136"/>
                <a:gd name="T3" fmla="*/ 3 h 1008"/>
                <a:gd name="T4" fmla="*/ 0 w 136"/>
                <a:gd name="T5" fmla="*/ 2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8" name="Rectangle 5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9" name="Rectangle 5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0" name="Rectangle 5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1" name="Group 59"/>
            <p:cNvGrpSpPr>
              <a:grpSpLocks/>
            </p:cNvGrpSpPr>
            <p:nvPr/>
          </p:nvGrpSpPr>
          <p:grpSpPr bwMode="auto">
            <a:xfrm>
              <a:off x="2221" y="1871"/>
              <a:ext cx="518" cy="782"/>
              <a:chOff x="2400" y="1656"/>
              <a:chExt cx="752" cy="1136"/>
            </a:xfrm>
          </p:grpSpPr>
          <p:sp>
            <p:nvSpPr>
              <p:cNvPr id="54" name="Freeform 6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55" name="Freeform 6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6" name="Freeform 6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7" name="Freeform 6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8" name="Freeform 6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59" name="Line 6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0" name="Line 6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2" name="Group 67"/>
            <p:cNvGrpSpPr>
              <a:grpSpLocks/>
            </p:cNvGrpSpPr>
            <p:nvPr/>
          </p:nvGrpSpPr>
          <p:grpSpPr bwMode="auto">
            <a:xfrm rot="-6511945">
              <a:off x="2834" y="1842"/>
              <a:ext cx="518" cy="783"/>
              <a:chOff x="2400" y="1656"/>
              <a:chExt cx="752" cy="1136"/>
            </a:xfrm>
          </p:grpSpPr>
          <p:sp>
            <p:nvSpPr>
              <p:cNvPr id="47" name="Freeform 6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sp>
            <p:nvSpPr>
              <p:cNvPr id="48" name="Freeform 6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9" name="Freeform 7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 name="Freeform 7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1" name="Freeform 7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2" name="Line 7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3" name="Line 7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3" name="Freeform 75"/>
            <p:cNvSpPr>
              <a:spLocks/>
            </p:cNvSpPr>
            <p:nvPr/>
          </p:nvSpPr>
          <p:spPr bwMode="auto">
            <a:xfrm>
              <a:off x="2689" y="2097"/>
              <a:ext cx="62" cy="351"/>
            </a:xfrm>
            <a:custGeom>
              <a:avLst/>
              <a:gdLst>
                <a:gd name="T0" fmla="*/ 0 w 168"/>
                <a:gd name="T1" fmla="*/ 3 h 944"/>
                <a:gd name="T2" fmla="*/ 0 w 168"/>
                <a:gd name="T3" fmla="*/ 0 h 944"/>
                <a:gd name="T4" fmla="*/ 0 w 168"/>
                <a:gd name="T5" fmla="*/ 0 h 944"/>
                <a:gd name="T6" fmla="*/ 0 w 168"/>
                <a:gd name="T7" fmla="*/ 2 h 944"/>
                <a:gd name="T8" fmla="*/ 0 w 168"/>
                <a:gd name="T9" fmla="*/ 3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4" name="Freeform 76"/>
            <p:cNvSpPr>
              <a:spLocks/>
            </p:cNvSpPr>
            <p:nvPr/>
          </p:nvSpPr>
          <p:spPr bwMode="auto">
            <a:xfrm>
              <a:off x="2382" y="1853"/>
              <a:ext cx="354" cy="78"/>
            </a:xfrm>
            <a:custGeom>
              <a:avLst/>
              <a:gdLst>
                <a:gd name="T0" fmla="*/ 0 w 952"/>
                <a:gd name="T1" fmla="*/ 0 h 208"/>
                <a:gd name="T2" fmla="*/ 0 w 952"/>
                <a:gd name="T3" fmla="*/ 0 h 208"/>
                <a:gd name="T4" fmla="*/ 3 w 952"/>
                <a:gd name="T5" fmla="*/ 0 h 208"/>
                <a:gd name="T6" fmla="*/ 3 w 952"/>
                <a:gd name="T7" fmla="*/ 1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5" name="Rectangle 7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6" name="Rectangle 7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61" name="Group 82"/>
          <p:cNvGrpSpPr>
            <a:grpSpLocks/>
          </p:cNvGrpSpPr>
          <p:nvPr/>
        </p:nvGrpSpPr>
        <p:grpSpPr bwMode="auto">
          <a:xfrm>
            <a:off x="2344738" y="2378075"/>
            <a:ext cx="800100" cy="790575"/>
            <a:chOff x="3131" y="3139"/>
            <a:chExt cx="711" cy="702"/>
          </a:xfrm>
        </p:grpSpPr>
        <p:sp>
          <p:nvSpPr>
            <p:cNvPr id="62" name="Freeform 83"/>
            <p:cNvSpPr>
              <a:spLocks/>
            </p:cNvSpPr>
            <p:nvPr/>
          </p:nvSpPr>
          <p:spPr bwMode="auto">
            <a:xfrm>
              <a:off x="3238" y="3243"/>
              <a:ext cx="604" cy="598"/>
            </a:xfrm>
            <a:custGeom>
              <a:avLst/>
              <a:gdLst>
                <a:gd name="T0" fmla="*/ 2 w 1703"/>
                <a:gd name="T1" fmla="*/ 3 h 1703"/>
                <a:gd name="T2" fmla="*/ 0 w 1703"/>
                <a:gd name="T3" fmla="*/ 1 h 1703"/>
                <a:gd name="T4" fmla="*/ 0 w 1703"/>
                <a:gd name="T5" fmla="*/ 0 h 1703"/>
                <a:gd name="T6" fmla="*/ 1 w 1703"/>
                <a:gd name="T7" fmla="*/ 0 h 1703"/>
                <a:gd name="T8" fmla="*/ 4 w 1703"/>
                <a:gd name="T9" fmla="*/ 2 h 1703"/>
                <a:gd name="T10" fmla="*/ 2 w 1703"/>
                <a:gd name="T11" fmla="*/ 3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chemeClr val="bg1"/>
              </a:solidFill>
              <a:round/>
              <a:headEnd/>
              <a:tailEnd/>
            </a:ln>
          </p:spPr>
          <p:txBody>
            <a:bodyPr lIns="0" tIns="0" rIns="0" bIns="0" anchor="ctr">
              <a:spAutoFit/>
            </a:bodyPr>
            <a:lstStyle/>
            <a:p>
              <a:endParaRPr lang="en-US"/>
            </a:p>
          </p:txBody>
        </p:sp>
        <p:sp>
          <p:nvSpPr>
            <p:cNvPr id="63" name="Freeform 84"/>
            <p:cNvSpPr>
              <a:spLocks/>
            </p:cNvSpPr>
            <p:nvPr/>
          </p:nvSpPr>
          <p:spPr bwMode="auto">
            <a:xfrm>
              <a:off x="3131" y="3139"/>
              <a:ext cx="224" cy="216"/>
            </a:xfrm>
            <a:custGeom>
              <a:avLst/>
              <a:gdLst>
                <a:gd name="T0" fmla="*/ 1 w 609"/>
                <a:gd name="T1" fmla="*/ 1 h 587"/>
                <a:gd name="T2" fmla="*/ 1 w 609"/>
                <a:gd name="T3" fmla="*/ 1 h 587"/>
                <a:gd name="T4" fmla="*/ 0 w 609"/>
                <a:gd name="T5" fmla="*/ 1 h 587"/>
                <a:gd name="T6" fmla="*/ 1 w 609"/>
                <a:gd name="T7" fmla="*/ 0 h 587"/>
                <a:gd name="T8" fmla="*/ 1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4" name="Oval 85"/>
            <p:cNvSpPr>
              <a:spLocks noChangeArrowheads="1"/>
            </p:cNvSpPr>
            <p:nvPr/>
          </p:nvSpPr>
          <p:spPr bwMode="auto">
            <a:xfrm>
              <a:off x="3292" y="3303"/>
              <a:ext cx="92" cy="92"/>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pic>
          <p:nvPicPr>
            <p:cNvPr id="65" name="Picture 8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00000">
              <a:off x="3404" y="3341"/>
              <a:ext cx="27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18" y="136615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643" y="2670682"/>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18" y="4000324"/>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18" y="5386256"/>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557768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BillingCenter integration points: Examples</a:t>
            </a:r>
          </a:p>
        </p:txBody>
      </p:sp>
      <p:sp>
        <p:nvSpPr>
          <p:cNvPr id="3" name="Content Placeholder 2"/>
          <p:cNvSpPr>
            <a:spLocks noGrp="1"/>
          </p:cNvSpPr>
          <p:nvPr>
            <p:ph sz="half" idx="2"/>
          </p:nvPr>
        </p:nvSpPr>
        <p:spPr>
          <a:xfrm>
            <a:off x="3505199" y="914400"/>
            <a:ext cx="5332095" cy="5486400"/>
          </a:xfrm>
        </p:spPr>
        <p:txBody>
          <a:bodyPr/>
          <a:lstStyle/>
          <a:p>
            <a:r>
              <a:rPr lang="en-US" dirty="0"/>
              <a:t>Contains the policies which need to be billed (and need to be cancelled if a policy becomes delinquent)</a:t>
            </a:r>
          </a:p>
          <a:p>
            <a:endParaRPr lang="en-US" dirty="0"/>
          </a:p>
          <a:p>
            <a:r>
              <a:rPr lang="en-US" dirty="0"/>
              <a:t>Tracks finances for the carrier</a:t>
            </a:r>
            <a:br>
              <a:rPr lang="en-US" dirty="0"/>
            </a:br>
            <a:endParaRPr lang="en-US" dirty="0"/>
          </a:p>
          <a:p>
            <a:r>
              <a:rPr lang="en-US" dirty="0"/>
              <a:t>Prints checks for disbursements (refunds) and producer commissions</a:t>
            </a:r>
            <a:br>
              <a:rPr lang="en-US" dirty="0"/>
            </a:br>
            <a:endParaRPr lang="en-US" dirty="0"/>
          </a:p>
          <a:p>
            <a:r>
              <a:rPr lang="en-US" dirty="0"/>
              <a:t>Used to receive money from and/or send money to policy payers and producers</a:t>
            </a:r>
          </a:p>
          <a:p>
            <a:endParaRPr lang="en-US" dirty="0"/>
          </a:p>
        </p:txBody>
      </p:sp>
      <p:sp>
        <p:nvSpPr>
          <p:cNvPr id="4" name="Rectangle 4"/>
          <p:cNvSpPr>
            <a:spLocks noChangeArrowheads="1"/>
          </p:cNvSpPr>
          <p:nvPr/>
        </p:nvSpPr>
        <p:spPr bwMode="auto">
          <a:xfrm>
            <a:off x="506411" y="2633662"/>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dirty="0"/>
          </a:p>
        </p:txBody>
      </p:sp>
      <p:sp>
        <p:nvSpPr>
          <p:cNvPr id="6" name="Text Box 6"/>
          <p:cNvSpPr txBox="1">
            <a:spLocks noChangeArrowheads="1"/>
          </p:cNvSpPr>
          <p:nvPr/>
        </p:nvSpPr>
        <p:spPr bwMode="auto">
          <a:xfrm>
            <a:off x="1341438" y="2649537"/>
            <a:ext cx="12461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General</a:t>
            </a:r>
            <a:br>
              <a:rPr lang="en-US" sz="1600" dirty="0">
                <a:solidFill>
                  <a:schemeClr val="bg2"/>
                </a:solidFill>
              </a:rPr>
            </a:br>
            <a:r>
              <a:rPr lang="en-US" sz="1600" dirty="0">
                <a:solidFill>
                  <a:schemeClr val="bg2"/>
                </a:solidFill>
              </a:rPr>
              <a:t>Ledger</a:t>
            </a:r>
            <a:br>
              <a:rPr lang="en-US" sz="1600" dirty="0">
                <a:solidFill>
                  <a:schemeClr val="bg2"/>
                </a:solidFill>
              </a:rPr>
            </a:br>
            <a:r>
              <a:rPr lang="en-US" sz="1600" dirty="0">
                <a:solidFill>
                  <a:schemeClr val="bg2"/>
                </a:solidFill>
              </a:rPr>
              <a:t>System</a:t>
            </a:r>
          </a:p>
        </p:txBody>
      </p:sp>
      <p:grpSp>
        <p:nvGrpSpPr>
          <p:cNvPr id="7" name="Group 7"/>
          <p:cNvGrpSpPr>
            <a:grpSpLocks/>
          </p:cNvGrpSpPr>
          <p:nvPr/>
        </p:nvGrpSpPr>
        <p:grpSpPr bwMode="auto">
          <a:xfrm>
            <a:off x="2278063" y="2346325"/>
            <a:ext cx="460375" cy="573087"/>
            <a:chOff x="4174" y="933"/>
            <a:chExt cx="921" cy="1151"/>
          </a:xfrm>
        </p:grpSpPr>
        <p:sp>
          <p:nvSpPr>
            <p:cNvPr id="8" name="Rectangle 8"/>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9" name="AutoShape 9"/>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 name="AutoShape 10"/>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 name="AutoShape 11"/>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 name="Freeform 12"/>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 name="Freeform 13"/>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 name="Freeform 14"/>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 name="Freeform 15"/>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6" name="Freeform 16"/>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 name="Freeform 17"/>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8" name="Freeform 18"/>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 name="Line 19"/>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 name="Line 20"/>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 name="Line 21"/>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 name="Line 22"/>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 name="Line 23"/>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 name="Line 24"/>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 name="AutoShape 25"/>
          <p:cNvSpPr>
            <a:spLocks noChangeArrowheads="1"/>
          </p:cNvSpPr>
          <p:nvPr/>
        </p:nvSpPr>
        <p:spPr bwMode="auto">
          <a:xfrm>
            <a:off x="1892300" y="2325687"/>
            <a:ext cx="431800" cy="374650"/>
          </a:xfrm>
          <a:prstGeom prst="rightArrow">
            <a:avLst>
              <a:gd name="adj1" fmla="val 50000"/>
              <a:gd name="adj2" fmla="val 28814"/>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6" name="AutoShape 26"/>
          <p:cNvSpPr>
            <a:spLocks noChangeArrowheads="1"/>
          </p:cNvSpPr>
          <p:nvPr/>
        </p:nvSpPr>
        <p:spPr bwMode="auto">
          <a:xfrm>
            <a:off x="2755900" y="2582862"/>
            <a:ext cx="379413" cy="374650"/>
          </a:xfrm>
          <a:prstGeom prst="rightArrow">
            <a:avLst>
              <a:gd name="adj1" fmla="val 50000"/>
              <a:gd name="adj2" fmla="val 25318"/>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7" name="Rectangle 31"/>
          <p:cNvSpPr>
            <a:spLocks noChangeArrowheads="1"/>
          </p:cNvSpPr>
          <p:nvPr/>
        </p:nvSpPr>
        <p:spPr bwMode="auto">
          <a:xfrm>
            <a:off x="514351" y="3949699"/>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29" name="Text Box 33"/>
          <p:cNvSpPr txBox="1">
            <a:spLocks noChangeArrowheads="1"/>
          </p:cNvSpPr>
          <p:nvPr/>
        </p:nvSpPr>
        <p:spPr bwMode="auto">
          <a:xfrm>
            <a:off x="1349374" y="3967162"/>
            <a:ext cx="13529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Check</a:t>
            </a:r>
            <a:br>
              <a:rPr lang="en-US" sz="1600" dirty="0">
                <a:solidFill>
                  <a:schemeClr val="bg2"/>
                </a:solidFill>
              </a:rPr>
            </a:br>
            <a:r>
              <a:rPr lang="en-US" sz="1600" dirty="0">
                <a:solidFill>
                  <a:schemeClr val="bg2"/>
                </a:solidFill>
              </a:rPr>
              <a:t>Processing</a:t>
            </a:r>
            <a:br>
              <a:rPr lang="en-US" sz="1600" dirty="0">
                <a:solidFill>
                  <a:schemeClr val="bg2"/>
                </a:solidFill>
              </a:rPr>
            </a:br>
            <a:r>
              <a:rPr lang="en-US" sz="1600" dirty="0">
                <a:solidFill>
                  <a:schemeClr val="bg2"/>
                </a:solidFill>
              </a:rPr>
              <a:t>System</a:t>
            </a:r>
          </a:p>
        </p:txBody>
      </p:sp>
      <p:grpSp>
        <p:nvGrpSpPr>
          <p:cNvPr id="30" name="Group 34"/>
          <p:cNvGrpSpPr>
            <a:grpSpLocks/>
          </p:cNvGrpSpPr>
          <p:nvPr/>
        </p:nvGrpSpPr>
        <p:grpSpPr bwMode="auto">
          <a:xfrm>
            <a:off x="2413026" y="3675964"/>
            <a:ext cx="711200" cy="493712"/>
            <a:chOff x="3153" y="1049"/>
            <a:chExt cx="752" cy="523"/>
          </a:xfrm>
          <a:effectLst>
            <a:outerShdw blurRad="50800" dist="38100" dir="2700000" algn="tl" rotWithShape="0">
              <a:prstClr val="black">
                <a:alpha val="40000"/>
              </a:prstClr>
            </a:outerShdw>
          </a:effectLst>
        </p:grpSpPr>
        <p:sp>
          <p:nvSpPr>
            <p:cNvPr id="31" name="Rectangle 3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32" name="Picture 3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 name="Rectangle 52"/>
          <p:cNvSpPr>
            <a:spLocks noChangeArrowheads="1"/>
          </p:cNvSpPr>
          <p:nvPr/>
        </p:nvSpPr>
        <p:spPr bwMode="auto">
          <a:xfrm>
            <a:off x="512761" y="5281612"/>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35" name="Text Box 54"/>
          <p:cNvSpPr txBox="1">
            <a:spLocks noChangeArrowheads="1"/>
          </p:cNvSpPr>
          <p:nvPr/>
        </p:nvSpPr>
        <p:spPr bwMode="auto">
          <a:xfrm>
            <a:off x="1347788" y="5407025"/>
            <a:ext cx="12461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a:solidFill>
                  <a:schemeClr val="bg2"/>
                </a:solidFill>
              </a:rPr>
              <a:t>Financial</a:t>
            </a:r>
            <a:br>
              <a:rPr lang="en-US" sz="1600">
                <a:solidFill>
                  <a:schemeClr val="bg2"/>
                </a:solidFill>
              </a:rPr>
            </a:br>
            <a:r>
              <a:rPr lang="en-US" sz="1600">
                <a:solidFill>
                  <a:schemeClr val="bg2"/>
                </a:solidFill>
              </a:rPr>
              <a:t>Institution</a:t>
            </a:r>
          </a:p>
        </p:txBody>
      </p:sp>
      <p:sp>
        <p:nvSpPr>
          <p:cNvPr id="50" name="Rectangle 80"/>
          <p:cNvSpPr>
            <a:spLocks noChangeArrowheads="1"/>
          </p:cNvSpPr>
          <p:nvPr/>
        </p:nvSpPr>
        <p:spPr bwMode="auto">
          <a:xfrm>
            <a:off x="523874" y="1289049"/>
            <a:ext cx="2373313"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51" name="Text Box 81"/>
          <p:cNvSpPr txBox="1">
            <a:spLocks noChangeArrowheads="1"/>
          </p:cNvSpPr>
          <p:nvPr/>
        </p:nvSpPr>
        <p:spPr bwMode="auto">
          <a:xfrm>
            <a:off x="1357313" y="1306512"/>
            <a:ext cx="16144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Policy</a:t>
            </a:r>
            <a:br>
              <a:rPr lang="en-US" sz="1600" dirty="0">
                <a:solidFill>
                  <a:schemeClr val="bg2"/>
                </a:solidFill>
              </a:rPr>
            </a:br>
            <a:r>
              <a:rPr lang="en-US" sz="1600" dirty="0">
                <a:solidFill>
                  <a:schemeClr val="bg2"/>
                </a:solidFill>
              </a:rPr>
              <a:t>Admin.</a:t>
            </a:r>
            <a:br>
              <a:rPr lang="en-US" sz="1600" dirty="0">
                <a:solidFill>
                  <a:schemeClr val="bg2"/>
                </a:solidFill>
              </a:rPr>
            </a:br>
            <a:r>
              <a:rPr lang="en-US" sz="1600" dirty="0">
                <a:solidFill>
                  <a:schemeClr val="bg2"/>
                </a:solidFill>
              </a:rPr>
              <a:t>System</a:t>
            </a:r>
          </a:p>
        </p:txBody>
      </p:sp>
      <p:grpSp>
        <p:nvGrpSpPr>
          <p:cNvPr id="53" name="Group 83"/>
          <p:cNvGrpSpPr>
            <a:grpSpLocks/>
          </p:cNvGrpSpPr>
          <p:nvPr/>
        </p:nvGrpSpPr>
        <p:grpSpPr bwMode="auto">
          <a:xfrm>
            <a:off x="2533723" y="873905"/>
            <a:ext cx="565150" cy="636588"/>
            <a:chOff x="2324" y="435"/>
            <a:chExt cx="933" cy="1052"/>
          </a:xfrm>
          <a:effectLst>
            <a:outerShdw blurRad="50800" dist="38100" dir="2700000" algn="tl" rotWithShape="0">
              <a:prstClr val="black">
                <a:alpha val="40000"/>
              </a:prstClr>
            </a:outerShdw>
          </a:effectLst>
        </p:grpSpPr>
        <p:sp>
          <p:nvSpPr>
            <p:cNvPr id="54" name="AutoShape 8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55" name="Freeform 8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56" name="Freeform 8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57" name="Freeform 8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58" name="Group 88"/>
            <p:cNvGrpSpPr>
              <a:grpSpLocks/>
            </p:cNvGrpSpPr>
            <p:nvPr/>
          </p:nvGrpSpPr>
          <p:grpSpPr bwMode="auto">
            <a:xfrm>
              <a:off x="2889" y="957"/>
              <a:ext cx="348" cy="510"/>
              <a:chOff x="2784" y="3210"/>
              <a:chExt cx="523" cy="772"/>
            </a:xfrm>
          </p:grpSpPr>
          <p:sp>
            <p:nvSpPr>
              <p:cNvPr id="59" name="AutoShape 8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60" name="AutoShape 9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61" name="AutoShape 9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62" name="Oval 9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6501" y="4841604"/>
            <a:ext cx="668812" cy="8800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118" y="136615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118" y="2784268"/>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734" y="4080411"/>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255" y="541232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473235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ClaimCenter integration points: Examples</a:t>
            </a:r>
          </a:p>
        </p:txBody>
      </p:sp>
      <p:sp>
        <p:nvSpPr>
          <p:cNvPr id="3" name="Content Placeholder 2"/>
          <p:cNvSpPr>
            <a:spLocks noGrp="1"/>
          </p:cNvSpPr>
          <p:nvPr>
            <p:ph sz="half" idx="2"/>
          </p:nvPr>
        </p:nvSpPr>
        <p:spPr>
          <a:xfrm>
            <a:off x="3505199" y="914400"/>
            <a:ext cx="5332095" cy="5486400"/>
          </a:xfrm>
        </p:spPr>
        <p:txBody>
          <a:bodyPr/>
          <a:lstStyle/>
          <a:p>
            <a:r>
              <a:rPr lang="en-US" dirty="0"/>
              <a:t>Captures "first notice of loss" information, which is imported and transformed into claims</a:t>
            </a:r>
            <a:br>
              <a:rPr lang="en-US" dirty="0"/>
            </a:br>
            <a:endParaRPr lang="en-US" dirty="0"/>
          </a:p>
          <a:p>
            <a:r>
              <a:rPr lang="en-US" dirty="0"/>
              <a:t>Retrieves policy to determine what items are listed on the policy and what types of losses are covered</a:t>
            </a:r>
            <a:br>
              <a:rPr lang="en-US" dirty="0"/>
            </a:br>
            <a:endParaRPr lang="en-US" dirty="0"/>
          </a:p>
          <a:p>
            <a:r>
              <a:rPr lang="en-US" dirty="0"/>
              <a:t>Tracks finances for the carrier (and must know about reserves and payments related to a claim)</a:t>
            </a:r>
            <a:br>
              <a:rPr lang="en-US" dirty="0"/>
            </a:br>
            <a:endParaRPr lang="en-US" dirty="0"/>
          </a:p>
          <a:p>
            <a:r>
              <a:rPr lang="en-US" dirty="0"/>
              <a:t>Issues payments to claimants</a:t>
            </a:r>
          </a:p>
          <a:p>
            <a:endParaRPr lang="en-US" dirty="0"/>
          </a:p>
        </p:txBody>
      </p:sp>
      <p:sp>
        <p:nvSpPr>
          <p:cNvPr id="4" name="Rectangle 6"/>
          <p:cNvSpPr>
            <a:spLocks noChangeArrowheads="1"/>
          </p:cNvSpPr>
          <p:nvPr/>
        </p:nvSpPr>
        <p:spPr bwMode="auto">
          <a:xfrm>
            <a:off x="518160" y="1314450"/>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5" name="Text Box 7"/>
          <p:cNvSpPr txBox="1">
            <a:spLocks noChangeArrowheads="1"/>
          </p:cNvSpPr>
          <p:nvPr/>
        </p:nvSpPr>
        <p:spPr bwMode="auto">
          <a:xfrm>
            <a:off x="1351598" y="1331912"/>
            <a:ext cx="13510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First</a:t>
            </a:r>
            <a:br>
              <a:rPr lang="en-US" sz="1600" dirty="0">
                <a:solidFill>
                  <a:schemeClr val="bg2"/>
                </a:solidFill>
              </a:rPr>
            </a:br>
            <a:r>
              <a:rPr lang="en-US" sz="1600" dirty="0">
                <a:solidFill>
                  <a:schemeClr val="bg2"/>
                </a:solidFill>
              </a:rPr>
              <a:t>Notice</a:t>
            </a:r>
            <a:br>
              <a:rPr lang="en-US" sz="1600" dirty="0">
                <a:solidFill>
                  <a:schemeClr val="bg2"/>
                </a:solidFill>
              </a:rPr>
            </a:br>
            <a:r>
              <a:rPr lang="en-US" sz="1600" dirty="0">
                <a:solidFill>
                  <a:schemeClr val="bg2"/>
                </a:solidFill>
              </a:rPr>
              <a:t>Application</a:t>
            </a:r>
          </a:p>
        </p:txBody>
      </p:sp>
      <p:pic>
        <p:nvPicPr>
          <p:cNvPr id="7" name="Picture 9" descr="tn0053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4238" y="762000"/>
            <a:ext cx="97155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p:cNvSpPr>
            <a:spLocks noChangeArrowheads="1"/>
          </p:cNvSpPr>
          <p:nvPr/>
        </p:nvSpPr>
        <p:spPr bwMode="auto">
          <a:xfrm>
            <a:off x="523875" y="2643187"/>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9" name="Text Box 22"/>
          <p:cNvSpPr txBox="1">
            <a:spLocks noChangeArrowheads="1"/>
          </p:cNvSpPr>
          <p:nvPr/>
        </p:nvSpPr>
        <p:spPr bwMode="auto">
          <a:xfrm>
            <a:off x="1357312" y="2660650"/>
            <a:ext cx="16144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Policy</a:t>
            </a:r>
            <a:br>
              <a:rPr lang="en-US" sz="1600" dirty="0">
                <a:solidFill>
                  <a:schemeClr val="bg2"/>
                </a:solidFill>
              </a:rPr>
            </a:br>
            <a:r>
              <a:rPr lang="en-US" sz="1600" dirty="0">
                <a:solidFill>
                  <a:schemeClr val="bg2"/>
                </a:solidFill>
              </a:rPr>
              <a:t>Admin.</a:t>
            </a:r>
            <a:br>
              <a:rPr lang="en-US" sz="1600" dirty="0">
                <a:solidFill>
                  <a:schemeClr val="bg2"/>
                </a:solidFill>
              </a:rPr>
            </a:br>
            <a:r>
              <a:rPr lang="en-US" sz="1600" dirty="0">
                <a:solidFill>
                  <a:schemeClr val="bg2"/>
                </a:solidFill>
              </a:rPr>
              <a:t>System</a:t>
            </a:r>
          </a:p>
        </p:txBody>
      </p:sp>
      <p:grpSp>
        <p:nvGrpSpPr>
          <p:cNvPr id="11" name="Group 24"/>
          <p:cNvGrpSpPr>
            <a:grpSpLocks/>
          </p:cNvGrpSpPr>
          <p:nvPr/>
        </p:nvGrpSpPr>
        <p:grpSpPr bwMode="auto">
          <a:xfrm>
            <a:off x="2541494" y="2288645"/>
            <a:ext cx="565150" cy="636587"/>
            <a:chOff x="2324" y="435"/>
            <a:chExt cx="933" cy="1052"/>
          </a:xfrm>
          <a:effectLst>
            <a:outerShdw blurRad="50800" dist="38100" dir="2700000" algn="tl" rotWithShape="0">
              <a:prstClr val="black">
                <a:alpha val="40000"/>
              </a:prstClr>
            </a:outerShdw>
          </a:effectLst>
        </p:grpSpPr>
        <p:sp>
          <p:nvSpPr>
            <p:cNvPr id="12" name="AutoShape 2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 name="Freeform 2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4" name="Freeform 2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 name="Freeform 2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6" name="Group 29"/>
            <p:cNvGrpSpPr>
              <a:grpSpLocks/>
            </p:cNvGrpSpPr>
            <p:nvPr/>
          </p:nvGrpSpPr>
          <p:grpSpPr bwMode="auto">
            <a:xfrm>
              <a:off x="2889" y="957"/>
              <a:ext cx="348" cy="510"/>
              <a:chOff x="2784" y="3210"/>
              <a:chExt cx="523" cy="772"/>
            </a:xfrm>
          </p:grpSpPr>
          <p:sp>
            <p:nvSpPr>
              <p:cNvPr id="17" name="AutoShape 3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 name="AutoShape 3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 name="AutoShape 3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0" name="Oval 3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1" name="Rectangle 34"/>
          <p:cNvSpPr>
            <a:spLocks noChangeArrowheads="1"/>
          </p:cNvSpPr>
          <p:nvPr/>
        </p:nvSpPr>
        <p:spPr bwMode="auto">
          <a:xfrm>
            <a:off x="518160" y="3949700"/>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23" name="Text Box 36"/>
          <p:cNvSpPr txBox="1">
            <a:spLocks noChangeArrowheads="1"/>
          </p:cNvSpPr>
          <p:nvPr/>
        </p:nvSpPr>
        <p:spPr bwMode="auto">
          <a:xfrm>
            <a:off x="1353185" y="3965575"/>
            <a:ext cx="12461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General</a:t>
            </a:r>
            <a:br>
              <a:rPr lang="en-US" sz="1600" dirty="0">
                <a:solidFill>
                  <a:schemeClr val="bg2"/>
                </a:solidFill>
              </a:rPr>
            </a:br>
            <a:r>
              <a:rPr lang="en-US" sz="1600" dirty="0">
                <a:solidFill>
                  <a:schemeClr val="bg2"/>
                </a:solidFill>
              </a:rPr>
              <a:t>Ledger</a:t>
            </a:r>
            <a:br>
              <a:rPr lang="en-US" sz="1600" dirty="0">
                <a:solidFill>
                  <a:schemeClr val="bg2"/>
                </a:solidFill>
              </a:rPr>
            </a:br>
            <a:r>
              <a:rPr lang="en-US" sz="1600" dirty="0">
                <a:solidFill>
                  <a:schemeClr val="bg2"/>
                </a:solidFill>
              </a:rPr>
              <a:t>System</a:t>
            </a:r>
          </a:p>
        </p:txBody>
      </p:sp>
      <p:sp>
        <p:nvSpPr>
          <p:cNvPr id="24" name="Rectangle 41"/>
          <p:cNvSpPr>
            <a:spLocks noChangeArrowheads="1"/>
          </p:cNvSpPr>
          <p:nvPr/>
        </p:nvSpPr>
        <p:spPr bwMode="auto">
          <a:xfrm>
            <a:off x="518160" y="5311775"/>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26" name="Text Box 43"/>
          <p:cNvSpPr txBox="1">
            <a:spLocks noChangeArrowheads="1"/>
          </p:cNvSpPr>
          <p:nvPr/>
        </p:nvSpPr>
        <p:spPr bwMode="auto">
          <a:xfrm>
            <a:off x="1353185" y="5329237"/>
            <a:ext cx="14088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Check</a:t>
            </a:r>
            <a:br>
              <a:rPr lang="en-US" sz="1600" dirty="0">
                <a:solidFill>
                  <a:schemeClr val="bg2"/>
                </a:solidFill>
              </a:rPr>
            </a:br>
            <a:r>
              <a:rPr lang="en-US" sz="1600" dirty="0">
                <a:solidFill>
                  <a:schemeClr val="bg2"/>
                </a:solidFill>
              </a:rPr>
              <a:t>Processing</a:t>
            </a:r>
            <a:br>
              <a:rPr lang="en-US" sz="1600" dirty="0">
                <a:solidFill>
                  <a:schemeClr val="bg2"/>
                </a:solidFill>
              </a:rPr>
            </a:br>
            <a:r>
              <a:rPr lang="en-US" sz="1600" dirty="0">
                <a:solidFill>
                  <a:schemeClr val="bg2"/>
                </a:solidFill>
              </a:rPr>
              <a:t>System</a:t>
            </a:r>
          </a:p>
        </p:txBody>
      </p:sp>
      <p:grpSp>
        <p:nvGrpSpPr>
          <p:cNvPr id="27" name="Group 44"/>
          <p:cNvGrpSpPr>
            <a:grpSpLocks/>
          </p:cNvGrpSpPr>
          <p:nvPr/>
        </p:nvGrpSpPr>
        <p:grpSpPr bwMode="auto">
          <a:xfrm>
            <a:off x="2388500" y="5016500"/>
            <a:ext cx="711200" cy="493712"/>
            <a:chOff x="3153" y="1049"/>
            <a:chExt cx="752" cy="523"/>
          </a:xfrm>
          <a:effectLst>
            <a:outerShdw blurRad="50800" dist="38100" dir="2700000" algn="tl" rotWithShape="0">
              <a:prstClr val="black">
                <a:alpha val="40000"/>
              </a:prstClr>
            </a:outerShdw>
          </a:effectLst>
        </p:grpSpPr>
        <p:sp>
          <p:nvSpPr>
            <p:cNvPr id="28" name="Rectangle 4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9" name="Picture 46"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47"/>
          <p:cNvGrpSpPr>
            <a:grpSpLocks/>
          </p:cNvGrpSpPr>
          <p:nvPr/>
        </p:nvGrpSpPr>
        <p:grpSpPr bwMode="auto">
          <a:xfrm>
            <a:off x="2295525" y="3646487"/>
            <a:ext cx="460375" cy="573088"/>
            <a:chOff x="4174" y="933"/>
            <a:chExt cx="921" cy="1151"/>
          </a:xfrm>
        </p:grpSpPr>
        <p:sp>
          <p:nvSpPr>
            <p:cNvPr id="31" name="Rectangle 48"/>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2" name="AutoShape 49"/>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3" name="AutoShape 50"/>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4" name="AutoShape 51"/>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5" name="Freeform 52"/>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 name="Freeform 53"/>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 name="Freeform 54"/>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8" name="Freeform 55"/>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 name="Freeform 56"/>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0" name="Freeform 57"/>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1" name="Freeform 58"/>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 name="Line 59"/>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 name="Line 60"/>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 name="Line 61"/>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 name="Line 62"/>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 name="Line 63"/>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7" name="Line 64"/>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8" name="AutoShape 65"/>
          <p:cNvSpPr>
            <a:spLocks noChangeArrowheads="1"/>
          </p:cNvSpPr>
          <p:nvPr/>
        </p:nvSpPr>
        <p:spPr bwMode="auto">
          <a:xfrm>
            <a:off x="1909763" y="3625850"/>
            <a:ext cx="431800" cy="374650"/>
          </a:xfrm>
          <a:prstGeom prst="rightArrow">
            <a:avLst>
              <a:gd name="adj1" fmla="val 50000"/>
              <a:gd name="adj2" fmla="val 28814"/>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49" name="AutoShape 66"/>
          <p:cNvSpPr>
            <a:spLocks noChangeArrowheads="1"/>
          </p:cNvSpPr>
          <p:nvPr/>
        </p:nvSpPr>
        <p:spPr bwMode="auto">
          <a:xfrm>
            <a:off x="2773363" y="3883025"/>
            <a:ext cx="379412" cy="374650"/>
          </a:xfrm>
          <a:prstGeom prst="rightArrow">
            <a:avLst>
              <a:gd name="adj1" fmla="val 50000"/>
              <a:gd name="adj2" fmla="val 25318"/>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pic>
        <p:nvPicPr>
          <p:cNvPr id="5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118" y="136615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118" y="2784268"/>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734" y="4080411"/>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255" y="541232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751129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Guidewire integration</a:t>
            </a:r>
          </a:p>
          <a:p>
            <a:r>
              <a:rPr lang="en-US" dirty="0">
                <a:solidFill>
                  <a:schemeClr val="bg1"/>
                </a:solidFill>
              </a:rPr>
              <a:t>Integration technologies</a:t>
            </a:r>
          </a:p>
          <a:p>
            <a:r>
              <a:rPr lang="en-US" dirty="0"/>
              <a:t>Guidewire integration mechanisms</a:t>
            </a:r>
          </a:p>
          <a:p>
            <a:r>
              <a:rPr lang="en-US" dirty="0"/>
              <a:t>Integration resources</a:t>
            </a:r>
          </a:p>
          <a:p>
            <a:endParaRPr lang="en-US" dirty="0"/>
          </a:p>
        </p:txBody>
      </p:sp>
    </p:spTree>
    <p:extLst>
      <p:ext uri="{BB962C8B-B14F-4D97-AF65-F5344CB8AC3E}">
        <p14:creationId xmlns:p14="http://schemas.microsoft.com/office/powerpoint/2010/main" val="2052036168"/>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B7B741-1DE4-40C3-98BC-F80AA52C99A2}">
  <ds:schemaRefs>
    <ds:schemaRef ds:uri="http://schemas.microsoft.com/sharepoint/v3/contenttype/forms"/>
  </ds:schemaRefs>
</ds:datastoreItem>
</file>

<file path=customXml/itemProps2.xml><?xml version="1.0" encoding="utf-8"?>
<ds:datastoreItem xmlns:ds="http://schemas.openxmlformats.org/officeDocument/2006/customXml" ds:itemID="{A6D3ABA4-4E47-4CC2-B418-2975A3786C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56eeb5-80f6-4042-a17b-f7bb2df89857"/>
    <ds:schemaRef ds:uri="cb5d11a5-97db-4cbf-be38-21d195c5a3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08E3F0-C7AC-454A-8DE5-AB6CA79924A0}">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cb5d11a5-97db-4cbf-be38-21d195c5a38e"/>
    <ds:schemaRef ds:uri="c856eeb5-80f6-4042-a17b-f7bb2df8985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Emerald_Template</Template>
  <TotalTime>728</TotalTime>
  <Words>6478</Words>
  <Application>Microsoft Office PowerPoint</Application>
  <PresentationFormat>On-screen Show (4:3)</PresentationFormat>
  <Paragraphs>500</Paragraphs>
  <Slides>38</Slides>
  <Notes>38</Notes>
  <HiddenSlides>2</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Emerald_Template</vt:lpstr>
      <vt:lpstr>Introduction to Guidewire Integration</vt:lpstr>
      <vt:lpstr>PowerPoint Presentation</vt:lpstr>
      <vt:lpstr>PowerPoint Presentation</vt:lpstr>
      <vt:lpstr>Guidewire integration</vt:lpstr>
      <vt:lpstr>Integration points</vt:lpstr>
      <vt:lpstr>PolicyCenter integration points: Examples</vt:lpstr>
      <vt:lpstr>BillingCenter integration points: Examples</vt:lpstr>
      <vt:lpstr>ClaimCenter integration points: Examples</vt:lpstr>
      <vt:lpstr>PowerPoint Presentation</vt:lpstr>
      <vt:lpstr>Integration technologies</vt:lpstr>
      <vt:lpstr>Files</vt:lpstr>
      <vt:lpstr>Database tables</vt:lpstr>
      <vt:lpstr>Best practices: Integration tables</vt:lpstr>
      <vt:lpstr>Remote procedure calls (RPC)</vt:lpstr>
      <vt:lpstr>Message queues</vt:lpstr>
      <vt:lpstr>PowerPoint Presentation</vt:lpstr>
      <vt:lpstr>Guidewire integration mechanisms</vt:lpstr>
      <vt:lpstr>Predefined Plugins</vt:lpstr>
      <vt:lpstr>Web services</vt:lpstr>
      <vt:lpstr>Messaging</vt:lpstr>
      <vt:lpstr>Startable plugins</vt:lpstr>
      <vt:lpstr>Batch processes</vt:lpstr>
      <vt:lpstr>Summary of integration mechanisms </vt:lpstr>
      <vt:lpstr>Contrasting mechanisms </vt:lpstr>
      <vt:lpstr>General best practices</vt:lpstr>
      <vt:lpstr>PowerPoint Presentation</vt:lpstr>
      <vt:lpstr>PowerPoint Presentation</vt:lpstr>
      <vt:lpstr>Guidewire Studio</vt:lpstr>
      <vt:lpstr>Public IDs</vt:lpstr>
      <vt:lpstr>PowerPoint Presentation</vt:lpstr>
      <vt:lpstr>Guidewire integration documentation</vt:lpstr>
      <vt:lpstr>The training environment</vt:lpstr>
      <vt:lpstr>Deploying integration resources</vt:lpstr>
      <vt:lpstr>TrainingApp for integration students</vt:lpstr>
      <vt:lpstr>ExternalApp</vt:lpstr>
      <vt:lpstr>PowerPoint Presentation</vt:lpstr>
      <vt:lpstr>PowerPoint Presentation</vt:lpstr>
      <vt:lpstr>PowerPoint Presentation</vt:lpstr>
    </vt:vector>
  </TitlesOfParts>
  <Company>GW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Guidewire Integration</dc:title>
  <dc:subject>Guidewire 8.0 Application Integration Introduction Guidewire Integration</dc:subject>
  <dc:creator>Seth Luersen</dc:creator>
  <cp:keywords>Emerald;Guidewire 8.0 Application Integration;Guidewire Integration</cp:keywords>
  <cp:lastModifiedBy>AISHWARYA, DANALA</cp:lastModifiedBy>
  <cp:revision>71</cp:revision>
  <dcterms:created xsi:type="dcterms:W3CDTF">2013-08-19T16:16:51Z</dcterms:created>
  <dcterms:modified xsi:type="dcterms:W3CDTF">2021-10-24T16:35:30Z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0x01010057552D58B9F7294897B380DE69948B13</vt:lpwstr>
  </property>
</Properties>
</file>