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3.xml" ContentType="application/vnd.openxmlformats-officedocument.presentationml.slideLayout+xml"/>
  <Override PartName="/ppt/notesSlides/notesSlide6.xml" ContentType="application/vnd.openxmlformats-officedocument.presentationml.notesSlide+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5.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12.xml" ContentType="application/vnd.openxmlformats-officedocument.presentationml.slideLayout+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6.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6" r:id="rId2"/>
    <p:sldId id="258" r:id="rId3"/>
    <p:sldId id="260" r:id="rId4"/>
    <p:sldId id="262" r:id="rId5"/>
    <p:sldId id="271" r:id="rId6"/>
    <p:sldId id="272" r:id="rId7"/>
    <p:sldId id="273" r:id="rId8"/>
    <p:sldId id="274" r:id="rId9"/>
    <p:sldId id="321" r:id="rId10"/>
    <p:sldId id="322" r:id="rId11"/>
    <p:sldId id="278" r:id="rId12"/>
    <p:sldId id="264" r:id="rId13"/>
    <p:sldId id="325" r:id="rId14"/>
    <p:sldId id="276" r:id="rId15"/>
    <p:sldId id="299" r:id="rId16"/>
    <p:sldId id="314" r:id="rId17"/>
    <p:sldId id="281" r:id="rId18"/>
    <p:sldId id="297" r:id="rId19"/>
    <p:sldId id="330" r:id="rId20"/>
    <p:sldId id="310" r:id="rId21"/>
    <p:sldId id="332" r:id="rId22"/>
    <p:sldId id="269" r:id="rId23"/>
    <p:sldId id="313" r:id="rId24"/>
    <p:sldId id="306" r:id="rId25"/>
    <p:sldId id="259" r:id="rId26"/>
    <p:sldId id="261" r:id="rId27"/>
    <p:sldId id="25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67F38DE-89B0-4BF7-A0A1-1C9570598D57}">
          <p14:sldIdLst>
            <p14:sldId id="256"/>
            <p14:sldId id="258"/>
          </p14:sldIdLst>
        </p14:section>
        <p14:section name="Overview" id="{92C96255-F134-4004-A02B-0B2D3161115B}">
          <p14:sldIdLst>
            <p14:sldId id="260"/>
            <p14:sldId id="262"/>
            <p14:sldId id="271"/>
            <p14:sldId id="272"/>
            <p14:sldId id="273"/>
            <p14:sldId id="274"/>
            <p14:sldId id="321"/>
            <p14:sldId id="322"/>
            <p14:sldId id="278"/>
            <p14:sldId id="264"/>
          </p14:sldIdLst>
        </p14:section>
        <p14:section name="Gosu plugins" id="{78651918-2A65-4349-802F-F6067AC06A3E}">
          <p14:sldIdLst>
            <p14:sldId id="325"/>
            <p14:sldId id="276"/>
            <p14:sldId id="299"/>
            <p14:sldId id="314"/>
            <p14:sldId id="281"/>
            <p14:sldId id="297"/>
            <p14:sldId id="330"/>
            <p14:sldId id="310"/>
            <p14:sldId id="332"/>
          </p14:sldIdLst>
        </p14:section>
        <p14:section name="Plugin parameters" id="{ED70AA0E-4CD5-441B-889D-3BF703D9A938}">
          <p14:sldIdLst>
            <p14:sldId id="269"/>
            <p14:sldId id="313"/>
            <p14:sldId id="306"/>
          </p14:sldIdLst>
        </p14:section>
        <p14:section name="Review" id="{19AE8D17-B823-44EA-9F73-BD0A81FDC0B5}">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1" clrIdx="0"/>
  <p:cmAuthor id="1" name="Guidewire Education" initials="sluersen"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751" autoAdjust="0"/>
    <p:restoredTop sz="80561" autoAdjust="0"/>
  </p:normalViewPr>
  <p:slideViewPr>
    <p:cSldViewPr showGuides="1">
      <p:cViewPr varScale="1">
        <p:scale>
          <a:sx n="111" d="100"/>
          <a:sy n="111" d="100"/>
        </p:scale>
        <p:origin x="-1614" y="-90"/>
      </p:cViewPr>
      <p:guideLst>
        <p:guide orient="horz" pos="576"/>
        <p:guide orient="horz" pos="1776"/>
        <p:guide orient="horz" pos="2352"/>
        <p:guide/>
        <p:guide pos="3888"/>
        <p:guide pos="4464"/>
        <p:guide pos="240"/>
        <p:guide pos="2112"/>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8898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ContactManager base application, exchange rates are not retrieved. By calling the gw.api.util.CurrencyUtil.invokeMarketExchangeRateSetPlugin() method in Gosu code, you can trigger the plugin.</a:t>
            </a:r>
          </a:p>
          <a:p>
            <a:endParaRPr lang="en-US" dirty="0" smtClean="0"/>
          </a:p>
          <a:p>
            <a:r>
              <a:rPr lang="en-US" dirty="0" smtClean="0"/>
              <a:t>In ClaimCenter, you can trigger exchange rate retrieval both manually and through the </a:t>
            </a:r>
            <a:r>
              <a:rPr lang="en-US" dirty="0" smtClean="0"/>
              <a:t>exchange rate </a:t>
            </a:r>
            <a:r>
              <a:rPr lang="en-US" dirty="0" smtClean="0"/>
              <a:t>batch process.  PolicyCenter and BillingCenter do not currently make use of exchange rates.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50655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predefined plugin meets a specific business need and therefore has unique business-specific issues tied to it. The focus of this lesson is the implementation work common to all plugins. Therefore, the remainder of this lesson focuses on TrainingApp's exchange rate plugin, a plugin used to support currency conversion. This plugin has been chosen because the business issues are straight-forward and the discussion can focus on the plugin technology itself.</a:t>
            </a:r>
          </a:p>
          <a:p>
            <a:endParaRPr lang="en-US" dirty="0" smtClean="0"/>
          </a:p>
          <a:p>
            <a:r>
              <a:rPr lang="en-US" dirty="0" smtClean="0"/>
              <a:t>The more commonly implemented plugins involve additional concerns. Some of these plugins and their issues are discussed in later lessons. (For example, the "Authentication Integration" lesson discusses the authentication plugin and the mechanics of authentication.)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all new plugins be written in Gosu whenever possible.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87782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Integration Guide for each product describes all the plugins in the plugin overview chapter. In some cases, there are numerous issues around a given plugin, and therefore an entire chapter in the documentation is devoted to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98303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Packages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 new package, right-click the parent and select New </a:t>
            </a:r>
            <a:r>
              <a:rPr lang="en-US" sz="1200" kern="1200" dirty="0" smtClean="0">
                <a:solidFill>
                  <a:schemeClr val="tx1"/>
                </a:solidFill>
                <a:effectLst/>
                <a:latin typeface="Arial" pitchFamily="34" charset="0"/>
                <a:ea typeface="+mn-ea"/>
                <a:cs typeface="Arial" pitchFamily="34" charset="0"/>
                <a:sym typeface="Wingdings"/>
              </a:rPr>
              <a:t></a:t>
            </a:r>
            <a:r>
              <a:rPr lang="en-US" dirty="0" smtClean="0"/>
              <a:t> </a:t>
            </a:r>
            <a:r>
              <a:rPr lang="en-US" dirty="0" smtClean="0"/>
              <a:t>Package. Then, provide a name for the package</a:t>
            </a:r>
            <a:r>
              <a:rPr lang="en-US" dirty="0" smtClean="0"/>
              <a:t>. You can development multiple</a:t>
            </a:r>
            <a:r>
              <a:rPr lang="en-US" baseline="0" dirty="0" smtClean="0"/>
              <a:t> packages at once by using dot notation.</a:t>
            </a:r>
          </a:p>
          <a:p>
            <a:endParaRPr lang="en-US" dirty="0" smtClean="0"/>
          </a:p>
          <a:p>
            <a:r>
              <a:rPr lang="en-US" dirty="0" smtClean="0"/>
              <a:t>Do not create your own plugins within the built-in gw.* package hierarchy or the plugins.* package hierarchy in Studio. These packages have special functionality reserved for the Guidewire application.</a:t>
            </a:r>
          </a:p>
          <a:p>
            <a:endParaRPr lang="en-US" dirty="0" smtClean="0"/>
          </a:p>
          <a:p>
            <a:r>
              <a:rPr lang="en-US" b="1" dirty="0" smtClean="0"/>
              <a:t>Classes</a:t>
            </a:r>
            <a:endParaRPr lang="en-US" dirty="0" smtClean="0"/>
          </a:p>
          <a:p>
            <a:r>
              <a:rPr lang="en-US" dirty="0" smtClean="0"/>
              <a:t>When you are using Studio to create your new class, create it within a root package that you created.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 new class, right-click the parent package and select New </a:t>
            </a:r>
            <a:r>
              <a:rPr lang="en-US" sz="1200" kern="1200" dirty="0" smtClean="0">
                <a:solidFill>
                  <a:schemeClr val="tx1"/>
                </a:solidFill>
                <a:effectLst/>
                <a:latin typeface="Arial" pitchFamily="34" charset="0"/>
                <a:ea typeface="+mn-ea"/>
                <a:cs typeface="Arial" pitchFamily="34" charset="0"/>
                <a:sym typeface="Wingdings"/>
              </a:rPr>
              <a:t></a:t>
            </a:r>
            <a:r>
              <a:rPr lang="en-US" sz="1200" kern="1200" baseline="0" dirty="0" smtClean="0">
                <a:solidFill>
                  <a:schemeClr val="tx1"/>
                </a:solidFill>
                <a:effectLst/>
                <a:latin typeface="Arial" pitchFamily="34" charset="0"/>
                <a:ea typeface="+mn-ea"/>
                <a:cs typeface="Arial" pitchFamily="34" charset="0"/>
                <a:sym typeface="Wingdings"/>
              </a:rPr>
              <a:t> </a:t>
            </a:r>
            <a:r>
              <a:rPr lang="en-US" baseline="0" dirty="0" smtClean="0"/>
              <a:t>Gosu</a:t>
            </a:r>
            <a:r>
              <a:rPr lang="en-US" dirty="0" smtClean="0"/>
              <a:t> </a:t>
            </a:r>
            <a:r>
              <a:rPr lang="en-US" dirty="0" smtClean="0"/>
              <a:t>Class. Then, provide a name for the class. Studio automatically creates a shell class for you, including a construct method. Many plugins do not require a construct method. For these plugins, it can be omitted.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96890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first step of plugin implementation is to determine the plugin requirements. This includes the name of the interface to implement, which can be determined from either the Integration Guide or the Java API Reference.</a:t>
            </a:r>
          </a:p>
          <a:p>
            <a:endParaRPr lang="en-US" dirty="0" smtClean="0"/>
          </a:p>
          <a:p>
            <a:r>
              <a:rPr lang="en-US" dirty="0" smtClean="0"/>
              <a:t>A plugin class can implement one</a:t>
            </a:r>
            <a:r>
              <a:rPr lang="en-US" baseline="0" dirty="0" smtClean="0"/>
              <a:t> or more interfaces. </a:t>
            </a:r>
            <a:r>
              <a:rPr lang="en-US" dirty="0" smtClean="0"/>
              <a:t>You must manually type in the implements keyword</a:t>
            </a:r>
            <a:r>
              <a:rPr lang="en-US" baseline="0" dirty="0" smtClean="0"/>
              <a:t> </a:t>
            </a:r>
            <a:r>
              <a:rPr lang="en-US" dirty="0" smtClean="0"/>
              <a:t>and the name of the appropriate interface.  To implement multiple interfaces, list each interface after the implements keyword and separate interfaces with a comma. </a:t>
            </a:r>
          </a:p>
          <a:p>
            <a:endParaRPr lang="en-US" dirty="0" smtClean="0"/>
          </a:p>
          <a:p>
            <a:r>
              <a:rPr lang="en-US" dirty="0" smtClean="0"/>
              <a:t>Next, click the interface name and press ALT+</a:t>
            </a:r>
            <a:r>
              <a:rPr lang="en-US" baseline="0" dirty="0" smtClean="0"/>
              <a:t>ENTER. </a:t>
            </a:r>
            <a:r>
              <a:rPr lang="en-US" dirty="0" smtClean="0"/>
              <a:t>The first ALT+</a:t>
            </a:r>
            <a:r>
              <a:rPr lang="en-US" baseline="0" dirty="0" smtClean="0"/>
              <a:t>ENTER </a:t>
            </a:r>
            <a:r>
              <a:rPr lang="en-US" dirty="0" smtClean="0"/>
              <a:t>adds a uses</a:t>
            </a:r>
            <a:r>
              <a:rPr lang="en-US" baseline="0" dirty="0" smtClean="0"/>
              <a:t> </a:t>
            </a:r>
            <a:r>
              <a:rPr lang="en-US" dirty="0" smtClean="0"/>
              <a:t>statement to the class that references the interface</a:t>
            </a:r>
            <a:r>
              <a:rPr lang="en-US" baseline="0" dirty="0" smtClean="0"/>
              <a:t> as in Line </a:t>
            </a:r>
            <a:r>
              <a:rPr lang="en-US" dirty="0" smtClean="0"/>
              <a:t>3. The second ALT+</a:t>
            </a:r>
            <a:r>
              <a:rPr lang="en-US" baseline="0" dirty="0" smtClean="0"/>
              <a:t>ENTER </a:t>
            </a:r>
            <a:r>
              <a:rPr lang="en-US" dirty="0" smtClean="0"/>
              <a:t>adds stubs for all methods that need to be declared in the plugin (lines 6-8).</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51662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For some plugins, </a:t>
            </a:r>
            <a:r>
              <a:rPr lang="en-US" baseline="0" dirty="0" smtClean="0"/>
              <a:t> you do not  need to override the interface methods</a:t>
            </a:r>
            <a:r>
              <a:rPr lang="en-US" dirty="0" smtClean="0"/>
              <a:t>.  If the method does not return</a:t>
            </a:r>
            <a:r>
              <a:rPr lang="en-US" baseline="0" dirty="0" smtClean="0"/>
              <a:t> a value, set a property, or call an internal method, you can leave it as it is.  </a:t>
            </a:r>
          </a:p>
          <a:p>
            <a:pPr eaLnBrk="1" hangingPunct="1"/>
            <a:endParaRPr lang="en-US" baseline="0" dirty="0" smtClean="0"/>
          </a:p>
          <a:p>
            <a:pPr eaLnBrk="1" hangingPunct="1"/>
            <a:r>
              <a:rPr lang="en-US" dirty="0" smtClean="0"/>
              <a:t>For any plugin, you can create and call additional (non-public) methods. For example, an exchange rate plugin might have a private extractRate method which communicates to</a:t>
            </a:r>
            <a:r>
              <a:rPr lang="en-US" baseline="0" dirty="0" smtClean="0"/>
              <a:t> a web service to both submit and receive values.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51662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r>
              <a:rPr lang="en-US" dirty="0" smtClean="0"/>
              <a:t>In</a:t>
            </a:r>
            <a:r>
              <a:rPr lang="en-US" baseline="0" dirty="0" smtClean="0"/>
              <a:t> many cases, the plugin definition already exists in the project and it is not necessary to create a new plugin file!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plugin registry is</a:t>
            </a:r>
            <a:r>
              <a:rPr lang="en-US" baseline="0" dirty="0" smtClean="0"/>
              <a:t> a .gwp file that is in </a:t>
            </a:r>
            <a:r>
              <a:rPr lang="en-US" dirty="0" smtClean="0"/>
              <a:t>XML document. All</a:t>
            </a:r>
            <a:r>
              <a:rPr lang="en-US" baseline="0" dirty="0" smtClean="0"/>
              <a:t> plugin files a</a:t>
            </a:r>
            <a:r>
              <a:rPr lang="en-US" dirty="0" smtClean="0"/>
              <a:t>re created</a:t>
            </a:r>
            <a:r>
              <a:rPr lang="en-US" baseline="0" dirty="0" smtClean="0"/>
              <a:t> </a:t>
            </a:r>
            <a:r>
              <a:rPr lang="en-US" dirty="0" smtClean="0"/>
              <a:t>in &lt;install&gt;\modules\configuration\config\plugin\registry.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a:t>
            </a:r>
            <a:r>
              <a:rPr lang="en-US" dirty="0" smtClean="0"/>
              <a:t>the</a:t>
            </a:r>
            <a:r>
              <a:rPr lang="en-US" baseline="0" dirty="0" smtClean="0"/>
              <a:t> IExchangeRateSetPlugin is a Gosu plugin. To change the plugin type, first remove the existing plugin reference (click -) and then add a new plugin type (click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Guidewire only reads the f</a:t>
            </a:r>
            <a:r>
              <a:rPr lang="en-US" dirty="0" smtClean="0"/>
              <a:t>iles in the plugin registry at server startup. </a:t>
            </a:r>
            <a:r>
              <a:rPr lang="en-US" baseline="0" dirty="0" smtClean="0"/>
              <a:t> </a:t>
            </a:r>
            <a:r>
              <a:rPr lang="en-US" dirty="0" smtClean="0"/>
              <a:t>To deploy changes to registry entries, you must restart the server.</a:t>
            </a:r>
          </a:p>
          <a:p>
            <a:endParaRPr lang="en-US" dirty="0" smtClean="0"/>
          </a:p>
          <a:p>
            <a:r>
              <a:rPr lang="en-US" dirty="0" smtClean="0"/>
              <a:t>For predefined plugins, a given registry file</a:t>
            </a:r>
            <a:r>
              <a:rPr lang="en-US" baseline="0" dirty="0" smtClean="0"/>
              <a:t> </a:t>
            </a:r>
            <a:r>
              <a:rPr lang="en-US" dirty="0" smtClean="0"/>
              <a:t>can point to only one class at a time. There can be multiple entries for startable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a:t>
            </a:r>
            <a:r>
              <a:rPr lang="en-US" baseline="0" dirty="0" smtClean="0"/>
              <a:t>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Plugin parameters can be useful in the following situations:</a:t>
            </a:r>
          </a:p>
          <a:p>
            <a:pPr marL="171450" indent="-171450">
              <a:buFont typeface="Arial" pitchFamily="34" charset="0"/>
              <a:buChar char="•"/>
            </a:pPr>
            <a:r>
              <a:rPr lang="en-US" dirty="0" smtClean="0"/>
              <a:t>You want a single plugin implementation to have different behavior over time (such as changing the user name or password needed to access a remote system).</a:t>
            </a:r>
          </a:p>
          <a:p>
            <a:pPr marL="171450" indent="-171450">
              <a:buFont typeface="Arial" pitchFamily="34" charset="0"/>
              <a:buChar char="•"/>
            </a:pPr>
            <a:r>
              <a:rPr lang="en-US" dirty="0" smtClean="0"/>
              <a:t>You want a single plugin implementation to have different behavior in a development environment compared to a production environment.</a:t>
            </a:r>
          </a:p>
          <a:p>
            <a:pPr marL="171450" indent="-171450">
              <a:buFont typeface="Arial" pitchFamily="34" charset="0"/>
              <a:buChar char="•"/>
            </a:pPr>
            <a:r>
              <a:rPr lang="en-US" dirty="0" smtClean="0"/>
              <a:t>You want a single plugin implementation to have different behavior on different servers in a clustered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03979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smtClean="0"/>
              <a:t>AcmeIExchangeRatePluginWithParameters class </a:t>
            </a:r>
            <a:r>
              <a:rPr lang="en-US" dirty="0" smtClean="0"/>
              <a:t>is </a:t>
            </a:r>
            <a:r>
              <a:rPr lang="en-US" dirty="0" smtClean="0"/>
              <a:t>available in TrainingApp, but </a:t>
            </a:r>
            <a:r>
              <a:rPr lang="en-US" dirty="0" smtClean="0"/>
              <a:t>its implementation is not.</a:t>
            </a:r>
            <a:endParaRPr lang="en-US" dirty="0" smtClean="0"/>
          </a:p>
          <a:p>
            <a:endParaRPr lang="en-US" dirty="0" smtClean="0"/>
          </a:p>
          <a:p>
            <a:r>
              <a:rPr lang="en-US" dirty="0" smtClean="0"/>
              <a:t>To make use of plugin parameters,</a:t>
            </a:r>
            <a:r>
              <a:rPr lang="en-US" baseline="0" dirty="0" smtClean="0"/>
              <a:t> the plugin must </a:t>
            </a:r>
            <a:r>
              <a:rPr lang="en-US" dirty="0" smtClean="0"/>
              <a:t>implement the InitializablePlugin interface</a:t>
            </a:r>
            <a:r>
              <a:rPr lang="en-US" baseline="0" dirty="0" smtClean="0"/>
              <a:t> and </a:t>
            </a:r>
            <a:r>
              <a:rPr lang="en-US" dirty="0" smtClean="0"/>
              <a:t>implement the setParameters method. </a:t>
            </a:r>
          </a:p>
          <a:p>
            <a:endParaRPr lang="en-US" dirty="0" smtClean="0"/>
          </a:p>
          <a:p>
            <a:r>
              <a:rPr lang="en-US" dirty="0" smtClean="0"/>
              <a:t>The input for this method is a Map object that contains name/value pairs representing the names and values passed in from the plugin registry's Parameters table.</a:t>
            </a:r>
            <a:r>
              <a:rPr lang="en-US" baseline="0" dirty="0" smtClean="0"/>
              <a:t> </a:t>
            </a:r>
            <a:r>
              <a:rPr lang="en-US" dirty="0" smtClean="0"/>
              <a:t>The setParameters method is called only once, before the first use of the plugin.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682903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1a) True</a:t>
            </a:r>
          </a:p>
          <a:p>
            <a:r>
              <a:rPr lang="en-US" dirty="0" smtClean="0"/>
              <a:t>1b) False (Guidewire recommends that they be written in Gosu, but they can be written in Java.)</a:t>
            </a:r>
          </a:p>
          <a:p>
            <a:r>
              <a:rPr lang="en-US" dirty="0" smtClean="0"/>
              <a:t>1c) True</a:t>
            </a:r>
          </a:p>
          <a:p>
            <a:r>
              <a:rPr lang="en-US" dirty="0" smtClean="0"/>
              <a:t>1d) False (They are also used to execute tasks exclusively within the Guidewire application.)</a:t>
            </a:r>
          </a:p>
          <a:p>
            <a:r>
              <a:rPr lang="en-US" dirty="0" smtClean="0"/>
              <a:t>2) </a:t>
            </a:r>
            <a:r>
              <a:rPr lang="en-US" dirty="0" smtClean="0"/>
              <a:t>The plugin registry entry identifies the plugin class to use for a given set of internally called methods and initialization parameters that may be used to affect the plugin's behavior</a:t>
            </a:r>
          </a:p>
          <a:p>
            <a:r>
              <a:rPr lang="en-US" dirty="0" smtClean="0"/>
              <a:t>3a</a:t>
            </a:r>
            <a:r>
              <a:rPr lang="en-US" dirty="0" smtClean="0"/>
              <a:t>) No, you do not to restart the server when you make changes to a top level Gosu plugin class. However, you need recompile</a:t>
            </a:r>
            <a:r>
              <a:rPr lang="en-US" baseline="0" dirty="0" smtClean="0"/>
              <a:t> the class or make the project.</a:t>
            </a:r>
            <a:endParaRPr lang="en-US" dirty="0" smtClean="0"/>
          </a:p>
          <a:p>
            <a:r>
              <a:rPr lang="en-US" dirty="0" smtClean="0"/>
              <a:t>3b) </a:t>
            </a:r>
            <a:r>
              <a:rPr lang="en-US" dirty="0" smtClean="0"/>
              <a:t>Yes, you need to restart the server when change a plugin registry entry because plugin registry entries are initialized only during the server application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Guidewire, a plugin is a Gosu,</a:t>
            </a:r>
            <a:r>
              <a:rPr lang="en-US" baseline="0" dirty="0" smtClean="0"/>
              <a:t> OSGi Java, </a:t>
            </a:r>
            <a:r>
              <a:rPr lang="en-US" dirty="0" smtClean="0"/>
              <a:t>or Java class that contains a set of methods called by internal code to execute application functionality.  Guidewire plugins run in the same Java Virtual Machine (JVM) process as the Guidewire application itself. </a:t>
            </a:r>
          </a:p>
          <a:p>
            <a:endParaRPr lang="en-US" dirty="0" smtClean="0"/>
          </a:p>
          <a:p>
            <a:r>
              <a:rPr lang="en-US" dirty="0" smtClean="0"/>
              <a:t>A plugin might do the required work by itself or it might interact with other external systems. If a plugin must retrieve data from an external system, the integration point must be synchronous.  Guidewire strongly recommends that you carefully consider response time, including network response time, as you write your plugin implementations.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some cases, calls to a plugin block the user from doing further work until the call is complete.  End users should not wait for long responses from the application</a:t>
            </a:r>
            <a:r>
              <a:rPr lang="en-US" dirty="0" smtClean="0"/>
              <a:t>. Developers must ensure that predefined </a:t>
            </a:r>
            <a:r>
              <a:rPr lang="en-US" dirty="0" smtClean="0"/>
              <a:t>plugins </a:t>
            </a:r>
            <a:r>
              <a:rPr lang="en-US" dirty="0" smtClean="0"/>
              <a:t>perform </a:t>
            </a:r>
            <a:r>
              <a:rPr lang="en-US" dirty="0" smtClean="0"/>
              <a:t>quickly </a:t>
            </a:r>
            <a:r>
              <a:rPr lang="en-US" dirty="0" smtClean="0"/>
              <a:t>and, when possible, synchronously</a:t>
            </a:r>
            <a:r>
              <a:rPr lang="en-US" dirty="0" smtClean="0"/>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Geocoding is the process of finding geographic coordinates from geographic data, such as street addresses or postal codes, and using that information for various purposes, for example:</a:t>
            </a:r>
          </a:p>
          <a:p>
            <a:pPr marL="171450" indent="-171450">
              <a:buFont typeface="Arial" pitchFamily="34" charset="0"/>
              <a:buChar char="•"/>
            </a:pPr>
            <a:r>
              <a:rPr lang="en-US" dirty="0" smtClean="0"/>
              <a:t>Verifying the accuracy of an address</a:t>
            </a:r>
          </a:p>
          <a:p>
            <a:pPr marL="171450" indent="-171450">
              <a:buFont typeface="Arial" pitchFamily="34" charset="0"/>
              <a:buChar char="•"/>
            </a:pPr>
            <a:r>
              <a:rPr lang="en-US" dirty="0" smtClean="0"/>
              <a:t>Executing proximity searches (such as finding all auto repair ships within a 10-mile radius of a damaged auto's location)</a:t>
            </a:r>
          </a:p>
          <a:p>
            <a:pPr marL="171450" indent="-171450">
              <a:buFont typeface="Arial" pitchFamily="34" charset="0"/>
              <a:buChar char="•"/>
            </a:pPr>
            <a:r>
              <a:rPr lang="en-US" dirty="0" smtClean="0"/>
              <a:t>Providing driving directions</a:t>
            </a:r>
          </a:p>
          <a:p>
            <a:endParaRPr lang="en-US" dirty="0" smtClean="0"/>
          </a:p>
          <a:p>
            <a:r>
              <a:rPr lang="en-US" dirty="0" smtClean="0"/>
              <a:t>Number generation is done for:</a:t>
            </a:r>
          </a:p>
          <a:p>
            <a:pPr marL="171450" indent="-171450">
              <a:buFont typeface="Arial" pitchFamily="34" charset="0"/>
              <a:buChar char="•"/>
            </a:pPr>
            <a:r>
              <a:rPr lang="en-US" dirty="0" smtClean="0"/>
              <a:t>ClaimCenter's Claim entity</a:t>
            </a:r>
          </a:p>
          <a:p>
            <a:pPr marL="171450" indent="-171450">
              <a:buFont typeface="Arial" pitchFamily="34" charset="0"/>
              <a:buChar char="•"/>
            </a:pPr>
            <a:r>
              <a:rPr lang="en-US" dirty="0" smtClean="0"/>
              <a:t>PolicyCenter's PolicyPeriod and Job entities</a:t>
            </a:r>
          </a:p>
          <a:p>
            <a:pPr marL="171450" indent="-171450">
              <a:buFont typeface="Arial" pitchFamily="34" charset="0"/>
              <a:buChar char="•"/>
            </a:pPr>
            <a:r>
              <a:rPr lang="en-US" dirty="0" smtClean="0"/>
              <a:t>Seven entities in BillingCenter: Account, CollateralRequirement, Disbursement, Invoice, Statement, Transaction, TroubleTicket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56030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Calls to predefined plugins block the user from doing further work.  Calls to messaging plugins and startable plugins occur outside of a user context and do not block any user from doing further work.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1326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a:t>
            </a:r>
            <a:r>
              <a:rPr lang="en-US" dirty="0" smtClean="0"/>
              <a:t>plugins execute behaviors that are typically internal to Guidewire. For example, the number generator plugin generates a unique, sequential number for claims, policies, or accounts and typically uses logic entirely within Guidewire. Other plugins execute behaviors that involve communication with external systems.  For example, the authentication plugin typically interacts with an external LDAP server.</a:t>
            </a:r>
            <a:r>
              <a:rPr lang="en-US" baseline="0" dirty="0" smtClean="0"/>
              <a:t> </a:t>
            </a:r>
            <a:endParaRPr lang="en-US" dirty="0" smtClean="0"/>
          </a:p>
          <a:p>
            <a:endParaRPr lang="en-US" dirty="0" smtClean="0"/>
          </a:p>
          <a:p>
            <a:r>
              <a:rPr lang="en-US" dirty="0" smtClean="0"/>
              <a:t>The term "plugin" should not be considered synonymous with </a:t>
            </a:r>
            <a:r>
              <a:rPr lang="en-US" dirty="0" smtClean="0"/>
              <a:t>integration. </a:t>
            </a:r>
            <a:r>
              <a:rPr lang="en-US" dirty="0" smtClean="0"/>
              <a:t>Although many plugins are used for external system integration, some are used exclusively for internal processing. The number of non-integration plugins varies from application to application.</a:t>
            </a:r>
          </a:p>
          <a:p>
            <a:endParaRPr lang="en-US" dirty="0" smtClean="0"/>
          </a:p>
          <a:p>
            <a:r>
              <a:rPr lang="en-US" dirty="0" smtClean="0"/>
              <a:t>When a predefined plugin does integration work, the data exchange is typically outbound (initiated by Guidewire) and synchronous.</a:t>
            </a:r>
            <a:r>
              <a:rPr lang="en-US" baseline="0" dirty="0" smtClean="0"/>
              <a:t> </a:t>
            </a:r>
            <a:r>
              <a:rPr lang="en-US" dirty="0" smtClean="0"/>
              <a:t>All plugins are documented in the Integration Guide (whether they typically involve integration with external systems or logic that's entirely internal 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1500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1" dirty="0" smtClean="0"/>
              <a:t> </a:t>
            </a:r>
            <a:r>
              <a:rPr lang="en-US" dirty="0" smtClean="0"/>
              <a:t>interface</a:t>
            </a:r>
            <a:r>
              <a:rPr lang="en-US" b="1" dirty="0" smtClean="0"/>
              <a:t> </a:t>
            </a:r>
            <a:r>
              <a:rPr lang="en-US" dirty="0" smtClean="0"/>
              <a:t>is a set of properties and methods whose purpose is to define how software elements interact without identifying any specific implementation. An interface defines property and method names and return values. An interface does not define property or method implementations.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53094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your plugin implementations in Gosu or Java.  An</a:t>
            </a:r>
            <a:r>
              <a:rPr lang="en-US" baseline="0" dirty="0" smtClean="0"/>
              <a:t> OSGi plugin is a Java plugin that employs OSGi for modularization.</a:t>
            </a:r>
          </a:p>
          <a:p>
            <a:endParaRPr lang="en-US" dirty="0" smtClean="0"/>
          </a:p>
          <a:p>
            <a:r>
              <a:rPr lang="en-US" dirty="0" smtClean="0"/>
              <a:t>By </a:t>
            </a:r>
            <a:r>
              <a:rPr lang="en-US" dirty="0" smtClean="0"/>
              <a:t>using Gosu, you can take full advantage of Gosu language features. For example, Gosu blocks, Gosu collection enhancement methods, native access to data model types, intelligent code completion after you type the period (.) character, and type inference. These features help you quickly write concise and easy-to-maintain code.</a:t>
            </a:r>
          </a:p>
          <a:p>
            <a:endParaRPr lang="en-US" dirty="0" smtClean="0"/>
          </a:p>
          <a:p>
            <a:r>
              <a:rPr lang="en-US" dirty="0" smtClean="0"/>
              <a:t>Guidewire recommends all new plugins be written in Gosu. The main reasons for this recommendation are speed of development and code conciseness. </a:t>
            </a:r>
          </a:p>
          <a:p>
            <a:endParaRPr lang="en-US" dirty="0" smtClean="0"/>
          </a:p>
          <a:p>
            <a:r>
              <a:rPr lang="en-US" dirty="0" smtClean="0"/>
              <a:t>Guidewire recommends OSGi for all new Java plugin development.  For OSGi</a:t>
            </a:r>
            <a:r>
              <a:rPr lang="en-US" baseline="0" dirty="0" smtClean="0"/>
              <a:t> plugin development, Guidewire </a:t>
            </a:r>
            <a:r>
              <a:rPr lang="en-US" baseline="0" dirty="0" smtClean="0"/>
              <a:t>recommends </a:t>
            </a:r>
            <a:r>
              <a:rPr lang="en-US" baseline="0" dirty="0" smtClean="0"/>
              <a:t>using the </a:t>
            </a:r>
            <a:r>
              <a:rPr lang="en-US" baseline="0" dirty="0" smtClean="0"/>
              <a:t>IntelliJ IDEA with OSGi Editor.   You can lear</a:t>
            </a:r>
            <a:r>
              <a:rPr lang="en-US" dirty="0" smtClean="0"/>
              <a:t>n more about OSGi plugin development in documentation.</a:t>
            </a:r>
            <a:r>
              <a:rPr lang="en-US" dirty="0"/>
              <a:t> </a:t>
            </a:r>
            <a:r>
              <a:rPr lang="en-US" dirty="0" smtClean="0"/>
              <a:t> For Java plugin development, there are</a:t>
            </a:r>
            <a:r>
              <a:rPr lang="en-US" baseline="0" dirty="0" smtClean="0"/>
              <a:t> </a:t>
            </a:r>
            <a:r>
              <a:rPr lang="en-US" baseline="0" dirty="0" smtClean="0"/>
              <a:t>very specific rules and requirements for </a:t>
            </a:r>
            <a:r>
              <a:rPr lang="en-US" baseline="0" dirty="0" smtClean="0"/>
              <a:t>class </a:t>
            </a:r>
            <a:r>
              <a:rPr lang="en-US" baseline="0" dirty="0" smtClean="0"/>
              <a:t>placement in plugins directories.</a:t>
            </a:r>
            <a:r>
              <a:rPr lang="en-US" baseline="0" dirty="0"/>
              <a:t> </a:t>
            </a:r>
            <a:r>
              <a:rPr lang="en-US" baseline="0" dirty="0" smtClean="0"/>
              <a:t> When using a third party IDE for Java plugins, you will need to copy all JAR files from the \java-api\lib\ directory to your Java IDE.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85698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4.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21.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a:t>
            </a:r>
            <a:r>
              <a:rPr lang="en-US" dirty="0" smtClean="0"/>
              <a:t>15, </a:t>
            </a:r>
            <a:r>
              <a:rPr lang="en-US" dirty="0" smtClean="0"/>
              <a:t>2014</a:t>
            </a:r>
            <a:endParaRPr lang="en-US" dirty="0"/>
          </a:p>
        </p:txBody>
      </p:sp>
      <p:sp>
        <p:nvSpPr>
          <p:cNvPr id="3" name="Title 2"/>
          <p:cNvSpPr>
            <a:spLocks noGrp="1"/>
          </p:cNvSpPr>
          <p:nvPr>
            <p:ph type="ctrTitle"/>
          </p:nvPr>
        </p:nvSpPr>
        <p:spPr/>
        <p:txBody>
          <a:bodyPr/>
          <a:lstStyle/>
          <a:p>
            <a:r>
              <a:rPr lang="en-US" dirty="0" smtClean="0"/>
              <a:t>Predefined </a:t>
            </a:r>
            <a:r>
              <a:rPr lang="en-US" dirty="0"/>
              <a:t>Plugins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environments for plugins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26638985"/>
              </p:ext>
            </p:extLst>
          </p:nvPr>
        </p:nvGraphicFramePr>
        <p:xfrm>
          <a:off x="533400" y="927099"/>
          <a:ext cx="8229600" cy="5029200"/>
        </p:xfrm>
        <a:graphic>
          <a:graphicData uri="http://schemas.openxmlformats.org/drawingml/2006/table">
            <a:tbl>
              <a:tblPr firstRow="1" bandRow="1">
                <a:tableStyleId>{93296810-A885-4BE3-A3E7-6D5BEEA58F35}</a:tableStyleId>
              </a:tblPr>
              <a:tblGrid>
                <a:gridCol w="2136898"/>
                <a:gridCol w="1749302"/>
                <a:gridCol w="2209800"/>
                <a:gridCol w="2133600"/>
              </a:tblGrid>
              <a:tr h="749301">
                <a:tc>
                  <a:txBody>
                    <a:bodyPr/>
                    <a:lstStyle/>
                    <a:p>
                      <a:endParaRPr lang="en-US" dirty="0"/>
                    </a:p>
                  </a:txBody>
                  <a:tcPr>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Studio</a:t>
                      </a:r>
                    </a:p>
                    <a:p>
                      <a:endParaRPr lang="en-US" dirty="0" smtClean="0"/>
                    </a:p>
                  </a:txBody>
                  <a:tcPr/>
                </a:tc>
                <a:tc>
                  <a:txBody>
                    <a:bodyPr/>
                    <a:lstStyle/>
                    <a:p>
                      <a:r>
                        <a:rPr lang="en-US" dirty="0" smtClean="0"/>
                        <a:t>IntelliJ IDEA </a:t>
                      </a:r>
                      <a:br>
                        <a:rPr lang="en-US" dirty="0" smtClean="0"/>
                      </a:br>
                      <a:r>
                        <a:rPr lang="en-US" dirty="0" smtClean="0"/>
                        <a:t>with OSGi Editor </a:t>
                      </a:r>
                    </a:p>
                    <a:p>
                      <a:endParaRPr lang="en-US" dirty="0" smtClean="0"/>
                    </a:p>
                  </a:txBody>
                  <a:tcPr/>
                </a:tc>
                <a:tc>
                  <a:txBody>
                    <a:bodyPr/>
                    <a:lstStyle/>
                    <a:p>
                      <a:r>
                        <a:rPr lang="en-US" dirty="0" smtClean="0"/>
                        <a:t>Third party IDE (</a:t>
                      </a:r>
                      <a:r>
                        <a:rPr lang="en-US" dirty="0" smtClean="0"/>
                        <a:t>Eclipse, </a:t>
                      </a:r>
                      <a:r>
                        <a:rPr lang="en-US" dirty="0" smtClean="0"/>
                        <a:t>other)</a:t>
                      </a:r>
                      <a:endParaRPr lang="en-US" dirty="0"/>
                    </a:p>
                  </a:txBody>
                  <a:tcPr/>
                </a:tc>
              </a:tr>
              <a:tr h="1371600">
                <a:tc>
                  <a:txBody>
                    <a:bodyPr/>
                    <a:lstStyle/>
                    <a:p>
                      <a:r>
                        <a:rPr lang="en-US" dirty="0" smtClean="0"/>
                        <a:t>Gosu </a:t>
                      </a:r>
                      <a:r>
                        <a:rPr lang="en-US" dirty="0" smtClean="0"/>
                        <a:t/>
                      </a:r>
                      <a:br>
                        <a:rPr lang="en-US" dirty="0" smtClean="0"/>
                      </a:br>
                      <a:r>
                        <a:rPr lang="en-US" dirty="0" smtClean="0"/>
                        <a:t>plugin</a:t>
                      </a:r>
                      <a:endParaRPr lang="en-US" dirty="0" smtClean="0"/>
                    </a:p>
                  </a:txBody>
                  <a:tcPr/>
                </a:tc>
                <a:tc>
                  <a:txBody>
                    <a:bodyPr/>
                    <a:lstStyle/>
                    <a:p>
                      <a:r>
                        <a:rPr lang="en-US" dirty="0" smtClean="0"/>
                        <a:t>Yes</a:t>
                      </a:r>
                      <a:endParaRPr lang="en-US" dirty="0"/>
                    </a:p>
                  </a:txBody>
                  <a:tcPr/>
                </a:tc>
                <a:tc>
                  <a:txBody>
                    <a:bodyPr/>
                    <a:lstStyle/>
                    <a:p>
                      <a:endParaRPr lang="en-US" dirty="0"/>
                    </a:p>
                  </a:txBody>
                  <a:tcPr/>
                </a:tc>
                <a:tc>
                  <a:txBody>
                    <a:bodyPr/>
                    <a:lstStyle/>
                    <a:p>
                      <a:endParaRPr lang="en-US" dirty="0"/>
                    </a:p>
                  </a:txBody>
                  <a:tcPr/>
                </a:tc>
              </a:tr>
              <a:tr h="1371600">
                <a:tc>
                  <a:txBody>
                    <a:bodyPr/>
                    <a:lstStyle/>
                    <a:p>
                      <a:r>
                        <a:rPr lang="en-US" sz="1800" b="0" i="0" kern="1200" dirty="0" smtClean="0">
                          <a:solidFill>
                            <a:schemeClr val="dk1"/>
                          </a:solidFill>
                          <a:effectLst/>
                          <a:latin typeface="+mn-lt"/>
                          <a:ea typeface="+mn-ea"/>
                          <a:cs typeface="+mn-cs"/>
                        </a:rPr>
                        <a:t>OSGi</a:t>
                      </a:r>
                      <a:r>
                        <a:rPr lang="en-US" sz="1800" b="0" i="0" kern="1200" baseline="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r>
                      <a:br>
                        <a:rPr lang="en-US" sz="1800" b="0" i="0" kern="1200" baseline="0" dirty="0" smtClean="0">
                          <a:solidFill>
                            <a:schemeClr val="dk1"/>
                          </a:solidFill>
                          <a:effectLst/>
                          <a:latin typeface="+mn-lt"/>
                          <a:ea typeface="+mn-ea"/>
                          <a:cs typeface="+mn-cs"/>
                        </a:rPr>
                      </a:br>
                      <a:r>
                        <a:rPr lang="en-US" sz="1800" b="0" i="0" kern="1200" baseline="0" dirty="0" smtClean="0">
                          <a:solidFill>
                            <a:schemeClr val="dk1"/>
                          </a:solidFill>
                          <a:effectLst/>
                          <a:latin typeface="+mn-lt"/>
                          <a:ea typeface="+mn-ea"/>
                          <a:cs typeface="+mn-cs"/>
                        </a:rPr>
                        <a:t>plugin</a:t>
                      </a:r>
                      <a:endParaRPr lang="en-US" dirty="0"/>
                    </a:p>
                  </a:txBody>
                  <a:tcPr/>
                </a:tc>
                <a:tc>
                  <a:txBody>
                    <a:bodyPr/>
                    <a:lstStyle/>
                    <a:p>
                      <a:endParaRPr lang="en-US" dirty="0"/>
                    </a:p>
                  </a:txBody>
                  <a:tcPr/>
                </a:tc>
                <a:tc>
                  <a:txBody>
                    <a:bodyPr/>
                    <a:lstStyle/>
                    <a:p>
                      <a:r>
                        <a:rPr lang="en-US" dirty="0" smtClean="0"/>
                        <a:t>Yes</a:t>
                      </a:r>
                      <a:endParaRPr lang="en-US" dirty="0"/>
                    </a:p>
                  </a:txBody>
                  <a:tcPr/>
                </a:tc>
                <a:tc>
                  <a:txBody>
                    <a:bodyPr/>
                    <a:lstStyle/>
                    <a:p>
                      <a:r>
                        <a:rPr lang="en-US" dirty="0" smtClean="0"/>
                        <a:t>Yes</a:t>
                      </a:r>
                      <a:r>
                        <a:rPr lang="en-US" b="1" dirty="0" smtClean="0">
                          <a:solidFill>
                            <a:srgbClr val="C00000"/>
                          </a:solidFill>
                        </a:rPr>
                        <a:t>*</a:t>
                      </a:r>
                      <a:endParaRPr lang="en-US" b="1" dirty="0">
                        <a:solidFill>
                          <a:srgbClr val="C00000"/>
                        </a:solidFill>
                      </a:endParaRPr>
                    </a:p>
                  </a:txBody>
                  <a:tcPr/>
                </a:tc>
              </a:tr>
              <a:tr h="1371600">
                <a:tc>
                  <a:txBody>
                    <a:bodyPr/>
                    <a:lstStyle/>
                    <a:p>
                      <a:r>
                        <a:rPr lang="en-US" dirty="0" smtClean="0"/>
                        <a:t>Java</a:t>
                      </a:r>
                      <a:br>
                        <a:rPr lang="en-US" dirty="0" smtClean="0"/>
                      </a:br>
                      <a:r>
                        <a:rPr lang="en-US" dirty="0" smtClean="0"/>
                        <a:t>plugin</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r>
                        <a:rPr lang="en-US" dirty="0" smtClean="0"/>
                        <a:t>Yes</a:t>
                      </a:r>
                      <a:r>
                        <a:rPr lang="en-US" baseline="0" dirty="0" smtClean="0"/>
                        <a:t> </a:t>
                      </a:r>
                      <a:endParaRPr lang="en-US" dirty="0"/>
                    </a:p>
                  </a:txBody>
                  <a:tcPr/>
                </a:tc>
              </a:tr>
            </a:tbl>
          </a:graphicData>
        </a:graphic>
      </p:graphicFrame>
      <p:sp>
        <p:nvSpPr>
          <p:cNvPr id="6" name="TextBox 5"/>
          <p:cNvSpPr txBox="1"/>
          <p:nvPr/>
        </p:nvSpPr>
        <p:spPr>
          <a:xfrm>
            <a:off x="457200" y="6096000"/>
            <a:ext cx="8458200" cy="3810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*Requires manual configuration of OSGi files and bundle manifest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3246941"/>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1905000"/>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799" y="4648200"/>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5094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Exchange rate </a:t>
            </a:r>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Create </a:t>
            </a:r>
            <a:r>
              <a:rPr lang="en-US" dirty="0"/>
              <a:t>an exchange rate </a:t>
            </a:r>
            <a:r>
              <a:rPr lang="en-US" dirty="0" smtClean="0"/>
              <a:t>set that includes </a:t>
            </a:r>
            <a:r>
              <a:rPr lang="en-US" dirty="0"/>
              <a:t>one exchange rate for every </a:t>
            </a:r>
            <a:r>
              <a:rPr lang="en-US" dirty="0" smtClean="0"/>
              <a:t>typekey currency</a:t>
            </a:r>
            <a:endParaRPr lang="en-US" dirty="0"/>
          </a:p>
          <a:p>
            <a:endParaRPr lang="en-US" dirty="0" smtClean="0"/>
          </a:p>
          <a:p>
            <a:r>
              <a:rPr lang="en-US" dirty="0" smtClean="0"/>
              <a:t>TrainingApp</a:t>
            </a:r>
            <a:endParaRPr lang="en-US" dirty="0"/>
          </a:p>
          <a:p>
            <a:pPr lvl="1"/>
            <a:r>
              <a:rPr lang="en-US" dirty="0"/>
              <a:t>Predefined </a:t>
            </a:r>
            <a:r>
              <a:rPr lang="en-US" dirty="0" smtClean="0"/>
              <a:t>Plugins</a:t>
            </a:r>
            <a:endParaRPr lang="en-US" dirty="0"/>
          </a:p>
          <a:p>
            <a:pPr lvl="1"/>
            <a:r>
              <a:rPr lang="en-US" dirty="0" smtClean="0"/>
              <a:t>Click Invoke </a:t>
            </a:r>
            <a:br>
              <a:rPr lang="en-US" dirty="0" smtClean="0"/>
            </a:br>
            <a:r>
              <a:rPr lang="en-US" dirty="0" smtClean="0"/>
              <a:t>ExchangeRateSet</a:t>
            </a:r>
            <a:r>
              <a:rPr lang="en-US" dirty="0"/>
              <a:t/>
            </a:r>
            <a:br>
              <a:rPr lang="en-US" dirty="0"/>
            </a:br>
            <a:r>
              <a:rPr lang="en-US" dirty="0" smtClean="0"/>
              <a:t>Plugin</a:t>
            </a:r>
          </a:p>
          <a:p>
            <a:r>
              <a:rPr lang="en-US" dirty="0" smtClean="0"/>
              <a:t>Interface to</a:t>
            </a:r>
            <a:br>
              <a:rPr lang="en-US" dirty="0" smtClean="0"/>
            </a:br>
            <a:r>
              <a:rPr lang="en-US" dirty="0" smtClean="0"/>
              <a:t> implement:</a:t>
            </a:r>
          </a:p>
          <a:p>
            <a:pPr lvl="1"/>
            <a:r>
              <a:rPr lang="en-US" b="1" dirty="0" smtClean="0">
                <a:latin typeface="Courier New" pitchFamily="49" charset="0"/>
                <a:cs typeface="Courier New" pitchFamily="49" charset="0"/>
              </a:rPr>
              <a:t>IExchangeRateSetPlugin</a:t>
            </a:r>
          </a:p>
          <a:p>
            <a:r>
              <a:rPr lang="en-US" dirty="0" smtClean="0"/>
              <a:t>Methods </a:t>
            </a:r>
            <a:r>
              <a:rPr lang="en-US" dirty="0"/>
              <a:t>to implement:</a:t>
            </a:r>
          </a:p>
          <a:p>
            <a:pPr lvl="1"/>
            <a:r>
              <a:rPr lang="en-US" b="1" dirty="0">
                <a:latin typeface="Courier New" pitchFamily="49" charset="0"/>
                <a:cs typeface="Courier New" pitchFamily="49" charset="0"/>
              </a:rPr>
              <a:t>createExchangeRateSet</a:t>
            </a:r>
            <a:r>
              <a:rPr lang="en-US" b="1" dirty="0">
                <a:latin typeface="Courier New" pitchFamily="49" charset="0"/>
                <a:cs typeface="Courier New" pitchFamily="49" charset="0"/>
              </a:rPr>
              <a:t>()</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038350"/>
            <a:ext cx="5057775" cy="27622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3810000" y="3114675"/>
            <a:ext cx="1895475" cy="314325"/>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6743407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Exchange rate calculation</a:t>
            </a:r>
          </a:p>
        </p:txBody>
      </p:sp>
      <p:sp>
        <p:nvSpPr>
          <p:cNvPr id="2" name="Content Placeholder 1"/>
          <p:cNvSpPr>
            <a:spLocks noGrp="1"/>
          </p:cNvSpPr>
          <p:nvPr>
            <p:ph idx="1"/>
          </p:nvPr>
        </p:nvSpPr>
        <p:spPr/>
        <p:txBody>
          <a:bodyPr/>
          <a:lstStyle/>
          <a:p>
            <a:r>
              <a:rPr lang="en-US" dirty="0"/>
              <a:t>TrainingApp supports multiple currencies and needs to be able to convert values from one currency to another</a:t>
            </a:r>
          </a:p>
          <a:p>
            <a:r>
              <a:rPr lang="en-US" dirty="0"/>
              <a:t>Exchange rates are retrieved through a plugin</a:t>
            </a:r>
          </a:p>
          <a:p>
            <a:endParaRPr lang="en-US" dirty="0"/>
          </a:p>
        </p:txBody>
      </p:sp>
      <p:sp>
        <p:nvSpPr>
          <p:cNvPr id="18" name="Text Box 17"/>
          <p:cNvSpPr txBox="1">
            <a:spLocks noChangeArrowheads="1"/>
          </p:cNvSpPr>
          <p:nvPr/>
        </p:nvSpPr>
        <p:spPr bwMode="auto">
          <a:xfrm>
            <a:off x="1354334" y="2992867"/>
            <a:ext cx="2058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dirty="0">
                <a:solidFill>
                  <a:schemeClr val="bg1"/>
                </a:solidFill>
              </a:rPr>
              <a:t>ExchangeRate</a:t>
            </a:r>
            <a:r>
              <a:rPr lang="en-US" dirty="0">
                <a:solidFill>
                  <a:schemeClr val="bg1"/>
                </a:solidFill>
              </a:rPr>
              <a:t/>
            </a:r>
            <a:br>
              <a:rPr lang="en-US" dirty="0">
                <a:solidFill>
                  <a:schemeClr val="bg1"/>
                </a:solidFill>
              </a:rPr>
            </a:br>
            <a:r>
              <a:rPr lang="en-US" dirty="0">
                <a:solidFill>
                  <a:schemeClr val="bg1"/>
                </a:solidFill>
              </a:rPr>
              <a:t>Plugin</a:t>
            </a:r>
          </a:p>
        </p:txBody>
      </p:sp>
      <p:grpSp>
        <p:nvGrpSpPr>
          <p:cNvPr id="20" name="Group 23"/>
          <p:cNvGrpSpPr>
            <a:grpSpLocks/>
          </p:cNvGrpSpPr>
          <p:nvPr/>
        </p:nvGrpSpPr>
        <p:grpSpPr bwMode="auto">
          <a:xfrm>
            <a:off x="6320560" y="978490"/>
            <a:ext cx="2214563" cy="923925"/>
            <a:chOff x="2876" y="411"/>
            <a:chExt cx="1395" cy="582"/>
          </a:xfrm>
        </p:grpSpPr>
        <p:sp>
          <p:nvSpPr>
            <p:cNvPr id="27" name="AutoShape 19"/>
            <p:cNvSpPr>
              <a:spLocks noChangeArrowheads="1"/>
            </p:cNvSpPr>
            <p:nvPr/>
          </p:nvSpPr>
          <p:spPr bwMode="auto">
            <a:xfrm>
              <a:off x="3260" y="550"/>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dirty="0"/>
            </a:p>
          </p:txBody>
        </p:sp>
        <p:sp>
          <p:nvSpPr>
            <p:cNvPr id="28" name="Text Box 20"/>
            <p:cNvSpPr txBox="1">
              <a:spLocks noChangeArrowheads="1"/>
            </p:cNvSpPr>
            <p:nvPr/>
          </p:nvSpPr>
          <p:spPr bwMode="auto">
            <a:xfrm>
              <a:off x="3949" y="471"/>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9" name="Text Box 21"/>
            <p:cNvSpPr txBox="1">
              <a:spLocks noChangeArrowheads="1"/>
            </p:cNvSpPr>
            <p:nvPr/>
          </p:nvSpPr>
          <p:spPr bwMode="auto">
            <a:xfrm>
              <a:off x="2876" y="451"/>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30" name="Text Box 22"/>
            <p:cNvSpPr txBox="1">
              <a:spLocks noChangeArrowheads="1"/>
            </p:cNvSpPr>
            <p:nvPr/>
          </p:nvSpPr>
          <p:spPr bwMode="auto">
            <a:xfrm>
              <a:off x="3248" y="411"/>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1.301</a:t>
              </a:r>
            </a:p>
          </p:txBody>
        </p:sp>
      </p:grpSp>
      <p:grpSp>
        <p:nvGrpSpPr>
          <p:cNvPr id="21" name="Group 24"/>
          <p:cNvGrpSpPr>
            <a:grpSpLocks/>
          </p:cNvGrpSpPr>
          <p:nvPr/>
        </p:nvGrpSpPr>
        <p:grpSpPr bwMode="auto">
          <a:xfrm>
            <a:off x="6329293" y="2437404"/>
            <a:ext cx="2154238" cy="909638"/>
            <a:chOff x="2814" y="755"/>
            <a:chExt cx="1357" cy="573"/>
          </a:xfrm>
        </p:grpSpPr>
        <p:sp>
          <p:nvSpPr>
            <p:cNvPr id="23" name="AutoShape 25"/>
            <p:cNvSpPr>
              <a:spLocks noChangeArrowheads="1"/>
            </p:cNvSpPr>
            <p:nvPr/>
          </p:nvSpPr>
          <p:spPr bwMode="auto">
            <a:xfrm>
              <a:off x="3199" y="885"/>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dirty="0"/>
            </a:p>
          </p:txBody>
        </p:sp>
        <p:sp>
          <p:nvSpPr>
            <p:cNvPr id="24" name="Text Box 26"/>
            <p:cNvSpPr txBox="1">
              <a:spLocks noChangeArrowheads="1"/>
            </p:cNvSpPr>
            <p:nvPr/>
          </p:nvSpPr>
          <p:spPr bwMode="auto">
            <a:xfrm>
              <a:off x="3849" y="785"/>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5" name="Text Box 27"/>
            <p:cNvSpPr txBox="1">
              <a:spLocks noChangeArrowheads="1"/>
            </p:cNvSpPr>
            <p:nvPr/>
          </p:nvSpPr>
          <p:spPr bwMode="auto">
            <a:xfrm>
              <a:off x="2814" y="785"/>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6" name="Text Box 28"/>
            <p:cNvSpPr txBox="1">
              <a:spLocks noChangeArrowheads="1"/>
            </p:cNvSpPr>
            <p:nvPr/>
          </p:nvSpPr>
          <p:spPr bwMode="auto">
            <a:xfrm>
              <a:off x="3183" y="755"/>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0.769</a:t>
              </a:r>
            </a:p>
          </p:txBody>
        </p:sp>
      </p:grpSp>
      <p:sp>
        <p:nvSpPr>
          <p:cNvPr id="31" name="Arc 30"/>
          <p:cNvSpPr/>
          <p:nvPr/>
        </p:nvSpPr>
        <p:spPr bwMode="auto">
          <a:xfrm rot="5400000">
            <a:off x="4960411" y="1390974"/>
            <a:ext cx="1357707" cy="1677328"/>
          </a:xfrm>
          <a:prstGeom prst="arc">
            <a:avLst>
              <a:gd name="adj1" fmla="val 11040485"/>
              <a:gd name="adj2" fmla="val 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cxnSp>
        <p:nvCxnSpPr>
          <p:cNvPr id="33" name="Straight Connector 32"/>
          <p:cNvCxnSpPr/>
          <p:nvPr/>
        </p:nvCxnSpPr>
        <p:spPr bwMode="auto">
          <a:xfrm>
            <a:off x="3200400" y="1550784"/>
            <a:ext cx="2413156"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Straight Connector 34"/>
          <p:cNvCxnSpPr/>
          <p:nvPr/>
        </p:nvCxnSpPr>
        <p:spPr bwMode="auto">
          <a:xfrm flipH="1">
            <a:off x="3124200" y="2896577"/>
            <a:ext cx="2418104"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grpSp>
        <p:nvGrpSpPr>
          <p:cNvPr id="34" name="icn PreDefPlugins"/>
          <p:cNvGrpSpPr/>
          <p:nvPr/>
        </p:nvGrpSpPr>
        <p:grpSpPr>
          <a:xfrm>
            <a:off x="1631338" y="1227005"/>
            <a:ext cx="1393387" cy="1724934"/>
            <a:chOff x="8250572" y="1176727"/>
            <a:chExt cx="1115465" cy="1380882"/>
          </a:xfrm>
        </p:grpSpPr>
        <p:pic>
          <p:nvPicPr>
            <p:cNvPr id="3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spTree>
    <p:extLst>
      <p:ext uri="{BB962C8B-B14F-4D97-AF65-F5344CB8AC3E}">
        <p14:creationId xmlns:p14="http://schemas.microsoft.com/office/powerpoint/2010/main" val="18242672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smtClean="0">
                <a:solidFill>
                  <a:schemeClr val="bg1"/>
                </a:solidFill>
              </a:rPr>
              <a:t>Gosu </a:t>
            </a:r>
            <a:r>
              <a:rPr lang="en-US" dirty="0">
                <a:solidFill>
                  <a:schemeClr val="bg1"/>
                </a:solidFill>
              </a:rPr>
              <a:t>plugins</a:t>
            </a:r>
          </a:p>
          <a:p>
            <a:r>
              <a:rPr lang="en-US" dirty="0"/>
              <a:t>Plugin parameters plugins</a:t>
            </a:r>
            <a:endParaRPr lang="en-US" dirty="0"/>
          </a:p>
        </p:txBody>
      </p:sp>
    </p:spTree>
    <p:extLst>
      <p:ext uri="{BB962C8B-B14F-4D97-AF65-F5344CB8AC3E}">
        <p14:creationId xmlns:p14="http://schemas.microsoft.com/office/powerpoint/2010/main" val="329266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implement Gosu plugins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Determine plugin requirements</a:t>
            </a:r>
          </a:p>
          <a:p>
            <a:pPr marL="457200" indent="-457200">
              <a:buFont typeface="+mj-lt"/>
              <a:buAutoNum type="arabicPeriod"/>
            </a:pPr>
            <a:r>
              <a:rPr lang="en-US" dirty="0" smtClean="0"/>
              <a:t>Write plugin class in Guidewire Studio</a:t>
            </a:r>
          </a:p>
          <a:p>
            <a:pPr marL="457200" indent="-457200">
              <a:buFont typeface="+mj-lt"/>
              <a:buAutoNum type="arabicPeriod"/>
            </a:pPr>
            <a:r>
              <a:rPr lang="en-US" dirty="0" smtClean="0"/>
              <a:t>Create or modify and then configure the </a:t>
            </a:r>
            <a:br>
              <a:rPr lang="en-US" dirty="0" smtClean="0"/>
            </a:br>
            <a:r>
              <a:rPr lang="en-US" dirty="0" smtClean="0"/>
              <a:t>plugin registry file</a:t>
            </a:r>
          </a:p>
          <a:p>
            <a:pPr marL="457200" indent="-457200">
              <a:buFont typeface="+mj-lt"/>
              <a:buAutoNum type="arabicPeriod"/>
            </a:pPr>
            <a:r>
              <a:rPr lang="en-US" dirty="0" smtClean="0"/>
              <a:t>Deploy the changes</a:t>
            </a:r>
            <a:endParaRPr lang="en-US" dirty="0"/>
          </a:p>
        </p:txBody>
      </p:sp>
      <p:pic>
        <p:nvPicPr>
          <p:cNvPr id="4" name="icn Plugin Go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3276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a:t>
            </a:r>
            <a:r>
              <a:rPr lang="en-US" dirty="0" smtClean="0"/>
              <a:t>Gosu plugin </a:t>
            </a:r>
            <a:r>
              <a:rPr lang="en-US" dirty="0"/>
              <a:t>requirements</a:t>
            </a:r>
          </a:p>
        </p:txBody>
      </p:sp>
      <p:sp>
        <p:nvSpPr>
          <p:cNvPr id="5" name="Content Placeholder 4"/>
          <p:cNvSpPr>
            <a:spLocks noGrp="1"/>
          </p:cNvSpPr>
          <p:nvPr>
            <p:ph sz="half" idx="1"/>
          </p:nvPr>
        </p:nvSpPr>
        <p:spPr/>
        <p:txBody>
          <a:bodyPr/>
          <a:lstStyle/>
          <a:p>
            <a:r>
              <a:rPr lang="en-US" dirty="0" smtClean="0"/>
              <a:t>What </a:t>
            </a:r>
            <a:r>
              <a:rPr lang="en-US" dirty="0"/>
              <a:t>interface(s) must the plugin implement?</a:t>
            </a:r>
          </a:p>
          <a:p>
            <a:r>
              <a:rPr lang="en-US" dirty="0" smtClean="0"/>
              <a:t>What methods are included in the interface(s)?</a:t>
            </a:r>
          </a:p>
          <a:p>
            <a:r>
              <a:rPr lang="en-US" dirty="0" smtClean="0"/>
              <a:t>When are the methods called?</a:t>
            </a:r>
          </a:p>
          <a:p>
            <a:r>
              <a:rPr lang="en-US" dirty="0" smtClean="0"/>
              <a:t>What </a:t>
            </a:r>
            <a:r>
              <a:rPr lang="en-US" dirty="0"/>
              <a:t>issues should you consider </a:t>
            </a:r>
            <a:r>
              <a:rPr lang="en-US" dirty="0" smtClean="0"/>
              <a:t/>
            </a:r>
            <a:br>
              <a:rPr lang="en-US" dirty="0" smtClean="0"/>
            </a:br>
            <a:r>
              <a:rPr lang="en-US" dirty="0" smtClean="0"/>
              <a:t>when </a:t>
            </a:r>
            <a:r>
              <a:rPr lang="en-US" dirty="0"/>
              <a:t>implementing the plugin</a:t>
            </a:r>
            <a:r>
              <a:rPr lang="en-US" dirty="0" smtClean="0"/>
              <a:t>?</a:t>
            </a:r>
          </a:p>
          <a:p>
            <a:r>
              <a:rPr lang="en-US" dirty="0" smtClean="0"/>
              <a:t>Does the plugin reference third party </a:t>
            </a:r>
            <a:r>
              <a:rPr lang="en-US" dirty="0" smtClean="0"/>
              <a:t>JARs</a:t>
            </a:r>
            <a:r>
              <a:rPr lang="en-US" dirty="0" smtClean="0"/>
              <a:t>?</a:t>
            </a:r>
            <a:endParaRPr lang="en-US" dirty="0"/>
          </a:p>
          <a:p>
            <a:r>
              <a:rPr lang="en-US" dirty="0"/>
              <a:t>Resources to consult:</a:t>
            </a:r>
          </a:p>
          <a:p>
            <a:pPr lvl="1"/>
            <a:r>
              <a:rPr lang="en-US" dirty="0"/>
              <a:t>Integration Guide</a:t>
            </a:r>
          </a:p>
          <a:p>
            <a:pPr lvl="1"/>
            <a:r>
              <a:rPr lang="en-US" dirty="0" smtClean="0"/>
              <a:t>Gosu API and docs</a:t>
            </a:r>
            <a:endParaRPr lang="en-US" dirty="0"/>
          </a:p>
          <a:p>
            <a:endParaRPr lang="en-US" dirty="0"/>
          </a:p>
        </p:txBody>
      </p:sp>
      <p:pic>
        <p:nvPicPr>
          <p:cNvPr id="15" name="icn Plugin Go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9863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 </a:t>
            </a:r>
            <a:r>
              <a:rPr lang="en-US" dirty="0"/>
              <a:t>Create the plugin class</a:t>
            </a:r>
          </a:p>
        </p:txBody>
      </p:sp>
      <p:sp>
        <p:nvSpPr>
          <p:cNvPr id="4" name="Content Placeholder 3"/>
          <p:cNvSpPr>
            <a:spLocks noGrp="1"/>
          </p:cNvSpPr>
          <p:nvPr>
            <p:ph sz="half" idx="2"/>
          </p:nvPr>
        </p:nvSpPr>
        <p:spPr>
          <a:xfrm>
            <a:off x="5715000" y="914400"/>
            <a:ext cx="3108960" cy="2743200"/>
          </a:xfrm>
        </p:spPr>
        <p:txBody>
          <a:bodyPr/>
          <a:lstStyle/>
          <a:p>
            <a:r>
              <a:rPr lang="en-US" dirty="0" smtClean="0"/>
              <a:t>Create </a:t>
            </a:r>
            <a:r>
              <a:rPr lang="en-US" dirty="0"/>
              <a:t>Gosu plugin class </a:t>
            </a:r>
            <a:r>
              <a:rPr lang="en-US" dirty="0" smtClean="0"/>
              <a:t>in </a:t>
            </a:r>
            <a:r>
              <a:rPr lang="en-US" dirty="0"/>
              <a:t>a package </a:t>
            </a:r>
            <a:br>
              <a:rPr lang="en-US" dirty="0"/>
            </a:br>
            <a:r>
              <a:rPr lang="en-US" dirty="0"/>
              <a:t>located in </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gsrc</a:t>
            </a:r>
            <a:endParaRPr lang="en-US" b="1" dirty="0">
              <a:latin typeface="Courier New" pitchFamily="49" charset="0"/>
              <a:cs typeface="Courier New" pitchFamily="49" charset="0"/>
            </a:endParaRPr>
          </a:p>
        </p:txBody>
      </p:sp>
      <p:sp>
        <p:nvSpPr>
          <p:cNvPr id="3" name="Content Placeholder 2"/>
          <p:cNvSpPr>
            <a:spLocks noGrp="1"/>
          </p:cNvSpPr>
          <p:nvPr>
            <p:ph idx="10"/>
          </p:nvPr>
        </p:nvSpPr>
        <p:spPr>
          <a:xfrm>
            <a:off x="521208" y="4267200"/>
            <a:ext cx="8321040" cy="2133600"/>
          </a:xfrm>
        </p:spPr>
        <p:txBody>
          <a:bodyPr/>
          <a:lstStyle/>
          <a:p>
            <a:r>
              <a:rPr lang="en-US" dirty="0" smtClean="0"/>
              <a:t>Use </a:t>
            </a:r>
            <a:r>
              <a:rPr lang="en-US" dirty="0"/>
              <a:t>a package naming convention </a:t>
            </a:r>
            <a:r>
              <a:rPr lang="en-US" dirty="0" smtClean="0"/>
              <a:t>recommendation</a:t>
            </a:r>
            <a:endParaRPr lang="en-US" dirty="0"/>
          </a:p>
          <a:p>
            <a:pPr lvl="1"/>
            <a:r>
              <a:rPr lang="en-US" b="1" dirty="0">
                <a:latin typeface="Courier New" pitchFamily="49" charset="0"/>
                <a:cs typeface="Courier New" pitchFamily="49" charset="0"/>
              </a:rPr>
              <a:t>&lt;company&gt;.&lt;</a:t>
            </a:r>
            <a:r>
              <a:rPr lang="en-US" b="1" dirty="0">
                <a:latin typeface="Courier New" pitchFamily="49" charset="0"/>
                <a:cs typeface="Courier New" pitchFamily="49" charset="0"/>
              </a:rPr>
              <a:t>app_code</a:t>
            </a:r>
            <a:r>
              <a:rPr lang="en-US" b="1" dirty="0">
                <a:latin typeface="Courier New" pitchFamily="49" charset="0"/>
                <a:cs typeface="Courier New" pitchFamily="49" charset="0"/>
              </a:rPr>
              <a:t>&gt;.plugin.&lt;</a:t>
            </a:r>
            <a:r>
              <a:rPr lang="en-US" b="1" dirty="0">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a:t>Use plugin naming convention recommendation</a:t>
            </a:r>
          </a:p>
          <a:p>
            <a:pPr lvl="1"/>
            <a:r>
              <a:rPr lang="en-US" b="1" dirty="0">
                <a:latin typeface="Courier New" pitchFamily="49" charset="0"/>
                <a:cs typeface="Courier New" pitchFamily="49" charset="0"/>
              </a:rPr>
              <a:t>&lt;</a:t>
            </a:r>
            <a:r>
              <a:rPr lang="en-US" b="1" dirty="0">
                <a:latin typeface="Courier New" pitchFamily="49" charset="0"/>
                <a:cs typeface="Courier New" pitchFamily="49" charset="0"/>
              </a:rPr>
              <a:t>meaningfulName</a:t>
            </a:r>
            <a:r>
              <a:rPr lang="en-US" b="1" dirty="0">
                <a:latin typeface="Courier New" pitchFamily="49" charset="0"/>
                <a:cs typeface="Courier New" pitchFamily="49" charset="0"/>
              </a:rPr>
              <a:t>&gt;&lt;</a:t>
            </a:r>
            <a:r>
              <a:rPr lang="en-US" b="1" dirty="0">
                <a:latin typeface="Courier New" pitchFamily="49" charset="0"/>
                <a:cs typeface="Courier New" pitchFamily="49" charset="0"/>
              </a:rPr>
              <a:t>interfaceImplemented</a:t>
            </a:r>
            <a:r>
              <a:rPr lang="en-US" b="1" dirty="0">
                <a:latin typeface="Courier New" pitchFamily="49" charset="0"/>
                <a:cs typeface="Courier New" pitchFamily="49" charset="0"/>
              </a:rPr>
              <a:t>&gt;</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174433" cy="3048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85800" y="2152685"/>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689253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276600"/>
            <a:ext cx="3317875"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457200" y="914400"/>
            <a:ext cx="381000"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2b: Implement required interface(s)</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a:t>Implement the interface</a:t>
            </a:r>
          </a:p>
          <a:p>
            <a:r>
              <a:rPr lang="en-US" dirty="0" smtClean="0"/>
              <a:t>ALT+ENTER (1) to </a:t>
            </a:r>
            <a:br>
              <a:rPr lang="en-US" dirty="0" smtClean="0"/>
            </a:br>
            <a:r>
              <a:rPr lang="en-US" dirty="0" smtClean="0"/>
              <a:t>import the class</a:t>
            </a:r>
          </a:p>
          <a:p>
            <a:r>
              <a:rPr lang="en-US" dirty="0" smtClean="0"/>
              <a:t>ALT+ENTER (2)  to </a:t>
            </a:r>
            <a:br>
              <a:rPr lang="en-US" dirty="0" smtClean="0"/>
            </a:br>
            <a:r>
              <a:rPr lang="en-US" dirty="0" smtClean="0"/>
              <a:t>implement  methods</a:t>
            </a:r>
            <a:endParaRPr lang="en-US" dirty="0"/>
          </a:p>
          <a:p>
            <a:endParaRPr lang="en-US" dirty="0"/>
          </a:p>
        </p:txBody>
      </p:sp>
      <p:sp>
        <p:nvSpPr>
          <p:cNvPr id="5" name="Rectangle 4"/>
          <p:cNvSpPr/>
          <p:nvPr/>
        </p:nvSpPr>
        <p:spPr>
          <a:xfrm>
            <a:off x="457200" y="914400"/>
            <a:ext cx="84582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latin typeface="Courier New"/>
                <a:ea typeface="Times New Roman"/>
                <a:cs typeface="Times New Roman"/>
              </a:rPr>
              <a:t> </a:t>
            </a: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IExchangeRateSetPlugin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return 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endParaRPr lang="en-US" sz="1600" b="1" dirty="0">
              <a:effectLst/>
              <a:latin typeface="Calibri"/>
              <a:ea typeface="Calibri"/>
              <a:cs typeface="Times New Roman"/>
            </a:endParaRPr>
          </a:p>
        </p:txBody>
      </p:sp>
      <p:pic>
        <p:nvPicPr>
          <p:cNvPr id="8194" name="Picture 2" descr="C:\Users\sluersen\AppData\Local\Temp\SNAGHTML6b53f5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4038599"/>
            <a:ext cx="3820407" cy="22138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284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a:t>
            </a:r>
            <a:r>
              <a:rPr lang="en-US" dirty="0"/>
              <a:t>2c: Replace method stubs with </a:t>
            </a:r>
            <a:r>
              <a:rPr lang="en-US" dirty="0" smtClean="0"/>
              <a:t>code</a:t>
            </a:r>
            <a:endParaRPr lang="en-US" dirty="0"/>
          </a:p>
        </p:txBody>
      </p:sp>
      <p:sp>
        <p:nvSpPr>
          <p:cNvPr id="5" name="Rectangle 4"/>
          <p:cNvSpPr/>
          <p:nvPr/>
        </p:nvSpPr>
        <p:spPr>
          <a:xfrm>
            <a:off x="342900" y="914400"/>
            <a:ext cx="9677400" cy="264072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a:t>
            </a:r>
            <a:r>
              <a:rPr lang="en-US" sz="1600" b="1" i="1" dirty="0">
                <a:solidFill>
                  <a:srgbClr val="808080"/>
                </a:solidFill>
                <a:latin typeface="Courier New"/>
                <a:ea typeface="Times New Roman"/>
                <a:cs typeface="Times New Roman"/>
              </a:rPr>
              <a:t>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00"/>
                </a:solidFill>
                <a:latin typeface="Courier New"/>
                <a:ea typeface="Times New Roman"/>
                <a:cs typeface="Times New Roman"/>
              </a:rPr>
              <a:t>erSet.Name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"Acme </a:t>
            </a:r>
            <a:r>
              <a:rPr lang="en-US" sz="1600" b="1" dirty="0">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00"/>
                </a:solidFill>
                <a:latin typeface="Courier New"/>
                <a:ea typeface="Times New Roman"/>
                <a:cs typeface="Times New Roman"/>
              </a:rPr>
              <a:t>erSet.MarketRates</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smtClean="0">
                <a:solidFill>
                  <a:srgbClr val="000000"/>
                </a:solidFill>
                <a:latin typeface="Courier New"/>
                <a:ea typeface="Times New Roman"/>
                <a:cs typeface="Times New Roman"/>
              </a:rPr>
              <a:t>erSet.EffectiveDate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37   }</a:t>
            </a:r>
            <a:endParaRPr lang="en-US" sz="1600" b="1" dirty="0">
              <a:effectLst/>
              <a:latin typeface="Calibri"/>
              <a:ea typeface="Calibri"/>
              <a:cs typeface="Times New Roman"/>
            </a:endParaRPr>
          </a:p>
        </p:txBody>
      </p:sp>
      <p:sp>
        <p:nvSpPr>
          <p:cNvPr id="4" name="Content Placeholder 3"/>
          <p:cNvSpPr>
            <a:spLocks noGrp="1"/>
          </p:cNvSpPr>
          <p:nvPr>
            <p:ph idx="1"/>
          </p:nvPr>
        </p:nvSpPr>
        <p:spPr>
          <a:xfrm>
            <a:off x="519113" y="3810000"/>
            <a:ext cx="8318500" cy="2590800"/>
          </a:xfrm>
        </p:spPr>
        <p:txBody>
          <a:bodyPr/>
          <a:lstStyle/>
          <a:p>
            <a:r>
              <a:rPr lang="en-US" dirty="0"/>
              <a:t>Every public method from the interface must exist</a:t>
            </a:r>
          </a:p>
          <a:p>
            <a:r>
              <a:rPr lang="en-US" dirty="0"/>
              <a:t>Some methods can be left as stubs that do nothing</a:t>
            </a:r>
          </a:p>
          <a:p>
            <a:r>
              <a:rPr lang="en-US" dirty="0" smtClean="0"/>
              <a:t>If needed, create private </a:t>
            </a:r>
            <a:r>
              <a:rPr lang="en-US" dirty="0"/>
              <a:t>methods within the plugin </a:t>
            </a:r>
            <a:endParaRPr lang="en-US" dirty="0" smtClean="0"/>
          </a:p>
          <a:p>
            <a:r>
              <a:rPr lang="en-US" dirty="0" smtClean="0"/>
              <a:t>From public </a:t>
            </a:r>
            <a:r>
              <a:rPr lang="en-US" dirty="0"/>
              <a:t>methods, </a:t>
            </a:r>
            <a:r>
              <a:rPr lang="en-US" dirty="0" smtClean="0"/>
              <a:t>call private </a:t>
            </a:r>
            <a:r>
              <a:rPr lang="en-US" dirty="0"/>
              <a:t>methods </a:t>
            </a:r>
          </a:p>
          <a:p>
            <a:endParaRPr lang="en-US" dirty="0"/>
          </a:p>
        </p:txBody>
      </p:sp>
    </p:spTree>
    <p:extLst>
      <p:ext uri="{BB962C8B-B14F-4D97-AF65-F5344CB8AC3E}">
        <p14:creationId xmlns:p14="http://schemas.microsoft.com/office/powerpoint/2010/main" val="28122619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e2fed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40995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0" name="pic DlG Select" descr="C:\Users\sluersen\AppData\Local\Temp\SNAGHTML16e65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94" y="4362449"/>
            <a:ext cx="3857625" cy="19431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3a: </a:t>
            </a:r>
            <a:r>
              <a:rPr lang="en-US" dirty="0"/>
              <a:t>Create the </a:t>
            </a:r>
            <a:r>
              <a:rPr lang="en-US" dirty="0" smtClean="0"/>
              <a:t>plugin registry file</a:t>
            </a:r>
            <a:endParaRPr lang="en-US" dirty="0"/>
          </a:p>
        </p:txBody>
      </p:sp>
      <p:sp>
        <p:nvSpPr>
          <p:cNvPr id="3" name="Content Placeholder 2"/>
          <p:cNvSpPr>
            <a:spLocks noGrp="1"/>
          </p:cNvSpPr>
          <p:nvPr>
            <p:ph idx="1"/>
          </p:nvPr>
        </p:nvSpPr>
        <p:spPr>
          <a:xfrm>
            <a:off x="521208" y="914400"/>
            <a:ext cx="8321040" cy="3063513"/>
          </a:xfrm>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Specify name and select interface</a:t>
            </a:r>
          </a:p>
          <a:p>
            <a:pPr marL="342900" lvl="1" indent="0">
              <a:buNone/>
            </a:pPr>
            <a:endParaRPr lang="en-US" dirty="0"/>
          </a:p>
          <a:p>
            <a:endParaRPr lang="en-US" dirty="0" smtClean="0"/>
          </a:p>
        </p:txBody>
      </p:sp>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sp>
        <p:nvSpPr>
          <p:cNvPr id="23" name="Rounded Rectangle 22"/>
          <p:cNvSpPr/>
          <p:nvPr/>
        </p:nvSpPr>
        <p:spPr bwMode="auto">
          <a:xfrm>
            <a:off x="2773030" y="39906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6" name="Right Arrow 25"/>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extBox 3"/>
          <p:cNvSpPr txBox="1"/>
          <p:nvPr/>
        </p:nvSpPr>
        <p:spPr>
          <a:xfrm>
            <a:off x="5706399" y="990600"/>
            <a:ext cx="3252054" cy="2362200"/>
          </a:xfrm>
          <a:prstGeom prst="rect">
            <a:avLst/>
          </a:prstGeom>
          <a:noFill/>
        </p:spPr>
        <p:txBody>
          <a:bodyPr wrap="square" rtlCol="0">
            <a:noAutofit/>
          </a:bodyPr>
          <a:lstStyle/>
          <a:p>
            <a:r>
              <a:rPr lang="en-US" b="1" dirty="0" smtClean="0">
                <a:solidFill>
                  <a:schemeClr val="accent1">
                    <a:lumMod val="75000"/>
                  </a:schemeClr>
                </a:solidFill>
              </a:rPr>
              <a:t>In </a:t>
            </a:r>
            <a:r>
              <a:rPr lang="en-US" b="1" dirty="0">
                <a:solidFill>
                  <a:schemeClr val="accent1">
                    <a:lumMod val="75000"/>
                  </a:schemeClr>
                </a:solidFill>
              </a:rPr>
              <a:t>many cases, the plugin definition </a:t>
            </a:r>
            <a:r>
              <a:rPr lang="en-US" b="1" dirty="0" smtClean="0">
                <a:solidFill>
                  <a:schemeClr val="accent1">
                    <a:lumMod val="75000"/>
                  </a:schemeClr>
                </a:solidFill>
              </a:rPr>
              <a:t>ALREADY </a:t>
            </a:r>
            <a:r>
              <a:rPr lang="en-US" b="1" dirty="0">
                <a:solidFill>
                  <a:schemeClr val="accent1">
                    <a:lumMod val="75000"/>
                  </a:schemeClr>
                </a:solidFill>
              </a:rPr>
              <a:t>exists in the project and it is </a:t>
            </a:r>
            <a:r>
              <a:rPr lang="en-US" b="1" dirty="0" smtClean="0">
                <a:solidFill>
                  <a:schemeClr val="accent1">
                    <a:lumMod val="75000"/>
                  </a:schemeClr>
                </a:solidFill>
              </a:rPr>
              <a:t>NOT </a:t>
            </a:r>
            <a:r>
              <a:rPr lang="en-US" b="1" dirty="0">
                <a:solidFill>
                  <a:schemeClr val="accent1">
                    <a:lumMod val="75000"/>
                  </a:schemeClr>
                </a:solidFill>
              </a:rPr>
              <a:t>necessary to create a new plugin file!</a:t>
            </a:r>
          </a:p>
          <a:p>
            <a:endParaRPr lang="en-US" dirty="0" smtClean="0">
              <a:solidFill>
                <a:schemeClr val="accent1">
                  <a:lumMod val="75000"/>
                </a:schemeClr>
              </a:solidFill>
              <a:latin typeface="Arial" pitchFamily="32" charset="0"/>
              <a:cs typeface="Arial" pitchFamily="32" charset="0"/>
            </a:endParaRPr>
          </a:p>
        </p:txBody>
      </p:sp>
      <p:pic>
        <p:nvPicPr>
          <p:cNvPr id="1030" name="Picture 6" descr="C:\Users\sluersen\AppData\Local\Temp\SNAGHTMLe5d2e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328" y="3426959"/>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536741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a:t>
            </a:r>
            <a:r>
              <a:rPr lang="en-US" dirty="0" smtClean="0"/>
              <a:t>Gosu</a:t>
            </a:r>
          </a:p>
          <a:p>
            <a:pPr lvl="1"/>
            <a:r>
              <a:rPr lang="en-US" dirty="0" smtClean="0"/>
              <a:t>Register </a:t>
            </a:r>
            <a:r>
              <a:rPr lang="en-US" dirty="0"/>
              <a:t>and deploy plugins</a:t>
            </a:r>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sluersen\AppData\Local\Temp\SNAGHTML5fbc8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33800"/>
            <a:ext cx="8424744" cy="2387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3b: Configure the registry file</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Define parameters</a:t>
            </a:r>
            <a:endParaRPr lang="en-US" dirty="0"/>
          </a:p>
          <a:p>
            <a:endParaRPr lang="en-US" dirty="0"/>
          </a:p>
        </p:txBody>
      </p:sp>
      <p:sp>
        <p:nvSpPr>
          <p:cNvPr id="9" name="num4"/>
          <p:cNvSpPr/>
          <p:nvPr/>
        </p:nvSpPr>
        <p:spPr bwMode="auto">
          <a:xfrm>
            <a:off x="8794558" y="556142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3"/>
          <p:cNvSpPr/>
          <p:nvPr/>
        </p:nvSpPr>
        <p:spPr bwMode="auto">
          <a:xfrm>
            <a:off x="4783872" y="53745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1" name="num1"/>
          <p:cNvSpPr/>
          <p:nvPr/>
        </p:nvSpPr>
        <p:spPr bwMode="auto">
          <a:xfrm>
            <a:off x="419100" y="465596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971189"/>
            <a:ext cx="1639896" cy="806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 PV Plugin GW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630" y="914400"/>
            <a:ext cx="4204799" cy="2753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8809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777574" y="5511225"/>
            <a:ext cx="1598939" cy="584775"/>
          </a:xfrm>
          <a:prstGeom prst="rect">
            <a:avLst/>
          </a:prstGeom>
        </p:spPr>
        <p:txBody>
          <a:bodyPr wrap="square">
            <a:spAutoFit/>
          </a:bodyPr>
          <a:lstStyle/>
          <a:p>
            <a:pPr algn="ctr"/>
            <a:r>
              <a:rPr lang="en-US" sz="1600" b="1" dirty="0" smtClean="0">
                <a:solidFill>
                  <a:schemeClr val="bg1"/>
                </a:solidFill>
              </a:rPr>
              <a:t>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7" name="Rectangle 96"/>
          <p:cNvSpPr/>
          <p:nvPr/>
        </p:nvSpPr>
        <p:spPr>
          <a:xfrm>
            <a:off x="5006059" y="5550065"/>
            <a:ext cx="1598940" cy="584775"/>
          </a:xfrm>
          <a:prstGeom prst="rect">
            <a:avLst/>
          </a:prstGeom>
        </p:spPr>
        <p:txBody>
          <a:bodyPr wrap="squar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574" y="388459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2707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smtClean="0"/>
              <a:t>Gosu plugins</a:t>
            </a:r>
            <a:endParaRPr lang="en-US" dirty="0"/>
          </a:p>
          <a:p>
            <a:r>
              <a:rPr lang="en-US" dirty="0" smtClean="0">
                <a:solidFill>
                  <a:schemeClr val="bg1"/>
                </a:solidFill>
              </a:rPr>
              <a:t>Plugin </a:t>
            </a:r>
            <a:r>
              <a:rPr lang="en-US" dirty="0" smtClean="0">
                <a:solidFill>
                  <a:schemeClr val="bg1"/>
                </a:solidFill>
              </a:rPr>
              <a:t>parameters plugins</a:t>
            </a:r>
            <a:endParaRPr lang="en-US" dirty="0">
              <a:solidFill>
                <a:schemeClr val="bg1"/>
              </a:solidFill>
            </a:endParaRP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Parameters</a:t>
            </a:r>
            <a:endParaRPr lang="en-US" dirty="0"/>
          </a:p>
        </p:txBody>
      </p:sp>
      <p:sp>
        <p:nvSpPr>
          <p:cNvPr id="3" name="Content Placeholder 2"/>
          <p:cNvSpPr>
            <a:spLocks noGrp="1"/>
          </p:cNvSpPr>
          <p:nvPr>
            <p:ph idx="1"/>
          </p:nvPr>
        </p:nvSpPr>
        <p:spPr>
          <a:xfrm>
            <a:off x="519113" y="2743200"/>
            <a:ext cx="8318500" cy="3657600"/>
          </a:xfrm>
        </p:spPr>
        <p:txBody>
          <a:bodyPr/>
          <a:lstStyle/>
          <a:p>
            <a:r>
              <a:rPr lang="en-US" dirty="0" smtClean="0"/>
              <a:t>Specify values that can </a:t>
            </a:r>
            <a:r>
              <a:rPr lang="en-US" dirty="0"/>
              <a:t>be passed into a plugin at the registry level</a:t>
            </a:r>
          </a:p>
          <a:p>
            <a:r>
              <a:rPr lang="en-US" dirty="0"/>
              <a:t>Useful for varying plugin behavior without changing the plugin code </a:t>
            </a:r>
            <a:r>
              <a:rPr lang="en-US" dirty="0" smtClean="0"/>
              <a:t>itself</a:t>
            </a:r>
          </a:p>
          <a:p>
            <a:r>
              <a:rPr lang="en-US" dirty="0" smtClean="0"/>
              <a:t>Example:</a:t>
            </a:r>
          </a:p>
          <a:p>
            <a:pPr lvl="1"/>
            <a:r>
              <a:rPr lang="en-US" dirty="0" smtClean="0"/>
              <a:t>Testing </a:t>
            </a:r>
            <a:r>
              <a:rPr lang="en-US" dirty="0"/>
              <a:t>environment compared to a production </a:t>
            </a:r>
            <a:r>
              <a:rPr lang="en-US" dirty="0" smtClean="0"/>
              <a:t>environment</a:t>
            </a:r>
          </a:p>
          <a:p>
            <a:r>
              <a:rPr lang="en-US" dirty="0" smtClean="0"/>
              <a:t>Plugin class must implement </a:t>
            </a:r>
            <a:r>
              <a:rPr lang="en-US" b="1" dirty="0" smtClean="0">
                <a:latin typeface="Courier New" pitchFamily="49" charset="0"/>
                <a:cs typeface="Courier New" pitchFamily="49" charset="0"/>
              </a:rPr>
              <a:t>InitializablePlugin</a:t>
            </a:r>
            <a:r>
              <a:rPr lang="en-US" dirty="0" smtClean="0"/>
              <a:t> interface and </a:t>
            </a:r>
            <a:r>
              <a:rPr lang="en-US" b="1" dirty="0">
                <a:latin typeface="Courier New" pitchFamily="49" charset="0"/>
                <a:cs typeface="Courier New" pitchFamily="49" charset="0"/>
              </a:rPr>
              <a:t>setParameters</a:t>
            </a:r>
            <a:r>
              <a:rPr lang="en-US" b="1" dirty="0">
                <a:latin typeface="Courier New" pitchFamily="49" charset="0"/>
                <a:cs typeface="Courier New" pitchFamily="49" charset="0"/>
              </a:rPr>
              <a:t>() </a:t>
            </a:r>
            <a:r>
              <a:rPr lang="en-US" dirty="0" smtClean="0"/>
              <a:t>method</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8" y="907542"/>
            <a:ext cx="8340757" cy="13853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82189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Grey Number"/>
          <p:cNvSpPr/>
          <p:nvPr/>
        </p:nvSpPr>
        <p:spPr bwMode="auto">
          <a:xfrm>
            <a:off x="381000" y="914400"/>
            <a:ext cx="381000" cy="490595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Reading plugin parameters</a:t>
            </a:r>
          </a:p>
        </p:txBody>
      </p:sp>
      <p:sp>
        <p:nvSpPr>
          <p:cNvPr id="3" name="Rectangle 2"/>
          <p:cNvSpPr/>
          <p:nvPr/>
        </p:nvSpPr>
        <p:spPr>
          <a:xfrm>
            <a:off x="285750" y="914400"/>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gw.api.system.database.SequenceUtil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gw.plugin.InitializablePlugin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java.util.Map</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AcmeIExchangeRateSetPluginWithParameters</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43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setParameters</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parameters:Map</a:t>
            </a:r>
            <a:r>
              <a:rPr lang="en-US" sz="1600" b="1" dirty="0" smtClean="0">
                <a:solidFill>
                  <a:srgbClr val="000000"/>
                </a:solidFill>
                <a:latin typeface="Courier New"/>
                <a:ea typeface="Times New Roman"/>
                <a:cs typeface="Times New Roman"/>
              </a:rPr>
              <a:t>&lt;</a:t>
            </a:r>
            <a:r>
              <a:rPr lang="en-US" sz="1600" b="1" dirty="0" smtClean="0">
                <a:solidFill>
                  <a:srgbClr val="000000"/>
                </a:solidFill>
                <a:latin typeface="Courier New"/>
                <a:ea typeface="Times New Roman"/>
                <a:cs typeface="Times New Roman"/>
              </a:rPr>
              <a:t>Object,Object</a:t>
            </a:r>
            <a:r>
              <a:rPr lang="en-US" sz="1600" b="1" dirty="0">
                <a:solidFill>
                  <a:srgbClr val="000000"/>
                </a:solidFill>
                <a:latin typeface="Courier New"/>
                <a:ea typeface="Times New Roman"/>
                <a:cs typeface="Times New Roman"/>
              </a:rPr>
              <a:t>&gt;) {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44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0000"/>
                </a:solidFill>
                <a:latin typeface="Courier New"/>
                <a:ea typeface="Times New Roman"/>
                <a:cs typeface="Times New Roman"/>
              </a:rPr>
              <a:t>parameters.</a:t>
            </a:r>
            <a:r>
              <a:rPr lang="en-US" sz="1600" b="1" dirty="0">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a:solidFill>
                  <a:srgbClr val="000000"/>
                </a:solidFill>
                <a:latin typeface="Courier New"/>
                <a:ea typeface="Times New Roman"/>
                <a:cs typeface="Times New Roman"/>
              </a:rPr>
              <a:t>parameters.</a:t>
            </a:r>
            <a:r>
              <a:rPr lang="en-US" sz="1600" b="1" dirty="0">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46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"Retrieving currency rates as </a:t>
            </a:r>
            <a:r>
              <a:rPr lang="en-US" sz="1600" b="1" dirty="0" smtClean="0">
                <a:solidFill>
                  <a:srgbClr val="008000"/>
                </a:solidFill>
                <a:latin typeface="Courier New"/>
                <a:ea typeface="Times New Roman"/>
                <a:cs typeface="Times New Roman"/>
              </a:rPr>
              <a:t>"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with password " </a:t>
            </a:r>
            <a:r>
              <a:rPr lang="en-US" sz="1600" b="1" dirty="0">
                <a:solidFill>
                  <a:srgbClr val="000000"/>
                </a:solidFill>
                <a:latin typeface="Courier New"/>
                <a:ea typeface="Times New Roman"/>
                <a:cs typeface="Times New Roman"/>
              </a:rPr>
              <a:t>+ password) </a:t>
            </a:r>
            <a:endParaRPr lang="en-US" sz="20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 47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6888247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Register and deploy plugins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 if each statement is true or false.</a:t>
            </a:r>
          </a:p>
          <a:p>
            <a:pPr marL="857250" lvl="1" indent="-457200">
              <a:buFont typeface="+mj-lt"/>
              <a:buAutoNum type="alphaLcParenR"/>
            </a:pPr>
            <a:r>
              <a:rPr lang="en-US" dirty="0"/>
              <a:t>Plugins implement methods that are called by internal code.</a:t>
            </a:r>
          </a:p>
          <a:p>
            <a:pPr marL="857250" lvl="1" indent="-457200">
              <a:buFont typeface="+mj-lt"/>
              <a:buAutoNum type="alphaLcParenR"/>
            </a:pPr>
            <a:r>
              <a:rPr lang="en-US" dirty="0"/>
              <a:t>Plugins must be written in Gosu.</a:t>
            </a:r>
          </a:p>
          <a:p>
            <a:pPr marL="857250" lvl="1" indent="-457200">
              <a:buFont typeface="+mj-lt"/>
              <a:buAutoNum type="alphaLcParenR"/>
            </a:pPr>
            <a:r>
              <a:rPr lang="en-US" dirty="0"/>
              <a:t>A plugin class must contain a predetermined set of methods based on the business need it serves.</a:t>
            </a:r>
          </a:p>
          <a:p>
            <a:pPr marL="857250" lvl="1" indent="-457200">
              <a:buFont typeface="+mj-lt"/>
              <a:buAutoNum type="alphaLcParenR"/>
            </a:pPr>
            <a:r>
              <a:rPr lang="en-US" dirty="0"/>
              <a:t>Plugins are used exclusively for external application integration.</a:t>
            </a:r>
          </a:p>
          <a:p>
            <a:r>
              <a:rPr lang="en-US" dirty="0"/>
              <a:t>What is the purpose of a plugin registry entry?</a:t>
            </a:r>
          </a:p>
          <a:p>
            <a:r>
              <a:rPr lang="en-US" dirty="0"/>
              <a:t>Do you need to restart the server when you:</a:t>
            </a:r>
          </a:p>
          <a:p>
            <a:pPr marL="857250" lvl="1" indent="-457200">
              <a:buFont typeface="+mj-lt"/>
              <a:buAutoNum type="alphaLcParenR"/>
            </a:pPr>
            <a:r>
              <a:rPr lang="en-US" dirty="0"/>
              <a:t>Modify code in an existing Gosu plugin?</a:t>
            </a:r>
          </a:p>
          <a:p>
            <a:pPr marL="857250" lvl="1" indent="-457200">
              <a:buFont typeface="+mj-lt"/>
              <a:buAutoNum type="alphaLcParenR"/>
            </a:pPr>
            <a:r>
              <a:rPr lang="en-US" dirty="0" smtClean="0"/>
              <a:t>Modify </a:t>
            </a:r>
            <a:r>
              <a:rPr lang="en-US" dirty="0"/>
              <a:t>a plugin registry entry?</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Guidewire plugins</a:t>
            </a:r>
          </a:p>
          <a:p>
            <a:r>
              <a:rPr lang="en-US" dirty="0" smtClean="0"/>
              <a:t>Gosu </a:t>
            </a:r>
            <a:r>
              <a:rPr lang="en-US" dirty="0"/>
              <a:t>plugins</a:t>
            </a:r>
          </a:p>
          <a:p>
            <a:r>
              <a:rPr lang="en-US" dirty="0"/>
              <a:t>Plugin parameters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990599"/>
            <a:ext cx="3586781" cy="256198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Plugin</a:t>
            </a:r>
            <a:endParaRPr lang="en-US" dirty="0"/>
          </a:p>
        </p:txBody>
      </p:sp>
      <p:sp>
        <p:nvSpPr>
          <p:cNvPr id="5" name="Content Placeholder 4"/>
          <p:cNvSpPr>
            <a:spLocks noGrp="1"/>
          </p:cNvSpPr>
          <p:nvPr>
            <p:ph idx="1"/>
          </p:nvPr>
        </p:nvSpPr>
        <p:spPr/>
        <p:txBody>
          <a:bodyPr/>
          <a:lstStyle/>
          <a:p>
            <a:r>
              <a:rPr lang="en-US" dirty="0"/>
              <a:t>Often defines integration point </a:t>
            </a:r>
            <a:r>
              <a:rPr lang="en-US" dirty="0" smtClean="0"/>
              <a:t/>
            </a:r>
            <a:br>
              <a:rPr lang="en-US" dirty="0" smtClean="0"/>
            </a:br>
            <a:r>
              <a:rPr lang="en-US" dirty="0" smtClean="0"/>
              <a:t>with </a:t>
            </a:r>
            <a:r>
              <a:rPr lang="en-US" dirty="0"/>
              <a:t>external system(s)</a:t>
            </a:r>
          </a:p>
          <a:p>
            <a:r>
              <a:rPr lang="en-US" dirty="0" smtClean="0"/>
              <a:t>.</a:t>
            </a:r>
            <a:r>
              <a:rPr lang="en-US" dirty="0" smtClean="0"/>
              <a:t>gwp</a:t>
            </a:r>
            <a:r>
              <a:rPr lang="en-US" dirty="0" smtClean="0"/>
              <a:t> file </a:t>
            </a:r>
          </a:p>
          <a:p>
            <a:pPr lvl="1"/>
            <a:r>
              <a:rPr lang="en-US" b="1" dirty="0">
                <a:latin typeface="Courier New" pitchFamily="49" charset="0"/>
                <a:cs typeface="Courier New" pitchFamily="49" charset="0"/>
              </a:rPr>
              <a:t>…\config\plugin\registry\</a:t>
            </a:r>
          </a:p>
          <a:p>
            <a:pPr lvl="1"/>
            <a:r>
              <a:rPr lang="en-US" dirty="0" smtClean="0"/>
              <a:t>Specifies Gosu or </a:t>
            </a:r>
            <a:r>
              <a:rPr lang="en-US" dirty="0"/>
              <a:t>Java </a:t>
            </a:r>
            <a:r>
              <a:rPr lang="en-US" dirty="0" smtClean="0"/>
              <a:t>class</a:t>
            </a:r>
          </a:p>
          <a:p>
            <a:pPr lvl="1"/>
            <a:r>
              <a:rPr lang="en-US" dirty="0" smtClean="0"/>
              <a:t>Defined additional parameters</a:t>
            </a:r>
          </a:p>
          <a:p>
            <a:r>
              <a:rPr lang="en-US" dirty="0" smtClean="0"/>
              <a:t>Gosu, OSGi, or Java</a:t>
            </a:r>
          </a:p>
          <a:p>
            <a:pPr lvl="1"/>
            <a:r>
              <a:rPr lang="en-US" dirty="0" smtClean="0"/>
              <a:t>Contains </a:t>
            </a:r>
            <a:r>
              <a:rPr lang="en-US" dirty="0"/>
              <a:t>a set of methods </a:t>
            </a:r>
            <a:br>
              <a:rPr lang="en-US" dirty="0"/>
            </a:br>
            <a:r>
              <a:rPr lang="en-US" dirty="0"/>
              <a:t>called by internal code to </a:t>
            </a:r>
            <a:br>
              <a:rPr lang="en-US" dirty="0"/>
            </a:br>
            <a:r>
              <a:rPr lang="en-US" dirty="0"/>
              <a:t>execute application functionality</a:t>
            </a:r>
          </a:p>
          <a:p>
            <a:r>
              <a:rPr lang="en-US" dirty="0" smtClean="0"/>
              <a:t>Code executes in… </a:t>
            </a:r>
          </a:p>
          <a:p>
            <a:pPr lvl="1"/>
            <a:r>
              <a:rPr lang="en-US" dirty="0" smtClean="0"/>
              <a:t>the </a:t>
            </a:r>
            <a:r>
              <a:rPr lang="en-US" dirty="0"/>
              <a:t>Guidewire </a:t>
            </a:r>
            <a:r>
              <a:rPr lang="en-US" dirty="0" smtClean="0"/>
              <a:t>application Java </a:t>
            </a:r>
            <a:r>
              <a:rPr lang="en-US" dirty="0"/>
              <a:t>Virtual Machine (JVM) </a:t>
            </a:r>
            <a:r>
              <a:rPr lang="en-US" dirty="0" smtClean="0"/>
              <a:t>process </a:t>
            </a:r>
          </a:p>
          <a:p>
            <a:pPr lvl="1"/>
            <a:r>
              <a:rPr lang="en-US" dirty="0" smtClean="0"/>
              <a:t>a user context or outside of user context</a:t>
            </a:r>
          </a:p>
          <a:p>
            <a:pPr lvl="1"/>
            <a:r>
              <a:rPr lang="en-US" dirty="0" smtClean="0"/>
              <a:t>the current transaction bundle</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220" y="4038600"/>
            <a:ext cx="1065960" cy="11547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038600"/>
            <a:ext cx="1065960" cy="11547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180" y="4025900"/>
            <a:ext cx="1076620" cy="11663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Implemented plugins behaviors</a:t>
            </a:r>
            <a:endParaRPr lang="en-US" dirty="0"/>
          </a:p>
        </p:txBody>
      </p:sp>
      <p:sp>
        <p:nvSpPr>
          <p:cNvPr id="3" name="Content Placeholder 2"/>
          <p:cNvSpPr>
            <a:spLocks noGrp="1"/>
          </p:cNvSpPr>
          <p:nvPr>
            <p:ph sz="half" idx="1"/>
          </p:nvPr>
        </p:nvSpPr>
        <p:spPr/>
        <p:txBody>
          <a:bodyPr/>
          <a:lstStyle/>
          <a:p>
            <a:r>
              <a:rPr lang="en-US" dirty="0"/>
              <a:t>All applications</a:t>
            </a:r>
          </a:p>
          <a:p>
            <a:pPr lvl="1"/>
            <a:r>
              <a:rPr lang="en-US" dirty="0"/>
              <a:t>User authentication</a:t>
            </a:r>
          </a:p>
          <a:p>
            <a:pPr lvl="1"/>
            <a:r>
              <a:rPr lang="en-US" dirty="0"/>
              <a:t>Geocoding</a:t>
            </a:r>
          </a:p>
          <a:p>
            <a:pPr lvl="1"/>
            <a:r>
              <a:rPr lang="en-US" dirty="0"/>
              <a:t>Number generation for significant entities</a:t>
            </a:r>
          </a:p>
          <a:p>
            <a:pPr lvl="1"/>
            <a:r>
              <a:rPr lang="en-US" dirty="0"/>
              <a:t>Document production and </a:t>
            </a:r>
            <a:r>
              <a:rPr lang="en-US" dirty="0" smtClean="0"/>
              <a:t>storage</a:t>
            </a:r>
            <a:br>
              <a:rPr lang="en-US" dirty="0" smtClean="0"/>
            </a:br>
            <a:endParaRPr lang="en-US" dirty="0"/>
          </a:p>
        </p:txBody>
      </p:sp>
      <p:sp>
        <p:nvSpPr>
          <p:cNvPr id="16" name="Content Placeholder 15"/>
          <p:cNvSpPr>
            <a:spLocks noGrp="1"/>
          </p:cNvSpPr>
          <p:nvPr>
            <p:ph sz="half" idx="2"/>
          </p:nvPr>
        </p:nvSpPr>
        <p:spPr/>
        <p:txBody>
          <a:bodyPr/>
          <a:lstStyle/>
          <a:p>
            <a:r>
              <a:rPr lang="en-US" dirty="0"/>
              <a:t>ClaimCenter</a:t>
            </a:r>
          </a:p>
          <a:p>
            <a:pPr lvl="1"/>
            <a:r>
              <a:rPr lang="en-US" dirty="0"/>
              <a:t>Policy </a:t>
            </a:r>
            <a:r>
              <a:rPr lang="en-US" dirty="0" smtClean="0"/>
              <a:t>search</a:t>
            </a:r>
          </a:p>
          <a:p>
            <a:pPr lvl="1"/>
            <a:r>
              <a:rPr lang="en-US" dirty="0" smtClean="0"/>
              <a:t>New </a:t>
            </a:r>
            <a:r>
              <a:rPr lang="en-US" dirty="0"/>
              <a:t>Claim </a:t>
            </a:r>
            <a:r>
              <a:rPr lang="en-US" dirty="0" smtClean="0"/>
              <a:t>Wizard </a:t>
            </a:r>
            <a:r>
              <a:rPr lang="en-US" dirty="0"/>
              <a:t/>
            </a:r>
            <a:br>
              <a:rPr lang="en-US" dirty="0"/>
            </a:br>
            <a:endParaRPr lang="en-US" dirty="0" smtClean="0"/>
          </a:p>
          <a:p>
            <a:pPr lvl="1"/>
            <a:endParaRPr lang="en-US" dirty="0"/>
          </a:p>
          <a:p>
            <a:r>
              <a:rPr lang="en-US" dirty="0"/>
              <a:t>PolicyCenter</a:t>
            </a:r>
          </a:p>
          <a:p>
            <a:pPr lvl="1"/>
            <a:r>
              <a:rPr lang="en-US" dirty="0" smtClean="0"/>
              <a:t>Vehicle identification</a:t>
            </a:r>
            <a:br>
              <a:rPr lang="en-US" dirty="0" smtClean="0"/>
            </a:br>
            <a:r>
              <a:rPr lang="en-US" dirty="0" smtClean="0"/>
              <a:t>number (VIN) </a:t>
            </a:r>
            <a:br>
              <a:rPr lang="en-US" dirty="0" smtClean="0"/>
            </a:br>
            <a:r>
              <a:rPr lang="en-US" dirty="0" smtClean="0"/>
              <a:t>search</a:t>
            </a:r>
            <a:r>
              <a:rPr lang="en-US" dirty="0"/>
              <a:t/>
            </a:r>
            <a:br>
              <a:rPr lang="en-US" dirty="0"/>
            </a:br>
            <a:endParaRPr lang="en-US" dirty="0"/>
          </a:p>
          <a:p>
            <a:r>
              <a:rPr lang="en-US" dirty="0"/>
              <a:t>BillingCenter</a:t>
            </a:r>
          </a:p>
          <a:p>
            <a:pPr lvl="1"/>
            <a:r>
              <a:rPr lang="en-US" dirty="0"/>
              <a:t>Commission </a:t>
            </a:r>
            <a:r>
              <a:rPr lang="en-US" dirty="0" smtClean="0"/>
              <a:t/>
            </a:r>
            <a:br>
              <a:rPr lang="en-US" dirty="0" smtClean="0"/>
            </a:br>
            <a:r>
              <a:rPr lang="en-US" dirty="0" smtClean="0"/>
              <a:t>calculation</a:t>
            </a:r>
            <a:endParaRPr lang="en-US" dirty="0"/>
          </a:p>
          <a:p>
            <a:endParaRPr lang="en-US" dirty="0"/>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22115"/>
            <a:ext cx="1143000" cy="1080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094" y="3722115"/>
            <a:ext cx="91440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230" y="965200"/>
            <a:ext cx="1043564" cy="10568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04718"/>
            <a:ext cx="1327994" cy="8968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219" y="5021036"/>
            <a:ext cx="1025938" cy="10805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1130" y="5118143"/>
            <a:ext cx="1401763"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182" y="4254650"/>
            <a:ext cx="600075" cy="5476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3915" y="3430844"/>
            <a:ext cx="1321304" cy="937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7"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692" y="3849080"/>
            <a:ext cx="528427" cy="5284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239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plugins</a:t>
            </a:r>
          </a:p>
        </p:txBody>
      </p:sp>
      <p:sp>
        <p:nvSpPr>
          <p:cNvPr id="3" name="Content Placeholder 2"/>
          <p:cNvSpPr>
            <a:spLocks noGrp="1"/>
          </p:cNvSpPr>
          <p:nvPr>
            <p:ph sz="half" idx="1"/>
          </p:nvPr>
        </p:nvSpPr>
        <p:spPr/>
        <p:txBody>
          <a:bodyPr/>
          <a:lstStyle/>
          <a:p>
            <a:r>
              <a:rPr lang="en-US" dirty="0"/>
              <a:t>Predefined plugins</a:t>
            </a:r>
          </a:p>
          <a:p>
            <a:pPr lvl="1"/>
            <a:r>
              <a:rPr lang="en-US" dirty="0"/>
              <a:t>Used to implement customizable </a:t>
            </a:r>
            <a:r>
              <a:rPr lang="en-US" dirty="0" smtClean="0"/>
              <a:t/>
            </a:r>
            <a:br>
              <a:rPr lang="en-US" dirty="0" smtClean="0"/>
            </a:br>
            <a:r>
              <a:rPr lang="en-US" dirty="0" smtClean="0"/>
              <a:t>behavior </a:t>
            </a:r>
            <a:r>
              <a:rPr lang="en-US" dirty="0"/>
              <a:t>for predefined points in the application</a:t>
            </a:r>
            <a:br>
              <a:rPr lang="en-US" dirty="0"/>
            </a:br>
            <a:r>
              <a:rPr lang="en-US" dirty="0"/>
              <a:t/>
            </a:r>
            <a:br>
              <a:rPr lang="en-US" dirty="0"/>
            </a:br>
            <a:endParaRPr lang="en-US" dirty="0"/>
          </a:p>
          <a:p>
            <a:r>
              <a:rPr lang="en-US" dirty="0"/>
              <a:t>Messaging plugins</a:t>
            </a:r>
          </a:p>
          <a:p>
            <a:pPr lvl="1"/>
            <a:r>
              <a:rPr lang="en-US" dirty="0"/>
              <a:t>Used to send messages to external systems and process the resulting replies</a:t>
            </a:r>
            <a:br>
              <a:rPr lang="en-US" dirty="0"/>
            </a:br>
            <a:r>
              <a:rPr lang="en-US" dirty="0"/>
              <a:t/>
            </a:r>
            <a:br>
              <a:rPr lang="en-US" dirty="0"/>
            </a:br>
            <a:endParaRPr lang="en-US" dirty="0"/>
          </a:p>
          <a:p>
            <a:r>
              <a:rPr lang="en-US" dirty="0"/>
              <a:t>Startable plugins</a:t>
            </a:r>
          </a:p>
          <a:p>
            <a:pPr lvl="1"/>
            <a:r>
              <a:rPr lang="en-US" dirty="0"/>
              <a:t>Used to listen for incoming messages and processes them asynchronously</a:t>
            </a:r>
          </a:p>
          <a:p>
            <a:endParaRPr lang="en-US" dirty="0"/>
          </a:p>
        </p:txBody>
      </p:sp>
      <p:grpSp>
        <p:nvGrpSpPr>
          <p:cNvPr id="37" name="Group 101" hidden="1"/>
          <p:cNvGrpSpPr>
            <a:grpSpLocks/>
          </p:cNvGrpSpPr>
          <p:nvPr/>
        </p:nvGrpSpPr>
        <p:grpSpPr bwMode="auto">
          <a:xfrm>
            <a:off x="7134225" y="5043488"/>
            <a:ext cx="1535113" cy="1206500"/>
            <a:chOff x="5010" y="873"/>
            <a:chExt cx="626" cy="492"/>
          </a:xfrm>
        </p:grpSpPr>
        <p:sp>
          <p:nvSpPr>
            <p:cNvPr id="38" name="Freeform 102"/>
            <p:cNvSpPr>
              <a:spLocks/>
            </p:cNvSpPr>
            <p:nvPr/>
          </p:nvSpPr>
          <p:spPr bwMode="auto">
            <a:xfrm>
              <a:off x="5064" y="906"/>
              <a:ext cx="366" cy="459"/>
            </a:xfrm>
            <a:custGeom>
              <a:avLst/>
              <a:gdLst>
                <a:gd name="T0" fmla="*/ 0 w 1887"/>
                <a:gd name="T1" fmla="*/ 1 h 2365"/>
                <a:gd name="T2" fmla="*/ 0 w 1887"/>
                <a:gd name="T3" fmla="*/ 0 h 2365"/>
                <a:gd name="T4" fmla="*/ 0 w 1887"/>
                <a:gd name="T5" fmla="*/ 0 h 2365"/>
                <a:gd name="T6" fmla="*/ 1 w 1887"/>
                <a:gd name="T7" fmla="*/ 0 h 2365"/>
                <a:gd name="T8" fmla="*/ 1 w 1887"/>
                <a:gd name="T9" fmla="*/ 1 h 2365"/>
                <a:gd name="T10" fmla="*/ 0 w 1887"/>
                <a:gd name="T11" fmla="*/ 1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9" name="Line 103"/>
            <p:cNvSpPr>
              <a:spLocks noChangeShapeType="1"/>
            </p:cNvSpPr>
            <p:nvPr/>
          </p:nvSpPr>
          <p:spPr bwMode="auto">
            <a:xfrm>
              <a:off x="5062" y="1365"/>
              <a:ext cx="37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0" name="Line 104"/>
            <p:cNvSpPr>
              <a:spLocks noChangeShapeType="1"/>
            </p:cNvSpPr>
            <p:nvPr/>
          </p:nvSpPr>
          <p:spPr bwMode="auto">
            <a:xfrm flipV="1">
              <a:off x="5432" y="1010"/>
              <a:ext cx="0" cy="35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1" name="Freeform 105"/>
            <p:cNvSpPr>
              <a:spLocks/>
            </p:cNvSpPr>
            <p:nvPr/>
          </p:nvSpPr>
          <p:spPr bwMode="auto">
            <a:xfrm>
              <a:off x="5324" y="906"/>
              <a:ext cx="108" cy="108"/>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2" name="Rectangle 106"/>
            <p:cNvSpPr>
              <a:spLocks noChangeArrowheads="1"/>
            </p:cNvSpPr>
            <p:nvPr/>
          </p:nvSpPr>
          <p:spPr bwMode="auto">
            <a:xfrm>
              <a:off x="5123" y="1240"/>
              <a:ext cx="217" cy="30"/>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3" name="Rectangle 107"/>
            <p:cNvSpPr>
              <a:spLocks noChangeArrowheads="1"/>
            </p:cNvSpPr>
            <p:nvPr/>
          </p:nvSpPr>
          <p:spPr bwMode="auto">
            <a:xfrm>
              <a:off x="5123" y="1179"/>
              <a:ext cx="217"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4" name="Rectangle 108"/>
            <p:cNvSpPr>
              <a:spLocks noChangeArrowheads="1"/>
            </p:cNvSpPr>
            <p:nvPr/>
          </p:nvSpPr>
          <p:spPr bwMode="auto">
            <a:xfrm>
              <a:off x="5123" y="1118"/>
              <a:ext cx="216"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5" name="Rectangle 109"/>
            <p:cNvSpPr>
              <a:spLocks noChangeArrowheads="1"/>
            </p:cNvSpPr>
            <p:nvPr/>
          </p:nvSpPr>
          <p:spPr bwMode="auto">
            <a:xfrm>
              <a:off x="5123" y="1057"/>
              <a:ext cx="216" cy="2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6" name="Rectangle 110"/>
            <p:cNvSpPr>
              <a:spLocks noChangeArrowheads="1"/>
            </p:cNvSpPr>
            <p:nvPr/>
          </p:nvSpPr>
          <p:spPr bwMode="auto">
            <a:xfrm>
              <a:off x="5105" y="926"/>
              <a:ext cx="27"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7" name="Rectangle 111"/>
            <p:cNvSpPr>
              <a:spLocks noChangeArrowheads="1"/>
            </p:cNvSpPr>
            <p:nvPr/>
          </p:nvSpPr>
          <p:spPr bwMode="auto">
            <a:xfrm>
              <a:off x="5158" y="926"/>
              <a:ext cx="26"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8" name="Freeform 112"/>
            <p:cNvSpPr>
              <a:spLocks/>
            </p:cNvSpPr>
            <p:nvPr/>
          </p:nvSpPr>
          <p:spPr bwMode="auto">
            <a:xfrm>
              <a:off x="5010" y="1044"/>
              <a:ext cx="148" cy="114"/>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9" name="Freeform 113"/>
            <p:cNvSpPr>
              <a:spLocks/>
            </p:cNvSpPr>
            <p:nvPr/>
          </p:nvSpPr>
          <p:spPr bwMode="auto">
            <a:xfrm>
              <a:off x="5082" y="995"/>
              <a:ext cx="125" cy="108"/>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50" name="Group 114"/>
            <p:cNvGrpSpPr>
              <a:grpSpLocks/>
            </p:cNvGrpSpPr>
            <p:nvPr/>
          </p:nvGrpSpPr>
          <p:grpSpPr bwMode="auto">
            <a:xfrm>
              <a:off x="5379" y="873"/>
              <a:ext cx="257" cy="266"/>
              <a:chOff x="5379" y="873"/>
              <a:chExt cx="257" cy="266"/>
            </a:xfrm>
          </p:grpSpPr>
          <p:grpSp>
            <p:nvGrpSpPr>
              <p:cNvPr id="51" name="Group 115"/>
              <p:cNvGrpSpPr>
                <a:grpSpLocks/>
              </p:cNvGrpSpPr>
              <p:nvPr/>
            </p:nvGrpSpPr>
            <p:grpSpPr bwMode="auto">
              <a:xfrm flipH="1">
                <a:off x="5379" y="873"/>
                <a:ext cx="155" cy="266"/>
                <a:chOff x="3460" y="3152"/>
                <a:chExt cx="405" cy="695"/>
              </a:xfrm>
            </p:grpSpPr>
            <p:sp>
              <p:nvSpPr>
                <p:cNvPr id="55" name="Freeform 116"/>
                <p:cNvSpPr>
                  <a:spLocks/>
                </p:cNvSpPr>
                <p:nvPr/>
              </p:nvSpPr>
              <p:spPr bwMode="auto">
                <a:xfrm>
                  <a:off x="3463" y="3169"/>
                  <a:ext cx="376" cy="657"/>
                </a:xfrm>
                <a:custGeom>
                  <a:avLst/>
                  <a:gdLst>
                    <a:gd name="T0" fmla="*/ 9 w 751"/>
                    <a:gd name="T1" fmla="*/ 29 h 1314"/>
                    <a:gd name="T2" fmla="*/ 0 w 751"/>
                    <a:gd name="T3" fmla="*/ 16 h 1314"/>
                    <a:gd name="T4" fmla="*/ 1 w 751"/>
                    <a:gd name="T5" fmla="*/ 15 h 1314"/>
                    <a:gd name="T6" fmla="*/ 1 w 751"/>
                    <a:gd name="T7" fmla="*/ 15 h 1314"/>
                    <a:gd name="T8" fmla="*/ 1 w 751"/>
                    <a:gd name="T9" fmla="*/ 15 h 1314"/>
                    <a:gd name="T10" fmla="*/ 1 w 751"/>
                    <a:gd name="T11" fmla="*/ 15 h 1314"/>
                    <a:gd name="T12" fmla="*/ 1 w 751"/>
                    <a:gd name="T13" fmla="*/ 14 h 1314"/>
                    <a:gd name="T14" fmla="*/ 1 w 751"/>
                    <a:gd name="T15" fmla="*/ 14 h 1314"/>
                    <a:gd name="T16" fmla="*/ 1 w 751"/>
                    <a:gd name="T17" fmla="*/ 14 h 1314"/>
                    <a:gd name="T18" fmla="*/ 1 w 751"/>
                    <a:gd name="T19" fmla="*/ 13 h 1314"/>
                    <a:gd name="T20" fmla="*/ 1 w 751"/>
                    <a:gd name="T21" fmla="*/ 13 h 1314"/>
                    <a:gd name="T22" fmla="*/ 2 w 751"/>
                    <a:gd name="T23" fmla="*/ 13 h 1314"/>
                    <a:gd name="T24" fmla="*/ 2 w 751"/>
                    <a:gd name="T25" fmla="*/ 12 h 1314"/>
                    <a:gd name="T26" fmla="*/ 2 w 751"/>
                    <a:gd name="T27" fmla="*/ 12 h 1314"/>
                    <a:gd name="T28" fmla="*/ 2 w 751"/>
                    <a:gd name="T29" fmla="*/ 12 h 1314"/>
                    <a:gd name="T30" fmla="*/ 2 w 751"/>
                    <a:gd name="T31" fmla="*/ 11 h 1314"/>
                    <a:gd name="T32" fmla="*/ 3 w 751"/>
                    <a:gd name="T33" fmla="*/ 11 h 1314"/>
                    <a:gd name="T34" fmla="*/ 3 w 751"/>
                    <a:gd name="T35" fmla="*/ 10 h 1314"/>
                    <a:gd name="T36" fmla="*/ 3 w 751"/>
                    <a:gd name="T37" fmla="*/ 10 h 1314"/>
                    <a:gd name="T38" fmla="*/ 3 w 751"/>
                    <a:gd name="T39" fmla="*/ 9 h 1314"/>
                    <a:gd name="T40" fmla="*/ 4 w 751"/>
                    <a:gd name="T41" fmla="*/ 9 h 1314"/>
                    <a:gd name="T42" fmla="*/ 4 w 751"/>
                    <a:gd name="T43" fmla="*/ 8 h 1314"/>
                    <a:gd name="T44" fmla="*/ 4 w 751"/>
                    <a:gd name="T45" fmla="*/ 8 h 1314"/>
                    <a:gd name="T46" fmla="*/ 4 w 751"/>
                    <a:gd name="T47" fmla="*/ 8 h 1314"/>
                    <a:gd name="T48" fmla="*/ 4 w 751"/>
                    <a:gd name="T49" fmla="*/ 7 h 1314"/>
                    <a:gd name="T50" fmla="*/ 4 w 751"/>
                    <a:gd name="T51" fmla="*/ 7 h 1314"/>
                    <a:gd name="T52" fmla="*/ 24 w 751"/>
                    <a:gd name="T53" fmla="*/ 12 h 1314"/>
                    <a:gd name="T54" fmla="*/ 20 w 751"/>
                    <a:gd name="T55" fmla="*/ 20 h 1314"/>
                    <a:gd name="T56" fmla="*/ 21 w 751"/>
                    <a:gd name="T57" fmla="*/ 20 h 1314"/>
                    <a:gd name="T58" fmla="*/ 21 w 751"/>
                    <a:gd name="T59" fmla="*/ 20 h 1314"/>
                    <a:gd name="T60" fmla="*/ 21 w 751"/>
                    <a:gd name="T61" fmla="*/ 20 h 1314"/>
                    <a:gd name="T62" fmla="*/ 21 w 751"/>
                    <a:gd name="T63" fmla="*/ 21 h 1314"/>
                    <a:gd name="T64" fmla="*/ 22 w 751"/>
                    <a:gd name="T65" fmla="*/ 21 h 1314"/>
                    <a:gd name="T66" fmla="*/ 22 w 751"/>
                    <a:gd name="T67" fmla="*/ 21 h 1314"/>
                    <a:gd name="T68" fmla="*/ 22 w 751"/>
                    <a:gd name="T69" fmla="*/ 22 h 1314"/>
                    <a:gd name="T70" fmla="*/ 22 w 751"/>
                    <a:gd name="T71" fmla="*/ 22 h 1314"/>
                    <a:gd name="T72" fmla="*/ 22 w 751"/>
                    <a:gd name="T73" fmla="*/ 23 h 1314"/>
                    <a:gd name="T74" fmla="*/ 21 w 751"/>
                    <a:gd name="T75" fmla="*/ 23 h 1314"/>
                    <a:gd name="T76" fmla="*/ 21 w 751"/>
                    <a:gd name="T77" fmla="*/ 24 h 1314"/>
                    <a:gd name="T78" fmla="*/ 21 w 751"/>
                    <a:gd name="T79" fmla="*/ 24 h 1314"/>
                    <a:gd name="T80" fmla="*/ 21 w 751"/>
                    <a:gd name="T81" fmla="*/ 25 h 1314"/>
                    <a:gd name="T82" fmla="*/ 21 w 751"/>
                    <a:gd name="T83" fmla="*/ 26 h 1314"/>
                    <a:gd name="T84" fmla="*/ 21 w 751"/>
                    <a:gd name="T85" fmla="*/ 26 h 1314"/>
                    <a:gd name="T86" fmla="*/ 21 w 751"/>
                    <a:gd name="T87" fmla="*/ 27 h 1314"/>
                    <a:gd name="T88" fmla="*/ 21 w 751"/>
                    <a:gd name="T89" fmla="*/ 27 h 1314"/>
                    <a:gd name="T90" fmla="*/ 21 w 751"/>
                    <a:gd name="T91" fmla="*/ 28 h 1314"/>
                    <a:gd name="T92" fmla="*/ 21 w 751"/>
                    <a:gd name="T93" fmla="*/ 28 h 1314"/>
                    <a:gd name="T94" fmla="*/ 22 w 751"/>
                    <a:gd name="T95" fmla="*/ 31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117"/>
                <p:cNvSpPr>
                  <a:spLocks/>
                </p:cNvSpPr>
                <p:nvPr/>
              </p:nvSpPr>
              <p:spPr bwMode="auto">
                <a:xfrm>
                  <a:off x="3560" y="3336"/>
                  <a:ext cx="152" cy="199"/>
                </a:xfrm>
                <a:custGeom>
                  <a:avLst/>
                  <a:gdLst>
                    <a:gd name="T0" fmla="*/ 3 w 303"/>
                    <a:gd name="T1" fmla="*/ 12 h 397"/>
                    <a:gd name="T2" fmla="*/ 3 w 303"/>
                    <a:gd name="T3" fmla="*/ 12 h 397"/>
                    <a:gd name="T4" fmla="*/ 2 w 303"/>
                    <a:gd name="T5" fmla="*/ 11 h 397"/>
                    <a:gd name="T6" fmla="*/ 2 w 303"/>
                    <a:gd name="T7" fmla="*/ 10 h 397"/>
                    <a:gd name="T8" fmla="*/ 1 w 303"/>
                    <a:gd name="T9" fmla="*/ 9 h 397"/>
                    <a:gd name="T10" fmla="*/ 1 w 303"/>
                    <a:gd name="T11" fmla="*/ 8 h 397"/>
                    <a:gd name="T12" fmla="*/ 1 w 303"/>
                    <a:gd name="T13" fmla="*/ 7 h 397"/>
                    <a:gd name="T14" fmla="*/ 1 w 303"/>
                    <a:gd name="T15" fmla="*/ 6 h 397"/>
                    <a:gd name="T16" fmla="*/ 1 w 303"/>
                    <a:gd name="T17" fmla="*/ 5 h 397"/>
                    <a:gd name="T18" fmla="*/ 1 w 303"/>
                    <a:gd name="T19" fmla="*/ 4 h 397"/>
                    <a:gd name="T20" fmla="*/ 2 w 303"/>
                    <a:gd name="T21" fmla="*/ 4 h 397"/>
                    <a:gd name="T22" fmla="*/ 3 w 303"/>
                    <a:gd name="T23" fmla="*/ 3 h 397"/>
                    <a:gd name="T24" fmla="*/ 4 w 303"/>
                    <a:gd name="T25" fmla="*/ 2 h 397"/>
                    <a:gd name="T26" fmla="*/ 5 w 303"/>
                    <a:gd name="T27" fmla="*/ 2 h 397"/>
                    <a:gd name="T28" fmla="*/ 6 w 303"/>
                    <a:gd name="T29" fmla="*/ 1 h 397"/>
                    <a:gd name="T30" fmla="*/ 7 w 303"/>
                    <a:gd name="T31" fmla="*/ 1 h 397"/>
                    <a:gd name="T32" fmla="*/ 7 w 303"/>
                    <a:gd name="T33" fmla="*/ 1 h 397"/>
                    <a:gd name="T34" fmla="*/ 7 w 303"/>
                    <a:gd name="T35" fmla="*/ 1 h 397"/>
                    <a:gd name="T36" fmla="*/ 8 w 303"/>
                    <a:gd name="T37" fmla="*/ 1 h 397"/>
                    <a:gd name="T38" fmla="*/ 9 w 303"/>
                    <a:gd name="T39" fmla="*/ 1 h 397"/>
                    <a:gd name="T40" fmla="*/ 9 w 303"/>
                    <a:gd name="T41" fmla="*/ 1 h 397"/>
                    <a:gd name="T42" fmla="*/ 10 w 303"/>
                    <a:gd name="T43" fmla="*/ 1 h 397"/>
                    <a:gd name="T44" fmla="*/ 9 w 303"/>
                    <a:gd name="T45" fmla="*/ 2 h 397"/>
                    <a:gd name="T46" fmla="*/ 9 w 303"/>
                    <a:gd name="T47" fmla="*/ 3 h 397"/>
                    <a:gd name="T48" fmla="*/ 8 w 303"/>
                    <a:gd name="T49" fmla="*/ 4 h 397"/>
                    <a:gd name="T50" fmla="*/ 7 w 303"/>
                    <a:gd name="T51" fmla="*/ 5 h 397"/>
                    <a:gd name="T52" fmla="*/ 6 w 303"/>
                    <a:gd name="T53" fmla="*/ 6 h 397"/>
                    <a:gd name="T54" fmla="*/ 5 w 303"/>
                    <a:gd name="T55" fmla="*/ 6 h 397"/>
                    <a:gd name="T56" fmla="*/ 5 w 303"/>
                    <a:gd name="T57" fmla="*/ 7 h 397"/>
                    <a:gd name="T58" fmla="*/ 4 w 303"/>
                    <a:gd name="T59" fmla="*/ 8 h 397"/>
                    <a:gd name="T60" fmla="*/ 4 w 303"/>
                    <a:gd name="T61" fmla="*/ 8 h 397"/>
                    <a:gd name="T62" fmla="*/ 4 w 303"/>
                    <a:gd name="T63" fmla="*/ 9 h 397"/>
                    <a:gd name="T64" fmla="*/ 5 w 303"/>
                    <a:gd name="T65" fmla="*/ 9 h 397"/>
                    <a:gd name="T66" fmla="*/ 5 w 303"/>
                    <a:gd name="T67" fmla="*/ 10 h 397"/>
                    <a:gd name="T68" fmla="*/ 5 w 303"/>
                    <a:gd name="T69" fmla="*/ 10 h 397"/>
                    <a:gd name="T70" fmla="*/ 6 w 303"/>
                    <a:gd name="T71" fmla="*/ 10 h 397"/>
                    <a:gd name="T72" fmla="*/ 6 w 303"/>
                    <a:gd name="T73" fmla="*/ 11 h 397"/>
                    <a:gd name="T74" fmla="*/ 7 w 303"/>
                    <a:gd name="T75" fmla="*/ 11 h 397"/>
                    <a:gd name="T76" fmla="*/ 8 w 303"/>
                    <a:gd name="T77" fmla="*/ 11 h 397"/>
                    <a:gd name="T78" fmla="*/ 8 w 303"/>
                    <a:gd name="T79" fmla="*/ 11 h 397"/>
                    <a:gd name="T80" fmla="*/ 9 w 303"/>
                    <a:gd name="T81" fmla="*/ 11 h 397"/>
                    <a:gd name="T82" fmla="*/ 9 w 303"/>
                    <a:gd name="T83" fmla="*/ 12 h 397"/>
                    <a:gd name="T84" fmla="*/ 10 w 303"/>
                    <a:gd name="T85" fmla="*/ 12 h 397"/>
                    <a:gd name="T86" fmla="*/ 10 w 303"/>
                    <a:gd name="T87" fmla="*/ 12 h 397"/>
                    <a:gd name="T88" fmla="*/ 9 w 303"/>
                    <a:gd name="T89" fmla="*/ 12 h 397"/>
                    <a:gd name="T90" fmla="*/ 9 w 303"/>
                    <a:gd name="T91" fmla="*/ 13 h 397"/>
                    <a:gd name="T92" fmla="*/ 9 w 303"/>
                    <a:gd name="T93" fmla="*/ 13 h 397"/>
                    <a:gd name="T94" fmla="*/ 8 w 303"/>
                    <a:gd name="T95" fmla="*/ 13 h 397"/>
                    <a:gd name="T96" fmla="*/ 8 w 303"/>
                    <a:gd name="T97" fmla="*/ 12 h 397"/>
                    <a:gd name="T98" fmla="*/ 7 w 303"/>
                    <a:gd name="T99" fmla="*/ 12 h 397"/>
                    <a:gd name="T100" fmla="*/ 7 w 303"/>
                    <a:gd name="T101" fmla="*/ 12 h 397"/>
                    <a:gd name="T102" fmla="*/ 6 w 303"/>
                    <a:gd name="T103" fmla="*/ 12 h 397"/>
                    <a:gd name="T104" fmla="*/ 6 w 303"/>
                    <a:gd name="T105" fmla="*/ 12 h 397"/>
                    <a:gd name="T106" fmla="*/ 5 w 303"/>
                    <a:gd name="T107" fmla="*/ 13 h 397"/>
                    <a:gd name="T108" fmla="*/ 4 w 303"/>
                    <a:gd name="T109" fmla="*/ 13 h 397"/>
                    <a:gd name="T110" fmla="*/ 4 w 303"/>
                    <a:gd name="T111" fmla="*/ 13 h 397"/>
                    <a:gd name="T112" fmla="*/ 4 w 303"/>
                    <a:gd name="T113" fmla="*/ 1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118"/>
                <p:cNvSpPr>
                  <a:spLocks/>
                </p:cNvSpPr>
                <p:nvPr/>
              </p:nvSpPr>
              <p:spPr bwMode="auto">
                <a:xfrm>
                  <a:off x="3568" y="3237"/>
                  <a:ext cx="172" cy="237"/>
                </a:xfrm>
                <a:custGeom>
                  <a:avLst/>
                  <a:gdLst>
                    <a:gd name="T0" fmla="*/ 3 w 342"/>
                    <a:gd name="T1" fmla="*/ 3 h 474"/>
                    <a:gd name="T2" fmla="*/ 3 w 342"/>
                    <a:gd name="T3" fmla="*/ 3 h 474"/>
                    <a:gd name="T4" fmla="*/ 4 w 342"/>
                    <a:gd name="T5" fmla="*/ 2 h 474"/>
                    <a:gd name="T6" fmla="*/ 4 w 342"/>
                    <a:gd name="T7" fmla="*/ 2 h 474"/>
                    <a:gd name="T8" fmla="*/ 5 w 342"/>
                    <a:gd name="T9" fmla="*/ 2 h 474"/>
                    <a:gd name="T10" fmla="*/ 5 w 342"/>
                    <a:gd name="T11" fmla="*/ 1 h 474"/>
                    <a:gd name="T12" fmla="*/ 6 w 342"/>
                    <a:gd name="T13" fmla="*/ 1 h 474"/>
                    <a:gd name="T14" fmla="*/ 7 w 342"/>
                    <a:gd name="T15" fmla="*/ 1 h 474"/>
                    <a:gd name="T16" fmla="*/ 7 w 342"/>
                    <a:gd name="T17" fmla="*/ 1 h 474"/>
                    <a:gd name="T18" fmla="*/ 8 w 342"/>
                    <a:gd name="T19" fmla="*/ 1 h 474"/>
                    <a:gd name="T20" fmla="*/ 8 w 342"/>
                    <a:gd name="T21" fmla="*/ 1 h 474"/>
                    <a:gd name="T22" fmla="*/ 9 w 342"/>
                    <a:gd name="T23" fmla="*/ 2 h 474"/>
                    <a:gd name="T24" fmla="*/ 9 w 342"/>
                    <a:gd name="T25" fmla="*/ 2 h 474"/>
                    <a:gd name="T26" fmla="*/ 10 w 342"/>
                    <a:gd name="T27" fmla="*/ 3 h 474"/>
                    <a:gd name="T28" fmla="*/ 10 w 342"/>
                    <a:gd name="T29" fmla="*/ 4 h 474"/>
                    <a:gd name="T30" fmla="*/ 10 w 342"/>
                    <a:gd name="T31" fmla="*/ 5 h 474"/>
                    <a:gd name="T32" fmla="*/ 11 w 342"/>
                    <a:gd name="T33" fmla="*/ 5 h 474"/>
                    <a:gd name="T34" fmla="*/ 11 w 342"/>
                    <a:gd name="T35" fmla="*/ 6 h 474"/>
                    <a:gd name="T36" fmla="*/ 11 w 342"/>
                    <a:gd name="T37" fmla="*/ 6 h 474"/>
                    <a:gd name="T38" fmla="*/ 11 w 342"/>
                    <a:gd name="T39" fmla="*/ 6 h 474"/>
                    <a:gd name="T40" fmla="*/ 11 w 342"/>
                    <a:gd name="T41" fmla="*/ 7 h 474"/>
                    <a:gd name="T42" fmla="*/ 11 w 342"/>
                    <a:gd name="T43" fmla="*/ 7 h 474"/>
                    <a:gd name="T44" fmla="*/ 11 w 342"/>
                    <a:gd name="T45" fmla="*/ 8 h 474"/>
                    <a:gd name="T46" fmla="*/ 11 w 342"/>
                    <a:gd name="T47" fmla="*/ 8 h 474"/>
                    <a:gd name="T48" fmla="*/ 11 w 342"/>
                    <a:gd name="T49" fmla="*/ 9 h 474"/>
                    <a:gd name="T50" fmla="*/ 11 w 342"/>
                    <a:gd name="T51" fmla="*/ 9 h 474"/>
                    <a:gd name="T52" fmla="*/ 10 w 342"/>
                    <a:gd name="T53" fmla="*/ 10 h 474"/>
                    <a:gd name="T54" fmla="*/ 10 w 342"/>
                    <a:gd name="T55" fmla="*/ 10 h 474"/>
                    <a:gd name="T56" fmla="*/ 9 w 342"/>
                    <a:gd name="T57" fmla="*/ 11 h 474"/>
                    <a:gd name="T58" fmla="*/ 9 w 342"/>
                    <a:gd name="T59" fmla="*/ 12 h 474"/>
                    <a:gd name="T60" fmla="*/ 8 w 342"/>
                    <a:gd name="T61" fmla="*/ 12 h 474"/>
                    <a:gd name="T62" fmla="*/ 8 w 342"/>
                    <a:gd name="T63" fmla="*/ 13 h 474"/>
                    <a:gd name="T64" fmla="*/ 7 w 342"/>
                    <a:gd name="T65" fmla="*/ 14 h 474"/>
                    <a:gd name="T66" fmla="*/ 7 w 342"/>
                    <a:gd name="T67" fmla="*/ 14 h 474"/>
                    <a:gd name="T68" fmla="*/ 6 w 342"/>
                    <a:gd name="T69" fmla="*/ 14 h 474"/>
                    <a:gd name="T70" fmla="*/ 6 w 342"/>
                    <a:gd name="T71" fmla="*/ 15 h 474"/>
                    <a:gd name="T72" fmla="*/ 4 w 342"/>
                    <a:gd name="T73" fmla="*/ 15 h 474"/>
                    <a:gd name="T74" fmla="*/ 3 w 342"/>
                    <a:gd name="T75" fmla="*/ 15 h 474"/>
                    <a:gd name="T76" fmla="*/ 3 w 342"/>
                    <a:gd name="T77" fmla="*/ 14 h 474"/>
                    <a:gd name="T78" fmla="*/ 3 w 342"/>
                    <a:gd name="T79" fmla="*/ 14 h 474"/>
                    <a:gd name="T80" fmla="*/ 2 w 342"/>
                    <a:gd name="T81" fmla="*/ 13 h 474"/>
                    <a:gd name="T82" fmla="*/ 2 w 342"/>
                    <a:gd name="T83" fmla="*/ 13 h 474"/>
                    <a:gd name="T84" fmla="*/ 3 w 342"/>
                    <a:gd name="T85" fmla="*/ 13 h 474"/>
                    <a:gd name="T86" fmla="*/ 3 w 342"/>
                    <a:gd name="T87" fmla="*/ 12 h 474"/>
                    <a:gd name="T88" fmla="*/ 4 w 342"/>
                    <a:gd name="T89" fmla="*/ 12 h 474"/>
                    <a:gd name="T90" fmla="*/ 5 w 342"/>
                    <a:gd name="T91" fmla="*/ 11 h 474"/>
                    <a:gd name="T92" fmla="*/ 6 w 342"/>
                    <a:gd name="T93" fmla="*/ 10 h 474"/>
                    <a:gd name="T94" fmla="*/ 6 w 342"/>
                    <a:gd name="T95" fmla="*/ 9 h 474"/>
                    <a:gd name="T96" fmla="*/ 7 w 342"/>
                    <a:gd name="T97" fmla="*/ 9 h 474"/>
                    <a:gd name="T98" fmla="*/ 8 w 342"/>
                    <a:gd name="T99" fmla="*/ 8 h 474"/>
                    <a:gd name="T100" fmla="*/ 8 w 342"/>
                    <a:gd name="T101" fmla="*/ 7 h 474"/>
                    <a:gd name="T102" fmla="*/ 8 w 342"/>
                    <a:gd name="T103" fmla="*/ 7 h 474"/>
                    <a:gd name="T104" fmla="*/ 8 w 342"/>
                    <a:gd name="T105" fmla="*/ 6 h 474"/>
                    <a:gd name="T106" fmla="*/ 7 w 342"/>
                    <a:gd name="T107" fmla="*/ 6 h 474"/>
                    <a:gd name="T108" fmla="*/ 6 w 342"/>
                    <a:gd name="T109" fmla="*/ 6 h 474"/>
                    <a:gd name="T110" fmla="*/ 6 w 342"/>
                    <a:gd name="T111" fmla="*/ 6 h 474"/>
                    <a:gd name="T112" fmla="*/ 5 w 342"/>
                    <a:gd name="T113" fmla="*/ 7 h 474"/>
                    <a:gd name="T114" fmla="*/ 4 w 342"/>
                    <a:gd name="T115" fmla="*/ 7 h 474"/>
                    <a:gd name="T116" fmla="*/ 3 w 342"/>
                    <a:gd name="T117" fmla="*/ 7 h 474"/>
                    <a:gd name="T118" fmla="*/ 2 w 342"/>
                    <a:gd name="T119" fmla="*/ 8 h 474"/>
                    <a:gd name="T120" fmla="*/ 2 w 342"/>
                    <a:gd name="T121" fmla="*/ 8 h 474"/>
                    <a:gd name="T122" fmla="*/ 1 w 342"/>
                    <a:gd name="T123" fmla="*/ 8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119"/>
                <p:cNvSpPr>
                  <a:spLocks/>
                </p:cNvSpPr>
                <p:nvPr/>
              </p:nvSpPr>
              <p:spPr bwMode="auto">
                <a:xfrm>
                  <a:off x="3623" y="3493"/>
                  <a:ext cx="133" cy="121"/>
                </a:xfrm>
                <a:custGeom>
                  <a:avLst/>
                  <a:gdLst>
                    <a:gd name="T0" fmla="*/ 2 w 267"/>
                    <a:gd name="T1" fmla="*/ 6 h 242"/>
                    <a:gd name="T2" fmla="*/ 2 w 267"/>
                    <a:gd name="T3" fmla="*/ 5 h 242"/>
                    <a:gd name="T4" fmla="*/ 1 w 267"/>
                    <a:gd name="T5" fmla="*/ 5 h 242"/>
                    <a:gd name="T6" fmla="*/ 1 w 267"/>
                    <a:gd name="T7" fmla="*/ 4 h 242"/>
                    <a:gd name="T8" fmla="*/ 1 w 267"/>
                    <a:gd name="T9" fmla="*/ 4 h 242"/>
                    <a:gd name="T10" fmla="*/ 0 w 267"/>
                    <a:gd name="T11" fmla="*/ 4 h 242"/>
                    <a:gd name="T12" fmla="*/ 0 w 267"/>
                    <a:gd name="T13" fmla="*/ 3 h 242"/>
                    <a:gd name="T14" fmla="*/ 0 w 267"/>
                    <a:gd name="T15" fmla="*/ 3 h 242"/>
                    <a:gd name="T16" fmla="*/ 0 w 267"/>
                    <a:gd name="T17" fmla="*/ 2 h 242"/>
                    <a:gd name="T18" fmla="*/ 0 w 267"/>
                    <a:gd name="T19" fmla="*/ 2 h 242"/>
                    <a:gd name="T20" fmla="*/ 0 w 267"/>
                    <a:gd name="T21" fmla="*/ 1 h 242"/>
                    <a:gd name="T22" fmla="*/ 0 w 267"/>
                    <a:gd name="T23" fmla="*/ 1 h 242"/>
                    <a:gd name="T24" fmla="*/ 0 w 267"/>
                    <a:gd name="T25" fmla="*/ 1 h 242"/>
                    <a:gd name="T26" fmla="*/ 0 w 267"/>
                    <a:gd name="T27" fmla="*/ 1 h 242"/>
                    <a:gd name="T28" fmla="*/ 1 w 267"/>
                    <a:gd name="T29" fmla="*/ 1 h 242"/>
                    <a:gd name="T30" fmla="*/ 1 w 267"/>
                    <a:gd name="T31" fmla="*/ 0 h 242"/>
                    <a:gd name="T32" fmla="*/ 2 w 267"/>
                    <a:gd name="T33" fmla="*/ 1 h 242"/>
                    <a:gd name="T34" fmla="*/ 2 w 267"/>
                    <a:gd name="T35" fmla="*/ 1 h 242"/>
                    <a:gd name="T36" fmla="*/ 3 w 267"/>
                    <a:gd name="T37" fmla="*/ 1 h 242"/>
                    <a:gd name="T38" fmla="*/ 3 w 267"/>
                    <a:gd name="T39" fmla="*/ 1 h 242"/>
                    <a:gd name="T40" fmla="*/ 4 w 267"/>
                    <a:gd name="T41" fmla="*/ 1 h 242"/>
                    <a:gd name="T42" fmla="*/ 4 w 267"/>
                    <a:gd name="T43" fmla="*/ 2 h 242"/>
                    <a:gd name="T44" fmla="*/ 4 w 267"/>
                    <a:gd name="T45" fmla="*/ 2 h 242"/>
                    <a:gd name="T46" fmla="*/ 5 w 267"/>
                    <a:gd name="T47" fmla="*/ 2 h 242"/>
                    <a:gd name="T48" fmla="*/ 5 w 267"/>
                    <a:gd name="T49" fmla="*/ 3 h 242"/>
                    <a:gd name="T50" fmla="*/ 5 w 267"/>
                    <a:gd name="T51" fmla="*/ 3 h 242"/>
                    <a:gd name="T52" fmla="*/ 6 w 267"/>
                    <a:gd name="T53" fmla="*/ 3 h 242"/>
                    <a:gd name="T54" fmla="*/ 6 w 267"/>
                    <a:gd name="T55" fmla="*/ 4 h 242"/>
                    <a:gd name="T56" fmla="*/ 6 w 267"/>
                    <a:gd name="T57" fmla="*/ 4 h 242"/>
                    <a:gd name="T58" fmla="*/ 7 w 267"/>
                    <a:gd name="T59" fmla="*/ 5 h 242"/>
                    <a:gd name="T60" fmla="*/ 7 w 267"/>
                    <a:gd name="T61" fmla="*/ 5 h 242"/>
                    <a:gd name="T62" fmla="*/ 7 w 267"/>
                    <a:gd name="T63" fmla="*/ 5 h 242"/>
                    <a:gd name="T64" fmla="*/ 7 w 267"/>
                    <a:gd name="T65" fmla="*/ 6 h 242"/>
                    <a:gd name="T66" fmla="*/ 8 w 267"/>
                    <a:gd name="T67" fmla="*/ 6 h 242"/>
                    <a:gd name="T68" fmla="*/ 8 w 267"/>
                    <a:gd name="T69" fmla="*/ 6 h 242"/>
                    <a:gd name="T70" fmla="*/ 8 w 267"/>
                    <a:gd name="T71" fmla="*/ 7 h 242"/>
                    <a:gd name="T72" fmla="*/ 8 w 267"/>
                    <a:gd name="T73" fmla="*/ 7 h 242"/>
                    <a:gd name="T74" fmla="*/ 8 w 267"/>
                    <a:gd name="T75" fmla="*/ 7 h 242"/>
                    <a:gd name="T76" fmla="*/ 8 w 267"/>
                    <a:gd name="T77" fmla="*/ 8 h 242"/>
                    <a:gd name="T78" fmla="*/ 7 w 267"/>
                    <a:gd name="T79" fmla="*/ 8 h 242"/>
                    <a:gd name="T80" fmla="*/ 7 w 267"/>
                    <a:gd name="T81" fmla="*/ 8 h 242"/>
                    <a:gd name="T82" fmla="*/ 7 w 267"/>
                    <a:gd name="T83" fmla="*/ 8 h 242"/>
                    <a:gd name="T84" fmla="*/ 6 w 267"/>
                    <a:gd name="T85" fmla="*/ 8 h 242"/>
                    <a:gd name="T86" fmla="*/ 6 w 267"/>
                    <a:gd name="T87" fmla="*/ 7 h 242"/>
                    <a:gd name="T88" fmla="*/ 6 w 267"/>
                    <a:gd name="T89" fmla="*/ 7 h 242"/>
                    <a:gd name="T90" fmla="*/ 5 w 267"/>
                    <a:gd name="T91" fmla="*/ 7 h 242"/>
                    <a:gd name="T92" fmla="*/ 5 w 267"/>
                    <a:gd name="T93" fmla="*/ 6 h 242"/>
                    <a:gd name="T94" fmla="*/ 5 w 267"/>
                    <a:gd name="T95" fmla="*/ 6 h 242"/>
                    <a:gd name="T96" fmla="*/ 4 w 267"/>
                    <a:gd name="T97" fmla="*/ 6 h 242"/>
                    <a:gd name="T98" fmla="*/ 3 w 267"/>
                    <a:gd name="T99" fmla="*/ 6 h 242"/>
                    <a:gd name="T100" fmla="*/ 3 w 267"/>
                    <a:gd name="T101" fmla="*/ 6 h 242"/>
                    <a:gd name="T102" fmla="*/ 3 w 267"/>
                    <a:gd name="T103" fmla="*/ 6 h 242"/>
                    <a:gd name="T104" fmla="*/ 2 w 267"/>
                    <a:gd name="T105" fmla="*/ 6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120"/>
                <p:cNvSpPr>
                  <a:spLocks/>
                </p:cNvSpPr>
                <p:nvPr/>
              </p:nvSpPr>
              <p:spPr bwMode="auto">
                <a:xfrm>
                  <a:off x="3510" y="3164"/>
                  <a:ext cx="355" cy="620"/>
                </a:xfrm>
                <a:custGeom>
                  <a:avLst/>
                  <a:gdLst>
                    <a:gd name="T0" fmla="*/ 17 w 709"/>
                    <a:gd name="T1" fmla="*/ 20 h 1240"/>
                    <a:gd name="T2" fmla="*/ 19 w 709"/>
                    <a:gd name="T3" fmla="*/ 21 h 1240"/>
                    <a:gd name="T4" fmla="*/ 20 w 709"/>
                    <a:gd name="T5" fmla="*/ 23 h 1240"/>
                    <a:gd name="T6" fmla="*/ 20 w 709"/>
                    <a:gd name="T7" fmla="*/ 26 h 1240"/>
                    <a:gd name="T8" fmla="*/ 19 w 709"/>
                    <a:gd name="T9" fmla="*/ 28 h 1240"/>
                    <a:gd name="T10" fmla="*/ 20 w 709"/>
                    <a:gd name="T11" fmla="*/ 30 h 1240"/>
                    <a:gd name="T12" fmla="*/ 20 w 709"/>
                    <a:gd name="T13" fmla="*/ 31 h 1240"/>
                    <a:gd name="T14" fmla="*/ 19 w 709"/>
                    <a:gd name="T15" fmla="*/ 33 h 1240"/>
                    <a:gd name="T16" fmla="*/ 19 w 709"/>
                    <a:gd name="T17" fmla="*/ 35 h 1240"/>
                    <a:gd name="T18" fmla="*/ 18 w 709"/>
                    <a:gd name="T19" fmla="*/ 37 h 1240"/>
                    <a:gd name="T20" fmla="*/ 17 w 709"/>
                    <a:gd name="T21" fmla="*/ 38 h 1240"/>
                    <a:gd name="T22" fmla="*/ 16 w 709"/>
                    <a:gd name="T23" fmla="*/ 39 h 1240"/>
                    <a:gd name="T24" fmla="*/ 14 w 709"/>
                    <a:gd name="T25" fmla="*/ 39 h 1240"/>
                    <a:gd name="T26" fmla="*/ 11 w 709"/>
                    <a:gd name="T27" fmla="*/ 37 h 1240"/>
                    <a:gd name="T28" fmla="*/ 9 w 709"/>
                    <a:gd name="T29" fmla="*/ 36 h 1240"/>
                    <a:gd name="T30" fmla="*/ 8 w 709"/>
                    <a:gd name="T31" fmla="*/ 34 h 1240"/>
                    <a:gd name="T32" fmla="*/ 8 w 709"/>
                    <a:gd name="T33" fmla="*/ 31 h 1240"/>
                    <a:gd name="T34" fmla="*/ 7 w 709"/>
                    <a:gd name="T35" fmla="*/ 30 h 1240"/>
                    <a:gd name="T36" fmla="*/ 6 w 709"/>
                    <a:gd name="T37" fmla="*/ 28 h 1240"/>
                    <a:gd name="T38" fmla="*/ 3 w 709"/>
                    <a:gd name="T39" fmla="*/ 23 h 1240"/>
                    <a:gd name="T40" fmla="*/ 1 w 709"/>
                    <a:gd name="T41" fmla="*/ 18 h 1240"/>
                    <a:gd name="T42" fmla="*/ 1 w 709"/>
                    <a:gd name="T43" fmla="*/ 12 h 1240"/>
                    <a:gd name="T44" fmla="*/ 5 w 709"/>
                    <a:gd name="T45" fmla="*/ 6 h 1240"/>
                    <a:gd name="T46" fmla="*/ 8 w 709"/>
                    <a:gd name="T47" fmla="*/ 2 h 1240"/>
                    <a:gd name="T48" fmla="*/ 9 w 709"/>
                    <a:gd name="T49" fmla="*/ 1 h 1240"/>
                    <a:gd name="T50" fmla="*/ 11 w 709"/>
                    <a:gd name="T51" fmla="*/ 1 h 1240"/>
                    <a:gd name="T52" fmla="*/ 13 w 709"/>
                    <a:gd name="T53" fmla="*/ 1 h 1240"/>
                    <a:gd name="T54" fmla="*/ 17 w 709"/>
                    <a:gd name="T55" fmla="*/ 4 h 1240"/>
                    <a:gd name="T56" fmla="*/ 21 w 709"/>
                    <a:gd name="T57" fmla="*/ 8 h 1240"/>
                    <a:gd name="T58" fmla="*/ 22 w 709"/>
                    <a:gd name="T59" fmla="*/ 13 h 1240"/>
                    <a:gd name="T60" fmla="*/ 20 w 709"/>
                    <a:gd name="T61" fmla="*/ 17 h 1240"/>
                    <a:gd name="T62" fmla="*/ 18 w 709"/>
                    <a:gd name="T63" fmla="*/ 19 h 1240"/>
                    <a:gd name="T64" fmla="*/ 16 w 709"/>
                    <a:gd name="T65" fmla="*/ 19 h 1240"/>
                    <a:gd name="T66" fmla="*/ 13 w 709"/>
                    <a:gd name="T67" fmla="*/ 20 h 1240"/>
                    <a:gd name="T68" fmla="*/ 11 w 709"/>
                    <a:gd name="T69" fmla="*/ 20 h 1240"/>
                    <a:gd name="T70" fmla="*/ 14 w 709"/>
                    <a:gd name="T71" fmla="*/ 18 h 1240"/>
                    <a:gd name="T72" fmla="*/ 18 w 709"/>
                    <a:gd name="T73" fmla="*/ 14 h 1240"/>
                    <a:gd name="T74" fmla="*/ 19 w 709"/>
                    <a:gd name="T75" fmla="*/ 12 h 1240"/>
                    <a:gd name="T76" fmla="*/ 18 w 709"/>
                    <a:gd name="T77" fmla="*/ 9 h 1240"/>
                    <a:gd name="T78" fmla="*/ 16 w 709"/>
                    <a:gd name="T79" fmla="*/ 6 h 1240"/>
                    <a:gd name="T80" fmla="*/ 12 w 709"/>
                    <a:gd name="T81" fmla="*/ 4 h 1240"/>
                    <a:gd name="T82" fmla="*/ 11 w 709"/>
                    <a:gd name="T83" fmla="*/ 4 h 1240"/>
                    <a:gd name="T84" fmla="*/ 8 w 709"/>
                    <a:gd name="T85" fmla="*/ 7 h 1240"/>
                    <a:gd name="T86" fmla="*/ 5 w 709"/>
                    <a:gd name="T87" fmla="*/ 12 h 1240"/>
                    <a:gd name="T88" fmla="*/ 4 w 709"/>
                    <a:gd name="T89" fmla="*/ 16 h 1240"/>
                    <a:gd name="T90" fmla="*/ 4 w 709"/>
                    <a:gd name="T91" fmla="*/ 18 h 1240"/>
                    <a:gd name="T92" fmla="*/ 5 w 709"/>
                    <a:gd name="T93" fmla="*/ 19 h 1240"/>
                    <a:gd name="T94" fmla="*/ 6 w 709"/>
                    <a:gd name="T95" fmla="*/ 21 h 1240"/>
                    <a:gd name="T96" fmla="*/ 8 w 709"/>
                    <a:gd name="T97" fmla="*/ 23 h 1240"/>
                    <a:gd name="T98" fmla="*/ 8 w 709"/>
                    <a:gd name="T99" fmla="*/ 25 h 1240"/>
                    <a:gd name="T100" fmla="*/ 9 w 709"/>
                    <a:gd name="T101" fmla="*/ 26 h 1240"/>
                    <a:gd name="T102" fmla="*/ 10 w 709"/>
                    <a:gd name="T103" fmla="*/ 28 h 1240"/>
                    <a:gd name="T104" fmla="*/ 12 w 709"/>
                    <a:gd name="T105" fmla="*/ 27 h 1240"/>
                    <a:gd name="T106" fmla="*/ 14 w 709"/>
                    <a:gd name="T107" fmla="*/ 28 h 1240"/>
                    <a:gd name="T108" fmla="*/ 14 w 709"/>
                    <a:gd name="T109" fmla="*/ 30 h 1240"/>
                    <a:gd name="T110" fmla="*/ 15 w 709"/>
                    <a:gd name="T111" fmla="*/ 31 h 1240"/>
                    <a:gd name="T112" fmla="*/ 16 w 709"/>
                    <a:gd name="T113" fmla="*/ 32 h 1240"/>
                    <a:gd name="T114" fmla="*/ 18 w 709"/>
                    <a:gd name="T115" fmla="*/ 31 h 1240"/>
                    <a:gd name="T116" fmla="*/ 17 w 709"/>
                    <a:gd name="T117" fmla="*/ 29 h 1240"/>
                    <a:gd name="T118" fmla="*/ 17 w 709"/>
                    <a:gd name="T119" fmla="*/ 27 h 1240"/>
                    <a:gd name="T120" fmla="*/ 17 w 709"/>
                    <a:gd name="T121" fmla="*/ 25 h 1240"/>
                    <a:gd name="T122" fmla="*/ 17 w 709"/>
                    <a:gd name="T123" fmla="*/ 24 h 1240"/>
                    <a:gd name="T124" fmla="*/ 17 w 709"/>
                    <a:gd name="T125" fmla="*/ 22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121"/>
                <p:cNvSpPr>
                  <a:spLocks/>
                </p:cNvSpPr>
                <p:nvPr/>
              </p:nvSpPr>
              <p:spPr bwMode="auto">
                <a:xfrm>
                  <a:off x="3617" y="3500"/>
                  <a:ext cx="163" cy="176"/>
                </a:xfrm>
                <a:custGeom>
                  <a:avLst/>
                  <a:gdLst>
                    <a:gd name="T0" fmla="*/ 2 w 326"/>
                    <a:gd name="T1" fmla="*/ 3 h 354"/>
                    <a:gd name="T2" fmla="*/ 2 w 326"/>
                    <a:gd name="T3" fmla="*/ 4 h 354"/>
                    <a:gd name="T4" fmla="*/ 3 w 326"/>
                    <a:gd name="T5" fmla="*/ 5 h 354"/>
                    <a:gd name="T6" fmla="*/ 3 w 326"/>
                    <a:gd name="T7" fmla="*/ 5 h 354"/>
                    <a:gd name="T8" fmla="*/ 4 w 326"/>
                    <a:gd name="T9" fmla="*/ 5 h 354"/>
                    <a:gd name="T10" fmla="*/ 5 w 326"/>
                    <a:gd name="T11" fmla="*/ 5 h 354"/>
                    <a:gd name="T12" fmla="*/ 5 w 326"/>
                    <a:gd name="T13" fmla="*/ 5 h 354"/>
                    <a:gd name="T14" fmla="*/ 6 w 326"/>
                    <a:gd name="T15" fmla="*/ 5 h 354"/>
                    <a:gd name="T16" fmla="*/ 7 w 326"/>
                    <a:gd name="T17" fmla="*/ 6 h 354"/>
                    <a:gd name="T18" fmla="*/ 7 w 326"/>
                    <a:gd name="T19" fmla="*/ 6 h 354"/>
                    <a:gd name="T20" fmla="*/ 8 w 326"/>
                    <a:gd name="T21" fmla="*/ 7 h 354"/>
                    <a:gd name="T22" fmla="*/ 9 w 326"/>
                    <a:gd name="T23" fmla="*/ 7 h 354"/>
                    <a:gd name="T24" fmla="*/ 9 w 326"/>
                    <a:gd name="T25" fmla="*/ 6 h 354"/>
                    <a:gd name="T26" fmla="*/ 8 w 326"/>
                    <a:gd name="T27" fmla="*/ 6 h 354"/>
                    <a:gd name="T28" fmla="*/ 8 w 326"/>
                    <a:gd name="T29" fmla="*/ 5 h 354"/>
                    <a:gd name="T30" fmla="*/ 7 w 326"/>
                    <a:gd name="T31" fmla="*/ 4 h 354"/>
                    <a:gd name="T32" fmla="*/ 7 w 326"/>
                    <a:gd name="T33" fmla="*/ 3 h 354"/>
                    <a:gd name="T34" fmla="*/ 6 w 326"/>
                    <a:gd name="T35" fmla="*/ 2 h 354"/>
                    <a:gd name="T36" fmla="*/ 5 w 326"/>
                    <a:gd name="T37" fmla="*/ 1 h 354"/>
                    <a:gd name="T38" fmla="*/ 5 w 326"/>
                    <a:gd name="T39" fmla="*/ 1 h 354"/>
                    <a:gd name="T40" fmla="*/ 5 w 326"/>
                    <a:gd name="T41" fmla="*/ 0 h 354"/>
                    <a:gd name="T42" fmla="*/ 6 w 326"/>
                    <a:gd name="T43" fmla="*/ 0 h 354"/>
                    <a:gd name="T44" fmla="*/ 7 w 326"/>
                    <a:gd name="T45" fmla="*/ 0 h 354"/>
                    <a:gd name="T46" fmla="*/ 7 w 326"/>
                    <a:gd name="T47" fmla="*/ 0 h 354"/>
                    <a:gd name="T48" fmla="*/ 8 w 326"/>
                    <a:gd name="T49" fmla="*/ 0 h 354"/>
                    <a:gd name="T50" fmla="*/ 9 w 326"/>
                    <a:gd name="T51" fmla="*/ 0 h 354"/>
                    <a:gd name="T52" fmla="*/ 9 w 326"/>
                    <a:gd name="T53" fmla="*/ 0 h 354"/>
                    <a:gd name="T54" fmla="*/ 9 w 326"/>
                    <a:gd name="T55" fmla="*/ 0 h 354"/>
                    <a:gd name="T56" fmla="*/ 10 w 326"/>
                    <a:gd name="T57" fmla="*/ 1 h 354"/>
                    <a:gd name="T58" fmla="*/ 10 w 326"/>
                    <a:gd name="T59" fmla="*/ 2 h 354"/>
                    <a:gd name="T60" fmla="*/ 10 w 326"/>
                    <a:gd name="T61" fmla="*/ 3 h 354"/>
                    <a:gd name="T62" fmla="*/ 9 w 326"/>
                    <a:gd name="T63" fmla="*/ 4 h 354"/>
                    <a:gd name="T64" fmla="*/ 9 w 326"/>
                    <a:gd name="T65" fmla="*/ 5 h 354"/>
                    <a:gd name="T66" fmla="*/ 9 w 326"/>
                    <a:gd name="T67" fmla="*/ 6 h 354"/>
                    <a:gd name="T68" fmla="*/ 10 w 326"/>
                    <a:gd name="T69" fmla="*/ 7 h 354"/>
                    <a:gd name="T70" fmla="*/ 10 w 326"/>
                    <a:gd name="T71" fmla="*/ 7 h 354"/>
                    <a:gd name="T72" fmla="*/ 10 w 326"/>
                    <a:gd name="T73" fmla="*/ 8 h 354"/>
                    <a:gd name="T74" fmla="*/ 11 w 326"/>
                    <a:gd name="T75" fmla="*/ 8 h 354"/>
                    <a:gd name="T76" fmla="*/ 11 w 326"/>
                    <a:gd name="T77" fmla="*/ 9 h 354"/>
                    <a:gd name="T78" fmla="*/ 11 w 326"/>
                    <a:gd name="T79" fmla="*/ 10 h 354"/>
                    <a:gd name="T80" fmla="*/ 10 w 326"/>
                    <a:gd name="T81" fmla="*/ 10 h 354"/>
                    <a:gd name="T82" fmla="*/ 9 w 326"/>
                    <a:gd name="T83" fmla="*/ 10 h 354"/>
                    <a:gd name="T84" fmla="*/ 9 w 326"/>
                    <a:gd name="T85" fmla="*/ 10 h 354"/>
                    <a:gd name="T86" fmla="*/ 8 w 326"/>
                    <a:gd name="T87" fmla="*/ 11 h 354"/>
                    <a:gd name="T88" fmla="*/ 8 w 326"/>
                    <a:gd name="T89" fmla="*/ 10 h 354"/>
                    <a:gd name="T90" fmla="*/ 7 w 326"/>
                    <a:gd name="T91" fmla="*/ 10 h 354"/>
                    <a:gd name="T92" fmla="*/ 7 w 326"/>
                    <a:gd name="T93" fmla="*/ 9 h 354"/>
                    <a:gd name="T94" fmla="*/ 6 w 326"/>
                    <a:gd name="T95" fmla="*/ 8 h 354"/>
                    <a:gd name="T96" fmla="*/ 6 w 326"/>
                    <a:gd name="T97" fmla="*/ 7 h 354"/>
                    <a:gd name="T98" fmla="*/ 6 w 326"/>
                    <a:gd name="T99" fmla="*/ 6 h 354"/>
                    <a:gd name="T100" fmla="*/ 5 w 326"/>
                    <a:gd name="T101" fmla="*/ 6 h 354"/>
                    <a:gd name="T102" fmla="*/ 4 w 326"/>
                    <a:gd name="T103" fmla="*/ 6 h 354"/>
                    <a:gd name="T104" fmla="*/ 3 w 326"/>
                    <a:gd name="T105" fmla="*/ 7 h 354"/>
                    <a:gd name="T106" fmla="*/ 3 w 326"/>
                    <a:gd name="T107" fmla="*/ 7 h 354"/>
                    <a:gd name="T108" fmla="*/ 2 w 326"/>
                    <a:gd name="T109" fmla="*/ 6 h 354"/>
                    <a:gd name="T110" fmla="*/ 2 w 326"/>
                    <a:gd name="T111" fmla="*/ 6 h 354"/>
                    <a:gd name="T112" fmla="*/ 1 w 326"/>
                    <a:gd name="T113" fmla="*/ 5 h 354"/>
                    <a:gd name="T114" fmla="*/ 1 w 326"/>
                    <a:gd name="T115" fmla="*/ 4 h 354"/>
                    <a:gd name="T116" fmla="*/ 1 w 326"/>
                    <a:gd name="T117" fmla="*/ 3 h 354"/>
                    <a:gd name="T118" fmla="*/ 0 w 326"/>
                    <a:gd name="T119" fmla="*/ 3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122"/>
                <p:cNvSpPr>
                  <a:spLocks/>
                </p:cNvSpPr>
                <p:nvPr/>
              </p:nvSpPr>
              <p:spPr bwMode="auto">
                <a:xfrm>
                  <a:off x="3783" y="3493"/>
                  <a:ext cx="45" cy="111"/>
                </a:xfrm>
                <a:custGeom>
                  <a:avLst/>
                  <a:gdLst>
                    <a:gd name="T0" fmla="*/ 1 w 91"/>
                    <a:gd name="T1" fmla="*/ 1 h 221"/>
                    <a:gd name="T2" fmla="*/ 1 w 91"/>
                    <a:gd name="T3" fmla="*/ 1 h 221"/>
                    <a:gd name="T4" fmla="*/ 1 w 91"/>
                    <a:gd name="T5" fmla="*/ 1 h 221"/>
                    <a:gd name="T6" fmla="*/ 1 w 91"/>
                    <a:gd name="T7" fmla="*/ 1 h 221"/>
                    <a:gd name="T8" fmla="*/ 1 w 91"/>
                    <a:gd name="T9" fmla="*/ 1 h 221"/>
                    <a:gd name="T10" fmla="*/ 2 w 91"/>
                    <a:gd name="T11" fmla="*/ 1 h 221"/>
                    <a:gd name="T12" fmla="*/ 2 w 91"/>
                    <a:gd name="T13" fmla="*/ 1 h 221"/>
                    <a:gd name="T14" fmla="*/ 2 w 91"/>
                    <a:gd name="T15" fmla="*/ 1 h 221"/>
                    <a:gd name="T16" fmla="*/ 2 w 91"/>
                    <a:gd name="T17" fmla="*/ 1 h 221"/>
                    <a:gd name="T18" fmla="*/ 2 w 91"/>
                    <a:gd name="T19" fmla="*/ 2 h 221"/>
                    <a:gd name="T20" fmla="*/ 2 w 91"/>
                    <a:gd name="T21" fmla="*/ 2 h 221"/>
                    <a:gd name="T22" fmla="*/ 2 w 91"/>
                    <a:gd name="T23" fmla="*/ 2 h 221"/>
                    <a:gd name="T24" fmla="*/ 2 w 91"/>
                    <a:gd name="T25" fmla="*/ 2 h 221"/>
                    <a:gd name="T26" fmla="*/ 2 w 91"/>
                    <a:gd name="T27" fmla="*/ 2 h 221"/>
                    <a:gd name="T28" fmla="*/ 2 w 91"/>
                    <a:gd name="T29" fmla="*/ 2 h 221"/>
                    <a:gd name="T30" fmla="*/ 2 w 91"/>
                    <a:gd name="T31" fmla="*/ 3 h 221"/>
                    <a:gd name="T32" fmla="*/ 2 w 91"/>
                    <a:gd name="T33" fmla="*/ 3 h 221"/>
                    <a:gd name="T34" fmla="*/ 2 w 91"/>
                    <a:gd name="T35" fmla="*/ 3 h 221"/>
                    <a:gd name="T36" fmla="*/ 2 w 91"/>
                    <a:gd name="T37" fmla="*/ 3 h 221"/>
                    <a:gd name="T38" fmla="*/ 2 w 91"/>
                    <a:gd name="T39" fmla="*/ 3 h 221"/>
                    <a:gd name="T40" fmla="*/ 2 w 91"/>
                    <a:gd name="T41" fmla="*/ 4 h 221"/>
                    <a:gd name="T42" fmla="*/ 2 w 91"/>
                    <a:gd name="T43" fmla="*/ 4 h 221"/>
                    <a:gd name="T44" fmla="*/ 2 w 91"/>
                    <a:gd name="T45" fmla="*/ 4 h 221"/>
                    <a:gd name="T46" fmla="*/ 2 w 91"/>
                    <a:gd name="T47" fmla="*/ 5 h 221"/>
                    <a:gd name="T48" fmla="*/ 1 w 91"/>
                    <a:gd name="T49" fmla="*/ 7 h 221"/>
                    <a:gd name="T50" fmla="*/ 1 w 91"/>
                    <a:gd name="T51" fmla="*/ 7 h 221"/>
                    <a:gd name="T52" fmla="*/ 1 w 91"/>
                    <a:gd name="T53" fmla="*/ 7 h 221"/>
                    <a:gd name="T54" fmla="*/ 1 w 91"/>
                    <a:gd name="T55" fmla="*/ 7 h 221"/>
                    <a:gd name="T56" fmla="*/ 1 w 91"/>
                    <a:gd name="T57" fmla="*/ 6 h 221"/>
                    <a:gd name="T58" fmla="*/ 1 w 91"/>
                    <a:gd name="T59" fmla="*/ 6 h 221"/>
                    <a:gd name="T60" fmla="*/ 1 w 91"/>
                    <a:gd name="T61" fmla="*/ 6 h 221"/>
                    <a:gd name="T62" fmla="*/ 1 w 91"/>
                    <a:gd name="T63" fmla="*/ 6 h 221"/>
                    <a:gd name="T64" fmla="*/ 1 w 91"/>
                    <a:gd name="T65" fmla="*/ 6 h 221"/>
                    <a:gd name="T66" fmla="*/ 1 w 91"/>
                    <a:gd name="T67" fmla="*/ 6 h 221"/>
                    <a:gd name="T68" fmla="*/ 1 w 91"/>
                    <a:gd name="T69" fmla="*/ 6 h 221"/>
                    <a:gd name="T70" fmla="*/ 1 w 91"/>
                    <a:gd name="T71" fmla="*/ 5 h 221"/>
                    <a:gd name="T72" fmla="*/ 1 w 91"/>
                    <a:gd name="T73" fmla="*/ 5 h 221"/>
                    <a:gd name="T74" fmla="*/ 1 w 91"/>
                    <a:gd name="T75" fmla="*/ 5 h 221"/>
                    <a:gd name="T76" fmla="*/ 1 w 91"/>
                    <a:gd name="T77" fmla="*/ 5 h 221"/>
                    <a:gd name="T78" fmla="*/ 1 w 91"/>
                    <a:gd name="T79" fmla="*/ 5 h 221"/>
                    <a:gd name="T80" fmla="*/ 1 w 91"/>
                    <a:gd name="T81" fmla="*/ 4 h 221"/>
                    <a:gd name="T82" fmla="*/ 1 w 91"/>
                    <a:gd name="T83" fmla="*/ 4 h 221"/>
                    <a:gd name="T84" fmla="*/ 1 w 91"/>
                    <a:gd name="T85" fmla="*/ 4 h 221"/>
                    <a:gd name="T86" fmla="*/ 1 w 91"/>
                    <a:gd name="T87" fmla="*/ 4 h 221"/>
                    <a:gd name="T88" fmla="*/ 1 w 91"/>
                    <a:gd name="T89" fmla="*/ 4 h 221"/>
                    <a:gd name="T90" fmla="*/ 1 w 91"/>
                    <a:gd name="T91" fmla="*/ 3 h 221"/>
                    <a:gd name="T92" fmla="*/ 1 w 91"/>
                    <a:gd name="T93" fmla="*/ 3 h 221"/>
                    <a:gd name="T94" fmla="*/ 1 w 91"/>
                    <a:gd name="T95" fmla="*/ 3 h 221"/>
                    <a:gd name="T96" fmla="*/ 0 w 91"/>
                    <a:gd name="T97" fmla="*/ 3 h 221"/>
                    <a:gd name="T98" fmla="*/ 0 w 91"/>
                    <a:gd name="T99" fmla="*/ 2 h 221"/>
                    <a:gd name="T100" fmla="*/ 0 w 91"/>
                    <a:gd name="T101" fmla="*/ 2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123"/>
                <p:cNvSpPr>
                  <a:spLocks/>
                </p:cNvSpPr>
                <p:nvPr/>
              </p:nvSpPr>
              <p:spPr bwMode="auto">
                <a:xfrm>
                  <a:off x="3783" y="3311"/>
                  <a:ext cx="78" cy="139"/>
                </a:xfrm>
                <a:custGeom>
                  <a:avLst/>
                  <a:gdLst>
                    <a:gd name="T0" fmla="*/ 1 w 155"/>
                    <a:gd name="T1" fmla="*/ 8 h 279"/>
                    <a:gd name="T2" fmla="*/ 1 w 155"/>
                    <a:gd name="T3" fmla="*/ 8 h 279"/>
                    <a:gd name="T4" fmla="*/ 1 w 155"/>
                    <a:gd name="T5" fmla="*/ 8 h 279"/>
                    <a:gd name="T6" fmla="*/ 1 w 155"/>
                    <a:gd name="T7" fmla="*/ 7 h 279"/>
                    <a:gd name="T8" fmla="*/ 1 w 155"/>
                    <a:gd name="T9" fmla="*/ 7 h 279"/>
                    <a:gd name="T10" fmla="*/ 2 w 155"/>
                    <a:gd name="T11" fmla="*/ 7 h 279"/>
                    <a:gd name="T12" fmla="*/ 2 w 155"/>
                    <a:gd name="T13" fmla="*/ 6 h 279"/>
                    <a:gd name="T14" fmla="*/ 2 w 155"/>
                    <a:gd name="T15" fmla="*/ 6 h 279"/>
                    <a:gd name="T16" fmla="*/ 3 w 155"/>
                    <a:gd name="T17" fmla="*/ 6 h 279"/>
                    <a:gd name="T18" fmla="*/ 3 w 155"/>
                    <a:gd name="T19" fmla="*/ 5 h 279"/>
                    <a:gd name="T20" fmla="*/ 3 w 155"/>
                    <a:gd name="T21" fmla="*/ 5 h 279"/>
                    <a:gd name="T22" fmla="*/ 3 w 155"/>
                    <a:gd name="T23" fmla="*/ 4 h 279"/>
                    <a:gd name="T24" fmla="*/ 4 w 155"/>
                    <a:gd name="T25" fmla="*/ 4 h 279"/>
                    <a:gd name="T26" fmla="*/ 4 w 155"/>
                    <a:gd name="T27" fmla="*/ 3 h 279"/>
                    <a:gd name="T28" fmla="*/ 4 w 155"/>
                    <a:gd name="T29" fmla="*/ 3 h 279"/>
                    <a:gd name="T30" fmla="*/ 4 w 155"/>
                    <a:gd name="T31" fmla="*/ 2 h 279"/>
                    <a:gd name="T32" fmla="*/ 4 w 155"/>
                    <a:gd name="T33" fmla="*/ 2 h 279"/>
                    <a:gd name="T34" fmla="*/ 4 w 155"/>
                    <a:gd name="T35" fmla="*/ 2 h 279"/>
                    <a:gd name="T36" fmla="*/ 4 w 155"/>
                    <a:gd name="T37" fmla="*/ 1 h 279"/>
                    <a:gd name="T38" fmla="*/ 4 w 155"/>
                    <a:gd name="T39" fmla="*/ 1 h 279"/>
                    <a:gd name="T40" fmla="*/ 5 w 155"/>
                    <a:gd name="T41" fmla="*/ 0 h 279"/>
                    <a:gd name="T42" fmla="*/ 5 w 155"/>
                    <a:gd name="T43" fmla="*/ 0 h 279"/>
                    <a:gd name="T44" fmla="*/ 5 w 155"/>
                    <a:gd name="T45" fmla="*/ 0 h 279"/>
                    <a:gd name="T46" fmla="*/ 5 w 155"/>
                    <a:gd name="T47" fmla="*/ 0 h 279"/>
                    <a:gd name="T48" fmla="*/ 5 w 155"/>
                    <a:gd name="T49" fmla="*/ 0 h 279"/>
                    <a:gd name="T50" fmla="*/ 5 w 155"/>
                    <a:gd name="T51" fmla="*/ 1 h 279"/>
                    <a:gd name="T52" fmla="*/ 5 w 155"/>
                    <a:gd name="T53" fmla="*/ 1 h 279"/>
                    <a:gd name="T54" fmla="*/ 5 w 155"/>
                    <a:gd name="T55" fmla="*/ 1 h 279"/>
                    <a:gd name="T56" fmla="*/ 5 w 155"/>
                    <a:gd name="T57" fmla="*/ 1 h 279"/>
                    <a:gd name="T58" fmla="*/ 5 w 155"/>
                    <a:gd name="T59" fmla="*/ 2 h 279"/>
                    <a:gd name="T60" fmla="*/ 5 w 155"/>
                    <a:gd name="T61" fmla="*/ 2 h 279"/>
                    <a:gd name="T62" fmla="*/ 5 w 155"/>
                    <a:gd name="T63" fmla="*/ 2 h 279"/>
                    <a:gd name="T64" fmla="*/ 5 w 155"/>
                    <a:gd name="T65" fmla="*/ 2 h 279"/>
                    <a:gd name="T66" fmla="*/ 5 w 155"/>
                    <a:gd name="T67" fmla="*/ 3 h 279"/>
                    <a:gd name="T68" fmla="*/ 5 w 155"/>
                    <a:gd name="T69" fmla="*/ 3 h 279"/>
                    <a:gd name="T70" fmla="*/ 5 w 155"/>
                    <a:gd name="T71" fmla="*/ 3 h 279"/>
                    <a:gd name="T72" fmla="*/ 5 w 155"/>
                    <a:gd name="T73" fmla="*/ 4 h 279"/>
                    <a:gd name="T74" fmla="*/ 5 w 155"/>
                    <a:gd name="T75" fmla="*/ 4 h 279"/>
                    <a:gd name="T76" fmla="*/ 4 w 155"/>
                    <a:gd name="T77" fmla="*/ 4 h 279"/>
                    <a:gd name="T78" fmla="*/ 4 w 155"/>
                    <a:gd name="T79" fmla="*/ 5 h 279"/>
                    <a:gd name="T80" fmla="*/ 4 w 155"/>
                    <a:gd name="T81" fmla="*/ 5 h 279"/>
                    <a:gd name="T82" fmla="*/ 4 w 155"/>
                    <a:gd name="T83" fmla="*/ 5 h 279"/>
                    <a:gd name="T84" fmla="*/ 4 w 155"/>
                    <a:gd name="T85" fmla="*/ 6 h 279"/>
                    <a:gd name="T86" fmla="*/ 3 w 155"/>
                    <a:gd name="T87" fmla="*/ 6 h 279"/>
                    <a:gd name="T88" fmla="*/ 3 w 155"/>
                    <a:gd name="T89" fmla="*/ 6 h 279"/>
                    <a:gd name="T90" fmla="*/ 3 w 155"/>
                    <a:gd name="T91" fmla="*/ 6 h 279"/>
                    <a:gd name="T92" fmla="*/ 3 w 155"/>
                    <a:gd name="T93" fmla="*/ 7 h 279"/>
                    <a:gd name="T94" fmla="*/ 3 w 155"/>
                    <a:gd name="T95" fmla="*/ 7 h 279"/>
                    <a:gd name="T96" fmla="*/ 2 w 155"/>
                    <a:gd name="T97" fmla="*/ 7 h 279"/>
                    <a:gd name="T98" fmla="*/ 2 w 155"/>
                    <a:gd name="T99" fmla="*/ 7 h 279"/>
                    <a:gd name="T100" fmla="*/ 2 w 155"/>
                    <a:gd name="T101" fmla="*/ 8 h 279"/>
                    <a:gd name="T102" fmla="*/ 2 w 155"/>
                    <a:gd name="T103" fmla="*/ 8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124"/>
                <p:cNvSpPr>
                  <a:spLocks/>
                </p:cNvSpPr>
                <p:nvPr/>
              </p:nvSpPr>
              <p:spPr bwMode="auto">
                <a:xfrm>
                  <a:off x="3460" y="3412"/>
                  <a:ext cx="342" cy="435"/>
                </a:xfrm>
                <a:custGeom>
                  <a:avLst/>
                  <a:gdLst>
                    <a:gd name="T0" fmla="*/ 3 w 684"/>
                    <a:gd name="T1" fmla="*/ 2 h 871"/>
                    <a:gd name="T2" fmla="*/ 4 w 684"/>
                    <a:gd name="T3" fmla="*/ 3 h 871"/>
                    <a:gd name="T4" fmla="*/ 4 w 684"/>
                    <a:gd name="T5" fmla="*/ 4 h 871"/>
                    <a:gd name="T6" fmla="*/ 5 w 684"/>
                    <a:gd name="T7" fmla="*/ 6 h 871"/>
                    <a:gd name="T8" fmla="*/ 6 w 684"/>
                    <a:gd name="T9" fmla="*/ 8 h 871"/>
                    <a:gd name="T10" fmla="*/ 8 w 684"/>
                    <a:gd name="T11" fmla="*/ 11 h 871"/>
                    <a:gd name="T12" fmla="*/ 10 w 684"/>
                    <a:gd name="T13" fmla="*/ 13 h 871"/>
                    <a:gd name="T14" fmla="*/ 10 w 684"/>
                    <a:gd name="T15" fmla="*/ 14 h 871"/>
                    <a:gd name="T16" fmla="*/ 10 w 684"/>
                    <a:gd name="T17" fmla="*/ 15 h 871"/>
                    <a:gd name="T18" fmla="*/ 10 w 684"/>
                    <a:gd name="T19" fmla="*/ 16 h 871"/>
                    <a:gd name="T20" fmla="*/ 11 w 684"/>
                    <a:gd name="T21" fmla="*/ 18 h 871"/>
                    <a:gd name="T22" fmla="*/ 11 w 684"/>
                    <a:gd name="T23" fmla="*/ 19 h 871"/>
                    <a:gd name="T24" fmla="*/ 12 w 684"/>
                    <a:gd name="T25" fmla="*/ 20 h 871"/>
                    <a:gd name="T26" fmla="*/ 13 w 684"/>
                    <a:gd name="T27" fmla="*/ 20 h 871"/>
                    <a:gd name="T28" fmla="*/ 14 w 684"/>
                    <a:gd name="T29" fmla="*/ 21 h 871"/>
                    <a:gd name="T30" fmla="*/ 15 w 684"/>
                    <a:gd name="T31" fmla="*/ 22 h 871"/>
                    <a:gd name="T32" fmla="*/ 16 w 684"/>
                    <a:gd name="T33" fmla="*/ 22 h 871"/>
                    <a:gd name="T34" fmla="*/ 17 w 684"/>
                    <a:gd name="T35" fmla="*/ 23 h 871"/>
                    <a:gd name="T36" fmla="*/ 18 w 684"/>
                    <a:gd name="T37" fmla="*/ 23 h 871"/>
                    <a:gd name="T38" fmla="*/ 18 w 684"/>
                    <a:gd name="T39" fmla="*/ 23 h 871"/>
                    <a:gd name="T40" fmla="*/ 19 w 684"/>
                    <a:gd name="T41" fmla="*/ 23 h 871"/>
                    <a:gd name="T42" fmla="*/ 20 w 684"/>
                    <a:gd name="T43" fmla="*/ 22 h 871"/>
                    <a:gd name="T44" fmla="*/ 20 w 684"/>
                    <a:gd name="T45" fmla="*/ 21 h 871"/>
                    <a:gd name="T46" fmla="*/ 20 w 684"/>
                    <a:gd name="T47" fmla="*/ 21 h 871"/>
                    <a:gd name="T48" fmla="*/ 21 w 684"/>
                    <a:gd name="T49" fmla="*/ 20 h 871"/>
                    <a:gd name="T50" fmla="*/ 22 w 684"/>
                    <a:gd name="T51" fmla="*/ 20 h 871"/>
                    <a:gd name="T52" fmla="*/ 22 w 684"/>
                    <a:gd name="T53" fmla="*/ 21 h 871"/>
                    <a:gd name="T54" fmla="*/ 22 w 684"/>
                    <a:gd name="T55" fmla="*/ 22 h 871"/>
                    <a:gd name="T56" fmla="*/ 21 w 684"/>
                    <a:gd name="T57" fmla="*/ 23 h 871"/>
                    <a:gd name="T58" fmla="*/ 21 w 684"/>
                    <a:gd name="T59" fmla="*/ 25 h 871"/>
                    <a:gd name="T60" fmla="*/ 20 w 684"/>
                    <a:gd name="T61" fmla="*/ 26 h 871"/>
                    <a:gd name="T62" fmla="*/ 19 w 684"/>
                    <a:gd name="T63" fmla="*/ 26 h 871"/>
                    <a:gd name="T64" fmla="*/ 19 w 684"/>
                    <a:gd name="T65" fmla="*/ 26 h 871"/>
                    <a:gd name="T66" fmla="*/ 18 w 684"/>
                    <a:gd name="T67" fmla="*/ 26 h 871"/>
                    <a:gd name="T68" fmla="*/ 17 w 684"/>
                    <a:gd name="T69" fmla="*/ 27 h 871"/>
                    <a:gd name="T70" fmla="*/ 16 w 684"/>
                    <a:gd name="T71" fmla="*/ 27 h 871"/>
                    <a:gd name="T72" fmla="*/ 15 w 684"/>
                    <a:gd name="T73" fmla="*/ 27 h 871"/>
                    <a:gd name="T74" fmla="*/ 15 w 684"/>
                    <a:gd name="T75" fmla="*/ 27 h 871"/>
                    <a:gd name="T76" fmla="*/ 14 w 684"/>
                    <a:gd name="T77" fmla="*/ 26 h 871"/>
                    <a:gd name="T78" fmla="*/ 13 w 684"/>
                    <a:gd name="T79" fmla="*/ 26 h 871"/>
                    <a:gd name="T80" fmla="*/ 13 w 684"/>
                    <a:gd name="T81" fmla="*/ 25 h 871"/>
                    <a:gd name="T82" fmla="*/ 12 w 684"/>
                    <a:gd name="T83" fmla="*/ 25 h 871"/>
                    <a:gd name="T84" fmla="*/ 11 w 684"/>
                    <a:gd name="T85" fmla="*/ 24 h 871"/>
                    <a:gd name="T86" fmla="*/ 11 w 684"/>
                    <a:gd name="T87" fmla="*/ 23 h 871"/>
                    <a:gd name="T88" fmla="*/ 10 w 684"/>
                    <a:gd name="T89" fmla="*/ 22 h 871"/>
                    <a:gd name="T90" fmla="*/ 10 w 684"/>
                    <a:gd name="T91" fmla="*/ 21 h 871"/>
                    <a:gd name="T92" fmla="*/ 9 w 684"/>
                    <a:gd name="T93" fmla="*/ 20 h 871"/>
                    <a:gd name="T94" fmla="*/ 9 w 684"/>
                    <a:gd name="T95" fmla="*/ 19 h 871"/>
                    <a:gd name="T96" fmla="*/ 9 w 684"/>
                    <a:gd name="T97" fmla="*/ 18 h 871"/>
                    <a:gd name="T98" fmla="*/ 9 w 684"/>
                    <a:gd name="T99" fmla="*/ 17 h 871"/>
                    <a:gd name="T100" fmla="*/ 9 w 684"/>
                    <a:gd name="T101" fmla="*/ 16 h 871"/>
                    <a:gd name="T102" fmla="*/ 8 w 684"/>
                    <a:gd name="T103" fmla="*/ 14 h 871"/>
                    <a:gd name="T104" fmla="*/ 8 w 684"/>
                    <a:gd name="T105" fmla="*/ 13 h 871"/>
                    <a:gd name="T106" fmla="*/ 7 w 684"/>
                    <a:gd name="T107" fmla="*/ 12 h 871"/>
                    <a:gd name="T108" fmla="*/ 6 w 684"/>
                    <a:gd name="T109" fmla="*/ 11 h 871"/>
                    <a:gd name="T110" fmla="*/ 5 w 684"/>
                    <a:gd name="T111" fmla="*/ 10 h 871"/>
                    <a:gd name="T112" fmla="*/ 4 w 684"/>
                    <a:gd name="T113" fmla="*/ 8 h 871"/>
                    <a:gd name="T114" fmla="*/ 3 w 684"/>
                    <a:gd name="T115" fmla="*/ 6 h 871"/>
                    <a:gd name="T116" fmla="*/ 1 w 684"/>
                    <a:gd name="T117" fmla="*/ 4 h 871"/>
                    <a:gd name="T118" fmla="*/ 1 w 684"/>
                    <a:gd name="T119" fmla="*/ 1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125"/>
                <p:cNvSpPr>
                  <a:spLocks/>
                </p:cNvSpPr>
                <p:nvPr/>
              </p:nvSpPr>
              <p:spPr bwMode="auto">
                <a:xfrm>
                  <a:off x="3546" y="3224"/>
                  <a:ext cx="258" cy="306"/>
                </a:xfrm>
                <a:custGeom>
                  <a:avLst/>
                  <a:gdLst>
                    <a:gd name="T0" fmla="*/ 1 w 515"/>
                    <a:gd name="T1" fmla="*/ 11 h 612"/>
                    <a:gd name="T2" fmla="*/ 1 w 515"/>
                    <a:gd name="T3" fmla="*/ 10 h 612"/>
                    <a:gd name="T4" fmla="*/ 1 w 515"/>
                    <a:gd name="T5" fmla="*/ 10 h 612"/>
                    <a:gd name="T6" fmla="*/ 1 w 515"/>
                    <a:gd name="T7" fmla="*/ 9 h 612"/>
                    <a:gd name="T8" fmla="*/ 1 w 515"/>
                    <a:gd name="T9" fmla="*/ 8 h 612"/>
                    <a:gd name="T10" fmla="*/ 2 w 515"/>
                    <a:gd name="T11" fmla="*/ 7 h 612"/>
                    <a:gd name="T12" fmla="*/ 2 w 515"/>
                    <a:gd name="T13" fmla="*/ 6 h 612"/>
                    <a:gd name="T14" fmla="*/ 3 w 515"/>
                    <a:gd name="T15" fmla="*/ 5 h 612"/>
                    <a:gd name="T16" fmla="*/ 3 w 515"/>
                    <a:gd name="T17" fmla="*/ 5 h 612"/>
                    <a:gd name="T18" fmla="*/ 3 w 515"/>
                    <a:gd name="T19" fmla="*/ 4 h 612"/>
                    <a:gd name="T20" fmla="*/ 4 w 515"/>
                    <a:gd name="T21" fmla="*/ 4 h 612"/>
                    <a:gd name="T22" fmla="*/ 4 w 515"/>
                    <a:gd name="T23" fmla="*/ 3 h 612"/>
                    <a:gd name="T24" fmla="*/ 5 w 515"/>
                    <a:gd name="T25" fmla="*/ 3 h 612"/>
                    <a:gd name="T26" fmla="*/ 5 w 515"/>
                    <a:gd name="T27" fmla="*/ 2 h 612"/>
                    <a:gd name="T28" fmla="*/ 6 w 515"/>
                    <a:gd name="T29" fmla="*/ 2 h 612"/>
                    <a:gd name="T30" fmla="*/ 6 w 515"/>
                    <a:gd name="T31" fmla="*/ 1 h 612"/>
                    <a:gd name="T32" fmla="*/ 7 w 515"/>
                    <a:gd name="T33" fmla="*/ 1 h 612"/>
                    <a:gd name="T34" fmla="*/ 8 w 515"/>
                    <a:gd name="T35" fmla="*/ 1 h 612"/>
                    <a:gd name="T36" fmla="*/ 8 w 515"/>
                    <a:gd name="T37" fmla="*/ 1 h 612"/>
                    <a:gd name="T38" fmla="*/ 9 w 515"/>
                    <a:gd name="T39" fmla="*/ 1 h 612"/>
                    <a:gd name="T40" fmla="*/ 9 w 515"/>
                    <a:gd name="T41" fmla="*/ 1 h 612"/>
                    <a:gd name="T42" fmla="*/ 10 w 515"/>
                    <a:gd name="T43" fmla="*/ 1 h 612"/>
                    <a:gd name="T44" fmla="*/ 10 w 515"/>
                    <a:gd name="T45" fmla="*/ 1 h 612"/>
                    <a:gd name="T46" fmla="*/ 11 w 515"/>
                    <a:gd name="T47" fmla="*/ 2 h 612"/>
                    <a:gd name="T48" fmla="*/ 12 w 515"/>
                    <a:gd name="T49" fmla="*/ 2 h 612"/>
                    <a:gd name="T50" fmla="*/ 13 w 515"/>
                    <a:gd name="T51" fmla="*/ 3 h 612"/>
                    <a:gd name="T52" fmla="*/ 14 w 515"/>
                    <a:gd name="T53" fmla="*/ 4 h 612"/>
                    <a:gd name="T54" fmla="*/ 15 w 515"/>
                    <a:gd name="T55" fmla="*/ 5 h 612"/>
                    <a:gd name="T56" fmla="*/ 16 w 515"/>
                    <a:gd name="T57" fmla="*/ 6 h 612"/>
                    <a:gd name="T58" fmla="*/ 16 w 515"/>
                    <a:gd name="T59" fmla="*/ 7 h 612"/>
                    <a:gd name="T60" fmla="*/ 17 w 515"/>
                    <a:gd name="T61" fmla="*/ 9 h 612"/>
                    <a:gd name="T62" fmla="*/ 16 w 515"/>
                    <a:gd name="T63" fmla="*/ 10 h 612"/>
                    <a:gd name="T64" fmla="*/ 15 w 515"/>
                    <a:gd name="T65" fmla="*/ 11 h 612"/>
                    <a:gd name="T66" fmla="*/ 14 w 515"/>
                    <a:gd name="T67" fmla="*/ 12 h 612"/>
                    <a:gd name="T68" fmla="*/ 13 w 515"/>
                    <a:gd name="T69" fmla="*/ 14 h 612"/>
                    <a:gd name="T70" fmla="*/ 11 w 515"/>
                    <a:gd name="T71" fmla="*/ 15 h 612"/>
                    <a:gd name="T72" fmla="*/ 10 w 515"/>
                    <a:gd name="T73" fmla="*/ 16 h 612"/>
                    <a:gd name="T74" fmla="*/ 9 w 515"/>
                    <a:gd name="T75" fmla="*/ 16 h 612"/>
                    <a:gd name="T76" fmla="*/ 8 w 515"/>
                    <a:gd name="T77" fmla="*/ 17 h 612"/>
                    <a:gd name="T78" fmla="*/ 7 w 515"/>
                    <a:gd name="T79" fmla="*/ 17 h 612"/>
                    <a:gd name="T80" fmla="*/ 7 w 515"/>
                    <a:gd name="T81" fmla="*/ 17 h 612"/>
                    <a:gd name="T82" fmla="*/ 8 w 515"/>
                    <a:gd name="T83" fmla="*/ 16 h 612"/>
                    <a:gd name="T84" fmla="*/ 9 w 515"/>
                    <a:gd name="T85" fmla="*/ 15 h 612"/>
                    <a:gd name="T86" fmla="*/ 10 w 515"/>
                    <a:gd name="T87" fmla="*/ 14 h 612"/>
                    <a:gd name="T88" fmla="*/ 11 w 515"/>
                    <a:gd name="T89" fmla="*/ 12 h 612"/>
                    <a:gd name="T90" fmla="*/ 12 w 515"/>
                    <a:gd name="T91" fmla="*/ 11 h 612"/>
                    <a:gd name="T92" fmla="*/ 12 w 515"/>
                    <a:gd name="T93" fmla="*/ 10 h 612"/>
                    <a:gd name="T94" fmla="*/ 13 w 515"/>
                    <a:gd name="T95" fmla="*/ 9 h 612"/>
                    <a:gd name="T96" fmla="*/ 13 w 515"/>
                    <a:gd name="T97" fmla="*/ 8 h 612"/>
                    <a:gd name="T98" fmla="*/ 12 w 515"/>
                    <a:gd name="T99" fmla="*/ 7 h 612"/>
                    <a:gd name="T100" fmla="*/ 12 w 515"/>
                    <a:gd name="T101" fmla="*/ 6 h 612"/>
                    <a:gd name="T102" fmla="*/ 12 w 515"/>
                    <a:gd name="T103" fmla="*/ 5 h 612"/>
                    <a:gd name="T104" fmla="*/ 11 w 515"/>
                    <a:gd name="T105" fmla="*/ 5 h 612"/>
                    <a:gd name="T106" fmla="*/ 11 w 515"/>
                    <a:gd name="T107" fmla="*/ 4 h 612"/>
                    <a:gd name="T108" fmla="*/ 10 w 515"/>
                    <a:gd name="T109" fmla="*/ 3 h 612"/>
                    <a:gd name="T110" fmla="*/ 10 w 515"/>
                    <a:gd name="T111" fmla="*/ 3 h 612"/>
                    <a:gd name="T112" fmla="*/ 10 w 515"/>
                    <a:gd name="T113" fmla="*/ 3 h 612"/>
                    <a:gd name="T114" fmla="*/ 9 w 515"/>
                    <a:gd name="T115" fmla="*/ 2 h 612"/>
                    <a:gd name="T116" fmla="*/ 9 w 515"/>
                    <a:gd name="T117" fmla="*/ 2 h 612"/>
                    <a:gd name="T118" fmla="*/ 8 w 515"/>
                    <a:gd name="T119" fmla="*/ 2 h 612"/>
                    <a:gd name="T120" fmla="*/ 8 w 515"/>
                    <a:gd name="T121" fmla="*/ 2 h 612"/>
                    <a:gd name="T122" fmla="*/ 2 w 515"/>
                    <a:gd name="T123" fmla="*/ 14 h 612"/>
                    <a:gd name="T124" fmla="*/ 1 w 515"/>
                    <a:gd name="T125" fmla="*/ 12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126"/>
                <p:cNvSpPr>
                  <a:spLocks/>
                </p:cNvSpPr>
                <p:nvPr/>
              </p:nvSpPr>
              <p:spPr bwMode="auto">
                <a:xfrm>
                  <a:off x="3465" y="3152"/>
                  <a:ext cx="373" cy="265"/>
                </a:xfrm>
                <a:custGeom>
                  <a:avLst/>
                  <a:gdLst>
                    <a:gd name="T0" fmla="*/ 0 w 744"/>
                    <a:gd name="T1" fmla="*/ 16 h 529"/>
                    <a:gd name="T2" fmla="*/ 1 w 744"/>
                    <a:gd name="T3" fmla="*/ 16 h 529"/>
                    <a:gd name="T4" fmla="*/ 1 w 744"/>
                    <a:gd name="T5" fmla="*/ 15 h 529"/>
                    <a:gd name="T6" fmla="*/ 1 w 744"/>
                    <a:gd name="T7" fmla="*/ 15 h 529"/>
                    <a:gd name="T8" fmla="*/ 1 w 744"/>
                    <a:gd name="T9" fmla="*/ 14 h 529"/>
                    <a:gd name="T10" fmla="*/ 2 w 744"/>
                    <a:gd name="T11" fmla="*/ 13 h 529"/>
                    <a:gd name="T12" fmla="*/ 2 w 744"/>
                    <a:gd name="T13" fmla="*/ 11 h 529"/>
                    <a:gd name="T14" fmla="*/ 3 w 744"/>
                    <a:gd name="T15" fmla="*/ 10 h 529"/>
                    <a:gd name="T16" fmla="*/ 3 w 744"/>
                    <a:gd name="T17" fmla="*/ 9 h 529"/>
                    <a:gd name="T18" fmla="*/ 4 w 744"/>
                    <a:gd name="T19" fmla="*/ 8 h 529"/>
                    <a:gd name="T20" fmla="*/ 5 w 744"/>
                    <a:gd name="T21" fmla="*/ 6 h 529"/>
                    <a:gd name="T22" fmla="*/ 6 w 744"/>
                    <a:gd name="T23" fmla="*/ 5 h 529"/>
                    <a:gd name="T24" fmla="*/ 7 w 744"/>
                    <a:gd name="T25" fmla="*/ 4 h 529"/>
                    <a:gd name="T26" fmla="*/ 8 w 744"/>
                    <a:gd name="T27" fmla="*/ 3 h 529"/>
                    <a:gd name="T28" fmla="*/ 9 w 744"/>
                    <a:gd name="T29" fmla="*/ 2 h 529"/>
                    <a:gd name="T30" fmla="*/ 11 w 744"/>
                    <a:gd name="T31" fmla="*/ 1 h 529"/>
                    <a:gd name="T32" fmla="*/ 12 w 744"/>
                    <a:gd name="T33" fmla="*/ 1 h 529"/>
                    <a:gd name="T34" fmla="*/ 12 w 744"/>
                    <a:gd name="T35" fmla="*/ 1 h 529"/>
                    <a:gd name="T36" fmla="*/ 12 w 744"/>
                    <a:gd name="T37" fmla="*/ 1 h 529"/>
                    <a:gd name="T38" fmla="*/ 13 w 744"/>
                    <a:gd name="T39" fmla="*/ 0 h 529"/>
                    <a:gd name="T40" fmla="*/ 13 w 744"/>
                    <a:gd name="T41" fmla="*/ 0 h 529"/>
                    <a:gd name="T42" fmla="*/ 14 w 744"/>
                    <a:gd name="T43" fmla="*/ 1 h 529"/>
                    <a:gd name="T44" fmla="*/ 15 w 744"/>
                    <a:gd name="T45" fmla="*/ 1 h 529"/>
                    <a:gd name="T46" fmla="*/ 15 w 744"/>
                    <a:gd name="T47" fmla="*/ 1 h 529"/>
                    <a:gd name="T48" fmla="*/ 16 w 744"/>
                    <a:gd name="T49" fmla="*/ 1 h 529"/>
                    <a:gd name="T50" fmla="*/ 17 w 744"/>
                    <a:gd name="T51" fmla="*/ 2 h 529"/>
                    <a:gd name="T52" fmla="*/ 18 w 744"/>
                    <a:gd name="T53" fmla="*/ 3 h 529"/>
                    <a:gd name="T54" fmla="*/ 19 w 744"/>
                    <a:gd name="T55" fmla="*/ 3 h 529"/>
                    <a:gd name="T56" fmla="*/ 20 w 744"/>
                    <a:gd name="T57" fmla="*/ 5 h 529"/>
                    <a:gd name="T58" fmla="*/ 22 w 744"/>
                    <a:gd name="T59" fmla="*/ 6 h 529"/>
                    <a:gd name="T60" fmla="*/ 23 w 744"/>
                    <a:gd name="T61" fmla="*/ 7 h 529"/>
                    <a:gd name="T62" fmla="*/ 24 w 744"/>
                    <a:gd name="T63" fmla="*/ 10 h 529"/>
                    <a:gd name="T64" fmla="*/ 24 w 744"/>
                    <a:gd name="T65" fmla="*/ 10 h 529"/>
                    <a:gd name="T66" fmla="*/ 23 w 744"/>
                    <a:gd name="T67" fmla="*/ 10 h 529"/>
                    <a:gd name="T68" fmla="*/ 23 w 744"/>
                    <a:gd name="T69" fmla="*/ 9 h 529"/>
                    <a:gd name="T70" fmla="*/ 22 w 744"/>
                    <a:gd name="T71" fmla="*/ 8 h 529"/>
                    <a:gd name="T72" fmla="*/ 21 w 744"/>
                    <a:gd name="T73" fmla="*/ 8 h 529"/>
                    <a:gd name="T74" fmla="*/ 21 w 744"/>
                    <a:gd name="T75" fmla="*/ 7 h 529"/>
                    <a:gd name="T76" fmla="*/ 20 w 744"/>
                    <a:gd name="T77" fmla="*/ 6 h 529"/>
                    <a:gd name="T78" fmla="*/ 19 w 744"/>
                    <a:gd name="T79" fmla="*/ 5 h 529"/>
                    <a:gd name="T80" fmla="*/ 18 w 744"/>
                    <a:gd name="T81" fmla="*/ 5 h 529"/>
                    <a:gd name="T82" fmla="*/ 17 w 744"/>
                    <a:gd name="T83" fmla="*/ 4 h 529"/>
                    <a:gd name="T84" fmla="*/ 16 w 744"/>
                    <a:gd name="T85" fmla="*/ 3 h 529"/>
                    <a:gd name="T86" fmla="*/ 15 w 744"/>
                    <a:gd name="T87" fmla="*/ 3 h 529"/>
                    <a:gd name="T88" fmla="*/ 14 w 744"/>
                    <a:gd name="T89" fmla="*/ 2 h 529"/>
                    <a:gd name="T90" fmla="*/ 13 w 744"/>
                    <a:gd name="T91" fmla="*/ 2 h 529"/>
                    <a:gd name="T92" fmla="*/ 12 w 744"/>
                    <a:gd name="T93" fmla="*/ 2 h 529"/>
                    <a:gd name="T94" fmla="*/ 11 w 744"/>
                    <a:gd name="T95" fmla="*/ 2 h 529"/>
                    <a:gd name="T96" fmla="*/ 10 w 744"/>
                    <a:gd name="T97" fmla="*/ 3 h 529"/>
                    <a:gd name="T98" fmla="*/ 9 w 744"/>
                    <a:gd name="T99" fmla="*/ 3 h 529"/>
                    <a:gd name="T100" fmla="*/ 9 w 744"/>
                    <a:gd name="T101" fmla="*/ 4 h 529"/>
                    <a:gd name="T102" fmla="*/ 8 w 744"/>
                    <a:gd name="T103" fmla="*/ 5 h 529"/>
                    <a:gd name="T104" fmla="*/ 7 w 744"/>
                    <a:gd name="T105" fmla="*/ 6 h 529"/>
                    <a:gd name="T106" fmla="*/ 7 w 744"/>
                    <a:gd name="T107" fmla="*/ 8 h 529"/>
                    <a:gd name="T108" fmla="*/ 6 w 744"/>
                    <a:gd name="T109" fmla="*/ 9 h 529"/>
                    <a:gd name="T110" fmla="*/ 5 w 744"/>
                    <a:gd name="T111" fmla="*/ 10 h 529"/>
                    <a:gd name="T112" fmla="*/ 5 w 744"/>
                    <a:gd name="T113" fmla="*/ 11 h 529"/>
                    <a:gd name="T114" fmla="*/ 4 w 744"/>
                    <a:gd name="T115" fmla="*/ 13 h 529"/>
                    <a:gd name="T116" fmla="*/ 4 w 744"/>
                    <a:gd name="T117" fmla="*/ 14 h 529"/>
                    <a:gd name="T118" fmla="*/ 4 w 744"/>
                    <a:gd name="T119" fmla="*/ 15 h 529"/>
                    <a:gd name="T120" fmla="*/ 3 w 744"/>
                    <a:gd name="T121" fmla="*/ 16 h 529"/>
                    <a:gd name="T122" fmla="*/ 3 w 744"/>
                    <a:gd name="T123" fmla="*/ 16 h 529"/>
                    <a:gd name="T124" fmla="*/ 3 w 744"/>
                    <a:gd name="T125" fmla="*/ 17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2" name="Group 127"/>
              <p:cNvGrpSpPr>
                <a:grpSpLocks/>
              </p:cNvGrpSpPr>
              <p:nvPr/>
            </p:nvGrpSpPr>
            <p:grpSpPr bwMode="auto">
              <a:xfrm>
                <a:off x="5525" y="934"/>
                <a:ext cx="111" cy="94"/>
                <a:chOff x="964" y="2562"/>
                <a:chExt cx="111" cy="94"/>
              </a:xfrm>
            </p:grpSpPr>
            <p:sp>
              <p:nvSpPr>
                <p:cNvPr id="53" name="Arc 128"/>
                <p:cNvSpPr>
                  <a:spLocks/>
                </p:cNvSpPr>
                <p:nvPr/>
              </p:nvSpPr>
              <p:spPr bwMode="auto">
                <a:xfrm rot="18646854" flipH="1">
                  <a:off x="999" y="2570"/>
                  <a:ext cx="76"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54" name="Arc 129"/>
                <p:cNvSpPr>
                  <a:spLocks/>
                </p:cNvSpPr>
                <p:nvPr/>
              </p:nvSpPr>
              <p:spPr bwMode="auto">
                <a:xfrm rot="18646854" flipH="1">
                  <a:off x="964" y="2562"/>
                  <a:ext cx="94" cy="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grpSp>
      <p:grpSp>
        <p:nvGrpSpPr>
          <p:cNvPr id="79" name="icn PreDefPlugins"/>
          <p:cNvGrpSpPr/>
          <p:nvPr/>
        </p:nvGrpSpPr>
        <p:grpSpPr>
          <a:xfrm>
            <a:off x="6922335" y="968618"/>
            <a:ext cx="1219560" cy="1509746"/>
            <a:chOff x="8250572" y="1176727"/>
            <a:chExt cx="1115465" cy="1380882"/>
          </a:xfrm>
        </p:grpSpPr>
        <p:pic>
          <p:nvPicPr>
            <p:cNvPr id="8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grpSp>
        <p:nvGrpSpPr>
          <p:cNvPr id="76" name="icn Startable Plugins"/>
          <p:cNvGrpSpPr/>
          <p:nvPr/>
        </p:nvGrpSpPr>
        <p:grpSpPr>
          <a:xfrm>
            <a:off x="7026430" y="4795574"/>
            <a:ext cx="1913388" cy="1472454"/>
            <a:chOff x="7101962" y="4772379"/>
            <a:chExt cx="1913388" cy="1472454"/>
          </a:xfrm>
        </p:grpSpPr>
        <p:pic>
          <p:nvPicPr>
            <p:cNvPr id="9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3"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9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0" name="icn Messag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4561" y="2667001"/>
            <a:ext cx="1519781" cy="18372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334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347" y="4893651"/>
            <a:ext cx="697605" cy="9497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n PreDefPlugins"/>
          <p:cNvGrpSpPr/>
          <p:nvPr/>
        </p:nvGrpSpPr>
        <p:grpSpPr>
          <a:xfrm>
            <a:off x="849971" y="4898501"/>
            <a:ext cx="736701" cy="911994"/>
            <a:chOff x="8250572" y="1176727"/>
            <a:chExt cx="1115465" cy="1380882"/>
          </a:xfrm>
        </p:grpSpPr>
        <p:pic>
          <p:nvPicPr>
            <p:cNvPr id="4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sp>
        <p:nvSpPr>
          <p:cNvPr id="2" name="Title 1"/>
          <p:cNvSpPr>
            <a:spLocks noGrp="1"/>
          </p:cNvSpPr>
          <p:nvPr>
            <p:ph type="title"/>
          </p:nvPr>
        </p:nvSpPr>
        <p:spPr/>
        <p:txBody>
          <a:bodyPr/>
          <a:lstStyle/>
          <a:p>
            <a:r>
              <a:rPr lang="en-US" dirty="0" smtClean="0"/>
              <a:t>Plugin application scope</a:t>
            </a:r>
            <a:endParaRPr lang="en-US" dirty="0"/>
          </a:p>
        </p:txBody>
      </p:sp>
      <p:sp>
        <p:nvSpPr>
          <p:cNvPr id="3" name="Content Placeholder 2"/>
          <p:cNvSpPr>
            <a:spLocks noGrp="1"/>
          </p:cNvSpPr>
          <p:nvPr>
            <p:ph sz="half" idx="1"/>
          </p:nvPr>
        </p:nvSpPr>
        <p:spPr/>
        <p:txBody>
          <a:bodyPr/>
          <a:lstStyle/>
          <a:p>
            <a:r>
              <a:rPr lang="en-US" dirty="0"/>
              <a:t>Internal to Guidewire</a:t>
            </a:r>
          </a:p>
          <a:p>
            <a:r>
              <a:rPr lang="en-US" dirty="0" smtClean="0"/>
              <a:t>Number generator plugin example</a:t>
            </a:r>
          </a:p>
          <a:p>
            <a:pPr lvl="1"/>
            <a:r>
              <a:rPr lang="en-US" dirty="0" smtClean="0"/>
              <a:t>Generates </a:t>
            </a:r>
            <a:r>
              <a:rPr lang="en-US" dirty="0"/>
              <a:t>a unique, sequential number for claims, policies, or </a:t>
            </a:r>
            <a:r>
              <a:rPr lang="en-US" dirty="0" smtClean="0"/>
              <a:t>accounts</a:t>
            </a:r>
          </a:p>
          <a:p>
            <a:pPr lvl="1"/>
            <a:r>
              <a:rPr lang="en-US" dirty="0" smtClean="0"/>
              <a:t>Application logic internal to Guidewire </a:t>
            </a:r>
            <a:endParaRPr lang="en-US" dirty="0"/>
          </a:p>
          <a:p>
            <a:endParaRPr lang="en-US" dirty="0"/>
          </a:p>
        </p:txBody>
      </p:sp>
      <p:sp>
        <p:nvSpPr>
          <p:cNvPr id="59" name="Content Placeholder 58"/>
          <p:cNvSpPr>
            <a:spLocks noGrp="1"/>
          </p:cNvSpPr>
          <p:nvPr>
            <p:ph sz="half" idx="2"/>
          </p:nvPr>
        </p:nvSpPr>
        <p:spPr/>
        <p:txBody>
          <a:bodyPr/>
          <a:lstStyle/>
          <a:p>
            <a:r>
              <a:rPr lang="en-US" dirty="0" smtClean="0"/>
              <a:t>External  system integration</a:t>
            </a:r>
            <a:endParaRPr lang="en-US" dirty="0"/>
          </a:p>
          <a:p>
            <a:r>
              <a:rPr lang="en-US" dirty="0" smtClean="0"/>
              <a:t>Authentication plugin example</a:t>
            </a:r>
            <a:endParaRPr lang="en-US" dirty="0"/>
          </a:p>
          <a:p>
            <a:pPr lvl="1"/>
            <a:r>
              <a:rPr lang="en-US" dirty="0" smtClean="0"/>
              <a:t>Interacts </a:t>
            </a:r>
            <a:r>
              <a:rPr lang="en-US" dirty="0"/>
              <a:t>with an </a:t>
            </a:r>
            <a:r>
              <a:rPr lang="en-US" dirty="0" smtClean="0"/>
              <a:t>external system such as Active Directory, Single Sign On (</a:t>
            </a:r>
            <a:r>
              <a:rPr lang="en-US" dirty="0" smtClean="0"/>
              <a:t>SSO</a:t>
            </a:r>
            <a:r>
              <a:rPr lang="en-US" dirty="0" smtClean="0"/>
              <a:t>) or </a:t>
            </a:r>
            <a:r>
              <a:rPr lang="en-US" dirty="0" smtClean="0"/>
              <a:t>LDAP</a:t>
            </a:r>
            <a:r>
              <a:rPr lang="en-US" dirty="0" smtClean="0"/>
              <a:t> Server</a:t>
            </a:r>
            <a:endParaRPr lang="en-US" dirty="0"/>
          </a:p>
          <a:p>
            <a:endParaRPr lang="en-US" dirty="0"/>
          </a:p>
        </p:txBody>
      </p:sp>
      <p:pic>
        <p:nvPicPr>
          <p:cNvPr id="4" name="Picture 4"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4791729"/>
            <a:ext cx="1127125" cy="11255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33"/>
          <p:cNvSpPr txBox="1">
            <a:spLocks noChangeArrowheads="1"/>
          </p:cNvSpPr>
          <p:nvPr/>
        </p:nvSpPr>
        <p:spPr bwMode="auto">
          <a:xfrm>
            <a:off x="-234250" y="5924168"/>
            <a:ext cx="2956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Number Generator</a:t>
            </a:r>
            <a:endParaRPr lang="en-US" sz="1600" dirty="0">
              <a:solidFill>
                <a:schemeClr val="bg1"/>
              </a:solidFill>
            </a:endParaRPr>
          </a:p>
        </p:txBody>
      </p:sp>
      <p:sp>
        <p:nvSpPr>
          <p:cNvPr id="36" name="Line 36"/>
          <p:cNvSpPr>
            <a:spLocks noChangeShapeType="1"/>
          </p:cNvSpPr>
          <p:nvPr/>
        </p:nvSpPr>
        <p:spPr bwMode="auto">
          <a:xfrm>
            <a:off x="1586673" y="5377549"/>
            <a:ext cx="2413828"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Text Box 38"/>
          <p:cNvSpPr txBox="1">
            <a:spLocks noChangeArrowheads="1"/>
          </p:cNvSpPr>
          <p:nvPr/>
        </p:nvSpPr>
        <p:spPr bwMode="auto">
          <a:xfrm>
            <a:off x="7279478" y="5938185"/>
            <a:ext cx="1989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LDAP</a:t>
            </a:r>
            <a:r>
              <a:rPr lang="en-US" sz="1600" dirty="0" smtClean="0">
                <a:solidFill>
                  <a:schemeClr val="bg1"/>
                </a:solidFill>
              </a:rPr>
              <a:t> Server</a:t>
            </a:r>
            <a:endParaRPr lang="en-US" sz="1600" dirty="0">
              <a:solidFill>
                <a:schemeClr val="bg1"/>
              </a:solidFill>
            </a:endParaRPr>
          </a:p>
        </p:txBody>
      </p:sp>
      <p:sp>
        <p:nvSpPr>
          <p:cNvPr id="50" name="Text Box 31"/>
          <p:cNvSpPr txBox="1">
            <a:spLocks noChangeArrowheads="1"/>
          </p:cNvSpPr>
          <p:nvPr/>
        </p:nvSpPr>
        <p:spPr bwMode="auto">
          <a:xfrm>
            <a:off x="5507029" y="5938185"/>
            <a:ext cx="1676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Authentication</a:t>
            </a:r>
            <a:endParaRPr lang="en-US" sz="1600" dirty="0">
              <a:solidFill>
                <a:schemeClr val="bg1"/>
              </a:solidFill>
            </a:endParaRPr>
          </a:p>
        </p:txBody>
      </p:sp>
      <p:sp>
        <p:nvSpPr>
          <p:cNvPr id="63" name="ln arrw"/>
          <p:cNvSpPr>
            <a:spLocks noChangeShapeType="1"/>
          </p:cNvSpPr>
          <p:nvPr/>
        </p:nvSpPr>
        <p:spPr bwMode="auto">
          <a:xfrm>
            <a:off x="5127625" y="5377549"/>
            <a:ext cx="2797722"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51" name="icn Authentication"/>
          <p:cNvGrpSpPr/>
          <p:nvPr/>
        </p:nvGrpSpPr>
        <p:grpSpPr>
          <a:xfrm>
            <a:off x="5924023" y="4791729"/>
            <a:ext cx="1070349" cy="1179503"/>
            <a:chOff x="4110375" y="1255834"/>
            <a:chExt cx="1171919" cy="1291431"/>
          </a:xfrm>
        </p:grpSpPr>
        <p:pic>
          <p:nvPicPr>
            <p:cNvPr id="52"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5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750797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interfaces</a:t>
            </a:r>
          </a:p>
        </p:txBody>
      </p:sp>
      <p:sp>
        <p:nvSpPr>
          <p:cNvPr id="4" name="Content Placeholder 3"/>
          <p:cNvSpPr>
            <a:spLocks noGrp="1"/>
          </p:cNvSpPr>
          <p:nvPr>
            <p:ph idx="1"/>
          </p:nvPr>
        </p:nvSpPr>
        <p:spPr/>
        <p:txBody>
          <a:bodyPr/>
          <a:lstStyle/>
          <a:p>
            <a:r>
              <a:rPr lang="en-US" dirty="0"/>
              <a:t>Every plugin class must implement at least one interface</a:t>
            </a:r>
          </a:p>
          <a:p>
            <a:pPr lvl="1"/>
            <a:r>
              <a:rPr lang="en-US" dirty="0"/>
              <a:t>Interface varies based on the plugin to be implemented</a:t>
            </a:r>
          </a:p>
          <a:p>
            <a:pPr lvl="1"/>
            <a:r>
              <a:rPr lang="en-US" dirty="0"/>
              <a:t>Interface contains methods that internal code will call</a:t>
            </a:r>
          </a:p>
          <a:p>
            <a:r>
              <a:rPr lang="en-US" dirty="0"/>
              <a:t>Authentication Service plugin </a:t>
            </a:r>
            <a:r>
              <a:rPr lang="en-US" dirty="0" smtClean="0"/>
              <a:t>example:</a:t>
            </a:r>
          </a:p>
          <a:p>
            <a:pPr lvl="1"/>
            <a:r>
              <a:rPr lang="en-US" dirty="0" smtClean="0"/>
              <a:t>Must </a:t>
            </a:r>
            <a:r>
              <a:rPr lang="en-US" dirty="0"/>
              <a:t>implement the </a:t>
            </a:r>
            <a:r>
              <a:rPr lang="en-US" dirty="0" smtClean="0"/>
              <a:t/>
            </a:r>
            <a:br>
              <a:rPr lang="en-US" dirty="0" smtClean="0"/>
            </a:br>
            <a:r>
              <a:rPr lang="en-US" b="1" dirty="0" smtClean="0">
                <a:latin typeface="Courier New" pitchFamily="49" charset="0"/>
                <a:cs typeface="Courier New" pitchFamily="49" charset="0"/>
              </a:rPr>
              <a:t>AuthenticationServicePlugin</a:t>
            </a:r>
            <a:r>
              <a:rPr lang="en-US" b="1" dirty="0" smtClean="0">
                <a:latin typeface="Courier New" pitchFamily="49" charset="0"/>
                <a:cs typeface="Courier New" pitchFamily="49" charset="0"/>
              </a:rPr>
              <a:t> </a:t>
            </a:r>
            <a:r>
              <a:rPr lang="en-US" dirty="0" smtClean="0"/>
              <a:t>interface</a:t>
            </a:r>
          </a:p>
          <a:p>
            <a:pPr lvl="1"/>
            <a:r>
              <a:rPr lang="en-US" dirty="0"/>
              <a:t>Calls </a:t>
            </a:r>
            <a:r>
              <a:rPr lang="en-US" b="1" dirty="0" smtClean="0">
                <a:latin typeface="Courier New" pitchFamily="49" charset="0"/>
                <a:cs typeface="Courier New" pitchFamily="49" charset="0"/>
              </a:rPr>
              <a:t>authenticate() </a:t>
            </a:r>
            <a:r>
              <a:rPr lang="en-US" dirty="0"/>
              <a:t>and </a:t>
            </a:r>
            <a:r>
              <a:rPr lang="en-US" b="1" dirty="0" smtClean="0">
                <a:latin typeface="Courier New" pitchFamily="49" charset="0"/>
                <a:cs typeface="Courier New" pitchFamily="49" charset="0"/>
              </a:rPr>
              <a:t>setCallback</a:t>
            </a:r>
            <a:r>
              <a:rPr lang="en-US" b="1" dirty="0">
                <a:latin typeface="Courier New" pitchFamily="49" charset="0"/>
                <a:cs typeface="Courier New" pitchFamily="49" charset="0"/>
              </a:rPr>
              <a:t>()</a:t>
            </a:r>
          </a:p>
          <a:p>
            <a:endParaRPr lang="en-US" dirty="0"/>
          </a:p>
        </p:txBody>
      </p:sp>
      <p:sp>
        <p:nvSpPr>
          <p:cNvPr id="27" name="Text Box 17"/>
          <p:cNvSpPr txBox="1">
            <a:spLocks noChangeArrowheads="1"/>
          </p:cNvSpPr>
          <p:nvPr/>
        </p:nvSpPr>
        <p:spPr bwMode="auto">
          <a:xfrm>
            <a:off x="533400" y="3962400"/>
            <a:ext cx="807720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smtClean="0">
                <a:solidFill>
                  <a:schemeClr val="bg1"/>
                </a:solidFill>
                <a:latin typeface="Courier New" pitchFamily="49" charset="0"/>
              </a:rPr>
              <a:t>class </a:t>
            </a:r>
            <a:r>
              <a:rPr lang="en-US" sz="2000" dirty="0" smtClean="0">
                <a:solidFill>
                  <a:schemeClr val="bg1"/>
                </a:solidFill>
                <a:latin typeface="Courier New" pitchFamily="49" charset="0"/>
              </a:rPr>
              <a:t>AcmeAuthenticationPlugin</a:t>
            </a:r>
            <a:r>
              <a:rPr lang="en-US" sz="2000" dirty="0" smtClean="0">
                <a:solidFill>
                  <a:schemeClr val="bg1"/>
                </a:solidFill>
                <a:latin typeface="Courier New" pitchFamily="49" charset="0"/>
              </a:rPr>
              <a:t> implements</a:t>
            </a:r>
            <a:r>
              <a:rPr lang="en-US" sz="2000" dirty="0" smtClean="0">
                <a:solidFill>
                  <a:srgbClr val="0033CC"/>
                </a:solidFill>
                <a:latin typeface="Courier New" pitchFamily="49" charset="0"/>
              </a:rPr>
              <a:t> </a:t>
            </a:r>
            <a:br>
              <a:rPr lang="en-US" sz="2000" dirty="0" smtClean="0">
                <a:solidFill>
                  <a:srgbClr val="0033CC"/>
                </a:solidFill>
                <a:latin typeface="Courier New" pitchFamily="49" charset="0"/>
              </a:rPr>
            </a:br>
            <a:r>
              <a:rPr lang="en-US" sz="2000" dirty="0" smtClean="0">
                <a:solidFill>
                  <a:srgbClr val="0033CC"/>
                </a:solidFill>
                <a:latin typeface="Courier New" pitchFamily="49" charset="0"/>
              </a:rPr>
              <a:t>             </a:t>
            </a:r>
            <a:r>
              <a:rPr lang="en-US" sz="2000" dirty="0" smtClean="0">
                <a:solidFill>
                  <a:schemeClr val="bg1"/>
                </a:solidFill>
                <a:latin typeface="Courier New" pitchFamily="49" charset="0"/>
              </a:rPr>
              <a:t>AuthenticationServicePlugin</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authenticate</a:t>
            </a:r>
            <a:r>
              <a:rPr lang="en-US" sz="2000" dirty="0" smtClean="0">
                <a:solidFill>
                  <a:schemeClr val="bg1"/>
                </a:solidFill>
                <a:latin typeface="Courier New" pitchFamily="49" charset="0"/>
              </a:rPr>
              <a:t>() {…}</a:t>
            </a:r>
            <a:endParaRPr lang="en-US" sz="2000" dirty="0">
              <a:solidFill>
                <a:schemeClr val="bg1"/>
              </a:solidFill>
              <a:latin typeface="Courier New" pitchFamily="49" charset="0"/>
            </a:endParaRP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setCallback</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a:solidFill>
                  <a:schemeClr val="bg1"/>
                </a:solidFill>
                <a:latin typeface="Courier New" pitchFamily="49" charset="0"/>
              </a:rPr>
              <a:t>}</a:t>
            </a:r>
          </a:p>
        </p:txBody>
      </p:sp>
      <p:grpSp>
        <p:nvGrpSpPr>
          <p:cNvPr id="28" name="icn Plugin Authentication"/>
          <p:cNvGrpSpPr/>
          <p:nvPr/>
        </p:nvGrpSpPr>
        <p:grpSpPr>
          <a:xfrm>
            <a:off x="7429398" y="2193390"/>
            <a:ext cx="1365888" cy="1505181"/>
            <a:chOff x="4110375" y="1255834"/>
            <a:chExt cx="1171919" cy="1291431"/>
          </a:xfrm>
        </p:grpSpPr>
        <p:pic>
          <p:nvPicPr>
            <p:cNvPr id="2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337513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042" y="871314"/>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Recommend plugin </a:t>
            </a:r>
            <a:r>
              <a:rPr lang="en-US" dirty="0"/>
              <a:t>source </a:t>
            </a:r>
            <a:r>
              <a:rPr lang="en-US" dirty="0" smtClean="0"/>
              <a:t>code options</a:t>
            </a:r>
            <a:endParaRPr lang="en-US" dirty="0"/>
          </a:p>
        </p:txBody>
      </p:sp>
      <p:sp>
        <p:nvSpPr>
          <p:cNvPr id="33" name="Content Placeholder 32"/>
          <p:cNvSpPr>
            <a:spLocks noGrp="1"/>
          </p:cNvSpPr>
          <p:nvPr>
            <p:ph sz="half" idx="1"/>
          </p:nvPr>
        </p:nvSpPr>
        <p:spPr>
          <a:xfrm>
            <a:off x="519112" y="2819400"/>
            <a:ext cx="2651760" cy="3581399"/>
          </a:xfrm>
        </p:spPr>
        <p:txBody>
          <a:bodyPr/>
          <a:lstStyle/>
          <a:p>
            <a:r>
              <a:rPr lang="en-US" dirty="0" smtClean="0"/>
              <a:t>Gosu </a:t>
            </a:r>
            <a:r>
              <a:rPr lang="en-US" dirty="0" smtClean="0"/>
              <a:t>Plugin</a:t>
            </a:r>
            <a:r>
              <a:rPr lang="en-US" dirty="0" smtClean="0">
                <a:solidFill>
                  <a:srgbClr val="C00000"/>
                </a:solidFill>
                <a:latin typeface="Arial" pitchFamily="32" charset="0"/>
              </a:rPr>
              <a:t>*</a:t>
            </a:r>
            <a:r>
              <a:rPr lang="en-US" dirty="0" smtClean="0"/>
              <a:t> </a:t>
            </a:r>
            <a:endParaRPr lang="en-US" dirty="0" smtClean="0"/>
          </a:p>
          <a:p>
            <a:pPr lvl="1"/>
            <a:r>
              <a:rPr lang="en-US" dirty="0" smtClean="0"/>
              <a:t>Use Guidewire Studio</a:t>
            </a:r>
          </a:p>
          <a:p>
            <a:pPr lvl="1"/>
            <a:r>
              <a:rPr lang="en-US" dirty="0" smtClean="0"/>
              <a:t>Native access to application API</a:t>
            </a:r>
          </a:p>
          <a:p>
            <a:pPr lvl="1"/>
            <a:r>
              <a:rPr lang="en-US" dirty="0"/>
              <a:t>Native debugging within Guidewire Studio</a:t>
            </a:r>
          </a:p>
          <a:p>
            <a:pPr lvl="1"/>
            <a:endParaRPr lang="en-US" dirty="0"/>
          </a:p>
        </p:txBody>
      </p:sp>
      <p:sp>
        <p:nvSpPr>
          <p:cNvPr id="9" name="Content Placeholder 8"/>
          <p:cNvSpPr>
            <a:spLocks noGrp="1"/>
          </p:cNvSpPr>
          <p:nvPr>
            <p:ph sz="half" idx="10"/>
          </p:nvPr>
        </p:nvSpPr>
        <p:spPr>
          <a:xfrm>
            <a:off x="3352800" y="2819401"/>
            <a:ext cx="2743200" cy="3581398"/>
          </a:xfrm>
        </p:spPr>
        <p:txBody>
          <a:bodyPr/>
          <a:lstStyle/>
          <a:p>
            <a:r>
              <a:rPr lang="en-US" dirty="0" smtClean="0"/>
              <a:t>OSGi Plugin</a:t>
            </a:r>
          </a:p>
          <a:p>
            <a:pPr lvl="1"/>
            <a:r>
              <a:rPr lang="en-US" dirty="0" smtClean="0"/>
              <a:t>IntelliJ </a:t>
            </a:r>
            <a:r>
              <a:rPr lang="en-US" dirty="0"/>
              <a:t>IDEA with OSGi </a:t>
            </a:r>
            <a:r>
              <a:rPr lang="en-US" dirty="0" smtClean="0"/>
              <a:t>Editor</a:t>
            </a:r>
          </a:p>
          <a:p>
            <a:pPr lvl="1"/>
            <a:r>
              <a:rPr lang="en-US" dirty="0" smtClean="0"/>
              <a:t>Access </a:t>
            </a:r>
            <a:r>
              <a:rPr lang="en-US" dirty="0"/>
              <a:t>to </a:t>
            </a:r>
            <a:r>
              <a:rPr lang="en-US" dirty="0" smtClean="0"/>
              <a:t>Guidewire application API</a:t>
            </a:r>
          </a:p>
          <a:p>
            <a:pPr lvl="1"/>
            <a:r>
              <a:rPr lang="en-US" dirty="0" smtClean="0"/>
              <a:t>Easily add third </a:t>
            </a:r>
            <a:r>
              <a:rPr lang="en-US" dirty="0"/>
              <a:t>party </a:t>
            </a:r>
            <a:r>
              <a:rPr lang="en-US" dirty="0" smtClean="0"/>
              <a:t>libraries</a:t>
            </a:r>
          </a:p>
          <a:p>
            <a:pPr lvl="1"/>
            <a:r>
              <a:rPr lang="en-US" dirty="0" smtClean="0"/>
              <a:t>Easy deployment</a:t>
            </a:r>
            <a:endParaRPr lang="en-US" dirty="0"/>
          </a:p>
          <a:p>
            <a:pPr lvl="1"/>
            <a:endParaRPr lang="en-US" dirty="0"/>
          </a:p>
        </p:txBody>
      </p:sp>
      <p:sp>
        <p:nvSpPr>
          <p:cNvPr id="34" name="Content Placeholder 33"/>
          <p:cNvSpPr>
            <a:spLocks noGrp="1"/>
          </p:cNvSpPr>
          <p:nvPr>
            <p:ph sz="half" idx="2"/>
          </p:nvPr>
        </p:nvSpPr>
        <p:spPr>
          <a:xfrm>
            <a:off x="6248400" y="2819401"/>
            <a:ext cx="2819400" cy="3581398"/>
          </a:xfrm>
        </p:spPr>
        <p:txBody>
          <a:bodyPr/>
          <a:lstStyle/>
          <a:p>
            <a:r>
              <a:rPr lang="en-US" dirty="0" smtClean="0"/>
              <a:t>Java plugin</a:t>
            </a:r>
          </a:p>
          <a:p>
            <a:pPr lvl="1"/>
            <a:r>
              <a:rPr lang="en-US" dirty="0" smtClean="0"/>
              <a:t>Third party IDE</a:t>
            </a:r>
          </a:p>
          <a:p>
            <a:pPr lvl="1"/>
            <a:r>
              <a:rPr lang="en-US" dirty="0" smtClean="0"/>
              <a:t>Needs ALL Guidewire </a:t>
            </a:r>
            <a:r>
              <a:rPr lang="en-US" dirty="0" err="1" smtClean="0"/>
              <a:t>JARs</a:t>
            </a:r>
            <a:endParaRPr lang="en-US" dirty="0" smtClean="0"/>
          </a:p>
          <a:p>
            <a:pPr lvl="1"/>
            <a:r>
              <a:rPr lang="en-US" dirty="0" smtClean="0"/>
              <a:t>No </a:t>
            </a:r>
            <a:r>
              <a:rPr lang="en-US" dirty="0" smtClean="0"/>
              <a:t>inspection </a:t>
            </a:r>
            <a:r>
              <a:rPr lang="en-US" dirty="0" smtClean="0"/>
              <a:t>support for Guidewire Internal API</a:t>
            </a:r>
          </a:p>
          <a:p>
            <a:pPr lvl="1"/>
            <a:r>
              <a:rPr lang="en-US" dirty="0" smtClean="0"/>
              <a:t>Require special deployment</a:t>
            </a:r>
            <a:endParaRPr lang="en-US" dirty="0" smtClean="0"/>
          </a:p>
          <a:p>
            <a:pPr lvl="1"/>
            <a:endParaRPr lang="en-US" dirty="0"/>
          </a:p>
        </p:txBody>
      </p:sp>
      <p:pic>
        <p:nvPicPr>
          <p:cNvPr id="2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66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33400" y="6172200"/>
            <a:ext cx="3733800" cy="3810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*Lesson covers only Gosu Plugins</a:t>
            </a: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8315836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775721-FEC1-42F6-806E-AD1D308E1B42}"/>
</file>

<file path=customXml/itemProps2.xml><?xml version="1.0" encoding="utf-8"?>
<ds:datastoreItem xmlns:ds="http://schemas.openxmlformats.org/officeDocument/2006/customXml" ds:itemID="{499A16E1-B1A8-4ADA-9FE1-2E076CA799D5}"/>
</file>

<file path=customXml/itemProps3.xml><?xml version="1.0" encoding="utf-8"?>
<ds:datastoreItem xmlns:ds="http://schemas.openxmlformats.org/officeDocument/2006/customXml" ds:itemID="{64D92200-42B6-469B-8320-6C1EEC4771F6}"/>
</file>

<file path=docProps/app.xml><?xml version="1.0" encoding="utf-8"?>
<Properties xmlns="http://schemas.openxmlformats.org/officeDocument/2006/extended-properties" xmlns:vt="http://schemas.openxmlformats.org/officeDocument/2006/docPropsVTypes">
  <Template>Emerald_Template</Template>
  <TotalTime>6325</TotalTime>
  <Words>2862</Words>
  <Application>Microsoft Office PowerPoint</Application>
  <PresentationFormat>On-screen Show (4:3)</PresentationFormat>
  <Paragraphs>348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Predefined Plugins </vt:lpstr>
      <vt:lpstr>PowerPoint Presentation</vt:lpstr>
      <vt:lpstr>PowerPoint Presentation</vt:lpstr>
      <vt:lpstr>Plugin</vt:lpstr>
      <vt:lpstr>Implemented plugins behaviors</vt:lpstr>
      <vt:lpstr>Types of plugins</vt:lpstr>
      <vt:lpstr>Plugin application scope</vt:lpstr>
      <vt:lpstr>Plugin interfaces</vt:lpstr>
      <vt:lpstr>Recommend plugin source code options</vt:lpstr>
      <vt:lpstr>Developer environments for plugins</vt:lpstr>
      <vt:lpstr>Use case: Exchange rate requirements</vt:lpstr>
      <vt:lpstr>Use case: Exchange rate calculation</vt:lpstr>
      <vt:lpstr>PowerPoint Presentation</vt:lpstr>
      <vt:lpstr>Steps to implement Gosu plugins</vt:lpstr>
      <vt:lpstr>Step 1: Gosu plugin requirements</vt:lpstr>
      <vt:lpstr>Step 2a: Create the plugin class</vt:lpstr>
      <vt:lpstr>Step 2b: Implement required interface(s)</vt:lpstr>
      <vt:lpstr>Step 2c: Replace method stubs with code</vt:lpstr>
      <vt:lpstr>Step 3a: Create the plugin registry file</vt:lpstr>
      <vt:lpstr>Step 3b: Configure the registry file</vt:lpstr>
      <vt:lpstr>Step 4: Deploy plugin and code</vt:lpstr>
      <vt:lpstr>PowerPoint Presentation</vt:lpstr>
      <vt:lpstr>Plugin Parameters</vt:lpstr>
      <vt:lpstr>Reading plugin parameters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Predefined Plugins</dc:title>
  <dc:subject>Guidewire 8.0 Application Integration Predefined Plugins</dc:subject>
  <dc:creator>Seth Luersen</dc:creator>
  <cp:keywords>Emerald;Guidewire 8.0 Application Integration;Predefined Plugins</cp:keywords>
  <cp:lastModifiedBy>Guidewire Education</cp:lastModifiedBy>
  <cp:revision>284</cp:revision>
  <dcterms:created xsi:type="dcterms:W3CDTF">2013-08-19T16:16:51Z</dcterms:created>
  <dcterms:modified xsi:type="dcterms:W3CDTF">2014-05-29T20:49:43Z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