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slideMasters/slideMaster1.xml" ContentType="application/vnd.openxmlformats-officedocument.presentationml.slideMaster+xml"/>
  <Override PartName="/ppt/notesSlides/notesSlide32.xml" ContentType="application/vnd.openxmlformats-officedocument.presentationml.notesSlide+xml"/>
  <Override PartName="/ppt/notesSlides/notesSlide28.xml" ContentType="application/vnd.openxmlformats-officedocument.presentationml.notesSlide+xml"/>
  <Override PartName="/ppt/notesSlides/notesSlide31.xml" ContentType="application/vnd.openxmlformats-officedocument.presentationml.notesSlide+xml"/>
  <Override PartName="/ppt/notesSlides/notesSlide2.xml" ContentType="application/vnd.openxmlformats-officedocument.presentationml.notesSlid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12.xml" ContentType="application/vnd.openxmlformats-officedocument.presentationml.notesSlide+xml"/>
  <Override PartName="/ppt/slideLayouts/slideLayout30.xml" ContentType="application/vnd.openxmlformats-officedocument.presentationml.slideLayout+xml"/>
  <Override PartName="/ppt/notesSlides/notesSlide11.xml" ContentType="application/vnd.openxmlformats-officedocument.presentationml.notesSlide+xml"/>
  <Override PartName="/ppt/slideLayouts/slideLayout26.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slideLayouts/slideLayout25.xml" ContentType="application/vnd.openxmlformats-officedocument.presentationml.slideLayout+xml"/>
  <Override PartName="/ppt/notesSlides/notesSlide10.xml" ContentType="application/vnd.openxmlformats-officedocument.presentationml.notesSlide+xml"/>
  <Override PartName="/ppt/slideLayouts/slideLayout31.xml" ContentType="application/vnd.openxmlformats-officedocument.presentationml.slideLayout+xml"/>
  <Override PartName="/ppt/notesSlides/notesSlide9.xml" ContentType="application/vnd.openxmlformats-officedocument.presentationml.notesSlide+xml"/>
  <Override PartName="/ppt/notesSlides/notesSlide5.xml" ContentType="application/vnd.openxmlformats-officedocument.presentationml.notesSl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6.xml" ContentType="application/vnd.openxmlformats-officedocument.presentationml.notesSlide+xml"/>
  <Override PartName="/ppt/slideLayouts/slideLayout32.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22.xml" ContentType="application/vnd.openxmlformats-officedocument.presentationml.slideLayout+xml"/>
  <Override PartName="/ppt/notesSlides/notesSlide17.xml" ContentType="application/vnd.openxmlformats-officedocument.presentationml.notesSlide+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5.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9.xml" ContentType="application/vnd.openxmlformats-officedocument.presentationml.notesSlid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8.xml" ContentType="application/vnd.openxmlformats-officedocument.presentationml.notesSlide+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4"/>
  </p:notesMasterIdLst>
  <p:handoutMasterIdLst>
    <p:handoutMasterId r:id="rId35"/>
  </p:handoutMasterIdLst>
  <p:sldIdLst>
    <p:sldId id="256" r:id="rId2"/>
    <p:sldId id="258" r:id="rId3"/>
    <p:sldId id="260" r:id="rId4"/>
    <p:sldId id="262" r:id="rId5"/>
    <p:sldId id="269" r:id="rId6"/>
    <p:sldId id="270" r:id="rId7"/>
    <p:sldId id="299" r:id="rId8"/>
    <p:sldId id="298" r:id="rId9"/>
    <p:sldId id="272" r:id="rId10"/>
    <p:sldId id="263" r:id="rId11"/>
    <p:sldId id="282" r:id="rId12"/>
    <p:sldId id="281" r:id="rId13"/>
    <p:sldId id="267" r:id="rId14"/>
    <p:sldId id="265" r:id="rId15"/>
    <p:sldId id="280" r:id="rId16"/>
    <p:sldId id="279" r:id="rId17"/>
    <p:sldId id="277" r:id="rId18"/>
    <p:sldId id="303" r:id="rId19"/>
    <p:sldId id="276" r:id="rId20"/>
    <p:sldId id="283" r:id="rId21"/>
    <p:sldId id="268" r:id="rId22"/>
    <p:sldId id="266" r:id="rId23"/>
    <p:sldId id="285" r:id="rId24"/>
    <p:sldId id="284" r:id="rId25"/>
    <p:sldId id="286" r:id="rId26"/>
    <p:sldId id="287" r:id="rId27"/>
    <p:sldId id="302" r:id="rId28"/>
    <p:sldId id="294" r:id="rId29"/>
    <p:sldId id="295" r:id="rId30"/>
    <p:sldId id="259" r:id="rId31"/>
    <p:sldId id="261"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4272EB3-AA2D-4DEB-ADA9-675275A25ECF}">
          <p14:sldIdLst>
            <p14:sldId id="256"/>
            <p14:sldId id="258"/>
          </p14:sldIdLst>
        </p14:section>
        <p14:section name="Overview" id="{426E3657-7A87-4CA9-A7EB-65D7110AD64D}">
          <p14:sldIdLst>
            <p14:sldId id="260"/>
            <p14:sldId id="262"/>
            <p14:sldId id="269"/>
            <p14:sldId id="270"/>
            <p14:sldId id="299"/>
            <p14:sldId id="298"/>
            <p14:sldId id="272"/>
          </p14:sldIdLst>
        </p14:section>
        <p14:section name="Resources" id="{732964B3-7602-4947-A551-9B7CCBFBC178}">
          <p14:sldIdLst>
            <p14:sldId id="263"/>
            <p14:sldId id="282"/>
            <p14:sldId id="281"/>
          </p14:sldIdLst>
        </p14:section>
        <p14:section name="Consume RPC" id="{8873080A-DD6D-4DDD-9E05-76FAED6EF4C9}">
          <p14:sldIdLst>
            <p14:sldId id="267"/>
            <p14:sldId id="265"/>
            <p14:sldId id="280"/>
            <p14:sldId id="279"/>
            <p14:sldId id="277"/>
            <p14:sldId id="303"/>
            <p14:sldId id="276"/>
            <p14:sldId id="283"/>
          </p14:sldIdLst>
        </p14:section>
        <p14:section name="Cosnume WSI" id="{4DEEBE2C-161F-4F95-9E10-5ECAB5AF7F18}">
          <p14:sldIdLst>
            <p14:sldId id="268"/>
            <p14:sldId id="266"/>
            <p14:sldId id="285"/>
            <p14:sldId id="284"/>
            <p14:sldId id="286"/>
            <p14:sldId id="287"/>
            <p14:sldId id="302"/>
            <p14:sldId id="294"/>
            <p14:sldId id="295"/>
          </p14:sldIdLst>
        </p14:section>
        <p14:section name="Review" id="{8786A60F-6751-4403-A14A-C339D4274219}">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8" clrIdx="0"/>
  <p:cmAuthor id="1" name="Guidewire Education" initials="sluersen"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50" autoAdjust="0"/>
    <p:restoredTop sz="82111" autoAdjust="0"/>
  </p:normalViewPr>
  <p:slideViewPr>
    <p:cSldViewPr showGuides="1">
      <p:cViewPr>
        <p:scale>
          <a:sx n="100" d="100"/>
          <a:sy n="100" d="100"/>
        </p:scale>
        <p:origin x="-1944" y="-288"/>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01" d="100"/>
          <a:sy n="101" d="100"/>
        </p:scale>
        <p:origin x="-35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4/3/2015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a:t>
            </a:r>
            <a:r>
              <a:rPr lang="en-US" sz="800" dirty="0" smtClean="0">
                <a:latin typeface="Arial" pitchFamily="34" charset="0"/>
                <a:cs typeface="Arial" pitchFamily="34" charset="0"/>
              </a:rPr>
              <a:t>2001-2015. </a:t>
            </a:r>
            <a:r>
              <a:rPr lang="en-US" sz="800" dirty="0" smtClean="0">
                <a:latin typeface="Arial" pitchFamily="34" charset="0"/>
                <a:cs typeface="Arial" pitchFamily="34" charset="0"/>
              </a:rPr>
              <a:t>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Guidewire has deprecated support for RPC-encoded web services.  Consider upgrading existing web services to </a:t>
            </a:r>
            <a:r>
              <a:rPr lang="en-US" baseline="0" dirty="0" err="1" smtClean="0"/>
              <a:t>WS</a:t>
            </a:r>
            <a:r>
              <a:rPr lang="en-US" baseline="0" dirty="0" smtClean="0"/>
              <a:t>-I-Document literal web service collection. However, it remains possible to consume </a:t>
            </a:r>
            <a:r>
              <a:rPr lang="en-US" baseline="0" dirty="0" smtClean="0"/>
              <a:t>RPCE </a:t>
            </a:r>
            <a:r>
              <a:rPr lang="en-US" baseline="0" dirty="0" smtClean="0"/>
              <a:t>web services</a:t>
            </a:r>
            <a:r>
              <a:rPr lang="en-US" dirty="0" smtClean="0"/>
              <a:t> in Guidewire 8 applications.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618490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769626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Guidewire has deprecated support for RPC-encoded web services.  Consider upgrading existing web services to </a:t>
            </a:r>
            <a:r>
              <a:rPr lang="en-US" baseline="0" dirty="0" err="1" smtClean="0"/>
              <a:t>WS</a:t>
            </a:r>
            <a:r>
              <a:rPr lang="en-US" baseline="0" dirty="0" smtClean="0"/>
              <a:t>-I-Document literal web service collection. However, it remains possible to consume </a:t>
            </a:r>
            <a:r>
              <a:rPr lang="en-US" baseline="0" dirty="0" smtClean="0"/>
              <a:t>RPCE </a:t>
            </a:r>
            <a:r>
              <a:rPr lang="en-US" baseline="0" dirty="0" smtClean="0"/>
              <a:t>web services</a:t>
            </a:r>
            <a:r>
              <a:rPr lang="en-US" dirty="0" smtClean="0"/>
              <a:t> in Guidewire 8 applications.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55381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new web service endpoint:</a:t>
            </a:r>
          </a:p>
          <a:p>
            <a:pPr marL="228600" indent="-228600">
              <a:buFont typeface="+mj-lt"/>
              <a:buAutoNum type="arabicPeriod"/>
            </a:pPr>
            <a:r>
              <a:rPr lang="en-US" dirty="0" smtClean="0"/>
              <a:t>In Project view, in</a:t>
            </a:r>
            <a:r>
              <a:rPr lang="en-US" baseline="0" dirty="0" smtClean="0"/>
              <a:t> configuration/config, select </a:t>
            </a:r>
            <a:r>
              <a:rPr lang="en-US" dirty="0" smtClean="0"/>
              <a:t>RPC-Encoded Web Services. Righ</a:t>
            </a:r>
            <a:r>
              <a:rPr lang="en-US" baseline="0" dirty="0" smtClean="0"/>
              <a:t>t click to open the context menu. </a:t>
            </a:r>
            <a:r>
              <a:rPr lang="en-US" dirty="0" smtClean="0"/>
              <a:t>Select </a:t>
            </a:r>
            <a:r>
              <a:rPr lang="en-US" dirty="0" err="1" smtClean="0"/>
              <a:t>New</a:t>
            </a:r>
            <a:r>
              <a:rPr lang="en-US" dirty="0" err="1" smtClean="0">
                <a:sym typeface="Wingdings" pitchFamily="2" charset="2"/>
              </a:rPr>
              <a:t></a:t>
            </a:r>
            <a:r>
              <a:rPr lang="en-US" dirty="0" err="1" smtClean="0"/>
              <a:t>Web</a:t>
            </a:r>
            <a:r>
              <a:rPr lang="en-US" dirty="0" smtClean="0"/>
              <a:t> Service.</a:t>
            </a:r>
          </a:p>
          <a:p>
            <a:pPr marL="228600" indent="-228600">
              <a:buFont typeface="+mj-lt"/>
              <a:buAutoNum type="arabicPeriod"/>
            </a:pPr>
            <a:r>
              <a:rPr lang="en-US" dirty="0" smtClean="0"/>
              <a:t>Provide a name for the web service endpoint. Click OK.</a:t>
            </a:r>
          </a:p>
          <a:p>
            <a:r>
              <a:rPr lang="en-US" dirty="0" smtClean="0"/>
              <a:t>Initially, a new web service endpoint has no resources.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069780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resources to an endpoint:</a:t>
            </a:r>
          </a:p>
          <a:p>
            <a:pPr marL="228600" indent="-228600">
              <a:buFont typeface="+mj-lt"/>
              <a:buAutoNum type="arabicPeriod"/>
            </a:pPr>
            <a:r>
              <a:rPr lang="en-US" dirty="0" smtClean="0"/>
              <a:t>In the editor, click Edit.</a:t>
            </a:r>
          </a:p>
          <a:p>
            <a:pPr marL="228600" indent="-228600">
              <a:buFont typeface="+mj-lt"/>
              <a:buAutoNum type="arabicPeriod"/>
            </a:pPr>
            <a:r>
              <a:rPr lang="en-US" dirty="0" smtClean="0"/>
              <a:t>In the dialog, enter web service endpoint URL</a:t>
            </a:r>
            <a:r>
              <a:rPr lang="en-US" baseline="0" dirty="0" smtClean="0"/>
              <a:t> for the </a:t>
            </a:r>
            <a:r>
              <a:rPr lang="en-US" baseline="0" dirty="0" err="1" smtClean="0"/>
              <a:t>WSDL</a:t>
            </a:r>
            <a:endParaRPr lang="en-US" dirty="0" smtClean="0"/>
          </a:p>
          <a:p>
            <a:pPr marL="228600" indent="-228600">
              <a:buFont typeface="+mj-lt"/>
              <a:buAutoNum type="arabicPeriod"/>
            </a:pPr>
            <a:r>
              <a:rPr lang="en-US" dirty="0" smtClean="0"/>
              <a:t>Click OK. </a:t>
            </a:r>
          </a:p>
          <a:p>
            <a:endParaRPr lang="en-US" dirty="0" smtClean="0"/>
          </a:p>
          <a:p>
            <a:r>
              <a:rPr lang="en-US" dirty="0" smtClean="0"/>
              <a:t>This loads the </a:t>
            </a:r>
            <a:r>
              <a:rPr lang="en-US" dirty="0" err="1" smtClean="0"/>
              <a:t>WSDL</a:t>
            </a:r>
            <a:r>
              <a:rPr lang="en-US" dirty="0" smtClean="0"/>
              <a:t> into Guidewire. Information about the </a:t>
            </a:r>
            <a:r>
              <a:rPr lang="en-US" dirty="0" err="1" smtClean="0"/>
              <a:t>WSDL</a:t>
            </a:r>
            <a:r>
              <a:rPr lang="en-US" dirty="0" smtClean="0"/>
              <a:t> methods and exceptions appear in the bottom pane.</a:t>
            </a:r>
          </a:p>
          <a:p>
            <a:r>
              <a:rPr lang="en-US" dirty="0" smtClean="0"/>
              <a:t>For an existing web service endpoint, you can refresh the </a:t>
            </a:r>
            <a:r>
              <a:rPr lang="en-US" dirty="0" err="1" smtClean="0"/>
              <a:t>WSDL</a:t>
            </a:r>
            <a:r>
              <a:rPr lang="en-US" dirty="0" smtClean="0"/>
              <a:t> at any time by clicking "Refresh".</a:t>
            </a:r>
          </a:p>
          <a:p>
            <a:r>
              <a:rPr lang="en-US" dirty="0" smtClean="0"/>
              <a:t>In order to replicate these steps in TrainingApp, </a:t>
            </a:r>
            <a:r>
              <a:rPr lang="en-US" dirty="0" err="1" smtClean="0"/>
              <a:t>ExternalApp</a:t>
            </a:r>
            <a:r>
              <a:rPr lang="en-US" dirty="0" smtClean="0"/>
              <a:t>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357845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reference the newly added web service in Gosu code </a:t>
            </a:r>
            <a:r>
              <a:rPr lang="en-US" baseline="0" dirty="0" smtClean="0"/>
              <a:t>in Guidewire Studio, you need to first invalidate the </a:t>
            </a:r>
            <a:r>
              <a:rPr lang="en-US" dirty="0" smtClean="0"/>
              <a:t>caches and </a:t>
            </a:r>
            <a:r>
              <a:rPr lang="en-US" dirty="0"/>
              <a:t>restart </a:t>
            </a:r>
            <a:r>
              <a:rPr lang="en-US" dirty="0" smtClean="0"/>
              <a:t>Guidewire</a:t>
            </a:r>
            <a:r>
              <a:rPr lang="en-US" baseline="0" dirty="0" smtClean="0"/>
              <a:t> Studio</a:t>
            </a:r>
            <a:r>
              <a:rPr lang="en-US" dirty="0" smtClean="0"/>
              <a:t>.  </a:t>
            </a:r>
          </a:p>
          <a:p>
            <a:endParaRPr lang="en-US" dirty="0"/>
          </a:p>
          <a:p>
            <a:r>
              <a:rPr lang="en-US" dirty="0" smtClean="0"/>
              <a:t>To clear the Guidewire Studio caches, from the menu bar, select File and then select Invalidate Caches.  In the dialog, click Invalidate </a:t>
            </a:r>
            <a:r>
              <a:rPr lang="en-US" dirty="0"/>
              <a:t>and </a:t>
            </a:r>
            <a:r>
              <a:rPr lang="en-US" dirty="0" smtClean="0"/>
              <a:t>Restart.</a:t>
            </a:r>
          </a:p>
          <a:p>
            <a:endParaRPr lang="en-US" dirty="0"/>
          </a:p>
          <a:p>
            <a:r>
              <a:rPr lang="en-US" dirty="0" smtClean="0"/>
              <a:t>After Guidewire Studio restarts, you will be able to reference the web service endpoin</a:t>
            </a:r>
            <a:r>
              <a:rPr lang="en-US" baseline="0" dirty="0" smtClean="0"/>
              <a:t>t </a:t>
            </a:r>
            <a:r>
              <a:rPr lang="en-US" dirty="0" smtClean="0"/>
              <a:t>in Gosu code.</a:t>
            </a:r>
          </a:p>
          <a:p>
            <a:endParaRPr lang="en-US" dirty="0" smtClean="0"/>
          </a:p>
          <a:p>
            <a:r>
              <a:rPr lang="en-US" dirty="0"/>
              <a:t>In order to instantiate the web service endpoint </a:t>
            </a:r>
            <a:r>
              <a:rPr lang="en-US" dirty="0" smtClean="0"/>
              <a:t>in </a:t>
            </a:r>
            <a:r>
              <a:rPr lang="en-US" dirty="0"/>
              <a:t>Gosu </a:t>
            </a:r>
            <a:r>
              <a:rPr lang="en-US" dirty="0" smtClean="0"/>
              <a:t>code, you must restart </a:t>
            </a:r>
            <a:r>
              <a:rPr lang="en-US" dirty="0"/>
              <a:t>the Guidewire application.</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045579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in mind that the syntax above simply retrieves the return value of the service. Further processing of the return value may be needed. For example, if the return value is XML data, you may need to parse the data to get the value you need. For further information on parsing XML, refer to the "Gosu and XML" lesson.</a:t>
            </a:r>
          </a:p>
          <a:p>
            <a:endParaRPr lang="en-US" dirty="0" smtClean="0"/>
          </a:p>
          <a:p>
            <a:r>
              <a:rPr lang="en-US" dirty="0" smtClean="0"/>
              <a:t>In order to replicate this step in TrainingApp, ExternalApp must be running.</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web service endpoints, some of the additional options are configured in the endpoint entry in Studio, and others are accessed in the Gosu code that makes the API instance. For example:</a:t>
            </a:r>
          </a:p>
          <a:p>
            <a:r>
              <a:rPr lang="en-US" dirty="0" smtClean="0"/>
              <a:t>In the endpoint entry in Studio, you can:</a:t>
            </a:r>
          </a:p>
          <a:p>
            <a:pPr marL="171450" indent="-171450">
              <a:buFont typeface="Arial" pitchFamily="34" charset="0"/>
              <a:buChar char="•"/>
            </a:pPr>
            <a:r>
              <a:rPr lang="en-US" dirty="0" smtClean="0"/>
              <a:t>Specify a timeout</a:t>
            </a:r>
          </a:p>
          <a:p>
            <a:pPr marL="171450" indent="-171450">
              <a:buFont typeface="Arial" pitchFamily="34" charset="0"/>
              <a:buChar char="•"/>
            </a:pPr>
            <a:r>
              <a:rPr lang="en-US" dirty="0" smtClean="0"/>
              <a:t>Specify an override URL</a:t>
            </a:r>
          </a:p>
          <a:p>
            <a:r>
              <a:rPr lang="en-US" dirty="0" smtClean="0"/>
              <a:t>From the API object, you can:</a:t>
            </a:r>
          </a:p>
          <a:p>
            <a:pPr marL="171450" indent="-171450">
              <a:buFont typeface="Arial" pitchFamily="34" charset="0"/>
              <a:buChar char="•"/>
            </a:pPr>
            <a:r>
              <a:rPr lang="en-US" dirty="0" smtClean="0"/>
              <a:t>Specify a handler for authentication (as shown above)</a:t>
            </a:r>
          </a:p>
          <a:p>
            <a:r>
              <a:rPr lang="en-US" dirty="0" smtClean="0"/>
              <a:t>For more information on how to set each option, refer to the Integration Guide.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given web service collection contains only one copy of each file, even if multiple files reference that file. (For example, if two </a:t>
            </a:r>
            <a:r>
              <a:rPr lang="en-US" dirty="0" err="1" smtClean="0"/>
              <a:t>WSDLs</a:t>
            </a:r>
            <a:r>
              <a:rPr lang="en-US" dirty="0" smtClean="0"/>
              <a:t> in the web service collection reference the same </a:t>
            </a:r>
            <a:r>
              <a:rPr lang="en-US" dirty="0" err="1" smtClean="0"/>
              <a:t>XSD</a:t>
            </a:r>
            <a:r>
              <a:rPr lang="en-US" dirty="0" smtClean="0"/>
              <a:t>, there is only one copy of the </a:t>
            </a:r>
            <a:r>
              <a:rPr lang="en-US" dirty="0" err="1" smtClean="0"/>
              <a:t>XSD</a:t>
            </a:r>
            <a:r>
              <a:rPr lang="en-US" dirty="0" smtClean="0"/>
              <a:t> in the web service collection.)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2701018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package:</a:t>
            </a:r>
          </a:p>
          <a:p>
            <a:r>
              <a:rPr lang="en-US" dirty="0" smtClean="0"/>
              <a:t>1. Right-click the package that is to be parent of new package.</a:t>
            </a:r>
          </a:p>
          <a:p>
            <a:r>
              <a:rPr lang="en-US" dirty="0" smtClean="0"/>
              <a:t>2. Name the package. The name must be unique for the given parent.</a:t>
            </a:r>
          </a:p>
          <a:p>
            <a:r>
              <a:rPr lang="en-US" dirty="0" smtClean="0"/>
              <a:t>The package roots "</a:t>
            </a:r>
            <a:r>
              <a:rPr lang="en-US" dirty="0" err="1" smtClean="0"/>
              <a:t>com.guidewire</a:t>
            </a:r>
            <a:r>
              <a:rPr lang="en-US" dirty="0" smtClean="0"/>
              <a:t>" and "gw" are reserved. You should not create any child packages in either of these packages.</a:t>
            </a:r>
          </a:p>
          <a:p>
            <a:r>
              <a:rPr lang="en-US" dirty="0" smtClean="0"/>
              <a:t>For more information on recommended naming conventions for packages, refer to the "Gosu for Integration"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940086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40086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resources to a collection:</a:t>
            </a:r>
          </a:p>
          <a:p>
            <a:r>
              <a:rPr lang="en-US" dirty="0" smtClean="0"/>
              <a:t>1. In</a:t>
            </a:r>
            <a:r>
              <a:rPr lang="en-US" baseline="0" dirty="0" smtClean="0"/>
              <a:t> the editor, click </a:t>
            </a:r>
            <a:r>
              <a:rPr lang="en-US" dirty="0" smtClean="0"/>
              <a:t>Add Resource.</a:t>
            </a:r>
          </a:p>
          <a:p>
            <a:r>
              <a:rPr lang="en-US" dirty="0" smtClean="0"/>
              <a:t>2. In the Add Resource</a:t>
            </a:r>
            <a:r>
              <a:rPr lang="en-US" baseline="0" dirty="0" smtClean="0"/>
              <a:t> dialog, e</a:t>
            </a:r>
            <a:r>
              <a:rPr lang="en-US" dirty="0" smtClean="0"/>
              <a:t>nter the URL for the </a:t>
            </a:r>
            <a:r>
              <a:rPr lang="en-US" dirty="0" err="1" smtClean="0"/>
              <a:t>WSDL</a:t>
            </a:r>
            <a:r>
              <a:rPr lang="en-US" dirty="0" smtClean="0"/>
              <a:t> of the web</a:t>
            </a:r>
            <a:r>
              <a:rPr lang="en-US" baseline="0" dirty="0" smtClean="0"/>
              <a:t> service. </a:t>
            </a:r>
            <a:r>
              <a:rPr lang="en-US" dirty="0" smtClean="0"/>
              <a:t>Click OK</a:t>
            </a:r>
            <a:r>
              <a:rPr lang="en-US" baseline="0" dirty="0" smtClean="0"/>
              <a:t> to add the resource to the Fetched Resources pane. </a:t>
            </a:r>
            <a:r>
              <a:rPr lang="en-US" dirty="0" smtClean="0"/>
              <a:t>At this point, the resource has not been fetched.</a:t>
            </a:r>
          </a:p>
          <a:p>
            <a:r>
              <a:rPr lang="en-US" dirty="0" smtClean="0"/>
              <a:t>3. In the dialog, click</a:t>
            </a:r>
            <a:r>
              <a:rPr lang="en-US" baseline="0" dirty="0" smtClean="0"/>
              <a:t> Yes t</a:t>
            </a:r>
            <a:r>
              <a:rPr lang="en-US" dirty="0" smtClean="0"/>
              <a:t>o fetch the</a:t>
            </a:r>
            <a:r>
              <a:rPr lang="en-US" baseline="0" dirty="0" smtClean="0"/>
              <a:t> r</a:t>
            </a:r>
            <a:r>
              <a:rPr lang="en-US" dirty="0" smtClean="0"/>
              <a:t>esources.</a:t>
            </a:r>
          </a:p>
          <a:p>
            <a:r>
              <a:rPr lang="en-US" dirty="0" smtClean="0"/>
              <a:t>4. In the editor, click</a:t>
            </a:r>
            <a:r>
              <a:rPr lang="en-US" baseline="0" dirty="0" smtClean="0"/>
              <a:t> Fetch Updates to update an existing resource.  </a:t>
            </a:r>
          </a:p>
          <a:p>
            <a:pPr marL="188913" indent="-188913"/>
            <a:endParaRPr lang="en-US" dirty="0" smtClean="0"/>
          </a:p>
          <a:p>
            <a:pPr marL="188913" indent="-188913"/>
            <a:r>
              <a:rPr lang="en-US" dirty="0" smtClean="0"/>
              <a:t>In order to replicate these steps in TrainingApp,  ExternalApp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4138455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reference the newly added web service in Gosu code </a:t>
            </a:r>
            <a:r>
              <a:rPr lang="en-US" baseline="0" dirty="0" smtClean="0"/>
              <a:t>in Guidewire Studio, you need to first invalidate the </a:t>
            </a:r>
            <a:r>
              <a:rPr lang="en-US" dirty="0" smtClean="0"/>
              <a:t>caches and </a:t>
            </a:r>
            <a:r>
              <a:rPr lang="en-US" dirty="0"/>
              <a:t>restart </a:t>
            </a:r>
            <a:r>
              <a:rPr lang="en-US" dirty="0" smtClean="0"/>
              <a:t>Guidewire</a:t>
            </a:r>
            <a:r>
              <a:rPr lang="en-US" baseline="0" dirty="0" smtClean="0"/>
              <a:t> Studio</a:t>
            </a:r>
            <a:r>
              <a:rPr lang="en-US" dirty="0" smtClean="0"/>
              <a:t>.  </a:t>
            </a:r>
          </a:p>
          <a:p>
            <a:endParaRPr lang="en-US" dirty="0"/>
          </a:p>
          <a:p>
            <a:r>
              <a:rPr lang="en-US" dirty="0" smtClean="0"/>
              <a:t>To clear the Guidewire Studio caches, from the menu bar, select File and then select Invalidate Caches.  In the dialog, click Invalidate and Restart.</a:t>
            </a:r>
          </a:p>
          <a:p>
            <a:endParaRPr lang="en-US" dirty="0"/>
          </a:p>
          <a:p>
            <a:r>
              <a:rPr lang="en-US" dirty="0" smtClean="0"/>
              <a:t>After Guidewire Studio restarts, you will be able to reference the web service collection in Gosu code.</a:t>
            </a:r>
          </a:p>
          <a:p>
            <a:endParaRPr lang="en-US" dirty="0" smtClean="0"/>
          </a:p>
          <a:p>
            <a:r>
              <a:rPr lang="en-US" dirty="0"/>
              <a:t>In order to instantiate the web service collection in Gosu code, </a:t>
            </a:r>
            <a:r>
              <a:rPr lang="en-US" dirty="0" smtClean="0"/>
              <a:t>you must restart </a:t>
            </a:r>
            <a:r>
              <a:rPr lang="en-US" dirty="0"/>
              <a:t>the Guidewire application.</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045579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a:t>web service collection name is converted to lower-case letters. For example, the web service collection in the example is named </a:t>
            </a:r>
            <a:r>
              <a:rPr lang="en-US" dirty="0" err="1"/>
              <a:t>StockQuoteWSC</a:t>
            </a:r>
            <a:r>
              <a:rPr lang="en-US" dirty="0"/>
              <a:t>., but it is referenced in Gosu as "</a:t>
            </a:r>
            <a:r>
              <a:rPr lang="en-US" dirty="0" err="1"/>
              <a:t>stockquoteswsc</a:t>
            </a:r>
            <a:r>
              <a:rPr lang="en-US" dirty="0"/>
              <a:t>". The Service name is case sensitive</a:t>
            </a:r>
            <a:r>
              <a:rPr lang="en-US" dirty="0" smtClean="0"/>
              <a:t>.</a:t>
            </a:r>
          </a:p>
          <a:p>
            <a:endParaRPr lang="en-US" dirty="0"/>
          </a:p>
          <a:p>
            <a:r>
              <a:rPr lang="en-US" dirty="0" smtClean="0"/>
              <a:t>From Gosu, there are three types of </a:t>
            </a:r>
            <a:r>
              <a:rPr lang="en-US" dirty="0" err="1" smtClean="0"/>
              <a:t>WS</a:t>
            </a:r>
            <a:r>
              <a:rPr lang="en-US" dirty="0" smtClean="0"/>
              <a:t>-I web service client connections:</a:t>
            </a:r>
          </a:p>
          <a:p>
            <a:pPr marL="228600" indent="-228600">
              <a:buFont typeface="+mj-lt"/>
              <a:buAutoNum type="arabicPeriod"/>
            </a:pPr>
            <a:r>
              <a:rPr lang="en-US" dirty="0" smtClean="0"/>
              <a:t>Standard round trip methods (synchronous request and response)</a:t>
            </a:r>
          </a:p>
          <a:p>
            <a:pPr marL="228600" indent="-228600">
              <a:buFont typeface="+mj-lt"/>
              <a:buAutoNum type="arabicPeriod"/>
            </a:pPr>
            <a:r>
              <a:rPr lang="en-US" dirty="0" smtClean="0"/>
              <a:t>One-way methods (synchronous request without response)</a:t>
            </a:r>
          </a:p>
          <a:p>
            <a:pPr marL="228600" indent="-228600">
              <a:buFont typeface="+mj-lt"/>
              <a:buAutoNum type="arabicPeriod"/>
            </a:pPr>
            <a:r>
              <a:rPr lang="en-US" dirty="0" smtClean="0"/>
              <a:t>Asynchronous round trip methods (send the request and immediately return to the caller, and check later to see if the request finished).</a:t>
            </a:r>
          </a:p>
          <a:p>
            <a:endParaRPr lang="en-US" dirty="0" smtClean="0"/>
          </a:p>
          <a:p>
            <a:r>
              <a:rPr lang="en-US" dirty="0" smtClean="0"/>
              <a:t>A typical </a:t>
            </a:r>
            <a:r>
              <a:rPr lang="en-US" dirty="0" err="1" smtClean="0"/>
              <a:t>WS</a:t>
            </a:r>
            <a:r>
              <a:rPr lang="en-US" dirty="0" smtClean="0"/>
              <a:t>-I method invocation has two parts: the SOAP request and the SOAP response. </a:t>
            </a:r>
            <a:r>
              <a:rPr lang="en-US" dirty="0" err="1" smtClean="0"/>
              <a:t>WS</a:t>
            </a:r>
            <a:r>
              <a:rPr lang="en-US" dirty="0" smtClean="0"/>
              <a:t>-I supports a concept called one-way methods. </a:t>
            </a:r>
            <a:r>
              <a:rPr lang="en-US" dirty="0"/>
              <a:t>The </a:t>
            </a:r>
            <a:r>
              <a:rPr lang="en-US" dirty="0" err="1" smtClean="0"/>
              <a:t>WSDL</a:t>
            </a:r>
            <a:r>
              <a:rPr lang="en-US" dirty="0" smtClean="0"/>
              <a:t> defines a one-way method to not provide a SOAP response. The transport layer (HTTP) may send a response back to the client, however, but it contains no SOAP response. Gosu fully supports calling one-way methods. Your web service client code does not have to do anything special to handle one-way methods. Gosu automatically handles the one-way method if the </a:t>
            </a:r>
            <a:r>
              <a:rPr lang="en-US" dirty="0" err="1" smtClean="0"/>
              <a:t>WSDL</a:t>
            </a:r>
            <a:r>
              <a:rPr lang="en-US" dirty="0" smtClean="0"/>
              <a:t> defines a one-way method. For more information on one-way methods, refer to the Integration Guide.</a:t>
            </a:r>
          </a:p>
          <a:p>
            <a:r>
              <a:rPr lang="en-US" dirty="0" smtClean="0"/>
              <a:t>Gosu supports optional asynchronous calls to web services. For more information, refer to the Integration Guide.</a:t>
            </a:r>
          </a:p>
          <a:p>
            <a:endParaRPr lang="en-US" dirty="0" smtClean="0"/>
          </a:p>
          <a:p>
            <a:r>
              <a:rPr lang="en-US" dirty="0" smtClean="0"/>
              <a:t>Further </a:t>
            </a:r>
            <a:r>
              <a:rPr lang="en-US" dirty="0"/>
              <a:t>processing of the return value may be needed. For example, if the return value is XML data, you may need to parse the data to get the value you need. For further information on parsing XML, refer to the "Gosu and XML"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If a web service does require authentication, then you can set the user name and password using the following syntax</a:t>
            </a:r>
            <a:r>
              <a:rPr lang="en-US" dirty="0" smtClean="0"/>
              <a:t>:</a:t>
            </a:r>
            <a:br>
              <a:rPr lang="en-US" dirty="0" smtClean="0"/>
            </a:br>
            <a:endParaRPr lang="en-US" dirty="0"/>
          </a:p>
          <a:p>
            <a:pPr lvl="1"/>
            <a:r>
              <a:rPr lang="en-US" sz="1200" dirty="0" err="1" smtClean="0"/>
              <a:t>apiInstance.Config.Http.Authentication.Basic.Username</a:t>
            </a:r>
            <a:r>
              <a:rPr lang="en-US" sz="1200" dirty="0"/>
              <a:t> </a:t>
            </a:r>
            <a:r>
              <a:rPr lang="en-US" sz="1200" dirty="0" smtClean="0"/>
              <a:t>= "</a:t>
            </a:r>
            <a:r>
              <a:rPr lang="en-US" sz="1200" dirty="0" err="1" smtClean="0"/>
              <a:t>userName</a:t>
            </a:r>
            <a:r>
              <a:rPr lang="en-US" sz="1200" dirty="0"/>
              <a:t>"</a:t>
            </a:r>
          </a:p>
          <a:p>
            <a:pPr lvl="1"/>
            <a:r>
              <a:rPr lang="en-US" sz="1200" dirty="0" err="1" smtClean="0"/>
              <a:t>apiInstance.Config.Http.Authentication.Basic.Password</a:t>
            </a:r>
            <a:r>
              <a:rPr lang="en-US" sz="1200" dirty="0"/>
              <a:t> </a:t>
            </a:r>
            <a:r>
              <a:rPr lang="en-US" sz="1200" dirty="0" smtClean="0"/>
              <a:t> = "password</a:t>
            </a:r>
            <a:r>
              <a:rPr lang="en-US" sz="1200" dirty="0"/>
              <a:t>"</a:t>
            </a:r>
          </a:p>
          <a:p>
            <a:endParaRPr lang="en-US" dirty="0" smtClean="0"/>
          </a:p>
          <a:p>
            <a:r>
              <a:rPr lang="en-US" dirty="0" smtClean="0"/>
              <a:t>If </a:t>
            </a:r>
            <a:r>
              <a:rPr lang="en-US" dirty="0"/>
              <a:t>you need to add encryption, authentication, or digital signatures, you can do so by modifying options on the API object's Config namespace. </a:t>
            </a:r>
            <a:br>
              <a:rPr lang="en-US" dirty="0"/>
            </a:br>
            <a:r>
              <a:rPr lang="en-US" dirty="0"/>
              <a:t/>
            </a:r>
            <a:br>
              <a:rPr lang="en-US" dirty="0"/>
            </a:br>
            <a:r>
              <a:rPr lang="en-US" dirty="0"/>
              <a:t>For more information on how to set each option, refer to the Integration Guide.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2779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A </a:t>
            </a:r>
            <a:r>
              <a:rPr lang="en-US" dirty="0" err="1" smtClean="0"/>
              <a:t>WSDL</a:t>
            </a:r>
            <a:r>
              <a:rPr lang="en-US" dirty="0" smtClean="0"/>
              <a:t> is an XML document that describes how an external system can interact with a web service.</a:t>
            </a:r>
          </a:p>
          <a:p>
            <a:r>
              <a:rPr lang="en-US" dirty="0" smtClean="0"/>
              <a:t>2a. </a:t>
            </a:r>
            <a:r>
              <a:rPr lang="en-US" dirty="0" err="1" smtClean="0"/>
              <a:t>RPCE</a:t>
            </a:r>
            <a:r>
              <a:rPr lang="en-US" dirty="0" smtClean="0"/>
              <a:t> and </a:t>
            </a:r>
            <a:r>
              <a:rPr lang="en-US" dirty="0" err="1" smtClean="0"/>
              <a:t>WS</a:t>
            </a:r>
            <a:r>
              <a:rPr lang="en-US" dirty="0" smtClean="0"/>
              <a:t>-I (or document literal)</a:t>
            </a:r>
          </a:p>
          <a:p>
            <a:r>
              <a:rPr lang="en-US" dirty="0" smtClean="0"/>
              <a:t>2b. The style attribute in the </a:t>
            </a:r>
            <a:r>
              <a:rPr lang="en-US" dirty="0" err="1" smtClean="0"/>
              <a:t>WSDL's</a:t>
            </a:r>
            <a:r>
              <a:rPr lang="en-US" dirty="0" smtClean="0"/>
              <a:t> binding tag</a:t>
            </a:r>
          </a:p>
          <a:p>
            <a:r>
              <a:rPr lang="en-US" dirty="0" smtClean="0"/>
              <a:t>2c.  Web service endpoints are used to consume </a:t>
            </a:r>
            <a:r>
              <a:rPr lang="en-US" dirty="0" err="1" smtClean="0"/>
              <a:t>RPCE</a:t>
            </a:r>
            <a:r>
              <a:rPr lang="en-US" dirty="0" smtClean="0"/>
              <a:t> </a:t>
            </a:r>
            <a:r>
              <a:rPr lang="en-US" dirty="0" err="1" smtClean="0"/>
              <a:t>WSDLs</a:t>
            </a:r>
            <a:r>
              <a:rPr lang="en-US" dirty="0" smtClean="0"/>
              <a:t>; Web service collections are used to consume </a:t>
            </a:r>
            <a:r>
              <a:rPr lang="en-US" dirty="0" err="1" smtClean="0"/>
              <a:t>WS</a:t>
            </a:r>
            <a:r>
              <a:rPr lang="en-US" dirty="0" smtClean="0"/>
              <a:t>-I </a:t>
            </a:r>
            <a:r>
              <a:rPr lang="en-US" dirty="0" err="1" smtClean="0"/>
              <a:t>WSDLs</a:t>
            </a:r>
            <a:endParaRPr lang="en-US" dirty="0" smtClean="0"/>
          </a:p>
          <a:p>
            <a:r>
              <a:rPr lang="en-US" dirty="0" smtClean="0"/>
              <a:t>3.   </a:t>
            </a:r>
            <a:r>
              <a:rPr lang="en-US" dirty="0" err="1" smtClean="0"/>
              <a:t>WSDLs</a:t>
            </a:r>
            <a:r>
              <a:rPr lang="en-US" dirty="0" smtClean="0"/>
              <a:t> and </a:t>
            </a:r>
            <a:r>
              <a:rPr lang="en-US" dirty="0" err="1" smtClean="0"/>
              <a:t>XSDs</a:t>
            </a:r>
            <a:endParaRPr lang="en-US" dirty="0" smtClean="0"/>
          </a:p>
          <a:p>
            <a:r>
              <a:rPr lang="en-US" dirty="0" smtClean="0"/>
              <a:t>4.   You would set values there if you needed to provide authentication information, timeouts, or custom SOAP headers.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user interface lets humans send and receive information from an application </a:t>
            </a:r>
            <a:r>
              <a:rPr lang="en-US" dirty="0" smtClean="0"/>
              <a:t>synchronously. A web service is interface for one application to communicate to another application.</a:t>
            </a:r>
          </a:p>
          <a:p>
            <a:endParaRPr lang="en-US" dirty="0"/>
          </a:p>
          <a:p>
            <a:r>
              <a:rPr lang="en-US" dirty="0" smtClean="0"/>
              <a:t>Web services are not inherently synchronous. The Web Services Interoperability Organization standard does support asynchronous web services. </a:t>
            </a:r>
            <a:r>
              <a:rPr lang="en-US" dirty="0"/>
              <a:t>By convention, web service names typically end in "API".</a:t>
            </a:r>
          </a:p>
          <a:p>
            <a:endParaRPr lang="en-US" dirty="0"/>
          </a:p>
          <a:p>
            <a:r>
              <a:rPr lang="en-US" dirty="0" smtClean="0"/>
              <a:t>Guidewire implementations support asynchronous calls to web services published by external systems. A web service typically is a synchronous web service. All web services hosted by Guidewire are synchronous.</a:t>
            </a:r>
          </a:p>
          <a:p>
            <a:endParaRPr lang="en-US" dirty="0"/>
          </a:p>
          <a:p>
            <a:r>
              <a:rPr lang="en-US" dirty="0" smtClean="0"/>
              <a:t>For asynchronous calls into Guidewire, you should consider using </a:t>
            </a:r>
            <a:r>
              <a:rPr lang="en-US" dirty="0" err="1" smtClean="0"/>
              <a:t>startable</a:t>
            </a:r>
            <a:r>
              <a:rPr lang="en-US" dirty="0" smtClean="0"/>
              <a:t> plugins. For more information about </a:t>
            </a:r>
            <a:r>
              <a:rPr lang="en-US" dirty="0" err="1" smtClean="0"/>
              <a:t>startable</a:t>
            </a:r>
            <a:r>
              <a:rPr lang="en-US" dirty="0"/>
              <a:t> </a:t>
            </a:r>
            <a:r>
              <a:rPr lang="en-US" dirty="0" smtClean="0"/>
              <a:t>plugins, refer to documentation.</a:t>
            </a:r>
          </a:p>
          <a:p>
            <a:endParaRPr lang="en-US" dirty="0"/>
          </a:p>
          <a:p>
            <a:r>
              <a:rPr lang="en-US" dirty="0" smtClean="0"/>
              <a:t>Web service consumers </a:t>
            </a:r>
            <a:r>
              <a:rPr lang="en-US" dirty="0"/>
              <a:t>must know what communication protocol to use for sending messages to the service, along with the specific mechanics involved in using the given protocol including command use, error codes, and headers.  </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WSDL</a:t>
            </a:r>
            <a:r>
              <a:rPr lang="en-US" dirty="0" smtClean="0"/>
              <a:t> describes a way to group messages into operations and operations into interfaces.  It also provides a way to define bindings for each interface and protocol combination as well as the endpoint address for each one. </a:t>
            </a:r>
            <a:r>
              <a:rPr lang="en-US" dirty="0"/>
              <a:t>A </a:t>
            </a:r>
            <a:r>
              <a:rPr lang="en-US" dirty="0" err="1"/>
              <a:t>WSDL</a:t>
            </a:r>
            <a:r>
              <a:rPr lang="en-US" dirty="0"/>
              <a:t> provides the XML grammar for describing how a consumer of a web service can interact with a web </a:t>
            </a:r>
            <a:r>
              <a:rPr lang="en-US" dirty="0" smtClean="0"/>
              <a:t>service. A complete </a:t>
            </a:r>
            <a:r>
              <a:rPr lang="en-US" dirty="0" err="1" smtClean="0"/>
              <a:t>WSDL</a:t>
            </a:r>
            <a:r>
              <a:rPr lang="en-US" dirty="0" smtClean="0"/>
              <a:t> definition contains all of the information necessary to invoke a Web service. </a:t>
            </a:r>
          </a:p>
          <a:p>
            <a:endParaRPr lang="en-US" dirty="0"/>
          </a:p>
          <a:p>
            <a:r>
              <a:rPr lang="en-US" dirty="0"/>
              <a:t>The structure of a </a:t>
            </a:r>
            <a:r>
              <a:rPr lang="en-US" dirty="0" err="1"/>
              <a:t>WSDL</a:t>
            </a:r>
            <a:r>
              <a:rPr lang="en-US" dirty="0"/>
              <a:t> includes several elements:</a:t>
            </a:r>
          </a:p>
          <a:p>
            <a:pPr marL="171450" indent="-171450">
              <a:buFont typeface="Arial" pitchFamily="34" charset="0"/>
              <a:buChar char="•"/>
            </a:pPr>
            <a:r>
              <a:rPr lang="en-US" dirty="0"/>
              <a:t>A Type defines schemas (</a:t>
            </a:r>
            <a:r>
              <a:rPr lang="en-US" dirty="0" err="1"/>
              <a:t>XSDs</a:t>
            </a:r>
            <a:r>
              <a:rPr lang="en-US" dirty="0"/>
              <a:t>) or imports other </a:t>
            </a:r>
            <a:r>
              <a:rPr lang="en-US" dirty="0" err="1"/>
              <a:t>WSDL</a:t>
            </a:r>
            <a:r>
              <a:rPr lang="en-US" dirty="0"/>
              <a:t> or </a:t>
            </a:r>
            <a:r>
              <a:rPr lang="en-US" dirty="0" err="1"/>
              <a:t>XSD</a:t>
            </a:r>
            <a:r>
              <a:rPr lang="en-US" dirty="0"/>
              <a:t> files that describe each method argument type and each method return type.</a:t>
            </a:r>
          </a:p>
          <a:p>
            <a:pPr marL="171450" indent="-171450">
              <a:buFont typeface="Arial" pitchFamily="34" charset="0"/>
              <a:buChar char="•"/>
            </a:pPr>
            <a:r>
              <a:rPr lang="en-US" dirty="0"/>
              <a:t>A </a:t>
            </a:r>
            <a:r>
              <a:rPr lang="en-US" dirty="0" err="1"/>
              <a:t>portType</a:t>
            </a:r>
            <a:r>
              <a:rPr lang="en-US" dirty="0"/>
              <a:t> is an abstract set of operations defined by an exchange of messages supported by one or more endpoints.  Each operation element contains an input and output element.  Output elements have one or more related fault elements.  The order of the input and output defines the message exchange pattern. The </a:t>
            </a:r>
            <a:r>
              <a:rPr lang="en-US" dirty="0" err="1"/>
              <a:t>WSDL</a:t>
            </a:r>
            <a:r>
              <a:rPr lang="en-US" dirty="0"/>
              <a:t> 1.2 term for </a:t>
            </a:r>
            <a:r>
              <a:rPr lang="en-US" dirty="0" err="1"/>
              <a:t>portType</a:t>
            </a:r>
            <a:r>
              <a:rPr lang="en-US" dirty="0"/>
              <a:t> is interface.</a:t>
            </a:r>
          </a:p>
          <a:p>
            <a:pPr marL="171450" indent="-171450">
              <a:buFont typeface="Arial" pitchFamily="34" charset="0"/>
              <a:buChar char="•"/>
            </a:pPr>
            <a:r>
              <a:rPr lang="en-US" dirty="0"/>
              <a:t>A binding is a concrete protocol and data formation for a particular </a:t>
            </a:r>
            <a:r>
              <a:rPr lang="en-US" dirty="0" err="1"/>
              <a:t>portType</a:t>
            </a:r>
            <a:r>
              <a:rPr lang="en-US" dirty="0"/>
              <a:t>.   It influences the way abstract messages are encoded on the wire by specifying the style of service (document vs. RPC) and the encoding mechanism (literal vs. encoded).</a:t>
            </a:r>
          </a:p>
          <a:p>
            <a:pPr marL="171450" indent="-171450">
              <a:buFont typeface="Arial" pitchFamily="34" charset="0"/>
              <a:buChar char="•"/>
            </a:pPr>
            <a:r>
              <a:rPr lang="en-US" dirty="0"/>
              <a:t>A service supports one or more bindings for a given </a:t>
            </a:r>
            <a:r>
              <a:rPr lang="en-US" dirty="0" err="1"/>
              <a:t>portType</a:t>
            </a:r>
            <a:r>
              <a:rPr lang="en-US" dirty="0"/>
              <a:t>, but each binding should be accessible at a unique address identified by a URI, also referred to as a Web service endpoint. </a:t>
            </a:r>
          </a:p>
          <a:p>
            <a:pPr marL="171450" indent="-171450">
              <a:buFont typeface="Arial" pitchFamily="34" charset="0"/>
              <a:buChar char="•"/>
            </a:pPr>
            <a:r>
              <a:rPr lang="en-US" dirty="0"/>
              <a:t>A message consists of one or more part elements, where each part is associated with either an element (when using document style) or a type (when using RPC style). Although the message parts typically refer to XML types or elements, they can also refer to non-XML types.  It defines an abstract message that can serve as the input or output of an operation.</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04967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protocol is a set of rules used by computers to communicate with each other across a network. A protocol is a convention or standard that controls or enables the connection, communication, and data transfer between computing endpoints. In its simplest form, a protocol can be defined as the rules governing the syntax, semantics, and synchronization of communication. Protocols may be implemented by hardware, software, or a combination of the two.</a:t>
            </a:r>
          </a:p>
          <a:p>
            <a:endParaRPr lang="en-US" dirty="0" smtClean="0"/>
          </a:p>
          <a:p>
            <a:r>
              <a:rPr lang="en-US" dirty="0" smtClean="0"/>
              <a:t>Simple Object Access Protocol (SOAP) is a "request and response” protocol transported, in the majority of cases, over HTTP.  SOAP describes objects and data as XML. SOAP supports remote APIs as both platform-neutral and language-neutral.</a:t>
            </a:r>
          </a:p>
          <a:p>
            <a:endParaRPr lang="en-US" dirty="0" smtClean="0"/>
          </a:p>
          <a:p>
            <a:r>
              <a:rPr lang="en-US" dirty="0" smtClean="0"/>
              <a:t>External systems must use </a:t>
            </a:r>
            <a:r>
              <a:rPr lang="en-US" dirty="0" err="1" smtClean="0"/>
              <a:t>WSDL</a:t>
            </a:r>
            <a:r>
              <a:rPr lang="en-US" dirty="0" smtClean="0"/>
              <a:t> and SOAP to call a web service using the SOAP protocol. This includes systems written in Java and Gosu.</a:t>
            </a:r>
          </a:p>
          <a:p>
            <a:endParaRPr lang="en-US" dirty="0" smtClean="0"/>
          </a:p>
          <a:p>
            <a:r>
              <a:rPr lang="en-US" dirty="0" smtClean="0"/>
              <a:t>When a web service is imported into Guidewire, the Gosu language handles all aspects of object serialization, object deserialization, basic authentication, and SOAP fault handling.</a:t>
            </a:r>
          </a:p>
          <a:p>
            <a:r>
              <a:rPr lang="en-US" dirty="0" smtClean="0"/>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213318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A Web Services Description Language (</a:t>
            </a:r>
            <a:r>
              <a:rPr lang="en-US" sz="1200" b="0" i="0" kern="1200" dirty="0" err="1" smtClean="0">
                <a:solidFill>
                  <a:schemeClr val="tx1"/>
                </a:solidFill>
                <a:effectLst/>
                <a:latin typeface="Arial" pitchFamily="34" charset="0"/>
                <a:ea typeface="+mn-ea"/>
                <a:cs typeface="Arial" pitchFamily="34" charset="0"/>
              </a:rPr>
              <a:t>WSDL</a:t>
            </a:r>
            <a:r>
              <a:rPr lang="en-US" sz="1200" b="0" i="0" kern="1200" dirty="0" smtClean="0">
                <a:solidFill>
                  <a:schemeClr val="tx1"/>
                </a:solidFill>
                <a:effectLst/>
                <a:latin typeface="Arial" pitchFamily="34" charset="0"/>
                <a:ea typeface="+mn-ea"/>
                <a:cs typeface="Arial" pitchFamily="34" charset="0"/>
              </a:rPr>
              <a:t>) binding style can be Remote</a:t>
            </a:r>
            <a:r>
              <a:rPr lang="en-US" sz="1200" b="0" i="0" kern="1200" baseline="0" dirty="0" smtClean="0">
                <a:solidFill>
                  <a:schemeClr val="tx1"/>
                </a:solidFill>
                <a:effectLst/>
                <a:latin typeface="Arial" pitchFamily="34" charset="0"/>
                <a:ea typeface="+mn-ea"/>
                <a:cs typeface="Arial" pitchFamily="34" charset="0"/>
              </a:rPr>
              <a:t> Procedure Call (RPC) </a:t>
            </a:r>
            <a:r>
              <a:rPr lang="en-US" sz="1200" b="0" i="0" kern="1200" dirty="0" smtClean="0">
                <a:solidFill>
                  <a:schemeClr val="tx1"/>
                </a:solidFill>
                <a:effectLst/>
                <a:latin typeface="Arial" pitchFamily="34" charset="0"/>
                <a:ea typeface="+mn-ea"/>
                <a:cs typeface="Arial" pitchFamily="34" charset="0"/>
              </a:rPr>
              <a:t>or Document</a:t>
            </a:r>
            <a:r>
              <a:rPr lang="en-US" sz="1200" b="0" i="0" kern="1200" baseline="0" dirty="0" smtClean="0">
                <a:solidFill>
                  <a:schemeClr val="tx1"/>
                </a:solidFill>
                <a:effectLst/>
                <a:latin typeface="Arial" pitchFamily="34" charset="0"/>
                <a:ea typeface="+mn-ea"/>
                <a:cs typeface="Arial" pitchFamily="34" charset="0"/>
              </a:rPr>
              <a:t>. </a:t>
            </a:r>
            <a:r>
              <a:rPr lang="en-US" dirty="0" err="1" smtClean="0"/>
              <a:t>WSDL</a:t>
            </a:r>
            <a:r>
              <a:rPr lang="en-US" dirty="0" smtClean="0"/>
              <a:t> is an XML-based language for describing web services and how to access the web services. </a:t>
            </a: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Gosu supports </a:t>
            </a:r>
            <a:r>
              <a:rPr lang="en-US" dirty="0" err="1" smtClean="0"/>
              <a:t>WS</a:t>
            </a:r>
            <a:r>
              <a:rPr lang="en-US" dirty="0" smtClean="0"/>
              <a:t>-I RPC Literal for Gosu web service client code. However, it does so by automatically and transparently converting any </a:t>
            </a:r>
            <a:r>
              <a:rPr lang="en-US" dirty="0" err="1" smtClean="0"/>
              <a:t>WSDL</a:t>
            </a:r>
            <a:r>
              <a:rPr lang="en-US" dirty="0" smtClean="0"/>
              <a:t> for RPC literal mode into </a:t>
            </a:r>
            <a:r>
              <a:rPr lang="en-US" dirty="0" err="1" smtClean="0"/>
              <a:t>WSDL</a:t>
            </a:r>
            <a:r>
              <a:rPr lang="en-US" dirty="0" smtClean="0"/>
              <a:t> for document literal mode. The focus of the Gosu documentation for </a:t>
            </a:r>
            <a:r>
              <a:rPr lang="en-US" dirty="0" err="1" smtClean="0"/>
              <a:t>WS</a:t>
            </a:r>
            <a:r>
              <a:rPr lang="en-US" dirty="0" smtClean="0"/>
              <a:t>-I web services is the support for Document Literal encoding. This lesson uses the phrase "</a:t>
            </a:r>
            <a:r>
              <a:rPr lang="en-US" dirty="0" err="1" smtClean="0"/>
              <a:t>WS</a:t>
            </a:r>
            <a:r>
              <a:rPr lang="en-US" dirty="0" smtClean="0"/>
              <a:t>-I" to refer exclusively to Document Literal encoding.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Guidewire has deprecated support for RPC-encoded web services.  Guidewire encourages customers to upgrade existing RPC encoded web services to web service collections using document literal encoding.</a:t>
            </a:r>
            <a:br>
              <a:rPr lang="en-US" baseline="0" dirty="0" smtClean="0"/>
            </a:b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17969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Web Services Interoperability Organization (</a:t>
            </a:r>
            <a:r>
              <a:rPr lang="en-US" dirty="0" err="1" smtClean="0"/>
              <a:t>WS</a:t>
            </a:r>
            <a:r>
              <a:rPr lang="en-US" dirty="0" smtClean="0"/>
              <a:t>-I) is an industry consortium chartered to promote interoperability among the stack of web services specifications. </a:t>
            </a:r>
            <a:r>
              <a:rPr lang="en-US" dirty="0" err="1" smtClean="0"/>
              <a:t>WS</a:t>
            </a:r>
            <a:r>
              <a:rPr lang="en-US" dirty="0" smtClean="0"/>
              <a:t>-I does not define standards for web services; rather, it creates guidelines and tests for </a:t>
            </a:r>
            <a:r>
              <a:rPr lang="en-US" dirty="0" err="1" smtClean="0"/>
              <a:t>interoperability.One</a:t>
            </a:r>
            <a:r>
              <a:rPr lang="en-US" dirty="0" smtClean="0"/>
              <a:t> of the big differences between </a:t>
            </a:r>
            <a:r>
              <a:rPr lang="en-US" dirty="0" err="1" smtClean="0"/>
              <a:t>WS</a:t>
            </a:r>
            <a:r>
              <a:rPr lang="en-US" dirty="0" smtClean="0"/>
              <a:t>-I and older styles of web services is how the client and server encode API parameters and return results.</a:t>
            </a:r>
          </a:p>
          <a:p>
            <a:r>
              <a:rPr lang="en-US" dirty="0" smtClean="0"/>
              <a:t>The older style of web services is called Remote Procedure Call encoded (</a:t>
            </a:r>
            <a:r>
              <a:rPr lang="en-US" dirty="0" err="1" smtClean="0"/>
              <a:t>RPCE</a:t>
            </a:r>
            <a:r>
              <a:rPr lang="en-US" dirty="0" smtClean="0"/>
              <a:t>) web services. The bulk of the incoming and outgoing data are encoded in a special way that does not conform to </a:t>
            </a:r>
            <a:r>
              <a:rPr lang="en-US" dirty="0" err="1" smtClean="0"/>
              <a:t>XSD</a:t>
            </a:r>
            <a:r>
              <a:rPr lang="en-US" dirty="0" smtClean="0"/>
              <a:t> files. Many older systems use </a:t>
            </a:r>
            <a:r>
              <a:rPr lang="en-US" dirty="0" err="1" smtClean="0"/>
              <a:t>RPCE</a:t>
            </a:r>
            <a:r>
              <a:rPr lang="en-US" dirty="0" smtClean="0"/>
              <a:t> web services, but there are major downsides with this approach. Most notably, the encoding is specific to each remote procedure call, so it is difficult to validate XML data in RPC-encoded responses. It would be more convenient to use standard XML validators which rely on </a:t>
            </a:r>
            <a:r>
              <a:rPr lang="en-US" dirty="0" err="1" smtClean="0"/>
              <a:t>XSDs</a:t>
            </a:r>
            <a:r>
              <a:rPr lang="en-US" dirty="0" smtClean="0"/>
              <a:t> to define the structure of the main content.</a:t>
            </a:r>
          </a:p>
          <a:p>
            <a:endParaRPr lang="en-US" dirty="0" smtClean="0"/>
          </a:p>
          <a:p>
            <a:r>
              <a:rPr lang="en-US" dirty="0" smtClean="0"/>
              <a:t>When you use the </a:t>
            </a:r>
            <a:r>
              <a:rPr lang="en-US" dirty="0" err="1" smtClean="0"/>
              <a:t>WS</a:t>
            </a:r>
            <a:r>
              <a:rPr lang="en-US" dirty="0" smtClean="0"/>
              <a:t>-I standards, you can use an alternative encoding called Document Literal encoding (document/literal). Each document-literal-encoded SOAP message contains an embedded XML document for each method argument or return value. The schema for each of these documents is an industry-standard </a:t>
            </a:r>
            <a:r>
              <a:rPr lang="en-US" dirty="0" err="1" smtClean="0"/>
              <a:t>XSD</a:t>
            </a:r>
            <a:r>
              <a:rPr lang="en-US" dirty="0" smtClean="0"/>
              <a:t> file. The </a:t>
            </a:r>
            <a:r>
              <a:rPr lang="en-US" dirty="0" err="1" smtClean="0"/>
              <a:t>WSDL</a:t>
            </a:r>
            <a:r>
              <a:rPr lang="en-US" dirty="0" smtClean="0"/>
              <a:t> that describes how to talk to the published </a:t>
            </a:r>
            <a:r>
              <a:rPr lang="en-US" dirty="0" err="1" smtClean="0"/>
              <a:t>WS</a:t>
            </a:r>
            <a:r>
              <a:rPr lang="en-US" dirty="0" smtClean="0"/>
              <a:t>-I service includes a complete </a:t>
            </a:r>
            <a:r>
              <a:rPr lang="en-US" dirty="0" err="1" smtClean="0"/>
              <a:t>XSD</a:t>
            </a:r>
            <a:r>
              <a:rPr lang="en-US" dirty="0" smtClean="0"/>
              <a:t> describing the format of the embedded XML document. The outer message is very simple, and the inner XML document contains all of the complexity. Anything that an </a:t>
            </a:r>
            <a:r>
              <a:rPr lang="en-US" dirty="0" err="1" smtClean="0"/>
              <a:t>XSD</a:t>
            </a:r>
            <a:r>
              <a:rPr lang="en-US" dirty="0" smtClean="0"/>
              <a:t> can define becomes a valid payload or return value.</a:t>
            </a:r>
          </a:p>
          <a:p>
            <a:r>
              <a:rPr lang="en-US" dirty="0" smtClean="0"/>
              <a:t>The </a:t>
            </a:r>
            <a:r>
              <a:rPr lang="en-US" dirty="0" err="1" smtClean="0"/>
              <a:t>WS</a:t>
            </a:r>
            <a:r>
              <a:rPr lang="en-US" dirty="0" smtClean="0"/>
              <a:t>-I standard also supports a mode called RPC Literal (RPC/literal) instead of Document Literal. Despite the similarity in name, </a:t>
            </a:r>
            <a:r>
              <a:rPr lang="en-US" dirty="0" err="1" smtClean="0"/>
              <a:t>WS</a:t>
            </a:r>
            <a:r>
              <a:rPr lang="en-US" dirty="0" smtClean="0"/>
              <a:t>-I RPC Literal mode is not closely related to RPC encoding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48715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a:t>
            </a:r>
          </a:p>
          <a:p>
            <a:pPr marL="171450" indent="-171450">
              <a:buFont typeface="Arial" pitchFamily="34" charset="0"/>
              <a:buChar char="•"/>
            </a:pPr>
            <a:r>
              <a:rPr lang="en-US" dirty="0" smtClean="0"/>
              <a:t>The exchange rate system is the publisher of the </a:t>
            </a:r>
            <a:r>
              <a:rPr lang="en-US" dirty="0" err="1" smtClean="0"/>
              <a:t>CurrencyAPI</a:t>
            </a:r>
            <a:r>
              <a:rPr lang="en-US" dirty="0" smtClean="0"/>
              <a:t> web service. Guidewire is a consumer of that service and uses it to get exchange rates.</a:t>
            </a:r>
          </a:p>
          <a:p>
            <a:pPr marL="171450" indent="-171450">
              <a:buFont typeface="Arial" pitchFamily="34" charset="0"/>
              <a:buChar char="•"/>
            </a:pPr>
            <a:r>
              <a:rPr lang="en-US" dirty="0" smtClean="0"/>
              <a:t>Guidewire is the publisher of the </a:t>
            </a:r>
            <a:r>
              <a:rPr lang="en-US" dirty="0" err="1" smtClean="0"/>
              <a:t>FinancialsAPI</a:t>
            </a:r>
            <a:r>
              <a:rPr lang="en-US" dirty="0" smtClean="0"/>
              <a:t> web service. The financial system is a consumer of that service and uses it to make payments.</a:t>
            </a:r>
          </a:p>
          <a:p>
            <a:r>
              <a:rPr lang="en-US" dirty="0" smtClean="0"/>
              <a:t>This lesson discusses how to consume external web services. The "Publishing Guidewire Web Services" lesson discusses how to publish Guidewire web services.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041120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2001-2015. </a:t>
            </a:r>
            <a:r>
              <a:rPr lang="en-US" sz="600" dirty="0" smtClean="0">
                <a:solidFill>
                  <a:schemeClr val="tx1"/>
                </a:solidFill>
                <a:latin typeface="+mn-lt"/>
                <a:cs typeface="Arial" pitchFamily="34" charset="0"/>
              </a:rPr>
              <a:t>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2001-2015. </a:t>
            </a:r>
            <a:r>
              <a:rPr lang="en-US" sz="600" dirty="0" smtClean="0">
                <a:solidFill>
                  <a:schemeClr val="tx1"/>
                </a:solidFill>
                <a:latin typeface="+mn-lt"/>
                <a:cs typeface="Arial" pitchFamily="34" charset="0"/>
              </a:rPr>
              <a:t>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a:t>
            </a:r>
            <a:r>
              <a:rPr lang="en-US" sz="1600" b="1" dirty="0" smtClean="0">
                <a:solidFill>
                  <a:schemeClr val="bg1"/>
                </a:solidFill>
              </a:rPr>
              <a:t>2001-2015 </a:t>
            </a:r>
            <a:r>
              <a:rPr lang="en-US" sz="1600" b="1" dirty="0" smtClean="0">
                <a:solidFill>
                  <a:schemeClr val="bg1"/>
                </a:solidFill>
              </a:rPr>
              <a:t>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a:t>
            </a:r>
            <a:r>
              <a:rPr lang="en-US" sz="600" dirty="0" smtClean="0">
                <a:solidFill>
                  <a:srgbClr val="B2B2B2"/>
                </a:solidFill>
                <a:latin typeface="+mn-lt"/>
              </a:rPr>
              <a:t>2001-2015. </a:t>
            </a:r>
            <a:r>
              <a:rPr lang="en-US" sz="600" dirty="0" smtClean="0">
                <a:solidFill>
                  <a:srgbClr val="B2B2B2"/>
                </a:solidFill>
                <a:latin typeface="+mn-lt"/>
              </a:rPr>
              <a:t>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7.emf"/><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5.emf"/><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5.em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3, 2015</a:t>
            </a:r>
            <a:endParaRPr lang="en-US" dirty="0"/>
          </a:p>
        </p:txBody>
      </p:sp>
      <p:sp>
        <p:nvSpPr>
          <p:cNvPr id="3" name="Title 2"/>
          <p:cNvSpPr>
            <a:spLocks noGrp="1"/>
          </p:cNvSpPr>
          <p:nvPr>
            <p:ph type="ctrTitle"/>
          </p:nvPr>
        </p:nvSpPr>
        <p:spPr/>
        <p:txBody>
          <a:bodyPr/>
          <a:lstStyle/>
          <a:p>
            <a:r>
              <a:rPr lang="en-US" dirty="0"/>
              <a:t>Consuming External Web Services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solidFill>
                  <a:schemeClr val="bg1"/>
                </a:solidFill>
              </a:rPr>
              <a:t>Resources for consuming external web services</a:t>
            </a:r>
          </a:p>
          <a:p>
            <a:r>
              <a:rPr lang="en-US" dirty="0"/>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366333589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Deprecated RPCE web services</a:t>
            </a:r>
            <a:endParaRPr lang="en-US" dirty="0"/>
          </a:p>
        </p:txBody>
      </p:sp>
      <p:sp>
        <p:nvSpPr>
          <p:cNvPr id="4" name="Content Placeholder 3"/>
          <p:cNvSpPr>
            <a:spLocks noGrp="1"/>
          </p:cNvSpPr>
          <p:nvPr>
            <p:ph sz="half" idx="2"/>
          </p:nvPr>
        </p:nvSpPr>
        <p:spPr>
          <a:xfrm>
            <a:off x="5029200" y="914400"/>
            <a:ext cx="3794760" cy="2743200"/>
          </a:xfrm>
        </p:spPr>
        <p:txBody>
          <a:bodyPr/>
          <a:lstStyle/>
          <a:p>
            <a:r>
              <a:rPr lang="en-US" dirty="0" smtClean="0"/>
              <a:t>Deprecated </a:t>
            </a:r>
            <a:r>
              <a:rPr lang="en-US" dirty="0"/>
              <a:t/>
            </a:r>
            <a:br>
              <a:rPr lang="en-US" dirty="0"/>
            </a:br>
            <a:r>
              <a:rPr lang="en-US" dirty="0" smtClean="0"/>
              <a:t>support for </a:t>
            </a:r>
            <a:br>
              <a:rPr lang="en-US" dirty="0" smtClean="0"/>
            </a:br>
            <a:r>
              <a:rPr lang="en-US" dirty="0" smtClean="0"/>
              <a:t>RPC-Encoded </a:t>
            </a:r>
            <a:r>
              <a:rPr lang="en-US" dirty="0" smtClean="0"/>
              <a:t/>
            </a:r>
            <a:br>
              <a:rPr lang="en-US" dirty="0" smtClean="0"/>
            </a:br>
            <a:r>
              <a:rPr lang="en-US" dirty="0" smtClean="0"/>
              <a:t>Web Services</a:t>
            </a:r>
          </a:p>
          <a:p>
            <a:r>
              <a:rPr lang="en-US" dirty="0" smtClean="0"/>
              <a:t>Update existing web services to </a:t>
            </a:r>
            <a:r>
              <a:rPr lang="en-US" dirty="0" err="1" smtClean="0"/>
              <a:t>WS</a:t>
            </a:r>
            <a:r>
              <a:rPr lang="en-US" dirty="0" smtClean="0"/>
              <a:t>-I document literal web service collection</a:t>
            </a:r>
          </a:p>
          <a:p>
            <a:endParaRPr lang="en-US" dirty="0"/>
          </a:p>
        </p:txBody>
      </p:sp>
      <p:sp>
        <p:nvSpPr>
          <p:cNvPr id="12" name="Content Placeholder 11"/>
          <p:cNvSpPr>
            <a:spLocks noGrp="1"/>
          </p:cNvSpPr>
          <p:nvPr>
            <p:ph idx="10"/>
          </p:nvPr>
        </p:nvSpPr>
        <p:spPr>
          <a:xfrm>
            <a:off x="521208" y="4343162"/>
            <a:ext cx="8321040" cy="2057638"/>
          </a:xfrm>
        </p:spPr>
        <p:txBody>
          <a:bodyPr/>
          <a:lstStyle/>
          <a:p>
            <a:r>
              <a:rPr lang="en-US" dirty="0" smtClean="0"/>
              <a:t>RPC-Encoded Web Services</a:t>
            </a:r>
          </a:p>
          <a:p>
            <a:pPr lvl="1"/>
            <a:r>
              <a:rPr lang="en-US" b="1" dirty="0" smtClean="0">
                <a:latin typeface="Courier New" pitchFamily="49" charset="0"/>
                <a:cs typeface="Courier New" pitchFamily="49" charset="0"/>
              </a:rPr>
              <a:t>/configuration/config/</a:t>
            </a:r>
            <a:r>
              <a:rPr lang="en-US" b="1" dirty="0" err="1" smtClean="0">
                <a:latin typeface="Courier New" pitchFamily="49" charset="0"/>
                <a:cs typeface="Courier New" pitchFamily="49" charset="0"/>
              </a:rPr>
              <a:t>webservices</a:t>
            </a:r>
            <a:endParaRPr lang="en-US" b="1" dirty="0" smtClean="0">
              <a:latin typeface="Courier New" pitchFamily="49" charset="0"/>
              <a:cs typeface="Courier New" pitchFamily="49" charset="0"/>
            </a:endParaRPr>
          </a:p>
          <a:p>
            <a:r>
              <a:rPr lang="en-US" dirty="0" smtClean="0"/>
              <a:t>Web service endpoints</a:t>
            </a:r>
          </a:p>
          <a:p>
            <a:pPr lvl="1"/>
            <a:r>
              <a:rPr lang="en-US" dirty="0" smtClean="0"/>
              <a:t>Connect to </a:t>
            </a:r>
            <a:r>
              <a:rPr lang="en-US" dirty="0" err="1" smtClean="0"/>
              <a:t>RPCE</a:t>
            </a:r>
            <a:r>
              <a:rPr lang="en-US" dirty="0" smtClean="0"/>
              <a:t> web services</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888246"/>
            <a:ext cx="3776191" cy="31695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pic Warning"/>
          <p:cNvGrpSpPr/>
          <p:nvPr/>
        </p:nvGrpSpPr>
        <p:grpSpPr>
          <a:xfrm>
            <a:off x="7391400" y="1025446"/>
            <a:ext cx="1303085" cy="1447562"/>
            <a:chOff x="2690733" y="4343401"/>
            <a:chExt cx="1303085" cy="1447562"/>
          </a:xfrm>
        </p:grpSpPr>
        <p:sp>
          <p:nvSpPr>
            <p:cNvPr id="10"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txt Exclamation"/>
            <p:cNvSpPr txBox="1"/>
            <p:nvPr/>
          </p:nvSpPr>
          <p:spPr>
            <a:xfrm>
              <a:off x="3127830" y="4479116"/>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6600" dirty="0" smtClean="0">
                  <a:solidFill>
                    <a:srgbClr val="C00000"/>
                  </a:solidFill>
                  <a:latin typeface="Bernard MT Condensed" pitchFamily="18" charset="0"/>
                  <a:cs typeface="Arial" pitchFamily="32" charset="0"/>
                </a:rPr>
                <a:t>!</a:t>
              </a:r>
            </a:p>
          </p:txBody>
        </p:sp>
      </p:grpSp>
    </p:spTree>
    <p:extLst>
      <p:ext uri="{BB962C8B-B14F-4D97-AF65-F5344CB8AC3E}">
        <p14:creationId xmlns:p14="http://schemas.microsoft.com/office/powerpoint/2010/main" val="53457398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Webservice collection (</a:t>
            </a:r>
            <a:r>
              <a:rPr lang="en-US" dirty="0" err="1" smtClean="0"/>
              <a:t>WSC</a:t>
            </a:r>
            <a:r>
              <a:rPr lang="en-US" dirty="0" smtClean="0"/>
              <a:t>)</a:t>
            </a:r>
            <a:endParaRPr lang="en-US" dirty="0"/>
          </a:p>
        </p:txBody>
      </p:sp>
      <p:sp>
        <p:nvSpPr>
          <p:cNvPr id="4" name="Content Placeholder 3"/>
          <p:cNvSpPr>
            <a:spLocks noGrp="1"/>
          </p:cNvSpPr>
          <p:nvPr>
            <p:ph sz="half" idx="2"/>
          </p:nvPr>
        </p:nvSpPr>
        <p:spPr/>
        <p:txBody>
          <a:bodyPr/>
          <a:lstStyle/>
          <a:p>
            <a:r>
              <a:rPr lang="en-US" dirty="0" smtClean="0"/>
              <a:t>Webservice collection (</a:t>
            </a:r>
            <a:r>
              <a:rPr lang="en-US" dirty="0" err="1" smtClean="0"/>
              <a:t>WSC</a:t>
            </a:r>
            <a:r>
              <a:rPr lang="en-US" dirty="0" smtClean="0"/>
              <a:t>)</a:t>
            </a:r>
            <a:endParaRPr lang="en-US" dirty="0"/>
          </a:p>
          <a:p>
            <a:pPr lvl="1"/>
            <a:r>
              <a:rPr lang="en-US" dirty="0" smtClean="0"/>
              <a:t>Connect </a:t>
            </a:r>
            <a:r>
              <a:rPr lang="en-US" dirty="0"/>
              <a:t>to </a:t>
            </a:r>
            <a:r>
              <a:rPr lang="en-US" dirty="0" err="1"/>
              <a:t>WS</a:t>
            </a:r>
            <a:r>
              <a:rPr lang="en-US" dirty="0"/>
              <a:t>-I web services</a:t>
            </a:r>
          </a:p>
          <a:p>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endParaRPr lang="en-US" b="1" dirty="0" smtClean="0">
              <a:latin typeface="Courier New" pitchFamily="49" charset="0"/>
              <a:cs typeface="Courier New" pitchFamily="49" charset="0"/>
            </a:endParaRPr>
          </a:p>
          <a:p>
            <a:r>
              <a:rPr lang="en-US" dirty="0" smtClean="0"/>
              <a:t>Create Package</a:t>
            </a:r>
          </a:p>
          <a:p>
            <a:r>
              <a:rPr lang="en-US" dirty="0" smtClean="0"/>
              <a:t>Create in the package a Webservice collection</a:t>
            </a:r>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43" y="918029"/>
            <a:ext cx="3751428" cy="4085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29342"/>
            <a:ext cx="2214287" cy="1742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4953000" y="5837208"/>
            <a:ext cx="2214287" cy="334992"/>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1636179" y="4532547"/>
            <a:ext cx="2061644" cy="470727"/>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5" idx="1"/>
            <a:endCxn id="9" idx="2"/>
          </p:cNvCxnSpPr>
          <p:nvPr/>
        </p:nvCxnSpPr>
        <p:spPr bwMode="auto">
          <a:xfrm rot="10800000">
            <a:off x="2667002" y="5003274"/>
            <a:ext cx="2285999" cy="1001430"/>
          </a:xfrm>
          <a:prstGeom prst="bentConnector2">
            <a:avLst/>
          </a:prstGeom>
          <a:noFill/>
          <a:ln w="28575" algn="ctr">
            <a:solidFill>
              <a:srgbClr val="D33941"/>
            </a:solidFill>
            <a:round/>
            <a:headEnd/>
            <a:tailEnd type="arrow" w="lg" len="med"/>
          </a:ln>
          <a:effectLst>
            <a:outerShdw blurRad="50800" dist="38100" dir="2700000" algn="tl" rotWithShape="0">
              <a:prstClr val="black">
                <a:alpha val="40000"/>
              </a:prstClr>
            </a:outerShdw>
          </a:effectLst>
        </p:spPr>
      </p:cxnSp>
      <p:sp>
        <p:nvSpPr>
          <p:cNvPr id="11" name="Rounded Rectangle 10"/>
          <p:cNvSpPr/>
          <p:nvPr/>
        </p:nvSpPr>
        <p:spPr bwMode="auto">
          <a:xfrm>
            <a:off x="757757" y="2286000"/>
            <a:ext cx="2061644" cy="235363"/>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1219200" y="3636303"/>
            <a:ext cx="2061644" cy="235363"/>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12764480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t>Resources for consuming external web services</a:t>
            </a:r>
          </a:p>
          <a:p>
            <a:r>
              <a:rPr lang="en-US" dirty="0">
                <a:solidFill>
                  <a:schemeClr val="bg1"/>
                </a:solidFill>
              </a:rPr>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50188813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endpoints</a:t>
            </a:r>
          </a:p>
        </p:txBody>
      </p:sp>
      <p:sp>
        <p:nvSpPr>
          <p:cNvPr id="5" name="Content Placeholder 4"/>
          <p:cNvSpPr>
            <a:spLocks noGrp="1"/>
          </p:cNvSpPr>
          <p:nvPr>
            <p:ph idx="1"/>
          </p:nvPr>
        </p:nvSpPr>
        <p:spPr>
          <a:xfrm>
            <a:off x="519113" y="4267200"/>
            <a:ext cx="8318500" cy="2133600"/>
          </a:xfrm>
        </p:spPr>
        <p:txBody>
          <a:bodyPr/>
          <a:lstStyle/>
          <a:p>
            <a:r>
              <a:rPr lang="en-US" dirty="0"/>
              <a:t>A </a:t>
            </a:r>
            <a:r>
              <a:rPr lang="en-US" b="1" dirty="0"/>
              <a:t>web service endpoint </a:t>
            </a:r>
            <a:r>
              <a:rPr lang="en-US" dirty="0"/>
              <a:t>is a reference to an Remote Procedure Call (RPC) style </a:t>
            </a:r>
            <a:r>
              <a:rPr lang="en-US" dirty="0" smtClean="0"/>
              <a:t>binding that is encoded</a:t>
            </a:r>
          </a:p>
          <a:p>
            <a:r>
              <a:rPr lang="en-US" dirty="0" smtClean="0"/>
              <a:t>RPCE external </a:t>
            </a:r>
            <a:r>
              <a:rPr lang="en-US" dirty="0"/>
              <a:t>web service</a:t>
            </a:r>
          </a:p>
          <a:p>
            <a:pPr lvl="1"/>
            <a:r>
              <a:rPr lang="en-US" dirty="0" smtClean="0"/>
              <a:t>Consists </a:t>
            </a:r>
            <a:r>
              <a:rPr lang="en-US" dirty="0"/>
              <a:t>of the external web service's </a:t>
            </a:r>
            <a:r>
              <a:rPr lang="en-US" dirty="0" smtClean="0"/>
              <a:t>WSDL</a:t>
            </a:r>
          </a:p>
          <a:p>
            <a:endParaRPr lang="en-US" dirty="0"/>
          </a:p>
        </p:txBody>
      </p:sp>
      <p:sp>
        <p:nvSpPr>
          <p:cNvPr id="8" name="Text Box 40"/>
          <p:cNvSpPr txBox="1">
            <a:spLocks noChangeArrowheads="1"/>
          </p:cNvSpPr>
          <p:nvPr/>
        </p:nvSpPr>
        <p:spPr bwMode="auto">
          <a:xfrm>
            <a:off x="3071812" y="3434162"/>
            <a:ext cx="3228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solidFill>
                  <a:srgbClr val="333333"/>
                </a:solidFill>
              </a:rPr>
              <a:t>ChemicalElement</a:t>
            </a:r>
            <a:r>
              <a:rPr lang="en-US" dirty="0" smtClean="0">
                <a:solidFill>
                  <a:srgbClr val="333333"/>
                </a:solidFill>
              </a:rPr>
              <a:t> </a:t>
            </a:r>
            <a:r>
              <a:rPr lang="en-US" dirty="0" err="1" smtClean="0">
                <a:solidFill>
                  <a:srgbClr val="333333"/>
                </a:solidFill>
              </a:rPr>
              <a:t>WSDL</a:t>
            </a:r>
            <a:endParaRPr lang="en-US" dirty="0">
              <a:solidFill>
                <a:srgbClr val="333333"/>
              </a:solidFill>
            </a:endParaRPr>
          </a:p>
        </p:txBody>
      </p:sp>
      <p:sp>
        <p:nvSpPr>
          <p:cNvPr id="9" name="Text Box 111"/>
          <p:cNvSpPr txBox="1">
            <a:spLocks noChangeArrowheads="1"/>
          </p:cNvSpPr>
          <p:nvPr/>
        </p:nvSpPr>
        <p:spPr bwMode="auto">
          <a:xfrm>
            <a:off x="4087812" y="1258884"/>
            <a:ext cx="233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bg1"/>
                </a:solidFill>
              </a:rPr>
              <a:t>ChemicalElement</a:t>
            </a:r>
            <a:endParaRPr lang="en-US" dirty="0">
              <a:solidFill>
                <a:schemeClr val="bg1"/>
              </a:solidFill>
            </a:endParaRP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212" y="211097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bwMode="auto">
          <a:xfrm>
            <a:off x="1752600" y="1689099"/>
            <a:ext cx="5504102" cy="2163763"/>
          </a:xfrm>
          <a:prstGeom prst="roundRect">
            <a:avLst>
              <a:gd name="adj" fmla="val 7771"/>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268" y="931467"/>
            <a:ext cx="1846344" cy="15152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120"/>
          <p:cNvSpPr txBox="1">
            <a:spLocks noChangeArrowheads="1"/>
          </p:cNvSpPr>
          <p:nvPr/>
        </p:nvSpPr>
        <p:spPr bwMode="auto">
          <a:xfrm>
            <a:off x="2514600" y="1689099"/>
            <a:ext cx="795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bg1"/>
                </a:solidFill>
              </a:rPr>
              <a:t>RPCE</a:t>
            </a:r>
            <a:endParaRPr lang="en-US" dirty="0">
              <a:solidFill>
                <a:schemeClr val="bg1"/>
              </a:solidFill>
            </a:endParaRPr>
          </a:p>
        </p:txBody>
      </p:sp>
    </p:spTree>
    <p:extLst>
      <p:ext uri="{BB962C8B-B14F-4D97-AF65-F5344CB8AC3E}">
        <p14:creationId xmlns:p14="http://schemas.microsoft.com/office/powerpoint/2010/main" val="13537465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Consuming an external </a:t>
            </a:r>
            <a:r>
              <a:rPr lang="en-US" dirty="0" err="1"/>
              <a:t>RPCE</a:t>
            </a:r>
            <a:r>
              <a:rPr lang="en-US" dirty="0"/>
              <a:t> web service</a:t>
            </a:r>
          </a:p>
        </p:txBody>
      </p:sp>
      <p:sp>
        <p:nvSpPr>
          <p:cNvPr id="5" name="Content Placeholder 4"/>
          <p:cNvSpPr>
            <a:spLocks noGrp="1"/>
          </p:cNvSpPr>
          <p:nvPr>
            <p:ph idx="1"/>
          </p:nvPr>
        </p:nvSpPr>
        <p:spPr/>
        <p:txBody>
          <a:bodyPr/>
          <a:lstStyle/>
          <a:p>
            <a:pPr marL="457200" indent="-457200">
              <a:buFont typeface="+mj-lt"/>
              <a:buAutoNum type="arabicPeriod"/>
            </a:pPr>
            <a:r>
              <a:rPr lang="en-US" dirty="0"/>
              <a:t>Create a new web service endpoint</a:t>
            </a:r>
          </a:p>
          <a:p>
            <a:pPr marL="457200" indent="-457200">
              <a:buFont typeface="+mj-lt"/>
              <a:buAutoNum type="arabicPeriod"/>
            </a:pPr>
            <a:r>
              <a:rPr lang="en-US" dirty="0"/>
              <a:t>Load the resources</a:t>
            </a:r>
          </a:p>
          <a:p>
            <a:pPr marL="457200" indent="-457200">
              <a:buFont typeface="+mj-lt"/>
              <a:buAutoNum type="arabicPeriod"/>
            </a:pPr>
            <a:r>
              <a:rPr lang="en-US" dirty="0" smtClean="0"/>
              <a:t>Deploy your changes</a:t>
            </a:r>
            <a:endParaRPr lang="en-US" dirty="0"/>
          </a:p>
          <a:p>
            <a:pPr marL="457200" indent="-457200">
              <a:buFont typeface="+mj-lt"/>
              <a:buAutoNum type="arabicPeriod"/>
            </a:pPr>
            <a:r>
              <a:rPr lang="en-US" dirty="0"/>
              <a:t>Reference the web service in Gosu as needed</a:t>
            </a:r>
          </a:p>
          <a:p>
            <a:endParaRPr lang="en-US" dirty="0"/>
          </a:p>
        </p:txBody>
      </p:sp>
    </p:spTree>
    <p:extLst>
      <p:ext uri="{BB962C8B-B14F-4D97-AF65-F5344CB8AC3E}">
        <p14:creationId xmlns:p14="http://schemas.microsoft.com/office/powerpoint/2010/main" val="314151238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descr="C:\Users\sluersen\AppData\Local\Temp\SNAGHTML5aacc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71176"/>
            <a:ext cx="3741857" cy="14944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599"/>
            <a:ext cx="3200400" cy="2876473"/>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1: Create a </a:t>
            </a:r>
            <a:r>
              <a:rPr lang="en-US" dirty="0" smtClean="0"/>
              <a:t>web </a:t>
            </a:r>
            <a:r>
              <a:rPr lang="en-US" dirty="0"/>
              <a:t>service endpoint</a:t>
            </a:r>
          </a:p>
        </p:txBody>
      </p:sp>
      <p:sp>
        <p:nvSpPr>
          <p:cNvPr id="3" name="Content Placeholder 2"/>
          <p:cNvSpPr>
            <a:spLocks noGrp="1"/>
          </p:cNvSpPr>
          <p:nvPr>
            <p:ph idx="1"/>
          </p:nvPr>
        </p:nvSpPr>
        <p:spPr>
          <a:xfrm>
            <a:off x="515332" y="914400"/>
            <a:ext cx="8321040" cy="5486400"/>
          </a:xfrm>
        </p:spPr>
        <p:txBody>
          <a:bodyPr/>
          <a:lstStyle/>
          <a:p>
            <a:r>
              <a:rPr lang="en-US" b="1" dirty="0" smtClean="0">
                <a:latin typeface="Courier New" pitchFamily="49" charset="0"/>
                <a:cs typeface="Courier New" pitchFamily="49" charset="0"/>
              </a:rPr>
              <a:t>/configuration/config/</a:t>
            </a:r>
            <a:r>
              <a:rPr lang="en-US" b="1" dirty="0" err="1" smtClean="0">
                <a:latin typeface="Courier New" pitchFamily="49" charset="0"/>
                <a:cs typeface="Courier New" pitchFamily="49" charset="0"/>
              </a:rPr>
              <a:t>webservices</a:t>
            </a:r>
            <a:endParaRPr lang="en-US" b="1" dirty="0" smtClean="0">
              <a:latin typeface="Courier New" pitchFamily="49" charset="0"/>
              <a:cs typeface="Courier New" pitchFamily="49" charset="0"/>
            </a:endParaRPr>
          </a:p>
          <a:p>
            <a:pPr lvl="1"/>
            <a:r>
              <a:rPr lang="en-US" dirty="0" smtClean="0"/>
              <a:t>RPC-Encoded Web Services</a:t>
            </a:r>
          </a:p>
          <a:p>
            <a:pPr lvl="1"/>
            <a:r>
              <a:rPr lang="en-US" dirty="0" smtClean="0"/>
              <a:t>New </a:t>
            </a:r>
            <a:r>
              <a:rPr lang="en-US" dirty="0" smtClean="0">
                <a:sym typeface="Wingdings" pitchFamily="2" charset="2"/>
              </a:rPr>
              <a:t> Web Service</a:t>
            </a:r>
            <a:endParaRPr lang="en-US" dirty="0" smtClean="0"/>
          </a:p>
          <a:p>
            <a:endParaRPr lang="en-US" dirty="0" smtClean="0"/>
          </a:p>
          <a:p>
            <a:pPr marL="0" indent="0">
              <a:buNone/>
            </a:pPr>
            <a:endParaRPr lang="en-US" dirty="0"/>
          </a:p>
        </p:txBody>
      </p:sp>
      <p:pic>
        <p:nvPicPr>
          <p:cNvPr id="1026" name="Picture 2" descr="C:\Users\sluersen\AppData\Local\Temp\SNAGHTML1f3b9b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120294"/>
            <a:ext cx="2692501" cy="1198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Down Arrow 10"/>
          <p:cNvSpPr/>
          <p:nvPr/>
        </p:nvSpPr>
        <p:spPr bwMode="auto">
          <a:xfrm rot="16200000">
            <a:off x="5743466" y="5222906"/>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4593768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Load the resources</a:t>
            </a:r>
          </a:p>
        </p:txBody>
      </p:sp>
      <p:sp>
        <p:nvSpPr>
          <p:cNvPr id="4" name="Content Placeholder 3"/>
          <p:cNvSpPr>
            <a:spLocks noGrp="1"/>
          </p:cNvSpPr>
          <p:nvPr>
            <p:ph idx="1"/>
          </p:nvPr>
        </p:nvSpPr>
        <p:spPr/>
        <p:txBody>
          <a:bodyPr/>
          <a:lstStyle/>
          <a:p>
            <a:r>
              <a:rPr lang="en-US" dirty="0" smtClean="0"/>
              <a:t>Specify </a:t>
            </a:r>
            <a:r>
              <a:rPr lang="en-US" dirty="0"/>
              <a:t>the </a:t>
            </a:r>
            <a:r>
              <a:rPr lang="en-US" dirty="0" err="1"/>
              <a:t>WSDL</a:t>
            </a:r>
            <a:r>
              <a:rPr lang="en-US" dirty="0"/>
              <a:t> URL</a:t>
            </a:r>
          </a:p>
          <a:p>
            <a:pPr lvl="1"/>
            <a:r>
              <a:rPr lang="en-US" dirty="0"/>
              <a:t>To fetch </a:t>
            </a:r>
            <a:r>
              <a:rPr lang="en-US" dirty="0" err="1"/>
              <a:t>WSDL</a:t>
            </a:r>
            <a:r>
              <a:rPr lang="en-US" dirty="0"/>
              <a:t>, the external system must be </a:t>
            </a:r>
            <a:r>
              <a:rPr lang="en-US" dirty="0" smtClean="0"/>
              <a:t>running</a:t>
            </a:r>
            <a:endParaRPr lang="en-US" dirty="0"/>
          </a:p>
          <a:p>
            <a:endParaRPr lang="en-US"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11776"/>
            <a:ext cx="6747620" cy="459333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descr="C:\Users\sluersen\AppData\Local\Temp\SNAGHTML24c095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417762"/>
            <a:ext cx="5373334" cy="15352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Rounded Rectangle 11"/>
          <p:cNvSpPr/>
          <p:nvPr/>
        </p:nvSpPr>
        <p:spPr bwMode="auto">
          <a:xfrm>
            <a:off x="6518587" y="2358970"/>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13" name="Down Arrow 12"/>
          <p:cNvSpPr/>
          <p:nvPr/>
        </p:nvSpPr>
        <p:spPr bwMode="auto">
          <a:xfrm>
            <a:off x="6814871" y="2873218"/>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5807946" y="4436903"/>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17487887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Deploy your changes</a:t>
            </a:r>
            <a:endParaRPr lang="en-US" dirty="0"/>
          </a:p>
        </p:txBody>
      </p:sp>
      <p:sp>
        <p:nvSpPr>
          <p:cNvPr id="9" name="Subtitle 8"/>
          <p:cNvSpPr>
            <a:spLocks noGrp="1"/>
          </p:cNvSpPr>
          <p:nvPr>
            <p:ph type="subTitle" idx="10"/>
          </p:nvPr>
        </p:nvSpPr>
        <p:spPr/>
        <p:txBody>
          <a:bodyPr/>
          <a:lstStyle/>
          <a:p>
            <a:r>
              <a:rPr lang="en-US" dirty="0"/>
              <a:t>Invalidate Caches </a:t>
            </a:r>
            <a:r>
              <a:rPr lang="en-US" dirty="0" smtClean="0"/>
              <a:t/>
            </a:r>
            <a:br>
              <a:rPr lang="en-US" dirty="0" smtClean="0"/>
            </a:br>
            <a:r>
              <a:rPr lang="en-US" dirty="0" smtClean="0"/>
              <a:t>and </a:t>
            </a:r>
            <a:r>
              <a:rPr lang="en-US" dirty="0"/>
              <a:t>Restart Studio</a:t>
            </a:r>
          </a:p>
          <a:p>
            <a:endParaRPr lang="en-US" dirty="0"/>
          </a:p>
        </p:txBody>
      </p:sp>
      <p:sp>
        <p:nvSpPr>
          <p:cNvPr id="10" name="Text Placeholder 9"/>
          <p:cNvSpPr>
            <a:spLocks noGrp="1"/>
          </p:cNvSpPr>
          <p:nvPr>
            <p:ph type="body" sz="quarter" idx="11"/>
          </p:nvPr>
        </p:nvSpPr>
        <p:spPr/>
        <p:txBody>
          <a:bodyPr/>
          <a:lstStyle/>
          <a:p>
            <a:r>
              <a:rPr lang="en-US" dirty="0" smtClean="0"/>
              <a:t>Restart Server</a:t>
            </a:r>
            <a:endParaRPr lang="en-US" dirty="0"/>
          </a:p>
        </p:txBody>
      </p:sp>
      <p:sp>
        <p:nvSpPr>
          <p:cNvPr id="8" name="Content Placeholder 7"/>
          <p:cNvSpPr>
            <a:spLocks noGrp="1"/>
          </p:cNvSpPr>
          <p:nvPr>
            <p:ph sz="half" idx="2"/>
          </p:nvPr>
        </p:nvSpPr>
        <p:spPr>
          <a:xfrm>
            <a:off x="4754563" y="4191263"/>
            <a:ext cx="4083050" cy="2274625"/>
          </a:xfrm>
        </p:spPr>
        <p:txBody>
          <a:bodyPr/>
          <a:lstStyle/>
          <a:p>
            <a:r>
              <a:rPr lang="en-US" dirty="0" smtClean="0"/>
              <a:t>To </a:t>
            </a:r>
            <a:r>
              <a:rPr lang="en-US" dirty="0"/>
              <a:t>call the new web service collection, restart the server from Guidewire Studio</a:t>
            </a:r>
          </a:p>
          <a:p>
            <a:pPr marL="857250" lvl="1" indent="-457200">
              <a:buFont typeface="+mj-lt"/>
              <a:buAutoNum type="arabicPeriod"/>
            </a:pPr>
            <a:r>
              <a:rPr lang="en-US" dirty="0" smtClean="0">
                <a:sym typeface="Wingdings" pitchFamily="2" charset="2"/>
              </a:rPr>
              <a:t>Stop (if running)</a:t>
            </a:r>
            <a:endParaRPr lang="en-US" dirty="0">
              <a:sym typeface="Wingdings" pitchFamily="2" charset="2"/>
            </a:endParaRPr>
          </a:p>
          <a:p>
            <a:pPr marL="857250" lvl="1" indent="-457200">
              <a:buFont typeface="+mj-lt"/>
              <a:buAutoNum type="arabicPeriod"/>
            </a:pPr>
            <a:r>
              <a:rPr lang="en-US" dirty="0">
                <a:sym typeface="Wingdings" pitchFamily="2" charset="2"/>
              </a:rPr>
              <a:t>Run 'Server </a:t>
            </a:r>
            <a:r>
              <a:rPr lang="en-US" dirty="0" smtClean="0">
                <a:sym typeface="Wingdings" pitchFamily="2" charset="2"/>
              </a:rPr>
              <a:t>or </a:t>
            </a:r>
            <a:br>
              <a:rPr lang="en-US" dirty="0" smtClean="0">
                <a:sym typeface="Wingdings" pitchFamily="2" charset="2"/>
              </a:rPr>
            </a:br>
            <a:r>
              <a:rPr lang="en-US" dirty="0" smtClean="0">
                <a:sym typeface="Wingdings" pitchFamily="2" charset="2"/>
              </a:rPr>
              <a:t>Debug </a:t>
            </a:r>
            <a:r>
              <a:rPr lang="en-US" dirty="0">
                <a:sym typeface="Wingdings" pitchFamily="2" charset="2"/>
              </a:rPr>
              <a:t>'Server'</a:t>
            </a:r>
            <a:endParaRPr lang="en-US" dirty="0"/>
          </a:p>
          <a:p>
            <a:endParaRPr lang="en-US" dirty="0"/>
          </a:p>
          <a:p>
            <a:endParaRPr lang="en-US" dirty="0"/>
          </a:p>
        </p:txBody>
      </p:sp>
      <p:sp>
        <p:nvSpPr>
          <p:cNvPr id="3" name="Content Placeholder 2"/>
          <p:cNvSpPr>
            <a:spLocks noGrp="1"/>
          </p:cNvSpPr>
          <p:nvPr>
            <p:ph sz="half" idx="1"/>
          </p:nvPr>
        </p:nvSpPr>
        <p:spPr>
          <a:xfrm>
            <a:off x="519113" y="4876800"/>
            <a:ext cx="4083050" cy="1512887"/>
          </a:xfrm>
        </p:spPr>
        <p:txBody>
          <a:bodyPr/>
          <a:lstStyle/>
          <a:p>
            <a:r>
              <a:rPr lang="en-US" dirty="0" smtClean="0"/>
              <a:t>To reference the web service API in Studio, invalidate the caches and restart Studio</a:t>
            </a:r>
            <a:endParaRPr lang="en-US" dirty="0"/>
          </a:p>
        </p:txBody>
      </p:sp>
      <p:pic>
        <p:nvPicPr>
          <p:cNvPr id="11" name="Picture 2" descr="C:\Users\sluersen\AppData\Local\Temp\SNAGHTML330b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52600"/>
            <a:ext cx="2944287" cy="1800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2674287" cy="171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sluersen\AppData\Local\Temp\SNAGHTML3712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14975"/>
            <a:ext cx="3629024" cy="14001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970211" y="4395883"/>
            <a:ext cx="1477974" cy="29330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209218897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990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4: </a:t>
            </a:r>
            <a:r>
              <a:rPr lang="en-US" dirty="0"/>
              <a:t>Reference the web service in Gosu</a:t>
            </a:r>
          </a:p>
        </p:txBody>
      </p:sp>
      <p:sp>
        <p:nvSpPr>
          <p:cNvPr id="3" name="Content Placeholder 2"/>
          <p:cNvSpPr>
            <a:spLocks noGrp="1"/>
          </p:cNvSpPr>
          <p:nvPr>
            <p:ph idx="1"/>
          </p:nvPr>
        </p:nvSpPr>
        <p:spPr>
          <a:xfrm>
            <a:off x="521208" y="2286000"/>
            <a:ext cx="8165592" cy="4114800"/>
          </a:xfrm>
        </p:spPr>
        <p:txBody>
          <a:bodyPr/>
          <a:lstStyle/>
          <a:p>
            <a:r>
              <a:rPr lang="en-US" b="1" dirty="0" smtClean="0">
                <a:solidFill>
                  <a:schemeClr val="bg2"/>
                </a:solidFill>
                <a:latin typeface="Courier New" pitchFamily="49" charset="0"/>
                <a:cs typeface="Courier New" pitchFamily="49" charset="0"/>
              </a:rPr>
              <a:t>new </a:t>
            </a:r>
            <a:r>
              <a:rPr lang="en-US" b="1" dirty="0" err="1">
                <a:solidFill>
                  <a:schemeClr val="bg2"/>
                </a:solidFill>
                <a:latin typeface="Courier New" pitchFamily="49" charset="0"/>
                <a:cs typeface="Courier New" pitchFamily="49" charset="0"/>
              </a:rPr>
              <a:t>soap.endpoint.api.ServiceName</a:t>
            </a:r>
            <a:r>
              <a:rPr lang="en-US" b="1" dirty="0" smtClean="0">
                <a:solidFill>
                  <a:schemeClr val="bg2"/>
                </a:solidFill>
                <a:latin typeface="Courier New" pitchFamily="49" charset="0"/>
                <a:cs typeface="Courier New" pitchFamily="49" charset="0"/>
              </a:rPr>
              <a:t>()</a:t>
            </a:r>
          </a:p>
          <a:p>
            <a:pPr lvl="1"/>
            <a:r>
              <a:rPr lang="en-US" dirty="0"/>
              <a:t>Syntax to create an endpoint API </a:t>
            </a:r>
            <a:r>
              <a:rPr lang="en-US" dirty="0" smtClean="0"/>
              <a:t>instance</a:t>
            </a:r>
            <a:endParaRPr lang="en-US" b="1" dirty="0">
              <a:solidFill>
                <a:schemeClr val="accent6"/>
              </a:solidFill>
              <a:latin typeface="Courier New" pitchFamily="49" charset="0"/>
              <a:cs typeface="Courier New" pitchFamily="49" charset="0"/>
            </a:endParaRPr>
          </a:p>
          <a:p>
            <a:r>
              <a:rPr lang="en-US" dirty="0" smtClean="0"/>
              <a:t>Verify reference</a:t>
            </a:r>
          </a:p>
          <a:p>
            <a:pPr lvl="1"/>
            <a:r>
              <a:rPr lang="en-US" dirty="0" smtClean="0"/>
              <a:t>Debug Server from </a:t>
            </a:r>
            <a:br>
              <a:rPr lang="en-US" dirty="0" smtClean="0"/>
            </a:br>
            <a:r>
              <a:rPr lang="en-US" dirty="0" smtClean="0"/>
              <a:t>Guidewire Studio</a:t>
            </a:r>
          </a:p>
          <a:p>
            <a:pPr lvl="1"/>
            <a:r>
              <a:rPr lang="en-US" dirty="0" smtClean="0"/>
              <a:t>Open Gosu Scratchpad</a:t>
            </a:r>
          </a:p>
          <a:p>
            <a:pPr lvl="1"/>
            <a:r>
              <a:rPr lang="en-US" dirty="0" smtClean="0"/>
              <a:t>Write code to call </a:t>
            </a:r>
            <a:br>
              <a:rPr lang="en-US" dirty="0" smtClean="0"/>
            </a:br>
            <a:r>
              <a:rPr lang="en-US" dirty="0" smtClean="0"/>
              <a:t>web service method</a:t>
            </a:r>
          </a:p>
          <a:p>
            <a:pPr lvl="1"/>
            <a:r>
              <a:rPr lang="en-US" dirty="0" smtClean="0"/>
              <a:t>Run in Debug Process</a:t>
            </a:r>
          </a:p>
          <a:p>
            <a:pPr lvl="1"/>
            <a:r>
              <a:rPr lang="en-US" dirty="0" smtClean="0"/>
              <a:t>Review Debug Console </a:t>
            </a:r>
            <a:br>
              <a:rPr lang="en-US" dirty="0" smtClean="0"/>
            </a:br>
            <a:r>
              <a:rPr lang="en-US" dirty="0" smtClean="0"/>
              <a:t>output</a:t>
            </a:r>
          </a:p>
          <a:p>
            <a:pPr lvl="1"/>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556000"/>
            <a:ext cx="4651110" cy="28200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69900" y="838200"/>
            <a:ext cx="8674100" cy="941796"/>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api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soap.ChemicalSymbol.api.ChemicalElementAPI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symbolInfo = api.getDataAsXml(</a:t>
            </a:r>
            <a:r>
              <a:rPr lang="en-US" sz="1600" b="1" dirty="0">
                <a:solidFill>
                  <a:srgbClr val="008000"/>
                </a:solidFill>
                <a:latin typeface="Courier New"/>
                <a:ea typeface="Times New Roman"/>
                <a:cs typeface="Times New Roman"/>
              </a:rPr>
              <a:t>"Au"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dirty="0" smtClean="0">
                <a:solidFill>
                  <a:srgbClr val="000000"/>
                </a:solidFill>
                <a:latin typeface="Courier New"/>
                <a:ea typeface="Times New Roman"/>
                <a:cs typeface="Times New Roman"/>
              </a:rPr>
              <a:t> print </a:t>
            </a:r>
            <a:r>
              <a:rPr lang="en-US" sz="1600" b="1" dirty="0">
                <a:solidFill>
                  <a:srgbClr val="000000"/>
                </a:solidFill>
                <a:latin typeface="Courier New"/>
                <a:ea typeface="Times New Roman"/>
                <a:cs typeface="Times New Roman"/>
              </a:rPr>
              <a:t>(symbolInfo)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120832896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how Guidewire applications and external systems can integrate with each other using web services</a:t>
            </a:r>
          </a:p>
          <a:p>
            <a:pPr lvl="1"/>
            <a:r>
              <a:rPr lang="en-US" dirty="0"/>
              <a:t>Determine a given web service's binding style</a:t>
            </a:r>
          </a:p>
          <a:p>
            <a:pPr lvl="1"/>
            <a:r>
              <a:rPr lang="en-US" dirty="0"/>
              <a:t>Consume external </a:t>
            </a:r>
            <a:r>
              <a:rPr lang="en-US" dirty="0" err="1"/>
              <a:t>RPCE</a:t>
            </a:r>
            <a:r>
              <a:rPr lang="en-US" dirty="0"/>
              <a:t> web services from Guidewire</a:t>
            </a:r>
          </a:p>
          <a:p>
            <a:pPr lvl="1"/>
            <a:r>
              <a:rPr lang="en-US" dirty="0"/>
              <a:t>Consume external </a:t>
            </a:r>
            <a:r>
              <a:rPr lang="en-US" dirty="0" err="1"/>
              <a:t>WS</a:t>
            </a:r>
            <a:r>
              <a:rPr lang="en-US" dirty="0"/>
              <a:t>-I web services from Guidewire</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71506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Additional configuration options</a:t>
            </a:r>
          </a:p>
        </p:txBody>
      </p:sp>
      <p:sp>
        <p:nvSpPr>
          <p:cNvPr id="6" name="Content Placeholder 5"/>
          <p:cNvSpPr>
            <a:spLocks noGrp="1"/>
          </p:cNvSpPr>
          <p:nvPr>
            <p:ph idx="1"/>
          </p:nvPr>
        </p:nvSpPr>
        <p:spPr>
          <a:xfrm>
            <a:off x="519113" y="2819400"/>
            <a:ext cx="8318500" cy="3581400"/>
          </a:xfrm>
        </p:spPr>
        <p:txBody>
          <a:bodyPr/>
          <a:lstStyle/>
          <a:p>
            <a:r>
              <a:rPr lang="en-US" b="1" dirty="0" err="1" smtClean="0">
                <a:latin typeface="Courier New" pitchFamily="49" charset="0"/>
                <a:cs typeface="Courier New" pitchFamily="49" charset="0"/>
              </a:rPr>
              <a:t>GWAutheticationHandler</a:t>
            </a:r>
            <a:r>
              <a:rPr lang="en-US" b="1" dirty="0" smtClean="0">
                <a:latin typeface="Courier New" pitchFamily="49" charset="0"/>
                <a:cs typeface="Courier New" pitchFamily="49" charset="0"/>
              </a:rPr>
              <a:t>()</a:t>
            </a:r>
          </a:p>
          <a:p>
            <a:pPr lvl="1"/>
            <a:r>
              <a:rPr lang="en-US" dirty="0" smtClean="0"/>
              <a:t>Specify a handler for authentication</a:t>
            </a:r>
          </a:p>
          <a:p>
            <a:r>
              <a:rPr lang="en-US" dirty="0" smtClean="0"/>
              <a:t>Configure default </a:t>
            </a:r>
            <a:br>
              <a:rPr lang="en-US" dirty="0" smtClean="0"/>
            </a:br>
            <a:r>
              <a:rPr lang="en-US" dirty="0" smtClean="0"/>
              <a:t>or add additional </a:t>
            </a:r>
            <a:br>
              <a:rPr lang="en-US" dirty="0" smtClean="0"/>
            </a:br>
            <a:r>
              <a:rPr lang="en-US" dirty="0" smtClean="0"/>
              <a:t>settings in editor</a:t>
            </a:r>
          </a:p>
          <a:p>
            <a:pPr lvl="1"/>
            <a:r>
              <a:rPr lang="en-US" dirty="0" smtClean="0"/>
              <a:t>Environment</a:t>
            </a:r>
          </a:p>
          <a:p>
            <a:pPr lvl="1"/>
            <a:r>
              <a:rPr lang="en-US" dirty="0" smtClean="0"/>
              <a:t>Server</a:t>
            </a:r>
          </a:p>
          <a:p>
            <a:pPr lvl="1"/>
            <a:r>
              <a:rPr lang="en-US" dirty="0" smtClean="0"/>
              <a:t>Timeout</a:t>
            </a:r>
            <a:endParaRPr lang="en-US" dirty="0"/>
          </a:p>
          <a:p>
            <a:pPr lvl="1"/>
            <a:r>
              <a:rPr lang="en-US" dirty="0" smtClean="0"/>
              <a:t>Service definitions</a:t>
            </a:r>
            <a:endParaRPr lang="en-US" dirty="0"/>
          </a:p>
        </p:txBody>
      </p:sp>
      <p:sp>
        <p:nvSpPr>
          <p:cNvPr id="4" name="Rectangle 3"/>
          <p:cNvSpPr/>
          <p:nvPr/>
        </p:nvSpPr>
        <p:spPr>
          <a:xfrm>
            <a:off x="469900" y="838200"/>
            <a:ext cx="8902700" cy="17912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api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soap.ChemicalSymbol.api.ChemicalElementApi()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set authentication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handler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gw.api.soap.GWAuthenticationHandler(</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err="1">
                <a:solidFill>
                  <a:srgbClr val="000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"gw</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  </a:t>
            </a:r>
            <a:r>
              <a:rPr lang="en-US" sz="1600" b="1" dirty="0" smtClean="0">
                <a:solidFill>
                  <a:srgbClr val="000000"/>
                </a:solidFill>
                <a:latin typeface="Courier New"/>
                <a:ea typeface="Times New Roman"/>
                <a:cs typeface="Times New Roman"/>
              </a:rPr>
              <a:t>api.addHandler(handler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symbolInfo = api.getDataAsXml(</a:t>
            </a:r>
            <a:r>
              <a:rPr lang="en-US" sz="1600" b="1" dirty="0">
                <a:solidFill>
                  <a:srgbClr val="008000"/>
                </a:solidFill>
                <a:latin typeface="Courier New"/>
                <a:ea typeface="Times New Roman"/>
                <a:cs typeface="Times New Roman"/>
              </a:rPr>
              <a:t>"Au"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6  </a:t>
            </a:r>
            <a:r>
              <a:rPr lang="en-US" sz="1600" b="1" dirty="0" smtClean="0">
                <a:solidFill>
                  <a:srgbClr val="000000"/>
                </a:solidFill>
                <a:latin typeface="Courier New"/>
                <a:ea typeface="Times New Roman"/>
                <a:cs typeface="Times New Roman"/>
              </a:rPr>
              <a:t>print </a:t>
            </a:r>
            <a:r>
              <a:rPr lang="en-US" sz="1600" b="1" dirty="0">
                <a:solidFill>
                  <a:srgbClr val="000000"/>
                </a:solidFill>
                <a:latin typeface="Courier New"/>
                <a:ea typeface="Times New Roman"/>
                <a:cs typeface="Times New Roman"/>
              </a:rPr>
              <a:t>(symbolInfo) </a:t>
            </a:r>
            <a:endParaRPr lang="en-US" sz="1600" b="1" dirty="0">
              <a:effectLst/>
              <a:latin typeface="Calibri"/>
              <a:ea typeface="Calibri"/>
              <a:cs typeface="Times New Roman"/>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114" y="3810000"/>
            <a:ext cx="4432381" cy="238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92899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t>Resources for consuming external web services</a:t>
            </a:r>
          </a:p>
          <a:p>
            <a:r>
              <a:rPr lang="en-US" dirty="0"/>
              <a:t>Consuming external RPC web services</a:t>
            </a:r>
          </a:p>
          <a:p>
            <a:r>
              <a:rPr lang="en-US" dirty="0">
                <a:solidFill>
                  <a:schemeClr val="bg1"/>
                </a:solidFill>
              </a:rPr>
              <a:t>Consuming external </a:t>
            </a:r>
            <a:r>
              <a:rPr lang="en-US" dirty="0" err="1">
                <a:solidFill>
                  <a:schemeClr val="bg1"/>
                </a:solidFill>
              </a:rPr>
              <a:t>WS</a:t>
            </a:r>
            <a:r>
              <a:rPr lang="en-US" dirty="0">
                <a:solidFill>
                  <a:schemeClr val="bg1"/>
                </a:solidFill>
              </a:rPr>
              <a:t>-I web services</a:t>
            </a:r>
          </a:p>
          <a:p>
            <a:endParaRPr lang="en-US" dirty="0"/>
          </a:p>
        </p:txBody>
      </p:sp>
    </p:spTree>
    <p:extLst>
      <p:ext uri="{BB962C8B-B14F-4D97-AF65-F5344CB8AC3E}">
        <p14:creationId xmlns:p14="http://schemas.microsoft.com/office/powerpoint/2010/main" val="267477721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 collections</a:t>
            </a:r>
            <a:endParaRPr lang="en-US" dirty="0"/>
          </a:p>
        </p:txBody>
      </p:sp>
      <p:sp>
        <p:nvSpPr>
          <p:cNvPr id="4" name="Content Placeholder 3"/>
          <p:cNvSpPr>
            <a:spLocks noGrp="1"/>
          </p:cNvSpPr>
          <p:nvPr>
            <p:ph idx="1"/>
          </p:nvPr>
        </p:nvSpPr>
        <p:spPr>
          <a:xfrm>
            <a:off x="519113" y="4343400"/>
            <a:ext cx="8318500" cy="2057400"/>
          </a:xfrm>
        </p:spPr>
        <p:txBody>
          <a:bodyPr/>
          <a:lstStyle/>
          <a:p>
            <a:r>
              <a:rPr lang="en-US" dirty="0"/>
              <a:t>A </a:t>
            </a:r>
            <a:r>
              <a:rPr lang="en-US" b="1" dirty="0"/>
              <a:t>web service collection</a:t>
            </a:r>
            <a:r>
              <a:rPr lang="en-US" dirty="0"/>
              <a:t> is a collection of references to an external </a:t>
            </a:r>
            <a:r>
              <a:rPr lang="en-US" dirty="0" err="1"/>
              <a:t>WS</a:t>
            </a:r>
            <a:r>
              <a:rPr lang="en-US" dirty="0"/>
              <a:t>-I web service</a:t>
            </a:r>
          </a:p>
          <a:p>
            <a:r>
              <a:rPr lang="en-US" dirty="0"/>
              <a:t>It consists of one or more resources including:</a:t>
            </a:r>
          </a:p>
          <a:p>
            <a:pPr lvl="1"/>
            <a:r>
              <a:rPr lang="en-US" dirty="0"/>
              <a:t>Primary </a:t>
            </a:r>
            <a:r>
              <a:rPr lang="en-US" dirty="0" err="1"/>
              <a:t>WSDLs</a:t>
            </a:r>
            <a:r>
              <a:rPr lang="en-US" dirty="0"/>
              <a:t> and </a:t>
            </a:r>
            <a:r>
              <a:rPr lang="en-US" dirty="0" err="1"/>
              <a:t>XSDs</a:t>
            </a:r>
            <a:r>
              <a:rPr lang="en-US" dirty="0"/>
              <a:t> for the external web service</a:t>
            </a:r>
          </a:p>
          <a:p>
            <a:pPr lvl="1"/>
            <a:r>
              <a:rPr lang="en-US" dirty="0"/>
              <a:t>Any </a:t>
            </a:r>
            <a:r>
              <a:rPr lang="en-US" dirty="0" err="1"/>
              <a:t>WSDLs</a:t>
            </a:r>
            <a:r>
              <a:rPr lang="en-US" dirty="0"/>
              <a:t> and </a:t>
            </a:r>
            <a:r>
              <a:rPr lang="en-US" dirty="0" err="1"/>
              <a:t>XSDs</a:t>
            </a:r>
            <a:r>
              <a:rPr lang="en-US" dirty="0"/>
              <a:t> referenced by the primary files</a:t>
            </a:r>
          </a:p>
          <a:p>
            <a:endParaRPr lang="en-US" dirty="0"/>
          </a:p>
        </p:txBody>
      </p:sp>
      <p:sp>
        <p:nvSpPr>
          <p:cNvPr id="5" name="Rounded Rectangle 1"/>
          <p:cNvSpPr>
            <a:spLocks noChangeArrowheads="1"/>
          </p:cNvSpPr>
          <p:nvPr/>
        </p:nvSpPr>
        <p:spPr bwMode="auto">
          <a:xfrm>
            <a:off x="533400" y="1804988"/>
            <a:ext cx="8458200" cy="2303462"/>
          </a:xfrm>
          <a:prstGeom prst="roundRect">
            <a:avLst>
              <a:gd name="adj" fmla="val 10602"/>
            </a:avLst>
          </a:prstGeom>
          <a:ln w="28575">
            <a:headEnd/>
            <a:tailEnd/>
          </a:ln>
          <a:extLst/>
        </p:spPr>
        <p:style>
          <a:lnRef idx="2">
            <a:schemeClr val="accent6"/>
          </a:lnRef>
          <a:fillRef idx="1">
            <a:schemeClr val="lt1"/>
          </a:fillRef>
          <a:effectRef idx="0">
            <a:schemeClr val="accent6"/>
          </a:effectRef>
          <a:fontRef idx="minor">
            <a:schemeClr val="dk1"/>
          </a:fontRef>
        </p:style>
        <p:txBody>
          <a:bodyPr wrap="square" lIns="0" tIns="0" rIns="0" bIns="0" anchor="ctr">
            <a:spAutoFit/>
          </a:bodyPr>
          <a:lstStyle/>
          <a:p>
            <a:endParaRPr lang="en-US"/>
          </a:p>
        </p:txBody>
      </p:sp>
      <p:sp>
        <p:nvSpPr>
          <p:cNvPr id="7" name="Text Box 31"/>
          <p:cNvSpPr txBox="1">
            <a:spLocks noChangeArrowheads="1"/>
          </p:cNvSpPr>
          <p:nvPr/>
        </p:nvSpPr>
        <p:spPr bwMode="auto">
          <a:xfrm>
            <a:off x="838200" y="3422650"/>
            <a:ext cx="1711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33333"/>
                </a:solidFill>
              </a:rPr>
              <a:t>stockquote</a:t>
            </a:r>
            <a:br>
              <a:rPr lang="en-US">
                <a:solidFill>
                  <a:srgbClr val="333333"/>
                </a:solidFill>
              </a:rPr>
            </a:br>
            <a:r>
              <a:rPr lang="en-US">
                <a:solidFill>
                  <a:srgbClr val="333333"/>
                </a:solidFill>
              </a:rPr>
              <a:t>WSDL</a:t>
            </a:r>
          </a:p>
        </p:txBody>
      </p:sp>
      <p:sp>
        <p:nvSpPr>
          <p:cNvPr id="8" name="Text Box 73"/>
          <p:cNvSpPr txBox="1">
            <a:spLocks noChangeArrowheads="1"/>
          </p:cNvSpPr>
          <p:nvPr/>
        </p:nvSpPr>
        <p:spPr bwMode="auto">
          <a:xfrm>
            <a:off x="7250113" y="3389313"/>
            <a:ext cx="18938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333333"/>
                </a:solidFill>
              </a:rPr>
              <a:t>r</a:t>
            </a:r>
            <a:r>
              <a:rPr lang="en-US" dirty="0" smtClean="0">
                <a:solidFill>
                  <a:srgbClr val="333333"/>
                </a:solidFill>
              </a:rPr>
              <a:t>elated </a:t>
            </a:r>
            <a:br>
              <a:rPr lang="en-US" dirty="0" smtClean="0">
                <a:solidFill>
                  <a:srgbClr val="333333"/>
                </a:solidFill>
              </a:rPr>
            </a:br>
            <a:r>
              <a:rPr lang="en-US" dirty="0" err="1" smtClean="0">
                <a:solidFill>
                  <a:srgbClr val="333333"/>
                </a:solidFill>
              </a:rPr>
              <a:t>XSDs</a:t>
            </a:r>
            <a:r>
              <a:rPr lang="en-US" dirty="0" smtClean="0">
                <a:solidFill>
                  <a:srgbClr val="333333"/>
                </a:solidFill>
              </a:rPr>
              <a:t> (</a:t>
            </a:r>
            <a:r>
              <a:rPr lang="en-US" dirty="0">
                <a:solidFill>
                  <a:srgbClr val="333333"/>
                </a:solidFill>
              </a:rPr>
              <a:t>if any)</a:t>
            </a:r>
          </a:p>
        </p:txBody>
      </p:sp>
      <p:sp>
        <p:nvSpPr>
          <p:cNvPr id="9" name="Text Box 101"/>
          <p:cNvSpPr txBox="1">
            <a:spLocks noChangeArrowheads="1"/>
          </p:cNvSpPr>
          <p:nvPr/>
        </p:nvSpPr>
        <p:spPr bwMode="auto">
          <a:xfrm>
            <a:off x="5127342" y="3389313"/>
            <a:ext cx="215022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rgbClr val="333333"/>
                </a:solidFill>
              </a:rPr>
              <a:t>related </a:t>
            </a:r>
            <a:br>
              <a:rPr lang="en-US" dirty="0" smtClean="0">
                <a:solidFill>
                  <a:srgbClr val="333333"/>
                </a:solidFill>
              </a:rPr>
            </a:br>
            <a:r>
              <a:rPr lang="en-US" dirty="0" smtClean="0">
                <a:solidFill>
                  <a:srgbClr val="333333"/>
                </a:solidFill>
              </a:rPr>
              <a:t>WSDLs (</a:t>
            </a:r>
            <a:r>
              <a:rPr lang="en-US" dirty="0">
                <a:solidFill>
                  <a:srgbClr val="333333"/>
                </a:solidFill>
              </a:rPr>
              <a:t>if any)</a:t>
            </a:r>
          </a:p>
        </p:txBody>
      </p:sp>
      <p:sp>
        <p:nvSpPr>
          <p:cNvPr id="10" name="Text Box 127"/>
          <p:cNvSpPr txBox="1">
            <a:spLocks noChangeArrowheads="1"/>
          </p:cNvSpPr>
          <p:nvPr/>
        </p:nvSpPr>
        <p:spPr bwMode="auto">
          <a:xfrm>
            <a:off x="5609470" y="1343025"/>
            <a:ext cx="233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t>stockquotesWSC</a:t>
            </a:r>
            <a:endParaRPr lang="en-US" dirty="0"/>
          </a:p>
        </p:txBody>
      </p:sp>
      <p:sp>
        <p:nvSpPr>
          <p:cNvPr id="12" name="Text Box 193"/>
          <p:cNvSpPr txBox="1">
            <a:spLocks noChangeArrowheads="1"/>
          </p:cNvSpPr>
          <p:nvPr/>
        </p:nvSpPr>
        <p:spPr bwMode="auto">
          <a:xfrm>
            <a:off x="2409825" y="3422650"/>
            <a:ext cx="1711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333333"/>
                </a:solidFill>
              </a:rPr>
              <a:t>stockquote</a:t>
            </a:r>
            <a:r>
              <a:rPr lang="en-US" dirty="0">
                <a:solidFill>
                  <a:srgbClr val="333333"/>
                </a:solidFill>
              </a:rPr>
              <a:t/>
            </a:r>
            <a:br>
              <a:rPr lang="en-US" dirty="0">
                <a:solidFill>
                  <a:srgbClr val="333333"/>
                </a:solidFill>
              </a:rPr>
            </a:br>
            <a:r>
              <a:rPr lang="en-US" dirty="0">
                <a:solidFill>
                  <a:srgbClr val="333333"/>
                </a:solidFill>
              </a:rPr>
              <a:t>XSD</a:t>
            </a:r>
          </a:p>
        </p:txBody>
      </p:sp>
      <p:pic>
        <p:nvPicPr>
          <p:cNvPr id="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127" y="788593"/>
            <a:ext cx="1846344" cy="15152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20"/>
          <p:cNvSpPr txBox="1">
            <a:spLocks noChangeArrowheads="1"/>
          </p:cNvSpPr>
          <p:nvPr/>
        </p:nvSpPr>
        <p:spPr bwMode="auto">
          <a:xfrm>
            <a:off x="4170322" y="1546225"/>
            <a:ext cx="795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bg1"/>
                </a:solidFill>
              </a:rPr>
              <a:t>WS-I</a:t>
            </a:r>
            <a:endParaRPr lang="en-US" dirty="0">
              <a:solidFill>
                <a:schemeClr val="bg1"/>
              </a:solidFill>
            </a:endParaRPr>
          </a:p>
        </p:txBody>
      </p:sp>
      <p:sp>
        <p:nvSpPr>
          <p:cNvPr id="25" name="Line 105"/>
          <p:cNvSpPr>
            <a:spLocks noChangeShapeType="1"/>
          </p:cNvSpPr>
          <p:nvPr/>
        </p:nvSpPr>
        <p:spPr bwMode="auto">
          <a:xfrm>
            <a:off x="1472714" y="2322514"/>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159" y="1962150"/>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58975"/>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Line 105"/>
          <p:cNvSpPr>
            <a:spLocks noChangeShapeType="1"/>
          </p:cNvSpPr>
          <p:nvPr/>
        </p:nvSpPr>
        <p:spPr bwMode="auto">
          <a:xfrm>
            <a:off x="6405668" y="2420939"/>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0113" y="2060575"/>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1154" y="2057400"/>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29180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an external </a:t>
            </a:r>
            <a:r>
              <a:rPr lang="en-US" dirty="0" err="1"/>
              <a:t>WS</a:t>
            </a:r>
            <a:r>
              <a:rPr lang="en-US" dirty="0"/>
              <a:t>-I web service</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package for the web service collection</a:t>
            </a:r>
          </a:p>
          <a:p>
            <a:pPr marL="457200" indent="-457200">
              <a:buFont typeface="+mj-lt"/>
              <a:buAutoNum type="arabicPeriod"/>
            </a:pPr>
            <a:r>
              <a:rPr lang="en-US" dirty="0"/>
              <a:t>Create a new web service collection</a:t>
            </a:r>
          </a:p>
          <a:p>
            <a:pPr marL="457200" indent="-457200">
              <a:buFont typeface="+mj-lt"/>
              <a:buAutoNum type="arabicPeriod"/>
            </a:pPr>
            <a:r>
              <a:rPr lang="en-US" dirty="0" smtClean="0"/>
              <a:t>Fetch the resources</a:t>
            </a:r>
            <a:endParaRPr lang="en-US" dirty="0"/>
          </a:p>
          <a:p>
            <a:pPr marL="457200" indent="-457200">
              <a:buFont typeface="+mj-lt"/>
              <a:buAutoNum type="arabicPeriod"/>
            </a:pPr>
            <a:r>
              <a:rPr lang="en-US" dirty="0" smtClean="0"/>
              <a:t>Deploy your changes</a:t>
            </a:r>
            <a:endParaRPr lang="en-US" dirty="0"/>
          </a:p>
          <a:p>
            <a:pPr marL="457200" indent="-457200">
              <a:buFont typeface="+mj-lt"/>
              <a:buAutoNum type="arabicPeriod"/>
            </a:pPr>
            <a:r>
              <a:rPr lang="en-US" dirty="0"/>
              <a:t>Reference the web service in Gosu as needed</a:t>
            </a:r>
          </a:p>
          <a:p>
            <a:endParaRPr lang="en-US" dirty="0"/>
          </a:p>
        </p:txBody>
      </p:sp>
    </p:spTree>
    <p:extLst>
      <p:ext uri="{BB962C8B-B14F-4D97-AF65-F5344CB8AC3E}">
        <p14:creationId xmlns:p14="http://schemas.microsoft.com/office/powerpoint/2010/main" val="174478563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Create a </a:t>
            </a:r>
            <a:r>
              <a:rPr lang="en-US" dirty="0" smtClean="0"/>
              <a:t>package</a:t>
            </a:r>
            <a:endParaRPr lang="en-US" dirty="0"/>
          </a:p>
        </p:txBody>
      </p:sp>
      <p:sp>
        <p:nvSpPr>
          <p:cNvPr id="3" name="Content Placeholder 2"/>
          <p:cNvSpPr>
            <a:spLocks noGrp="1"/>
          </p:cNvSpPr>
          <p:nvPr>
            <p:ph sz="half" idx="2"/>
          </p:nvPr>
        </p:nvSpPr>
        <p:spPr>
          <a:xfrm>
            <a:off x="4887283" y="899886"/>
            <a:ext cx="3947160" cy="3657600"/>
          </a:xfrm>
        </p:spPr>
        <p:txBody>
          <a:bodyPr/>
          <a:lstStyle/>
          <a:p>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p>
          <a:p>
            <a:pPr lvl="1"/>
            <a:r>
              <a:rPr lang="en-US" dirty="0">
                <a:cs typeface="Courier New" pitchFamily="49" charset="0"/>
              </a:rPr>
              <a:t>Create </a:t>
            </a:r>
            <a:r>
              <a:rPr lang="en-US" dirty="0" smtClean="0">
                <a:cs typeface="Courier New" pitchFamily="49" charset="0"/>
              </a:rPr>
              <a:t>package</a:t>
            </a:r>
          </a:p>
          <a:p>
            <a:pPr lvl="1"/>
            <a:r>
              <a:rPr lang="en-US" dirty="0">
                <a:cs typeface="Courier New" pitchFamily="49" charset="0"/>
              </a:rPr>
              <a:t>New </a:t>
            </a:r>
            <a:r>
              <a:rPr lang="en-US" dirty="0">
                <a:cs typeface="Courier New" pitchFamily="49" charset="0"/>
                <a:sym typeface="Wingdings" pitchFamily="2" charset="2"/>
              </a:rPr>
              <a:t> Package</a:t>
            </a: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endParaRPr lang="en-US" dirty="0" smtClean="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4" name="Content Placeholder 3"/>
          <p:cNvSpPr>
            <a:spLocks noGrp="1"/>
          </p:cNvSpPr>
          <p:nvPr>
            <p:ph idx="10"/>
          </p:nvPr>
        </p:nvSpPr>
        <p:spPr>
          <a:xfrm>
            <a:off x="521208" y="5181600"/>
            <a:ext cx="8321040" cy="1219200"/>
          </a:xfrm>
        </p:spPr>
        <p:txBody>
          <a:bodyPr/>
          <a:lstStyle/>
          <a:p>
            <a:r>
              <a:rPr lang="en-US" dirty="0" smtClean="0"/>
              <a:t>Guidewire </a:t>
            </a:r>
            <a:r>
              <a:rPr lang="en-US" dirty="0"/>
              <a:t>naming convention recommendation </a:t>
            </a:r>
          </a:p>
          <a:p>
            <a:pPr lvl="1"/>
            <a:r>
              <a:rPr lang="en-US" b="1" dirty="0" smtClean="0">
                <a:latin typeface="Courier New" pitchFamily="49" charset="0"/>
                <a:cs typeface="Courier New" pitchFamily="49" charset="0"/>
              </a:rPr>
              <a:t>&lt;company&gt;.&lt;</a:t>
            </a:r>
            <a:r>
              <a:rPr lang="en-US" b="1" dirty="0" err="1" smtClean="0">
                <a:latin typeface="Courier New" pitchFamily="49" charset="0"/>
                <a:cs typeface="Courier New" pitchFamily="49" charset="0"/>
              </a:rPr>
              <a:t>app_code</a:t>
            </a:r>
            <a:r>
              <a:rPr lang="en-US" b="1" dirty="0" smtClean="0">
                <a:latin typeface="Courier New" pitchFamily="49" charset="0"/>
                <a:cs typeface="Courier New" pitchFamily="49" charset="0"/>
              </a:rPr>
              <a:t>&gt;.</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functional_area</a:t>
            </a:r>
            <a:r>
              <a:rPr lang="en-US" b="1" dirty="0" smtClean="0">
                <a:latin typeface="Courier New" pitchFamily="49" charset="0"/>
                <a:cs typeface="Courier New" pitchFamily="49" charset="0"/>
              </a:rPr>
              <a:t>&gt;</a:t>
            </a:r>
            <a:endParaRPr lang="en-US" dirty="0"/>
          </a:p>
          <a:p>
            <a:pPr lvl="1"/>
            <a:r>
              <a:rPr lang="en-US" dirty="0"/>
              <a:t>Example</a:t>
            </a:r>
            <a:r>
              <a:rPr lang="en-US" dirty="0" smtClean="0"/>
              <a:t>: </a:t>
            </a:r>
            <a:r>
              <a:rPr lang="en-US" b="1" dirty="0" err="1" smtClean="0">
                <a:latin typeface="Courier New" pitchFamily="49" charset="0"/>
                <a:cs typeface="Courier New" pitchFamily="49" charset="0"/>
              </a:rPr>
              <a:t>acme.ta.webservice.stocks</a:t>
            </a:r>
            <a:endParaRPr lang="en-US" b="1" dirty="0">
              <a:latin typeface="Courier New" pitchFamily="49" charset="0"/>
              <a:cs typeface="Courier New" pitchFamily="49" charset="0"/>
            </a:endParaRPr>
          </a:p>
          <a:p>
            <a:endParaRPr lang="en-US" dirty="0"/>
          </a:p>
        </p:txBody>
      </p:sp>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5427"/>
          <a:stretch/>
        </p:blipFill>
        <p:spPr bwMode="auto">
          <a:xfrm>
            <a:off x="533400" y="899887"/>
            <a:ext cx="3788572" cy="320828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12" y="3385456"/>
            <a:ext cx="3664762" cy="24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descr="C:\Users\sluersen\AppData\Local\Temp\SNAGHTML21585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8851" y="2540585"/>
            <a:ext cx="3165714" cy="236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52" name="Picture 8" descr="C:\Users\sluersen\AppData\Local\Temp\SNAGHTML10700f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357336"/>
            <a:ext cx="3327400" cy="13289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Down Arrow 20"/>
          <p:cNvSpPr/>
          <p:nvPr/>
        </p:nvSpPr>
        <p:spPr bwMode="auto">
          <a:xfrm rot="16200000">
            <a:off x="5730766" y="4327634"/>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86619981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400"/>
            <a:ext cx="3759200" cy="336479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2: Create a web service collection</a:t>
            </a:r>
            <a:endParaRPr lang="en-US" dirty="0"/>
          </a:p>
        </p:txBody>
      </p:sp>
      <p:sp>
        <p:nvSpPr>
          <p:cNvPr id="5" name="Content Placeholder 4"/>
          <p:cNvSpPr>
            <a:spLocks noGrp="1"/>
          </p:cNvSpPr>
          <p:nvPr>
            <p:ph sz="half" idx="2"/>
          </p:nvPr>
        </p:nvSpPr>
        <p:spPr/>
        <p:txBody>
          <a:bodyPr/>
          <a:lstStyle/>
          <a:p>
            <a:r>
              <a:rPr lang="en-US" dirty="0" smtClean="0"/>
              <a:t>Select package</a:t>
            </a:r>
          </a:p>
          <a:p>
            <a:r>
              <a:rPr lang="en-US" dirty="0">
                <a:cs typeface="Courier New" pitchFamily="49" charset="0"/>
              </a:rPr>
              <a:t>New </a:t>
            </a:r>
            <a:r>
              <a:rPr lang="en-US" dirty="0">
                <a:cs typeface="Courier New" pitchFamily="49" charset="0"/>
                <a:sym typeface="Wingdings" pitchFamily="2" charset="2"/>
              </a:rPr>
              <a:t> </a:t>
            </a:r>
            <a:r>
              <a:rPr lang="en-US" dirty="0" smtClean="0">
                <a:cs typeface="Courier New" pitchFamily="49" charset="0"/>
                <a:sym typeface="Wingdings" pitchFamily="2" charset="2"/>
              </a:rPr>
              <a:t/>
            </a:r>
            <a:br>
              <a:rPr lang="en-US" dirty="0" smtClean="0">
                <a:cs typeface="Courier New" pitchFamily="49" charset="0"/>
                <a:sym typeface="Wingdings" pitchFamily="2" charset="2"/>
              </a:rPr>
            </a:br>
            <a:r>
              <a:rPr lang="en-US" dirty="0" smtClean="0">
                <a:cs typeface="Courier New" pitchFamily="49" charset="0"/>
                <a:sym typeface="Wingdings" pitchFamily="2" charset="2"/>
              </a:rPr>
              <a:t>Webservice Collection</a:t>
            </a:r>
          </a:p>
          <a:p>
            <a:r>
              <a:rPr lang="en-US" dirty="0"/>
              <a:t>Initially, a new web service collection has no </a:t>
            </a:r>
            <a:r>
              <a:rPr lang="en-US" dirty="0" smtClean="0"/>
              <a:t>resources</a:t>
            </a:r>
            <a:endParaRPr lang="en-US" dirty="0"/>
          </a:p>
          <a:p>
            <a:endParaRPr lang="en-US" dirty="0"/>
          </a:p>
        </p:txBody>
      </p:sp>
      <p:pic>
        <p:nvPicPr>
          <p:cNvPr id="8" name="Picture 4" descr="C:\Users\sluersen\AppData\Local\Temp\SNAGHTML212848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4343" y="4038600"/>
            <a:ext cx="3165714" cy="236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0" name="Picture 2" descr="C:\Users\sluersen\AppData\Local\Temp\SNAGHTMLb6a30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555289"/>
            <a:ext cx="3624940" cy="14478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Down Arrow 12"/>
          <p:cNvSpPr/>
          <p:nvPr/>
        </p:nvSpPr>
        <p:spPr bwMode="auto">
          <a:xfrm rot="16200000">
            <a:off x="5659557" y="4644423"/>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24433771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796730"/>
            <a:ext cx="3181972" cy="164343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3: </a:t>
            </a:r>
            <a:r>
              <a:rPr lang="en-US" dirty="0" smtClean="0"/>
              <a:t>Fetch the </a:t>
            </a:r>
            <a:r>
              <a:rPr lang="en-US" dirty="0"/>
              <a:t>resources</a:t>
            </a:r>
          </a:p>
        </p:txBody>
      </p:sp>
      <p:sp>
        <p:nvSpPr>
          <p:cNvPr id="21" name="Content Placeholder 20"/>
          <p:cNvSpPr>
            <a:spLocks noGrp="1"/>
          </p:cNvSpPr>
          <p:nvPr>
            <p:ph sz="half" idx="1"/>
          </p:nvPr>
        </p:nvSpPr>
        <p:spPr>
          <a:xfrm>
            <a:off x="519113" y="914401"/>
            <a:ext cx="3824287" cy="5475289"/>
          </a:xfrm>
        </p:spPr>
        <p:txBody>
          <a:bodyPr/>
          <a:lstStyle/>
          <a:p>
            <a:r>
              <a:rPr lang="en-US" dirty="0"/>
              <a:t>Specify the </a:t>
            </a:r>
            <a:r>
              <a:rPr lang="en-US" dirty="0" err="1"/>
              <a:t>WSDL</a:t>
            </a:r>
            <a:r>
              <a:rPr lang="en-US" dirty="0"/>
              <a:t> </a:t>
            </a:r>
            <a:r>
              <a:rPr lang="en-US" dirty="0" smtClean="0"/>
              <a:t>URL</a:t>
            </a:r>
          </a:p>
          <a:p>
            <a:pPr lvl="1"/>
            <a:r>
              <a:rPr lang="en-US" dirty="0" smtClean="0"/>
              <a:t>Click Add Resource</a:t>
            </a:r>
            <a:endParaRPr lang="en-US" dirty="0"/>
          </a:p>
          <a:p>
            <a:r>
              <a:rPr lang="en-US" dirty="0" smtClean="0"/>
              <a:t>Fetch the </a:t>
            </a:r>
            <a:r>
              <a:rPr lang="en-US" dirty="0" err="1" smtClean="0"/>
              <a:t>WSDL</a:t>
            </a:r>
            <a:endParaRPr lang="en-US" dirty="0" smtClean="0"/>
          </a:p>
          <a:p>
            <a:pPr lvl="1"/>
            <a:r>
              <a:rPr lang="en-US" dirty="0" smtClean="0"/>
              <a:t>the </a:t>
            </a:r>
            <a:r>
              <a:rPr lang="en-US" dirty="0"/>
              <a:t>external system </a:t>
            </a:r>
            <a:r>
              <a:rPr lang="en-US" dirty="0" smtClean="0"/>
              <a:t/>
            </a:r>
            <a:br>
              <a:rPr lang="en-US" dirty="0" smtClean="0"/>
            </a:br>
            <a:r>
              <a:rPr lang="en-US" dirty="0" smtClean="0"/>
              <a:t>must </a:t>
            </a:r>
            <a:r>
              <a:rPr lang="en-US" dirty="0"/>
              <a:t>be </a:t>
            </a:r>
            <a:r>
              <a:rPr lang="en-US" dirty="0" smtClean="0"/>
              <a:t>running</a:t>
            </a:r>
          </a:p>
          <a:p>
            <a:r>
              <a:rPr lang="en-US" dirty="0"/>
              <a:t>Project view shows fetched resource</a:t>
            </a:r>
          </a:p>
          <a:p>
            <a:pPr lvl="1"/>
            <a:r>
              <a:rPr lang="en-US" dirty="0" err="1"/>
              <a:t>WSC</a:t>
            </a:r>
            <a:r>
              <a:rPr lang="en-US" dirty="0"/>
              <a:t> folder</a:t>
            </a:r>
          </a:p>
          <a:p>
            <a:pPr lvl="1"/>
            <a:r>
              <a:rPr lang="en-US" dirty="0" err="1"/>
              <a:t>XSD</a:t>
            </a:r>
            <a:r>
              <a:rPr lang="en-US" dirty="0"/>
              <a:t> and </a:t>
            </a:r>
            <a:r>
              <a:rPr lang="en-US" dirty="0" err="1"/>
              <a:t>WSDL</a:t>
            </a:r>
            <a:r>
              <a:rPr lang="en-US" dirty="0"/>
              <a:t> files</a:t>
            </a:r>
          </a:p>
          <a:p>
            <a:endParaRPr lang="en-US" dirty="0"/>
          </a:p>
          <a:p>
            <a:endParaRPr lang="en-US" dirty="0"/>
          </a:p>
        </p:txBody>
      </p:sp>
      <p:pic>
        <p:nvPicPr>
          <p:cNvPr id="10259" name="Picture 19" descr="C:\Users\sluersen\AppData\Local\Temp\SNAGHTMLca1a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828" y="914400"/>
            <a:ext cx="3988572" cy="12342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54" name="Picture 14" descr="C:\Users\sluersen\AppData\Local\Temp\SNAGHTMLc76cf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972" y="2286000"/>
            <a:ext cx="4971428" cy="144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Rounded Rectangle 19"/>
          <p:cNvSpPr/>
          <p:nvPr/>
        </p:nvSpPr>
        <p:spPr bwMode="auto">
          <a:xfrm>
            <a:off x="5583012" y="3247276"/>
            <a:ext cx="838200" cy="34736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33" name="Rounded Rectangle 32"/>
          <p:cNvSpPr/>
          <p:nvPr/>
        </p:nvSpPr>
        <p:spPr bwMode="auto">
          <a:xfrm>
            <a:off x="6476720" y="1747596"/>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pic>
        <p:nvPicPr>
          <p:cNvPr id="1025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886200"/>
            <a:ext cx="4337143" cy="25666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Down Arrow 39"/>
          <p:cNvSpPr/>
          <p:nvPr/>
        </p:nvSpPr>
        <p:spPr bwMode="auto">
          <a:xfrm>
            <a:off x="7315200" y="3436745"/>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9" name="Down Arrow 38"/>
          <p:cNvSpPr/>
          <p:nvPr/>
        </p:nvSpPr>
        <p:spPr bwMode="auto">
          <a:xfrm rot="5400000">
            <a:off x="3976006" y="5423807"/>
            <a:ext cx="381000" cy="1115786"/>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Down Arrow 5"/>
          <p:cNvSpPr/>
          <p:nvPr/>
        </p:nvSpPr>
        <p:spPr bwMode="auto">
          <a:xfrm>
            <a:off x="6123072" y="1905489"/>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4280891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4: Deploy your changes</a:t>
            </a:r>
            <a:endParaRPr lang="en-US" dirty="0"/>
          </a:p>
        </p:txBody>
      </p:sp>
      <p:sp>
        <p:nvSpPr>
          <p:cNvPr id="9" name="Subtitle 8"/>
          <p:cNvSpPr>
            <a:spLocks noGrp="1"/>
          </p:cNvSpPr>
          <p:nvPr>
            <p:ph type="subTitle" idx="10"/>
          </p:nvPr>
        </p:nvSpPr>
        <p:spPr/>
        <p:txBody>
          <a:bodyPr/>
          <a:lstStyle/>
          <a:p>
            <a:r>
              <a:rPr lang="en-US" dirty="0"/>
              <a:t>Invalidate Caches </a:t>
            </a:r>
            <a:r>
              <a:rPr lang="en-US" dirty="0" smtClean="0"/>
              <a:t/>
            </a:r>
            <a:br>
              <a:rPr lang="en-US" dirty="0" smtClean="0"/>
            </a:br>
            <a:r>
              <a:rPr lang="en-US" dirty="0" smtClean="0"/>
              <a:t>and </a:t>
            </a:r>
            <a:r>
              <a:rPr lang="en-US" dirty="0"/>
              <a:t>Restart Studio</a:t>
            </a:r>
          </a:p>
          <a:p>
            <a:endParaRPr lang="en-US" dirty="0"/>
          </a:p>
        </p:txBody>
      </p:sp>
      <p:sp>
        <p:nvSpPr>
          <p:cNvPr id="10" name="Text Placeholder 9"/>
          <p:cNvSpPr>
            <a:spLocks noGrp="1"/>
          </p:cNvSpPr>
          <p:nvPr>
            <p:ph type="body" sz="quarter" idx="11"/>
          </p:nvPr>
        </p:nvSpPr>
        <p:spPr/>
        <p:txBody>
          <a:bodyPr/>
          <a:lstStyle/>
          <a:p>
            <a:r>
              <a:rPr lang="en-US" dirty="0" smtClean="0"/>
              <a:t>Restart Server</a:t>
            </a:r>
            <a:endParaRPr lang="en-US" dirty="0"/>
          </a:p>
        </p:txBody>
      </p:sp>
      <p:sp>
        <p:nvSpPr>
          <p:cNvPr id="8" name="Content Placeholder 7"/>
          <p:cNvSpPr>
            <a:spLocks noGrp="1"/>
          </p:cNvSpPr>
          <p:nvPr>
            <p:ph sz="half" idx="2"/>
          </p:nvPr>
        </p:nvSpPr>
        <p:spPr>
          <a:xfrm>
            <a:off x="4754563" y="4191263"/>
            <a:ext cx="4083050" cy="2274625"/>
          </a:xfrm>
        </p:spPr>
        <p:txBody>
          <a:bodyPr/>
          <a:lstStyle/>
          <a:p>
            <a:r>
              <a:rPr lang="en-US" dirty="0" smtClean="0"/>
              <a:t>To </a:t>
            </a:r>
            <a:r>
              <a:rPr lang="en-US" dirty="0"/>
              <a:t>call the new web service collection, restart the server from Guidewire Studio</a:t>
            </a:r>
          </a:p>
          <a:p>
            <a:pPr marL="857250" lvl="1" indent="-457200">
              <a:buFont typeface="+mj-lt"/>
              <a:buAutoNum type="arabicPeriod"/>
            </a:pPr>
            <a:r>
              <a:rPr lang="en-US" dirty="0" smtClean="0">
                <a:sym typeface="Wingdings" pitchFamily="2" charset="2"/>
              </a:rPr>
              <a:t>Stop (if running)</a:t>
            </a:r>
            <a:endParaRPr lang="en-US" dirty="0">
              <a:sym typeface="Wingdings" pitchFamily="2" charset="2"/>
            </a:endParaRPr>
          </a:p>
          <a:p>
            <a:pPr marL="857250" lvl="1" indent="-457200">
              <a:buFont typeface="+mj-lt"/>
              <a:buAutoNum type="arabicPeriod"/>
            </a:pPr>
            <a:r>
              <a:rPr lang="en-US" dirty="0">
                <a:sym typeface="Wingdings" pitchFamily="2" charset="2"/>
              </a:rPr>
              <a:t>Run 'Server </a:t>
            </a:r>
            <a:r>
              <a:rPr lang="en-US" dirty="0" smtClean="0">
                <a:sym typeface="Wingdings" pitchFamily="2" charset="2"/>
              </a:rPr>
              <a:t>or </a:t>
            </a:r>
            <a:br>
              <a:rPr lang="en-US" dirty="0" smtClean="0">
                <a:sym typeface="Wingdings" pitchFamily="2" charset="2"/>
              </a:rPr>
            </a:br>
            <a:r>
              <a:rPr lang="en-US" dirty="0" smtClean="0">
                <a:sym typeface="Wingdings" pitchFamily="2" charset="2"/>
              </a:rPr>
              <a:t>Debug </a:t>
            </a:r>
            <a:r>
              <a:rPr lang="en-US" dirty="0">
                <a:sym typeface="Wingdings" pitchFamily="2" charset="2"/>
              </a:rPr>
              <a:t>'Server'</a:t>
            </a:r>
            <a:endParaRPr lang="en-US" dirty="0"/>
          </a:p>
          <a:p>
            <a:endParaRPr lang="en-US" dirty="0"/>
          </a:p>
          <a:p>
            <a:endParaRPr lang="en-US" dirty="0"/>
          </a:p>
        </p:txBody>
      </p:sp>
      <p:sp>
        <p:nvSpPr>
          <p:cNvPr id="3" name="Content Placeholder 2"/>
          <p:cNvSpPr>
            <a:spLocks noGrp="1"/>
          </p:cNvSpPr>
          <p:nvPr>
            <p:ph sz="half" idx="1"/>
          </p:nvPr>
        </p:nvSpPr>
        <p:spPr>
          <a:xfrm>
            <a:off x="519113" y="4876800"/>
            <a:ext cx="4083050" cy="1512887"/>
          </a:xfrm>
        </p:spPr>
        <p:txBody>
          <a:bodyPr/>
          <a:lstStyle/>
          <a:p>
            <a:r>
              <a:rPr lang="en-US" dirty="0" smtClean="0"/>
              <a:t>To reference the web service API in Studio, invalidate the caches and restart Studio</a:t>
            </a:r>
            <a:endParaRPr lang="en-US" dirty="0"/>
          </a:p>
        </p:txBody>
      </p:sp>
      <p:pic>
        <p:nvPicPr>
          <p:cNvPr id="11" name="Picture 2" descr="C:\Users\sluersen\AppData\Local\Temp\SNAGHTML330b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52600"/>
            <a:ext cx="2944287" cy="1800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2674287" cy="171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sluersen\AppData\Local\Temp\SNAGHTML3712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14975"/>
            <a:ext cx="3629024" cy="14001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970211" y="4395883"/>
            <a:ext cx="1477974" cy="29330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307461346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22132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5: </a:t>
            </a:r>
            <a:r>
              <a:rPr lang="en-US" dirty="0"/>
              <a:t>Reference the web service in Gosu</a:t>
            </a:r>
          </a:p>
        </p:txBody>
      </p:sp>
      <p:sp>
        <p:nvSpPr>
          <p:cNvPr id="3" name="Content Placeholder 2"/>
          <p:cNvSpPr>
            <a:spLocks noGrp="1"/>
          </p:cNvSpPr>
          <p:nvPr>
            <p:ph idx="1"/>
          </p:nvPr>
        </p:nvSpPr>
        <p:spPr>
          <a:xfrm>
            <a:off x="519113" y="2286000"/>
            <a:ext cx="8318500" cy="4114800"/>
          </a:xfrm>
        </p:spPr>
        <p:txBody>
          <a:bodyPr/>
          <a:lstStyle/>
          <a:p>
            <a:r>
              <a:rPr lang="en-US" b="1" dirty="0">
                <a:latin typeface="Courier New" pitchFamily="49" charset="0"/>
                <a:cs typeface="Courier New" pitchFamily="49" charset="0"/>
              </a:rPr>
              <a:t>new </a:t>
            </a:r>
            <a:r>
              <a:rPr lang="en-US" b="1" dirty="0" err="1">
                <a:latin typeface="Courier New" pitchFamily="49" charset="0"/>
                <a:cs typeface="Courier New" pitchFamily="49" charset="0"/>
              </a:rPr>
              <a:t>packagepath.webservicecollection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Wsdlname.ServiceName</a:t>
            </a:r>
            <a:r>
              <a:rPr lang="en-US" b="1" dirty="0">
                <a:latin typeface="Courier New" pitchFamily="49" charset="0"/>
                <a:cs typeface="Courier New" pitchFamily="49" charset="0"/>
              </a:rPr>
              <a:t>()</a:t>
            </a:r>
          </a:p>
          <a:p>
            <a:pPr lvl="1"/>
            <a:r>
              <a:rPr lang="en-US" dirty="0" smtClean="0"/>
              <a:t>Syntax to create an web service collection API instance:</a:t>
            </a:r>
          </a:p>
          <a:p>
            <a:r>
              <a:rPr lang="en-US" dirty="0" err="1" smtClean="0"/>
              <a:t>ServiceName</a:t>
            </a:r>
            <a:r>
              <a:rPr lang="en-US" dirty="0" smtClean="0"/>
              <a:t>()</a:t>
            </a:r>
            <a:br>
              <a:rPr lang="en-US" dirty="0" smtClean="0"/>
            </a:br>
            <a:r>
              <a:rPr lang="en-US" dirty="0" smtClean="0"/>
              <a:t>is case</a:t>
            </a:r>
            <a:br>
              <a:rPr lang="en-US" dirty="0" smtClean="0"/>
            </a:br>
            <a:r>
              <a:rPr lang="en-US" dirty="0" smtClean="0"/>
              <a:t>sensitive; </a:t>
            </a:r>
            <a:br>
              <a:rPr lang="en-US" dirty="0" smtClean="0"/>
            </a:br>
            <a:r>
              <a:rPr lang="en-US" dirty="0" smtClean="0"/>
              <a:t>use value of </a:t>
            </a:r>
            <a:br>
              <a:rPr lang="en-US" dirty="0" smtClean="0"/>
            </a:br>
            <a:r>
              <a:rPr lang="en-US" dirty="0" smtClean="0"/>
              <a:t>name attribute</a:t>
            </a:r>
          </a:p>
          <a:p>
            <a:r>
              <a:rPr lang="en-US" dirty="0" smtClean="0"/>
              <a:t>No reference?</a:t>
            </a:r>
          </a:p>
          <a:p>
            <a:pPr lvl="1"/>
            <a:r>
              <a:rPr lang="en-US" dirty="0" smtClean="0"/>
              <a:t>File </a:t>
            </a:r>
            <a:r>
              <a:rPr lang="en-US" dirty="0">
                <a:sym typeface="Wingdings"/>
              </a:rPr>
              <a:t></a:t>
            </a:r>
            <a:r>
              <a:rPr lang="en-US" dirty="0" smtClean="0"/>
              <a:t> </a:t>
            </a:r>
            <a:br>
              <a:rPr lang="en-US" dirty="0" smtClean="0"/>
            </a:br>
            <a:r>
              <a:rPr lang="en-US" dirty="0" smtClean="0"/>
              <a:t>Invalidate caches… </a:t>
            </a:r>
            <a:r>
              <a:rPr lang="en-US" dirty="0" smtClean="0">
                <a:sym typeface="Wingdings"/>
              </a:rPr>
              <a:t> Invalidate and Restart</a:t>
            </a:r>
            <a:r>
              <a:rPr lang="en-US" dirty="0" smtClean="0"/>
              <a:t> </a:t>
            </a:r>
            <a:br>
              <a:rPr lang="en-US" dirty="0" smtClean="0"/>
            </a:br>
            <a:endParaRPr lang="en-US" dirty="0"/>
          </a:p>
        </p:txBody>
      </p:sp>
      <p:sp>
        <p:nvSpPr>
          <p:cNvPr id="4" name="Rectangle 3"/>
          <p:cNvSpPr/>
          <p:nvPr/>
        </p:nvSpPr>
        <p:spPr>
          <a:xfrm>
            <a:off x="469900" y="910770"/>
            <a:ext cx="9359900" cy="122495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stockAPI</a:t>
            </a:r>
            <a:r>
              <a:rPr lang="en-US" sz="1600" b="1" dirty="0">
                <a:solidFill>
                  <a:srgbClr val="000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acme.ta.webservice.stocks.stockquotewsc.stockapi.StockAPI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stockAPI.getQuote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SUNW</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3  </a:t>
            </a:r>
            <a:r>
              <a:rPr lang="en-US" sz="1600" b="1" dirty="0">
                <a:solidFill>
                  <a:srgbClr val="000000"/>
                </a:solidFill>
                <a:latin typeface="Courier New"/>
                <a:ea typeface="Times New Roman"/>
                <a:cs typeface="Times New Roman"/>
              </a:rPr>
              <a:t>print (</a:t>
            </a:r>
            <a:r>
              <a:rPr lang="en-US" sz="1600" b="1" dirty="0" err="1">
                <a:solidFill>
                  <a:srgbClr val="000000"/>
                </a:solidFill>
                <a:latin typeface="Courier New"/>
                <a:ea typeface="Times New Roman"/>
                <a:cs typeface="Times New Roman"/>
              </a:rPr>
              <a:t>stockQuote</a:t>
            </a:r>
            <a:r>
              <a:rPr lang="en-US" sz="1600" b="1" dirty="0" smtClean="0">
                <a:solidFill>
                  <a:srgbClr val="000000"/>
                </a:solidFill>
                <a:latin typeface="Courier New"/>
                <a:ea typeface="Times New Roman"/>
                <a:cs typeface="Times New Roman"/>
              </a:rPr>
              <a:t>)</a:t>
            </a:r>
            <a:endParaRPr lang="en-US" sz="1600" b="1" dirty="0">
              <a:latin typeface="Calibri"/>
              <a:ea typeface="Calibri"/>
              <a:cs typeface="Times New Roman"/>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600" y="3657600"/>
            <a:ext cx="5648325" cy="233362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5097508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262786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Additional configuration options</a:t>
            </a:r>
          </a:p>
        </p:txBody>
      </p:sp>
      <p:sp>
        <p:nvSpPr>
          <p:cNvPr id="6" name="Content Placeholder 5"/>
          <p:cNvSpPr>
            <a:spLocks noGrp="1"/>
          </p:cNvSpPr>
          <p:nvPr>
            <p:ph idx="1"/>
          </p:nvPr>
        </p:nvSpPr>
        <p:spPr>
          <a:xfrm>
            <a:off x="519113" y="3886200"/>
            <a:ext cx="8318500" cy="2514600"/>
          </a:xfrm>
        </p:spPr>
        <p:txBody>
          <a:bodyPr/>
          <a:lstStyle/>
          <a:p>
            <a:r>
              <a:rPr lang="en-US" dirty="0" smtClean="0"/>
              <a:t>Specify additional configurations for the API:</a:t>
            </a:r>
          </a:p>
          <a:p>
            <a:pPr lvl="1"/>
            <a:r>
              <a:rPr lang="en-US" dirty="0"/>
              <a:t>Authentication information</a:t>
            </a:r>
          </a:p>
          <a:p>
            <a:pPr lvl="1"/>
            <a:r>
              <a:rPr lang="en-US" dirty="0" smtClean="0"/>
              <a:t>Timeout period</a:t>
            </a:r>
          </a:p>
          <a:p>
            <a:pPr lvl="1"/>
            <a:r>
              <a:rPr lang="en-US" dirty="0" smtClean="0"/>
              <a:t>Custom SOAP headers</a:t>
            </a:r>
          </a:p>
          <a:p>
            <a:pPr lvl="1"/>
            <a:r>
              <a:rPr lang="en-US" dirty="0" smtClean="0"/>
              <a:t>HTTP headers</a:t>
            </a:r>
          </a:p>
          <a:p>
            <a:pPr lvl="1"/>
            <a:r>
              <a:rPr lang="en-US" dirty="0" smtClean="0"/>
              <a:t>Server override URL</a:t>
            </a:r>
            <a:endParaRPr lang="en-US" dirty="0"/>
          </a:p>
        </p:txBody>
      </p:sp>
      <p:sp>
        <p:nvSpPr>
          <p:cNvPr id="4" name="Rectangle 3"/>
          <p:cNvSpPr/>
          <p:nvPr/>
        </p:nvSpPr>
        <p:spPr>
          <a:xfrm>
            <a:off x="469900" y="910770"/>
            <a:ext cx="8902700" cy="263149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stockAPI</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acme.ta.webservice.stocks.stockquotewsc.stockapi.StockAPI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set authentication properties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  </a:t>
            </a:r>
            <a:r>
              <a:rPr lang="en-US" sz="1600" b="1" dirty="0" err="1" smtClean="0">
                <a:solidFill>
                  <a:srgbClr val="000000"/>
                </a:solidFill>
                <a:latin typeface="Courier New"/>
                <a:ea typeface="Times New Roman"/>
                <a:cs typeface="Times New Roman"/>
              </a:rPr>
              <a:t>stockAPI.Config.Http.Authentication.Basic.Username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"su"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  </a:t>
            </a:r>
            <a:r>
              <a:rPr lang="en-US" sz="1600" b="1" dirty="0" err="1" smtClean="0">
                <a:solidFill>
                  <a:srgbClr val="000000"/>
                </a:solidFill>
                <a:latin typeface="Courier New"/>
                <a:ea typeface="Times New Roman"/>
                <a:cs typeface="Times New Roman"/>
              </a:rPr>
              <a:t>stockAPI.Config.Http.Authentication.Basic.Password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"gw"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6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set timeout to 30 seconds (30000 milliseconds)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7  </a:t>
            </a:r>
            <a:r>
              <a:rPr lang="en-US" sz="1600" b="1" dirty="0" err="1" smtClean="0">
                <a:solidFill>
                  <a:srgbClr val="000000"/>
                </a:solidFill>
                <a:latin typeface="Courier New"/>
                <a:ea typeface="Times New Roman"/>
                <a:cs typeface="Times New Roman"/>
              </a:rPr>
              <a:t>stockAPI.Config.CallTimeout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00FF"/>
                </a:solidFill>
                <a:latin typeface="Courier New"/>
                <a:ea typeface="Times New Roman"/>
                <a:cs typeface="Times New Roman"/>
              </a:rPr>
              <a:t>30000</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8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stockAPI.getQuote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GWRE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9  </a:t>
            </a:r>
            <a:r>
              <a:rPr lang="en-US" sz="1600" b="1" dirty="0" smtClean="0">
                <a:solidFill>
                  <a:srgbClr val="000000"/>
                </a:solidFill>
                <a:latin typeface="Courier New"/>
                <a:ea typeface="Times New Roman"/>
                <a:cs typeface="Times New Roman"/>
              </a:rPr>
              <a:t>print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99308623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Web services overview</a:t>
            </a:r>
          </a:p>
          <a:p>
            <a:r>
              <a:rPr lang="en-US" dirty="0"/>
              <a:t>Resources for consuming external web services</a:t>
            </a:r>
          </a:p>
          <a:p>
            <a:r>
              <a:rPr lang="en-US" dirty="0"/>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Guidewire applications and external systems can integrate with each other using web services</a:t>
            </a:r>
          </a:p>
          <a:p>
            <a:pPr lvl="1"/>
            <a:r>
              <a:rPr lang="en-US" dirty="0"/>
              <a:t>Determine a given web service's binding style</a:t>
            </a:r>
          </a:p>
          <a:p>
            <a:pPr lvl="1"/>
            <a:r>
              <a:rPr lang="en-US" dirty="0"/>
              <a:t>Consume external </a:t>
            </a:r>
            <a:r>
              <a:rPr lang="en-US" dirty="0" err="1"/>
              <a:t>RPCE</a:t>
            </a:r>
            <a:r>
              <a:rPr lang="en-US" dirty="0"/>
              <a:t> web services from Guidewire</a:t>
            </a:r>
          </a:p>
          <a:p>
            <a:pPr lvl="1"/>
            <a:r>
              <a:rPr lang="en-US" dirty="0"/>
              <a:t>Consume external </a:t>
            </a:r>
            <a:r>
              <a:rPr lang="en-US" dirty="0" err="1"/>
              <a:t>WS</a:t>
            </a:r>
            <a:r>
              <a:rPr lang="en-US" dirty="0"/>
              <a:t>-I web services from Guidewire</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a </a:t>
            </a:r>
            <a:r>
              <a:rPr lang="en-US" dirty="0" err="1"/>
              <a:t>WSDL</a:t>
            </a:r>
            <a:r>
              <a:rPr lang="en-US" dirty="0"/>
              <a:t>? What does it describe?</a:t>
            </a:r>
          </a:p>
          <a:p>
            <a:r>
              <a:rPr lang="en-US" dirty="0"/>
              <a:t>With regards to </a:t>
            </a:r>
            <a:r>
              <a:rPr lang="en-US" dirty="0" err="1"/>
              <a:t>WSDL</a:t>
            </a:r>
            <a:r>
              <a:rPr lang="en-US" dirty="0"/>
              <a:t> binding styles:</a:t>
            </a:r>
          </a:p>
          <a:p>
            <a:pPr marL="857250" lvl="1" indent="-457200">
              <a:buFont typeface="+mj-lt"/>
              <a:buAutoNum type="alphaLcParenR"/>
            </a:pPr>
            <a:r>
              <a:rPr lang="en-US" dirty="0"/>
              <a:t>What are the two types of styles?</a:t>
            </a:r>
          </a:p>
          <a:p>
            <a:pPr marL="857250" lvl="1" indent="-457200">
              <a:buFont typeface="+mj-lt"/>
              <a:buAutoNum type="alphaLcParenR"/>
            </a:pPr>
            <a:r>
              <a:rPr lang="en-US" dirty="0"/>
              <a:t>How can you tell the style used by a given </a:t>
            </a:r>
            <a:r>
              <a:rPr lang="en-US" dirty="0" err="1"/>
              <a:t>WSDL</a:t>
            </a:r>
            <a:r>
              <a:rPr lang="en-US" dirty="0"/>
              <a:t>?</a:t>
            </a:r>
          </a:p>
          <a:p>
            <a:pPr marL="857250" lvl="1" indent="-457200">
              <a:buFont typeface="+mj-lt"/>
              <a:buAutoNum type="alphaLcParenR"/>
            </a:pPr>
            <a:r>
              <a:rPr lang="en-US" dirty="0"/>
              <a:t>What Guidewire resource is used to consume each style?</a:t>
            </a:r>
          </a:p>
          <a:p>
            <a:r>
              <a:rPr lang="en-US" dirty="0"/>
              <a:t>What two types of files can be included as resources in a web service collection?</a:t>
            </a:r>
          </a:p>
          <a:p>
            <a:r>
              <a:rPr lang="en-US" dirty="0" smtClean="0"/>
              <a:t>You have an </a:t>
            </a:r>
            <a:r>
              <a:rPr lang="en-US" dirty="0"/>
              <a:t>API instance </a:t>
            </a:r>
            <a:r>
              <a:rPr lang="en-US" dirty="0" smtClean="0"/>
              <a:t>named  </a:t>
            </a:r>
            <a:r>
              <a:rPr lang="en-US" dirty="0"/>
              <a:t>"</a:t>
            </a:r>
            <a:r>
              <a:rPr lang="en-US" dirty="0" err="1"/>
              <a:t>conversionAPI</a:t>
            </a:r>
            <a:r>
              <a:rPr lang="en-US" dirty="0"/>
              <a:t>". </a:t>
            </a:r>
            <a:r>
              <a:rPr lang="en-US" dirty="0" smtClean="0"/>
              <a:t> Under </a:t>
            </a:r>
            <a:r>
              <a:rPr lang="en-US" dirty="0"/>
              <a:t>what circumstances would you set properties on </a:t>
            </a:r>
            <a:r>
              <a:rPr lang="en-US" b="1" dirty="0" err="1" smtClean="0">
                <a:latin typeface="Courier New" pitchFamily="49" charset="0"/>
                <a:cs typeface="Courier New" pitchFamily="49" charset="0"/>
              </a:rPr>
              <a:t>conversionAPI.Config</a:t>
            </a:r>
            <a:r>
              <a:rPr lang="en-US" dirty="0"/>
              <a:t>?</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a:t>
            </a:r>
            <a:endParaRPr lang="en-US" dirty="0"/>
          </a:p>
        </p:txBody>
      </p:sp>
      <p:sp>
        <p:nvSpPr>
          <p:cNvPr id="4" name="Content Placeholder 3"/>
          <p:cNvSpPr>
            <a:spLocks noGrp="1"/>
          </p:cNvSpPr>
          <p:nvPr>
            <p:ph idx="1"/>
          </p:nvPr>
        </p:nvSpPr>
        <p:spPr/>
        <p:txBody>
          <a:bodyPr/>
          <a:lstStyle/>
          <a:p>
            <a:r>
              <a:rPr lang="en-US" dirty="0"/>
              <a:t>A </a:t>
            </a:r>
            <a:r>
              <a:rPr lang="en-US" b="1" dirty="0"/>
              <a:t>web service</a:t>
            </a:r>
            <a:r>
              <a:rPr lang="en-US" dirty="0"/>
              <a:t> is a collection of application program interfaces (APIs) that lets one application send and receive information from another, usually synchronously</a:t>
            </a:r>
          </a:p>
          <a:p>
            <a:endParaRPr lang="en-US" dirty="0"/>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13" name="Picture 12"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stCxn id="13" idx="3"/>
            <a:endCxn id="11" idx="1"/>
          </p:cNvCxnSpPr>
          <p:nvPr/>
        </p:nvCxnSpPr>
        <p:spPr bwMode="auto">
          <a:xfrm flipV="1">
            <a:off x="2091446" y="1827113"/>
            <a:ext cx="4537954" cy="13583"/>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5"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16" name="Text Box 15"/>
          <p:cNvSpPr txBox="1">
            <a:spLocks noChangeArrowheads="1"/>
          </p:cNvSpPr>
          <p:nvPr/>
        </p:nvSpPr>
        <p:spPr bwMode="auto">
          <a:xfrm>
            <a:off x="3844925" y="2591115"/>
            <a:ext cx="15033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Web</a:t>
            </a:r>
            <a:r>
              <a:rPr lang="en-US" sz="1600" dirty="0">
                <a:solidFill>
                  <a:schemeClr val="bg1"/>
                </a:solidFill>
              </a:rPr>
              <a:t/>
            </a:r>
            <a:br>
              <a:rPr lang="en-US" sz="1600" dirty="0">
                <a:solidFill>
                  <a:schemeClr val="bg1"/>
                </a:solidFill>
              </a:rPr>
            </a:br>
            <a:r>
              <a:rPr lang="en-US" sz="1600" dirty="0" smtClean="0">
                <a:solidFill>
                  <a:schemeClr val="bg1"/>
                </a:solidFill>
              </a:rPr>
              <a:t>Service</a:t>
            </a:r>
            <a:endParaRPr lang="en-US" sz="1600" dirty="0">
              <a:solidFill>
                <a:schemeClr val="bg1"/>
              </a:solidFill>
            </a:endParaRP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9400" y="1228723"/>
            <a:ext cx="1258887" cy="1338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9446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err="1"/>
              <a:t>WSDL</a:t>
            </a:r>
            <a:endParaRPr lang="en-US" dirty="0"/>
          </a:p>
        </p:txBody>
      </p:sp>
      <p:sp>
        <p:nvSpPr>
          <p:cNvPr id="3" name="Content Placeholder 2"/>
          <p:cNvSpPr>
            <a:spLocks noGrp="1"/>
          </p:cNvSpPr>
          <p:nvPr>
            <p:ph idx="1"/>
          </p:nvPr>
        </p:nvSpPr>
        <p:spPr>
          <a:xfrm>
            <a:off x="519113" y="4724400"/>
            <a:ext cx="8318500" cy="1676400"/>
          </a:xfrm>
        </p:spPr>
        <p:txBody>
          <a:bodyPr/>
          <a:lstStyle/>
          <a:p>
            <a:r>
              <a:rPr lang="en-US" dirty="0"/>
              <a:t>A </a:t>
            </a:r>
            <a:r>
              <a:rPr lang="en-US" b="1" dirty="0" err="1"/>
              <a:t>WSDL</a:t>
            </a:r>
            <a:r>
              <a:rPr lang="en-US" dirty="0"/>
              <a:t> (Web Services Description Language) is an XML file that defines the operations available for a web service and the required input and output values</a:t>
            </a:r>
          </a:p>
          <a:p>
            <a:pPr lvl="1"/>
            <a:r>
              <a:rPr lang="en-US" dirty="0"/>
              <a:t>Generated by the "publisher"</a:t>
            </a:r>
          </a:p>
          <a:p>
            <a:pPr lvl="1"/>
            <a:r>
              <a:rPr lang="en-US" dirty="0"/>
              <a:t>Used by the "consumer" to create requests</a:t>
            </a:r>
          </a:p>
          <a:p>
            <a:endParaRPr lang="en-US" dirty="0"/>
          </a:p>
        </p:txBody>
      </p:sp>
      <p:pic>
        <p:nvPicPr>
          <p:cNvPr id="4" name="Picture 19"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1335088"/>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0"/>
          <p:cNvSpPr txBox="1">
            <a:spLocks noChangeArrowheads="1"/>
          </p:cNvSpPr>
          <p:nvPr/>
        </p:nvSpPr>
        <p:spPr bwMode="auto">
          <a:xfrm>
            <a:off x="6780213" y="1357313"/>
            <a:ext cx="141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exchange</a:t>
            </a:r>
            <a:br>
              <a:rPr lang="en-US" sz="1600" dirty="0">
                <a:solidFill>
                  <a:schemeClr val="bg1"/>
                </a:solidFill>
              </a:rPr>
            </a:br>
            <a:r>
              <a:rPr lang="en-US" sz="1600" dirty="0">
                <a:solidFill>
                  <a:schemeClr val="bg1"/>
                </a:solidFill>
              </a:rPr>
              <a:t>rate</a:t>
            </a:r>
            <a:br>
              <a:rPr lang="en-US" sz="1600" dirty="0">
                <a:solidFill>
                  <a:schemeClr val="bg1"/>
                </a:solidFill>
              </a:rPr>
            </a:br>
            <a:r>
              <a:rPr lang="en-US" sz="1600" dirty="0">
                <a:solidFill>
                  <a:schemeClr val="bg1"/>
                </a:solidFill>
              </a:rPr>
              <a:t>system</a:t>
            </a:r>
          </a:p>
        </p:txBody>
      </p:sp>
      <p:sp>
        <p:nvSpPr>
          <p:cNvPr id="7" name="Text Box 50"/>
          <p:cNvSpPr txBox="1">
            <a:spLocks noChangeArrowheads="1"/>
          </p:cNvSpPr>
          <p:nvPr/>
        </p:nvSpPr>
        <p:spPr bwMode="auto">
          <a:xfrm>
            <a:off x="2052638" y="2819400"/>
            <a:ext cx="4232275" cy="15382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tabLst>
                <a:tab pos="225425" algn="l"/>
                <a:tab pos="463550" algn="l"/>
              </a:tabLst>
              <a:defRPr sz="2000" b="1">
                <a:solidFill>
                  <a:srgbClr val="FF0000"/>
                </a:solidFill>
                <a:latin typeface="Arial" charset="0"/>
              </a:defRPr>
            </a:lvl1pPr>
            <a:lvl2pPr marL="742950" indent="-285750" eaLnBrk="0" hangingPunct="0">
              <a:tabLst>
                <a:tab pos="225425" algn="l"/>
                <a:tab pos="463550" algn="l"/>
              </a:tabLst>
              <a:defRPr sz="2000" b="1">
                <a:solidFill>
                  <a:srgbClr val="FF0000"/>
                </a:solidFill>
                <a:latin typeface="Arial" charset="0"/>
              </a:defRPr>
            </a:lvl2pPr>
            <a:lvl3pPr marL="1143000" indent="-228600" eaLnBrk="0" hangingPunct="0">
              <a:tabLst>
                <a:tab pos="225425" algn="l"/>
                <a:tab pos="463550" algn="l"/>
              </a:tabLst>
              <a:defRPr sz="2000" b="1">
                <a:solidFill>
                  <a:srgbClr val="FF0000"/>
                </a:solidFill>
                <a:latin typeface="Arial" charset="0"/>
              </a:defRPr>
            </a:lvl3pPr>
            <a:lvl4pPr marL="1600200" indent="-228600" eaLnBrk="0" hangingPunct="0">
              <a:tabLst>
                <a:tab pos="225425" algn="l"/>
                <a:tab pos="463550" algn="l"/>
              </a:tabLst>
              <a:defRPr sz="2000" b="1">
                <a:solidFill>
                  <a:srgbClr val="FF0000"/>
                </a:solidFill>
                <a:latin typeface="Arial" charset="0"/>
              </a:defRPr>
            </a:lvl4pPr>
            <a:lvl5pPr marL="2057400" indent="-228600" eaLnBrk="0" hangingPunct="0">
              <a:tabLst>
                <a:tab pos="225425" algn="l"/>
                <a:tab pos="46355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9pPr>
          </a:lstStyle>
          <a:p>
            <a:pPr algn="l" eaLnBrk="1" hangingPunct="1"/>
            <a:r>
              <a:rPr lang="en-US" dirty="0">
                <a:solidFill>
                  <a:schemeClr val="accent1">
                    <a:lumMod val="75000"/>
                  </a:schemeClr>
                </a:solidFill>
              </a:rPr>
              <a:t>Service: </a:t>
            </a:r>
            <a:r>
              <a:rPr lang="en-US" dirty="0" err="1">
                <a:solidFill>
                  <a:schemeClr val="accent1">
                    <a:lumMod val="75000"/>
                  </a:schemeClr>
                </a:solidFill>
              </a:rPr>
              <a:t>CurrencyAPI</a:t>
            </a:r>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 Method: </a:t>
            </a:r>
            <a:r>
              <a:rPr lang="en-US" dirty="0" err="1">
                <a:solidFill>
                  <a:schemeClr val="accent1">
                    <a:lumMod val="75000"/>
                  </a:schemeClr>
                </a:solidFill>
              </a:rPr>
              <a:t>getRate</a:t>
            </a:r>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 Input: </a:t>
            </a:r>
            <a:r>
              <a:rPr lang="en-US" dirty="0" err="1">
                <a:solidFill>
                  <a:schemeClr val="accent1">
                    <a:lumMod val="75000"/>
                  </a:schemeClr>
                </a:solidFill>
              </a:rPr>
              <a:t>toCurrency</a:t>
            </a:r>
            <a:r>
              <a:rPr lang="en-US" dirty="0">
                <a:solidFill>
                  <a:schemeClr val="accent1">
                    <a:lumMod val="75000"/>
                  </a:schemeClr>
                </a:solidFill>
              </a:rPr>
              <a:t> (String)</a:t>
            </a:r>
            <a:br>
              <a:rPr lang="en-US" dirty="0">
                <a:solidFill>
                  <a:schemeClr val="accent1">
                    <a:lumMod val="75000"/>
                  </a:schemeClr>
                </a:solidFill>
              </a:rPr>
            </a:br>
            <a:r>
              <a:rPr lang="en-US" dirty="0">
                <a:solidFill>
                  <a:schemeClr val="accent1">
                    <a:lumMod val="75000"/>
                  </a:schemeClr>
                </a:solidFill>
              </a:rPr>
              <a:t>		- Input: </a:t>
            </a:r>
            <a:r>
              <a:rPr lang="en-US" dirty="0" err="1">
                <a:solidFill>
                  <a:schemeClr val="accent1">
                    <a:lumMod val="75000"/>
                  </a:schemeClr>
                </a:solidFill>
              </a:rPr>
              <a:t>fromCurrency</a:t>
            </a:r>
            <a:r>
              <a:rPr lang="en-US" dirty="0">
                <a:solidFill>
                  <a:schemeClr val="accent1">
                    <a:lumMod val="75000"/>
                  </a:schemeClr>
                </a:solidFill>
              </a:rPr>
              <a:t> (String)</a:t>
            </a:r>
            <a:br>
              <a:rPr lang="en-US" dirty="0">
                <a:solidFill>
                  <a:schemeClr val="accent1">
                    <a:lumMod val="75000"/>
                  </a:schemeClr>
                </a:solidFill>
              </a:rPr>
            </a:br>
            <a:r>
              <a:rPr lang="en-US" dirty="0">
                <a:solidFill>
                  <a:schemeClr val="accent1">
                    <a:lumMod val="75000"/>
                  </a:schemeClr>
                </a:solidFill>
              </a:rPr>
              <a:t>		- Output: rate (float)</a:t>
            </a:r>
          </a:p>
        </p:txBody>
      </p:sp>
      <p:sp>
        <p:nvSpPr>
          <p:cNvPr id="8" name="Text Box 51"/>
          <p:cNvSpPr txBox="1">
            <a:spLocks noChangeArrowheads="1"/>
          </p:cNvSpPr>
          <p:nvPr/>
        </p:nvSpPr>
        <p:spPr bwMode="auto">
          <a:xfrm>
            <a:off x="1265238" y="1033463"/>
            <a:ext cx="1419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Consumer</a:t>
            </a:r>
            <a:endParaRPr lang="en-US" sz="1600" dirty="0">
              <a:solidFill>
                <a:schemeClr val="bg1"/>
              </a:solidFill>
            </a:endParaRPr>
          </a:p>
        </p:txBody>
      </p:sp>
      <p:sp>
        <p:nvSpPr>
          <p:cNvPr id="9" name="Text Box 52"/>
          <p:cNvSpPr txBox="1">
            <a:spLocks noChangeArrowheads="1"/>
          </p:cNvSpPr>
          <p:nvPr/>
        </p:nvSpPr>
        <p:spPr bwMode="auto">
          <a:xfrm>
            <a:off x="5599113" y="1033463"/>
            <a:ext cx="1419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Publisher</a:t>
            </a:r>
            <a:endParaRPr lang="en-US" sz="1600" dirty="0">
              <a:solidFill>
                <a:schemeClr val="bg1"/>
              </a:solidFill>
            </a:endParaRPr>
          </a:p>
        </p:txBody>
      </p:sp>
      <p:sp>
        <p:nvSpPr>
          <p:cNvPr id="10" name="Line 55"/>
          <p:cNvSpPr>
            <a:spLocks noChangeShapeType="1"/>
          </p:cNvSpPr>
          <p:nvPr/>
        </p:nvSpPr>
        <p:spPr bwMode="auto">
          <a:xfrm flipV="1">
            <a:off x="2011363" y="2181225"/>
            <a:ext cx="1885950" cy="6175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56"/>
          <p:cNvSpPr>
            <a:spLocks noChangeShapeType="1"/>
          </p:cNvSpPr>
          <p:nvPr/>
        </p:nvSpPr>
        <p:spPr bwMode="auto">
          <a:xfrm flipH="1" flipV="1">
            <a:off x="4473575" y="2181225"/>
            <a:ext cx="1800225" cy="646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Text Box 57"/>
          <p:cNvSpPr txBox="1">
            <a:spLocks noChangeArrowheads="1"/>
          </p:cNvSpPr>
          <p:nvPr/>
        </p:nvSpPr>
        <p:spPr bwMode="auto">
          <a:xfrm>
            <a:off x="6632577" y="2665412"/>
            <a:ext cx="1573212" cy="307975"/>
          </a:xfrm>
          <a:prstGeom prst="rect">
            <a:avLst/>
          </a:prstGeom>
          <a:no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accent1">
                    <a:lumMod val="75000"/>
                  </a:schemeClr>
                </a:solidFill>
              </a:rPr>
              <a:t>CurrencyAP</a:t>
            </a:r>
            <a:r>
              <a:rPr lang="en-US" dirty="0" err="1">
                <a:solidFill>
                  <a:schemeClr val="accent3"/>
                </a:solidFill>
              </a:rPr>
              <a:t>I</a:t>
            </a:r>
            <a:endParaRPr lang="en-US" dirty="0">
              <a:solidFill>
                <a:schemeClr val="accent3"/>
              </a:solidFill>
            </a:endParaRPr>
          </a:p>
        </p:txBody>
      </p:sp>
      <p:sp>
        <p:nvSpPr>
          <p:cNvPr id="13" name="Freeform 58"/>
          <p:cNvSpPr>
            <a:spLocks/>
          </p:cNvSpPr>
          <p:nvPr/>
        </p:nvSpPr>
        <p:spPr bwMode="auto">
          <a:xfrm flipH="1">
            <a:off x="2466975" y="1835557"/>
            <a:ext cx="3148013" cy="276999"/>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Text Box 53"/>
          <p:cNvSpPr txBox="1">
            <a:spLocks noChangeArrowheads="1"/>
          </p:cNvSpPr>
          <p:nvPr/>
        </p:nvSpPr>
        <p:spPr bwMode="auto">
          <a:xfrm>
            <a:off x="3735388" y="1116013"/>
            <a:ext cx="8715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WSDL</a:t>
            </a: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4989" y="1928959"/>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7781" y="1398587"/>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17110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44780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SOAP</a:t>
            </a:r>
          </a:p>
        </p:txBody>
      </p:sp>
      <p:sp>
        <p:nvSpPr>
          <p:cNvPr id="3" name="Content Placeholder 2"/>
          <p:cNvSpPr>
            <a:spLocks noGrp="1"/>
          </p:cNvSpPr>
          <p:nvPr>
            <p:ph idx="1"/>
          </p:nvPr>
        </p:nvSpPr>
        <p:spPr/>
        <p:txBody>
          <a:bodyPr/>
          <a:lstStyle/>
          <a:p>
            <a:r>
              <a:rPr lang="en-US" b="1" dirty="0"/>
              <a:t>SOAP</a:t>
            </a:r>
            <a:r>
              <a:rPr lang="en-US" dirty="0"/>
              <a:t> (originally Simple Object Access Protocol) is a protocol specification for exchanging structured information through a web service</a:t>
            </a:r>
          </a:p>
          <a:p>
            <a:r>
              <a:rPr lang="en-US" dirty="0" smtClean="0"/>
              <a:t>Examples of structure information</a:t>
            </a:r>
          </a:p>
          <a:p>
            <a:pPr lvl="1"/>
            <a:r>
              <a:rPr lang="en-US" dirty="0" smtClean="0"/>
              <a:t>Simple </a:t>
            </a:r>
            <a:r>
              <a:rPr lang="en-US" dirty="0"/>
              <a:t>data </a:t>
            </a:r>
            <a:r>
              <a:rPr lang="en-US" dirty="0" smtClean="0"/>
              <a:t>such </a:t>
            </a:r>
            <a:r>
              <a:rPr lang="en-US" dirty="0"/>
              <a:t>as integers and </a:t>
            </a:r>
            <a:r>
              <a:rPr lang="en-US" dirty="0" smtClean="0"/>
              <a:t>Booleans</a:t>
            </a:r>
          </a:p>
          <a:p>
            <a:pPr lvl="1"/>
            <a:r>
              <a:rPr lang="en-US" dirty="0" err="1" smtClean="0"/>
              <a:t>JSON</a:t>
            </a:r>
            <a:endParaRPr lang="en-US" dirty="0" smtClean="0"/>
          </a:p>
          <a:p>
            <a:pPr lvl="1"/>
            <a:r>
              <a:rPr lang="en-US" dirty="0" smtClean="0"/>
              <a:t>Complex </a:t>
            </a:r>
            <a:r>
              <a:rPr lang="en-US" dirty="0"/>
              <a:t>XML data structures</a:t>
            </a:r>
          </a:p>
          <a:p>
            <a:endParaRPr lang="en-US" dirty="0"/>
          </a:p>
        </p:txBody>
      </p:sp>
      <p:pic>
        <p:nvPicPr>
          <p:cNvPr id="4" name="Picture 4"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13" y="1666875"/>
            <a:ext cx="1071562" cy="1069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20"/>
          <p:cNvSpPr>
            <a:spLocks/>
          </p:cNvSpPr>
          <p:nvPr/>
        </p:nvSpPr>
        <p:spPr bwMode="auto">
          <a:xfrm flipH="1">
            <a:off x="2466975" y="2063750"/>
            <a:ext cx="381952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 name="Text Box 22"/>
          <p:cNvSpPr txBox="1">
            <a:spLocks noChangeArrowheads="1"/>
          </p:cNvSpPr>
          <p:nvPr/>
        </p:nvSpPr>
        <p:spPr bwMode="auto">
          <a:xfrm>
            <a:off x="1709737" y="947420"/>
            <a:ext cx="29289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Vehicle Request</a:t>
            </a:r>
            <a:r>
              <a:rPr lang="en-US" sz="1600" dirty="0">
                <a:solidFill>
                  <a:schemeClr val="bg2"/>
                </a:solidFill>
              </a:rPr>
              <a:t/>
            </a:r>
            <a:br>
              <a:rPr lang="en-US" sz="1600" dirty="0">
                <a:solidFill>
                  <a:schemeClr val="bg2"/>
                </a:solidFill>
              </a:rPr>
            </a:br>
            <a:r>
              <a:rPr lang="en-US" sz="1600" dirty="0">
                <a:solidFill>
                  <a:schemeClr val="bg2"/>
                </a:solidFill>
              </a:rPr>
              <a:t>(XML)</a:t>
            </a:r>
          </a:p>
        </p:txBody>
      </p:sp>
      <p:sp>
        <p:nvSpPr>
          <p:cNvPr id="8" name="Text Box 24"/>
          <p:cNvSpPr txBox="1">
            <a:spLocks noChangeArrowheads="1"/>
          </p:cNvSpPr>
          <p:nvPr/>
        </p:nvSpPr>
        <p:spPr bwMode="auto">
          <a:xfrm>
            <a:off x="4360068" y="2890693"/>
            <a:ext cx="20478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Vehicle Report</a:t>
            </a:r>
            <a:r>
              <a:rPr lang="en-US" sz="1600" dirty="0">
                <a:solidFill>
                  <a:schemeClr val="bg2"/>
                </a:solidFill>
              </a:rPr>
              <a:t/>
            </a:r>
            <a:br>
              <a:rPr lang="en-US" sz="1600" dirty="0">
                <a:solidFill>
                  <a:schemeClr val="bg2"/>
                </a:solidFill>
              </a:rPr>
            </a:br>
            <a:r>
              <a:rPr lang="en-US" sz="1600" dirty="0">
                <a:solidFill>
                  <a:schemeClr val="bg2"/>
                </a:solidFill>
              </a:rPr>
              <a:t>(XML)</a:t>
            </a:r>
          </a:p>
        </p:txBody>
      </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0" y="183085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1511560"/>
            <a:ext cx="557212" cy="731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153371"/>
            <a:ext cx="557212" cy="731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9593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WSDL binding styles</a:t>
            </a:r>
            <a:endParaRPr lang="en-US" dirty="0"/>
          </a:p>
        </p:txBody>
      </p:sp>
      <p:sp>
        <p:nvSpPr>
          <p:cNvPr id="3" name="Content Placeholder 2"/>
          <p:cNvSpPr>
            <a:spLocks noGrp="1"/>
          </p:cNvSpPr>
          <p:nvPr>
            <p:ph idx="1"/>
          </p:nvPr>
        </p:nvSpPr>
        <p:spPr>
          <a:xfrm>
            <a:off x="519113" y="3124200"/>
            <a:ext cx="8318500" cy="3276600"/>
          </a:xfrm>
        </p:spPr>
        <p:txBody>
          <a:bodyPr/>
          <a:lstStyle/>
          <a:p>
            <a:r>
              <a:rPr lang="en-US" dirty="0" err="1" smtClean="0"/>
              <a:t>WSDL</a:t>
            </a:r>
            <a:r>
              <a:rPr lang="en-US" dirty="0" smtClean="0"/>
              <a:t> bindings defines for a web service</a:t>
            </a:r>
          </a:p>
          <a:p>
            <a:pPr lvl="1"/>
            <a:r>
              <a:rPr lang="en-US" dirty="0" smtClean="0"/>
              <a:t>Protocol details: http</a:t>
            </a:r>
          </a:p>
          <a:p>
            <a:pPr lvl="1"/>
            <a:r>
              <a:rPr lang="en-US" dirty="0" smtClean="0"/>
              <a:t>Message format: body as literal</a:t>
            </a:r>
          </a:p>
          <a:p>
            <a:r>
              <a:rPr lang="en-US" dirty="0" smtClean="0"/>
              <a:t>Four possible binding styles</a:t>
            </a:r>
          </a:p>
          <a:p>
            <a:pPr lvl="1"/>
            <a:r>
              <a:rPr lang="en-US" dirty="0" smtClean="0"/>
              <a:t>RPC encoded</a:t>
            </a:r>
          </a:p>
          <a:p>
            <a:pPr lvl="1"/>
            <a:r>
              <a:rPr lang="en-US" dirty="0" smtClean="0"/>
              <a:t>RPC literal</a:t>
            </a:r>
          </a:p>
          <a:p>
            <a:pPr lvl="1"/>
            <a:r>
              <a:rPr lang="en-US" dirty="0" smtClean="0"/>
              <a:t>Document encoded</a:t>
            </a:r>
          </a:p>
          <a:p>
            <a:pPr lvl="1"/>
            <a:r>
              <a:rPr lang="en-US" dirty="0" smtClean="0"/>
              <a:t>Document literal (</a:t>
            </a:r>
            <a:r>
              <a:rPr lang="en-US" dirty="0" err="1" smtClean="0"/>
              <a:t>WS</a:t>
            </a:r>
            <a:r>
              <a:rPr lang="en-US" dirty="0" smtClean="0"/>
              <a:t>-I)</a:t>
            </a:r>
            <a:br>
              <a:rPr lang="en-US" dirty="0" smtClean="0"/>
            </a:br>
            <a:endParaRPr lang="en-US" dirty="0" smtClean="0"/>
          </a:p>
          <a:p>
            <a:endParaRPr lang="en-US" dirty="0"/>
          </a:p>
        </p:txBody>
      </p:sp>
      <p:sp>
        <p:nvSpPr>
          <p:cNvPr id="12" name="Rectangle 11"/>
          <p:cNvSpPr/>
          <p:nvPr/>
        </p:nvSpPr>
        <p:spPr>
          <a:xfrm>
            <a:off x="569686" y="914400"/>
            <a:ext cx="8329045" cy="186204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chemeClr val="bg1"/>
                </a:solidFill>
                <a:latin typeface="Courier New"/>
                <a:ea typeface="Times New Roman"/>
                <a:cs typeface="Times New Roman"/>
              </a:rPr>
              <a:t>&lt;</a:t>
            </a:r>
            <a:r>
              <a:rPr lang="en-US" sz="2000" b="1" dirty="0">
                <a:solidFill>
                  <a:srgbClr val="000080"/>
                </a:solidFill>
                <a:latin typeface="Courier New"/>
                <a:ea typeface="Times New Roman"/>
                <a:cs typeface="Times New Roman"/>
              </a:rPr>
              <a:t>soap12:binding </a:t>
            </a:r>
            <a:r>
              <a:rPr lang="en-US" sz="2000" b="1" dirty="0" smtClean="0">
                <a:solidFill>
                  <a:srgbClr val="000080"/>
                </a:solidFill>
                <a:latin typeface="Courier New"/>
                <a:ea typeface="Times New Roman"/>
                <a:cs typeface="Times New Roman"/>
              </a:rPr>
              <a:t>	t</a:t>
            </a:r>
            <a:r>
              <a:rPr lang="en-US" sz="2000" b="1" dirty="0" smtClean="0">
                <a:solidFill>
                  <a:srgbClr val="0000FF"/>
                </a:solidFill>
                <a:latin typeface="Courier New"/>
                <a:ea typeface="Times New Roman"/>
                <a:cs typeface="Times New Roman"/>
              </a:rPr>
              <a:t>ransport=</a:t>
            </a:r>
            <a:r>
              <a:rPr lang="en-US" sz="2000" b="1" dirty="0" smtClean="0">
                <a:solidFill>
                  <a:srgbClr val="008000"/>
                </a:solidFill>
                <a:latin typeface="Courier New"/>
                <a:ea typeface="Times New Roman"/>
                <a:cs typeface="Times New Roman"/>
              </a:rPr>
              <a:t>"http</a:t>
            </a:r>
            <a:r>
              <a:rPr lang="en-US" sz="2000" b="1" dirty="0">
                <a:solidFill>
                  <a:srgbClr val="008000"/>
                </a:solidFill>
                <a:latin typeface="Courier New"/>
                <a:ea typeface="Times New Roman"/>
                <a:cs typeface="Times New Roman"/>
              </a:rPr>
              <a:t>://</a:t>
            </a:r>
            <a:r>
              <a:rPr lang="en-US" sz="2000" b="1" dirty="0" smtClean="0">
                <a:solidFill>
                  <a:srgbClr val="008000"/>
                </a:solidFill>
                <a:latin typeface="Courier New"/>
                <a:ea typeface="Times New Roman"/>
                <a:cs typeface="Times New Roman"/>
              </a:rPr>
              <a:t>schemas.xmlsoap.org/soap/http" </a:t>
            </a:r>
            <a:br>
              <a:rPr lang="en-US" sz="2000" b="1" dirty="0" smtClean="0">
                <a:solidFill>
                  <a:srgbClr val="008000"/>
                </a:solidFill>
                <a:latin typeface="Courier New"/>
                <a:ea typeface="Times New Roman"/>
                <a:cs typeface="Times New Roman"/>
              </a:rPr>
            </a:br>
            <a:r>
              <a:rPr lang="en-US" sz="2000" b="1" dirty="0" smtClean="0">
                <a:solidFill>
                  <a:srgbClr val="008000"/>
                </a:solidFill>
                <a:latin typeface="Courier New"/>
                <a:ea typeface="Times New Roman"/>
                <a:cs typeface="Times New Roman"/>
              </a:rPr>
              <a:t>    </a:t>
            </a:r>
            <a:r>
              <a:rPr lang="en-US" sz="2000" b="1" dirty="0" smtClean="0">
                <a:solidFill>
                  <a:srgbClr val="0000FF"/>
                </a:solidFill>
                <a:latin typeface="Courier New"/>
                <a:ea typeface="Times New Roman"/>
                <a:cs typeface="Times New Roman"/>
              </a:rPr>
              <a:t>style</a:t>
            </a:r>
            <a:r>
              <a:rPr lang="en-US" sz="2000" b="1" dirty="0">
                <a:solidFill>
                  <a:srgbClr val="0000FF"/>
                </a:solidFill>
                <a:latin typeface="Courier New"/>
                <a:ea typeface="Times New Roman"/>
                <a:cs typeface="Times New Roman"/>
              </a:rPr>
              <a:t>=</a:t>
            </a:r>
            <a:r>
              <a:rPr lang="en-US" sz="2000" b="1" dirty="0">
                <a:solidFill>
                  <a:srgbClr val="008000"/>
                </a:solidFill>
                <a:latin typeface="Courier New"/>
                <a:ea typeface="Times New Roman"/>
                <a:cs typeface="Times New Roman"/>
              </a:rPr>
              <a:t>"document</a:t>
            </a:r>
            <a:r>
              <a:rPr lang="en-US" sz="2000" b="1" dirty="0" smtClean="0">
                <a:solidFill>
                  <a:srgbClr val="008000"/>
                </a:solidFill>
                <a:latin typeface="Courier New"/>
                <a:ea typeface="Times New Roman"/>
                <a:cs typeface="Times New Roman"/>
              </a:rPr>
              <a:t>"</a:t>
            </a:r>
            <a:r>
              <a:rPr lang="en-US" sz="2000" b="1" dirty="0" smtClean="0">
                <a:solidFill>
                  <a:schemeClr val="bg1"/>
                </a:solidFill>
                <a:latin typeface="Courier New"/>
                <a:ea typeface="Times New Roman"/>
                <a:cs typeface="Times New Roman"/>
              </a:rPr>
              <a:t>/&gt;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smtClean="0">
                <a:solidFill>
                  <a:schemeClr val="bg1"/>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smtClean="0">
                <a:solidFill>
                  <a:schemeClr val="bg1"/>
                </a:solidFill>
                <a:latin typeface="Courier New"/>
                <a:ea typeface="Times New Roman"/>
              </a:rPr>
              <a:t>&lt;</a:t>
            </a:r>
            <a:r>
              <a:rPr lang="en-US" sz="2000" b="1" dirty="0">
                <a:solidFill>
                  <a:srgbClr val="000080"/>
                </a:solidFill>
                <a:latin typeface="Courier New"/>
                <a:ea typeface="Times New Roman"/>
              </a:rPr>
              <a:t>soap12:body </a:t>
            </a:r>
            <a:r>
              <a:rPr lang="en-US" sz="2000" b="1" dirty="0">
                <a:solidFill>
                  <a:srgbClr val="0000FF"/>
                </a:solidFill>
                <a:latin typeface="Courier New"/>
                <a:ea typeface="Times New Roman"/>
              </a:rPr>
              <a:t>use=</a:t>
            </a:r>
            <a:r>
              <a:rPr lang="en-US" sz="2000" b="1" dirty="0">
                <a:solidFill>
                  <a:srgbClr val="008000"/>
                </a:solidFill>
                <a:latin typeface="Courier New"/>
                <a:ea typeface="Times New Roman"/>
              </a:rPr>
              <a:t>"literal"</a:t>
            </a:r>
            <a:r>
              <a:rPr lang="en-US" sz="2000" dirty="0">
                <a:solidFill>
                  <a:schemeClr val="bg1"/>
                </a:solidFill>
                <a:latin typeface="Courier New"/>
                <a:ea typeface="Times New Roman"/>
              </a:rPr>
              <a:t>/&gt;</a:t>
            </a:r>
            <a:endParaRPr lang="en-US" sz="2000" b="1" dirty="0">
              <a:solidFill>
                <a:schemeClr val="bg1"/>
              </a:solidFill>
              <a:effectLst/>
              <a:latin typeface="Calibri"/>
              <a:ea typeface="Calibri"/>
              <a:cs typeface="Times New Roman"/>
            </a:endParaRPr>
          </a:p>
        </p:txBody>
      </p:sp>
    </p:spTree>
    <p:extLst>
      <p:ext uri="{BB962C8B-B14F-4D97-AF65-F5344CB8AC3E}">
        <p14:creationId xmlns:p14="http://schemas.microsoft.com/office/powerpoint/2010/main" val="1181491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ic Warning"/>
          <p:cNvGrpSpPr/>
          <p:nvPr/>
        </p:nvGrpSpPr>
        <p:grpSpPr>
          <a:xfrm>
            <a:off x="7895301" y="1023760"/>
            <a:ext cx="818097" cy="952344"/>
            <a:chOff x="2690733" y="4343401"/>
            <a:chExt cx="1303085" cy="1516917"/>
          </a:xfrm>
        </p:grpSpPr>
        <p:sp>
          <p:nvSpPr>
            <p:cNvPr id="7"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txt Exclamation"/>
            <p:cNvSpPr txBox="1"/>
            <p:nvPr/>
          </p:nvSpPr>
          <p:spPr>
            <a:xfrm>
              <a:off x="3104711" y="4548471"/>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3600" dirty="0" smtClean="0">
                  <a:solidFill>
                    <a:srgbClr val="C00000"/>
                  </a:solidFill>
                  <a:latin typeface="Bernard MT Condensed" pitchFamily="18" charset="0"/>
                  <a:cs typeface="Arial" pitchFamily="32" charset="0"/>
                </a:rPr>
                <a:t>!</a:t>
              </a:r>
            </a:p>
          </p:txBody>
        </p:sp>
      </p:grpSp>
      <p:sp>
        <p:nvSpPr>
          <p:cNvPr id="2" name="Title 1"/>
          <p:cNvSpPr>
            <a:spLocks noGrp="1"/>
          </p:cNvSpPr>
          <p:nvPr>
            <p:ph type="title"/>
          </p:nvPr>
        </p:nvSpPr>
        <p:spPr/>
        <p:txBody>
          <a:bodyPr/>
          <a:lstStyle/>
          <a:p>
            <a:r>
              <a:rPr lang="en-US" dirty="0" smtClean="0"/>
              <a:t>Which </a:t>
            </a:r>
            <a:r>
              <a:rPr lang="en-US" dirty="0" err="1" smtClean="0"/>
              <a:t>WSDL</a:t>
            </a:r>
            <a:r>
              <a:rPr lang="en-US" dirty="0" smtClean="0"/>
              <a:t> binding should I use?</a:t>
            </a:r>
            <a:endParaRPr lang="en-US" dirty="0"/>
          </a:p>
        </p:txBody>
      </p:sp>
      <p:sp>
        <p:nvSpPr>
          <p:cNvPr id="3" name="Content Placeholder 2"/>
          <p:cNvSpPr>
            <a:spLocks noGrp="1"/>
          </p:cNvSpPr>
          <p:nvPr>
            <p:ph sz="half" idx="1"/>
          </p:nvPr>
        </p:nvSpPr>
        <p:spPr>
          <a:xfrm>
            <a:off x="519109" y="914399"/>
            <a:ext cx="6220483" cy="5486400"/>
          </a:xfrm>
        </p:spPr>
        <p:txBody>
          <a:bodyPr/>
          <a:lstStyle/>
          <a:p>
            <a:r>
              <a:rPr lang="en-US" b="1" dirty="0" smtClean="0"/>
              <a:t>Deprecated </a:t>
            </a:r>
            <a:r>
              <a:rPr lang="en-US" dirty="0" smtClean="0"/>
              <a:t>support for RPC-encoded</a:t>
            </a:r>
          </a:p>
          <a:p>
            <a:pPr lvl="1"/>
            <a:r>
              <a:rPr lang="en-US" b="1" dirty="0">
                <a:latin typeface="Courier New" pitchFamily="49" charset="0"/>
                <a:cs typeface="Courier New" pitchFamily="49" charset="0"/>
              </a:rPr>
              <a:t>&lt;</a:t>
            </a:r>
            <a:r>
              <a:rPr lang="en-US" b="1" dirty="0" err="1">
                <a:latin typeface="Courier New" pitchFamily="49" charset="0"/>
                <a:cs typeface="Courier New" pitchFamily="49" charset="0"/>
              </a:rPr>
              <a:t>wsdlsoap:binding</a:t>
            </a:r>
            <a:r>
              <a:rPr lang="en-US" b="1" dirty="0">
                <a:latin typeface="Courier New" pitchFamily="49" charset="0"/>
                <a:cs typeface="Courier New" pitchFamily="49" charset="0"/>
              </a:rPr>
              <a:t> style="</a:t>
            </a:r>
            <a:r>
              <a:rPr lang="en-US" b="1" dirty="0" err="1" smtClean="0">
                <a:latin typeface="Courier New" pitchFamily="49" charset="0"/>
                <a:cs typeface="Courier New" pitchFamily="49" charset="0"/>
              </a:rPr>
              <a:t>rpc</a:t>
            </a:r>
            <a:r>
              <a:rPr lang="en-US" b="1" dirty="0" smtClean="0">
                <a:latin typeface="Courier New" pitchFamily="49" charset="0"/>
                <a:cs typeface="Courier New" pitchFamily="49" charset="0"/>
              </a:rPr>
              <a:t>" /&gt;</a:t>
            </a:r>
            <a:endParaRPr lang="en-US" b="1" dirty="0">
              <a:latin typeface="Courier New" pitchFamily="49" charset="0"/>
              <a:cs typeface="Courier New" pitchFamily="49" charset="0"/>
            </a:endParaRPr>
          </a:p>
          <a:p>
            <a:pPr lvl="1"/>
            <a:r>
              <a:rPr lang="en-US" dirty="0"/>
              <a:t>Remote procedure call encoded</a:t>
            </a:r>
          </a:p>
          <a:p>
            <a:pPr lvl="1"/>
            <a:r>
              <a:rPr lang="en-US" dirty="0"/>
              <a:t>Data encoding is specific to each </a:t>
            </a:r>
            <a:r>
              <a:rPr lang="en-US" dirty="0" smtClean="0"/>
              <a:t>call</a:t>
            </a:r>
          </a:p>
          <a:p>
            <a:pPr lvl="1"/>
            <a:r>
              <a:rPr lang="en-US" dirty="0" smtClean="0"/>
              <a:t>Difficult </a:t>
            </a:r>
            <a:r>
              <a:rPr lang="en-US" dirty="0"/>
              <a:t>to </a:t>
            </a:r>
            <a:r>
              <a:rPr lang="en-US" dirty="0" smtClean="0"/>
              <a:t>validate data (no </a:t>
            </a:r>
            <a:r>
              <a:rPr lang="en-US" dirty="0" err="1" smtClean="0"/>
              <a:t>XSD</a:t>
            </a:r>
            <a:r>
              <a:rPr lang="en-US" dirty="0" smtClean="0"/>
              <a:t>)</a:t>
            </a:r>
          </a:p>
          <a:p>
            <a:pPr lvl="1"/>
            <a:r>
              <a:rPr lang="en-US" dirty="0" smtClean="0"/>
              <a:t>Web </a:t>
            </a:r>
            <a:r>
              <a:rPr lang="en-US" dirty="0"/>
              <a:t>service endpoints  use </a:t>
            </a:r>
            <a:r>
              <a:rPr lang="en-US" dirty="0" smtClean="0"/>
              <a:t/>
            </a:r>
            <a:br>
              <a:rPr lang="en-US" dirty="0" smtClean="0"/>
            </a:br>
            <a:r>
              <a:rPr lang="en-US" dirty="0" smtClean="0"/>
              <a:t>RPC-encoded binding</a:t>
            </a:r>
            <a:br>
              <a:rPr lang="en-US" dirty="0" smtClean="0"/>
            </a:br>
            <a:r>
              <a:rPr lang="en-US" dirty="0" smtClean="0"/>
              <a:t/>
            </a:r>
            <a:br>
              <a:rPr lang="en-US" dirty="0" smtClean="0"/>
            </a:br>
            <a:endParaRPr lang="en-US" dirty="0" smtClean="0"/>
          </a:p>
          <a:p>
            <a:r>
              <a:rPr lang="en-US" dirty="0" smtClean="0"/>
              <a:t>Document </a:t>
            </a:r>
            <a:r>
              <a:rPr lang="en-US" dirty="0"/>
              <a:t>literal </a:t>
            </a:r>
            <a:r>
              <a:rPr lang="en-US" dirty="0" smtClean="0"/>
              <a:t>encoding (</a:t>
            </a:r>
            <a:r>
              <a:rPr lang="en-US" dirty="0" err="1" smtClean="0"/>
              <a:t>WS</a:t>
            </a:r>
            <a:r>
              <a:rPr lang="en-US" dirty="0" smtClean="0"/>
              <a:t>-I)</a:t>
            </a:r>
          </a:p>
          <a:p>
            <a:pPr lvl="1"/>
            <a:r>
              <a:rPr lang="en-US" b="1" dirty="0" smtClean="0">
                <a:latin typeface="Courier New" pitchFamily="49" charset="0"/>
                <a:cs typeface="Courier New" pitchFamily="49" charset="0"/>
              </a:rPr>
              <a:t>&lt;soap12:binding </a:t>
            </a:r>
            <a:r>
              <a:rPr lang="en-US" b="1" dirty="0">
                <a:latin typeface="Courier New" pitchFamily="49" charset="0"/>
                <a:cs typeface="Courier New" pitchFamily="49" charset="0"/>
              </a:rPr>
              <a:t>style="document</a:t>
            </a:r>
            <a:r>
              <a:rPr lang="en-US" b="1" dirty="0" smtClean="0">
                <a:latin typeface="Courier New" pitchFamily="49" charset="0"/>
                <a:cs typeface="Courier New" pitchFamily="49" charset="0"/>
              </a:rPr>
              <a:t>"/&gt;</a:t>
            </a:r>
            <a:endParaRPr lang="en-US" b="1" dirty="0">
              <a:latin typeface="Courier New" pitchFamily="49" charset="0"/>
              <a:cs typeface="Courier New" pitchFamily="49" charset="0"/>
            </a:endParaRPr>
          </a:p>
          <a:p>
            <a:pPr lvl="1"/>
            <a:r>
              <a:rPr lang="en-US" dirty="0" err="1" smtClean="0"/>
              <a:t>XSD</a:t>
            </a:r>
            <a:r>
              <a:rPr lang="en-US" dirty="0" smtClean="0"/>
              <a:t> </a:t>
            </a:r>
            <a:r>
              <a:rPr lang="en-US" dirty="0"/>
              <a:t>attached to the </a:t>
            </a:r>
            <a:r>
              <a:rPr lang="en-US" dirty="0" err="1" smtClean="0"/>
              <a:t>WSDL</a:t>
            </a:r>
            <a:r>
              <a:rPr lang="en-US" dirty="0" smtClean="0"/>
              <a:t> validates XML</a:t>
            </a:r>
          </a:p>
          <a:p>
            <a:pPr lvl="1"/>
            <a:r>
              <a:rPr lang="en-US" dirty="0" smtClean="0"/>
              <a:t>Webservice </a:t>
            </a:r>
            <a:r>
              <a:rPr lang="en-US" dirty="0"/>
              <a:t>collections  (</a:t>
            </a:r>
            <a:r>
              <a:rPr lang="en-US" dirty="0" err="1"/>
              <a:t>WSC</a:t>
            </a:r>
            <a:r>
              <a:rPr lang="en-US" dirty="0"/>
              <a:t>)  </a:t>
            </a:r>
            <a:r>
              <a:rPr lang="en-US" dirty="0" smtClean="0"/>
              <a:t/>
            </a:r>
            <a:br>
              <a:rPr lang="en-US" dirty="0" smtClean="0"/>
            </a:br>
            <a:r>
              <a:rPr lang="en-US" dirty="0" smtClean="0"/>
              <a:t>consume </a:t>
            </a:r>
            <a:r>
              <a:rPr lang="en-US" dirty="0" err="1"/>
              <a:t>WSDLs</a:t>
            </a:r>
            <a:r>
              <a:rPr lang="en-US" dirty="0"/>
              <a:t> </a:t>
            </a:r>
            <a:r>
              <a:rPr lang="en-US" dirty="0" smtClean="0"/>
              <a:t>that </a:t>
            </a:r>
            <a:r>
              <a:rPr lang="en-US" dirty="0"/>
              <a:t>use </a:t>
            </a:r>
            <a:r>
              <a:rPr lang="en-US" dirty="0" err="1" smtClean="0"/>
              <a:t>WS</a:t>
            </a:r>
            <a:r>
              <a:rPr lang="en-US" dirty="0" smtClean="0"/>
              <a:t>-I </a:t>
            </a:r>
            <a:br>
              <a:rPr lang="en-US" dirty="0" smtClean="0"/>
            </a:br>
            <a:r>
              <a:rPr lang="en-US" dirty="0" smtClean="0"/>
              <a:t>documents </a:t>
            </a:r>
            <a:r>
              <a:rPr lang="en-US" dirty="0"/>
              <a:t>literal binding</a:t>
            </a:r>
          </a:p>
          <a:p>
            <a:pPr lvl="1"/>
            <a:endParaRPr lang="en-US" dirty="0"/>
          </a:p>
          <a:p>
            <a:pPr lvl="1"/>
            <a:endParaRPr lang="en-US" dirty="0"/>
          </a:p>
          <a:p>
            <a:pPr lvl="1"/>
            <a:endParaRPr lang="en-US" dirty="0"/>
          </a:p>
        </p:txBody>
      </p:sp>
      <p:sp>
        <p:nvSpPr>
          <p:cNvPr id="10" name="Text Box 101"/>
          <p:cNvSpPr txBox="1">
            <a:spLocks noChangeArrowheads="1"/>
          </p:cNvSpPr>
          <p:nvPr/>
        </p:nvSpPr>
        <p:spPr bwMode="auto">
          <a:xfrm>
            <a:off x="6338960" y="5699125"/>
            <a:ext cx="184109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Document </a:t>
            </a:r>
            <a:br>
              <a:rPr lang="en-US" sz="1600" dirty="0" smtClean="0">
                <a:solidFill>
                  <a:schemeClr val="bg2"/>
                </a:solidFill>
              </a:rPr>
            </a:br>
            <a:r>
              <a:rPr lang="en-US" sz="1600" dirty="0" smtClean="0">
                <a:solidFill>
                  <a:schemeClr val="bg2"/>
                </a:solidFill>
              </a:rPr>
              <a:t>literal </a:t>
            </a:r>
            <a:br>
              <a:rPr lang="en-US" sz="1600" dirty="0" smtClean="0">
                <a:solidFill>
                  <a:schemeClr val="bg2"/>
                </a:solidFill>
              </a:rPr>
            </a:br>
            <a:r>
              <a:rPr lang="en-US" sz="1600" dirty="0" err="1" smtClean="0">
                <a:solidFill>
                  <a:schemeClr val="bg2"/>
                </a:solidFill>
              </a:rPr>
              <a:t>WSDL</a:t>
            </a:r>
            <a:endParaRPr lang="en-US" sz="1600" dirty="0">
              <a:solidFill>
                <a:schemeClr val="bg2"/>
              </a:solidFill>
            </a:endParaRPr>
          </a:p>
        </p:txBody>
      </p:sp>
      <p:sp>
        <p:nvSpPr>
          <p:cNvPr id="11" name="Text Box 102"/>
          <p:cNvSpPr txBox="1">
            <a:spLocks noChangeArrowheads="1"/>
          </p:cNvSpPr>
          <p:nvPr/>
        </p:nvSpPr>
        <p:spPr bwMode="auto">
          <a:xfrm>
            <a:off x="8102672" y="5699125"/>
            <a:ext cx="588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XSD</a:t>
            </a:r>
            <a:endParaRPr lang="en-US" sz="1600" dirty="0">
              <a:solidFill>
                <a:schemeClr val="bg2"/>
              </a:solidFill>
            </a:endParaRPr>
          </a:p>
        </p:txBody>
      </p:sp>
      <p:sp>
        <p:nvSpPr>
          <p:cNvPr id="12" name="Line 105"/>
          <p:cNvSpPr>
            <a:spLocks noChangeShapeType="1"/>
          </p:cNvSpPr>
          <p:nvPr/>
        </p:nvSpPr>
        <p:spPr bwMode="auto">
          <a:xfrm>
            <a:off x="7258227" y="4724400"/>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 name="Text Box 73"/>
          <p:cNvSpPr txBox="1">
            <a:spLocks noChangeArrowheads="1"/>
          </p:cNvSpPr>
          <p:nvPr/>
        </p:nvSpPr>
        <p:spPr bwMode="auto">
          <a:xfrm>
            <a:off x="6623712" y="2907267"/>
            <a:ext cx="147895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RPC encoded</a:t>
            </a:r>
            <a:br>
              <a:rPr lang="en-US" sz="1600" dirty="0" smtClean="0">
                <a:solidFill>
                  <a:schemeClr val="bg2"/>
                </a:solidFill>
              </a:rPr>
            </a:br>
            <a:r>
              <a:rPr lang="en-US" sz="1600" dirty="0" smtClean="0">
                <a:solidFill>
                  <a:schemeClr val="bg2"/>
                </a:solidFill>
              </a:rPr>
              <a:t> </a:t>
            </a:r>
            <a:r>
              <a:rPr lang="en-US" sz="1600" dirty="0" err="1" smtClean="0">
                <a:solidFill>
                  <a:schemeClr val="bg2"/>
                </a:solidFill>
              </a:rPr>
              <a:t>WSDL</a:t>
            </a:r>
            <a:endParaRPr lang="en-US" sz="1600" dirty="0">
              <a:solidFill>
                <a:schemeClr val="bg2"/>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672" y="4364036"/>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8237" y="162445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3713" y="4360861"/>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86289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66700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9446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Web services for Guidewire integration</a:t>
            </a:r>
          </a:p>
        </p:txBody>
      </p:sp>
      <p:sp>
        <p:nvSpPr>
          <p:cNvPr id="3" name="Content Placeholder 2"/>
          <p:cNvSpPr>
            <a:spLocks noGrp="1"/>
          </p:cNvSpPr>
          <p:nvPr>
            <p:ph idx="1"/>
          </p:nvPr>
        </p:nvSpPr>
        <p:spPr>
          <a:xfrm>
            <a:off x="519113" y="4191000"/>
            <a:ext cx="8318500" cy="2209800"/>
          </a:xfrm>
        </p:spPr>
        <p:txBody>
          <a:bodyPr/>
          <a:lstStyle/>
          <a:p>
            <a:r>
              <a:rPr lang="en-US" dirty="0"/>
              <a:t>Guidewire can consume and publish web services</a:t>
            </a:r>
          </a:p>
          <a:p>
            <a:r>
              <a:rPr lang="en-US" dirty="0"/>
              <a:t>This lesson focuses on how to consume external web services</a:t>
            </a:r>
          </a:p>
          <a:p>
            <a:r>
              <a:rPr lang="en-US" dirty="0"/>
              <a:t>The next lesson discusses how to publish Guidewire web services for other systems to consume</a:t>
            </a:r>
          </a:p>
          <a:p>
            <a:endParaRPr lang="en-US" dirty="0"/>
          </a:p>
        </p:txBody>
      </p:sp>
      <p:pic>
        <p:nvPicPr>
          <p:cNvPr id="4" name="Picture 5"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025" y="1639888"/>
            <a:ext cx="1268413" cy="12668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6780213" y="1357313"/>
            <a:ext cx="20462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exchange rate</a:t>
            </a:r>
            <a:br>
              <a:rPr lang="en-US">
                <a:solidFill>
                  <a:schemeClr val="bg1"/>
                </a:solidFill>
              </a:rPr>
            </a:br>
            <a:r>
              <a:rPr lang="en-US">
                <a:solidFill>
                  <a:schemeClr val="bg1"/>
                </a:solidFill>
              </a:rPr>
              <a:t>system</a:t>
            </a:r>
          </a:p>
        </p:txBody>
      </p:sp>
      <p:sp>
        <p:nvSpPr>
          <p:cNvPr id="7" name="Text Box 69"/>
          <p:cNvSpPr txBox="1">
            <a:spLocks noChangeArrowheads="1"/>
          </p:cNvSpPr>
          <p:nvPr/>
        </p:nvSpPr>
        <p:spPr bwMode="auto">
          <a:xfrm>
            <a:off x="981075" y="3468688"/>
            <a:ext cx="1797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err="1">
                <a:solidFill>
                  <a:schemeClr val="accent1"/>
                </a:solidFill>
              </a:rPr>
              <a:t>FinancialsAPI</a:t>
            </a:r>
            <a:endParaRPr lang="en-US" dirty="0">
              <a:solidFill>
                <a:schemeClr val="accent1"/>
              </a:solidFill>
            </a:endParaRPr>
          </a:p>
        </p:txBody>
      </p:sp>
      <p:sp>
        <p:nvSpPr>
          <p:cNvPr id="9" name="Text Box 90"/>
          <p:cNvSpPr txBox="1">
            <a:spLocks noChangeArrowheads="1"/>
          </p:cNvSpPr>
          <p:nvPr/>
        </p:nvSpPr>
        <p:spPr bwMode="auto">
          <a:xfrm>
            <a:off x="2366963" y="1590675"/>
            <a:ext cx="2319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get exchange rates</a:t>
            </a:r>
          </a:p>
        </p:txBody>
      </p:sp>
      <p:sp>
        <p:nvSpPr>
          <p:cNvPr id="10" name="Freeform 91"/>
          <p:cNvSpPr>
            <a:spLocks/>
          </p:cNvSpPr>
          <p:nvPr/>
        </p:nvSpPr>
        <p:spPr bwMode="auto">
          <a:xfrm>
            <a:off x="2778125" y="2865438"/>
            <a:ext cx="3065463" cy="306387"/>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Text Box 92"/>
          <p:cNvSpPr txBox="1">
            <a:spLocks noChangeArrowheads="1"/>
          </p:cNvSpPr>
          <p:nvPr/>
        </p:nvSpPr>
        <p:spPr bwMode="auto">
          <a:xfrm>
            <a:off x="6780213" y="2832100"/>
            <a:ext cx="1419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financial</a:t>
            </a:r>
            <a:br>
              <a:rPr lang="en-US">
                <a:solidFill>
                  <a:schemeClr val="bg1"/>
                </a:solidFill>
              </a:rPr>
            </a:br>
            <a:r>
              <a:rPr lang="en-US">
                <a:solidFill>
                  <a:schemeClr val="bg1"/>
                </a:solidFill>
              </a:rPr>
              <a:t>system</a:t>
            </a:r>
          </a:p>
        </p:txBody>
      </p:sp>
      <p:sp>
        <p:nvSpPr>
          <p:cNvPr id="12" name="Text Box 93"/>
          <p:cNvSpPr txBox="1">
            <a:spLocks noChangeArrowheads="1"/>
          </p:cNvSpPr>
          <p:nvPr/>
        </p:nvSpPr>
        <p:spPr bwMode="auto">
          <a:xfrm>
            <a:off x="3457575" y="2552700"/>
            <a:ext cx="2319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rPr>
              <a:t>make payment</a:t>
            </a:r>
          </a:p>
        </p:txBody>
      </p:sp>
      <p:sp>
        <p:nvSpPr>
          <p:cNvPr id="13" name="Text Box 94"/>
          <p:cNvSpPr txBox="1">
            <a:spLocks noChangeArrowheads="1"/>
          </p:cNvSpPr>
          <p:nvPr/>
        </p:nvSpPr>
        <p:spPr bwMode="auto">
          <a:xfrm>
            <a:off x="6385719" y="2206625"/>
            <a:ext cx="157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rgbClr val="008000"/>
                </a:solidFill>
              </a:rPr>
              <a:t>CurrencyAPI</a:t>
            </a:r>
            <a:endParaRPr lang="en-US" dirty="0">
              <a:solidFill>
                <a:srgbClr val="008000"/>
              </a:solidFill>
            </a:endParaRPr>
          </a:p>
        </p:txBody>
      </p:sp>
      <p:sp>
        <p:nvSpPr>
          <p:cNvPr id="14" name="Freeform 89"/>
          <p:cNvSpPr>
            <a:spLocks/>
          </p:cNvSpPr>
          <p:nvPr/>
        </p:nvSpPr>
        <p:spPr bwMode="auto">
          <a:xfrm>
            <a:off x="2300288" y="1919288"/>
            <a:ext cx="3262312" cy="214312"/>
          </a:xfrm>
          <a:custGeom>
            <a:avLst/>
            <a:gdLst>
              <a:gd name="T0" fmla="*/ 0 w 2055"/>
              <a:gd name="T1" fmla="*/ 0 h 135"/>
              <a:gd name="T2" fmla="*/ 3133725 w 2055"/>
              <a:gd name="T3" fmla="*/ 0 h 135"/>
              <a:gd name="T4" fmla="*/ 3186112 w 2055"/>
              <a:gd name="T5" fmla="*/ 4762 h 135"/>
              <a:gd name="T6" fmla="*/ 3228975 w 2055"/>
              <a:gd name="T7" fmla="*/ 28575 h 135"/>
              <a:gd name="T8" fmla="*/ 3252787 w 2055"/>
              <a:gd name="T9" fmla="*/ 66675 h 135"/>
              <a:gd name="T10" fmla="*/ 3262312 w 2055"/>
              <a:gd name="T11" fmla="*/ 114300 h 135"/>
              <a:gd name="T12" fmla="*/ 3252787 w 2055"/>
              <a:gd name="T13" fmla="*/ 161925 h 135"/>
              <a:gd name="T14" fmla="*/ 3219450 w 2055"/>
              <a:gd name="T15" fmla="*/ 190500 h 135"/>
              <a:gd name="T16" fmla="*/ 3190875 w 2055"/>
              <a:gd name="T17" fmla="*/ 209550 h 135"/>
              <a:gd name="T18" fmla="*/ 3148012 w 2055"/>
              <a:gd name="T19" fmla="*/ 214312 h 135"/>
              <a:gd name="T20" fmla="*/ 147637 w 2055"/>
              <a:gd name="T21" fmla="*/ 214312 h 1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55"/>
              <a:gd name="T34" fmla="*/ 0 h 135"/>
              <a:gd name="T35" fmla="*/ 2055 w 2055"/>
              <a:gd name="T36" fmla="*/ 135 h 1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55" h="135">
                <a:moveTo>
                  <a:pt x="0" y="0"/>
                </a:moveTo>
                <a:lnTo>
                  <a:pt x="1974" y="0"/>
                </a:lnTo>
                <a:lnTo>
                  <a:pt x="2007" y="3"/>
                </a:lnTo>
                <a:lnTo>
                  <a:pt x="2034" y="18"/>
                </a:lnTo>
                <a:lnTo>
                  <a:pt x="2049" y="42"/>
                </a:lnTo>
                <a:lnTo>
                  <a:pt x="2055" y="72"/>
                </a:lnTo>
                <a:lnTo>
                  <a:pt x="2049" y="102"/>
                </a:lnTo>
                <a:lnTo>
                  <a:pt x="2028" y="120"/>
                </a:lnTo>
                <a:lnTo>
                  <a:pt x="2010" y="132"/>
                </a:lnTo>
                <a:lnTo>
                  <a:pt x="1983" y="135"/>
                </a:lnTo>
                <a:lnTo>
                  <a:pt x="93" y="135"/>
                </a:lnTo>
              </a:path>
            </a:pathLst>
          </a:custGeom>
          <a:noFill/>
          <a:ln w="28575">
            <a:solidFill>
              <a:srgbClr val="008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2731" y="143285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0275" y="251460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46642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8EA452-3933-4FC1-AA7D-BB78415C7774}"/>
</file>

<file path=customXml/itemProps2.xml><?xml version="1.0" encoding="utf-8"?>
<ds:datastoreItem xmlns:ds="http://schemas.openxmlformats.org/officeDocument/2006/customXml" ds:itemID="{16C44B3F-AD3E-490C-86C0-61DA8F266FB9}"/>
</file>

<file path=customXml/itemProps3.xml><?xml version="1.0" encoding="utf-8"?>
<ds:datastoreItem xmlns:ds="http://schemas.openxmlformats.org/officeDocument/2006/customXml" ds:itemID="{EEFABF66-DD31-41B0-9BC3-12E8884B9304}"/>
</file>

<file path=docProps/app.xml><?xml version="1.0" encoding="utf-8"?>
<Properties xmlns="http://schemas.openxmlformats.org/officeDocument/2006/extended-properties" xmlns:vt="http://schemas.openxmlformats.org/officeDocument/2006/docPropsVTypes">
  <Template>Emerald_Template</Template>
  <TotalTime>1683</TotalTime>
  <Words>3573</Words>
  <Application>Microsoft Office PowerPoint</Application>
  <PresentationFormat>On-screen Show (4:3)</PresentationFormat>
  <Paragraphs>380</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Emerald_Template</vt:lpstr>
      <vt:lpstr>Consuming External Web Services </vt:lpstr>
      <vt:lpstr>PowerPoint Presentation</vt:lpstr>
      <vt:lpstr>PowerPoint Presentation</vt:lpstr>
      <vt:lpstr>Web Service</vt:lpstr>
      <vt:lpstr>WSDL</vt:lpstr>
      <vt:lpstr>SOAP</vt:lpstr>
      <vt:lpstr>WSDL binding styles</vt:lpstr>
      <vt:lpstr>Which WSDL binding should I use?</vt:lpstr>
      <vt:lpstr>Web services for Guidewire integration</vt:lpstr>
      <vt:lpstr>PowerPoint Presentation</vt:lpstr>
      <vt:lpstr>Deprecated RPCE web services</vt:lpstr>
      <vt:lpstr>Webservice collection (WSC)</vt:lpstr>
      <vt:lpstr>PowerPoint Presentation</vt:lpstr>
      <vt:lpstr>Web service endpoints</vt:lpstr>
      <vt:lpstr>Consuming an external RPCE web service</vt:lpstr>
      <vt:lpstr>Step 1: Create a web service endpoint</vt:lpstr>
      <vt:lpstr>Step 2: Load the resources</vt:lpstr>
      <vt:lpstr>Step 3: Deploy your changes</vt:lpstr>
      <vt:lpstr>Step 4: Reference the web service in Gosu</vt:lpstr>
      <vt:lpstr>Additional configuration options</vt:lpstr>
      <vt:lpstr>PowerPoint Presentation</vt:lpstr>
      <vt:lpstr>Web service collections</vt:lpstr>
      <vt:lpstr>Consuming an external WS-I web service</vt:lpstr>
      <vt:lpstr>Step 1: Create a package</vt:lpstr>
      <vt:lpstr>Step 2: Create a web service collection</vt:lpstr>
      <vt:lpstr>Step 3: Fetch the resources</vt:lpstr>
      <vt:lpstr>Step 4: Deploy your changes</vt:lpstr>
      <vt:lpstr>Step 5: Reference the web service in Gosu</vt:lpstr>
      <vt:lpstr>Additional configuration options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Consuming External Web Services</dc:title>
  <dc:subject>Guidewire 8.0 Application Integration Consuming External Web Services</dc:subject>
  <dc:creator>Seth Luersen</dc:creator>
  <cp:keywords>Emerald;Guidewire 8.0 Application Integration;Consuming External Web Services</cp:keywords>
  <cp:lastModifiedBy>Guidewire Education</cp:lastModifiedBy>
  <cp:revision>172</cp:revision>
  <dcterms:created xsi:type="dcterms:W3CDTF">2013-08-19T16:16:51Z</dcterms:created>
  <dcterms:modified xsi:type="dcterms:W3CDTF">2015-04-03T22:09:53Z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