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theme/theme3.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8" r:id="rId3"/>
    <p:sldId id="260" r:id="rId4"/>
    <p:sldId id="262" r:id="rId5"/>
    <p:sldId id="265" r:id="rId6"/>
    <p:sldId id="266" r:id="rId7"/>
    <p:sldId id="267" r:id="rId8"/>
    <p:sldId id="268" r:id="rId9"/>
    <p:sldId id="275" r:id="rId10"/>
    <p:sldId id="263" r:id="rId11"/>
    <p:sldId id="264" r:id="rId12"/>
    <p:sldId id="269" r:id="rId13"/>
    <p:sldId id="276" r:id="rId14"/>
    <p:sldId id="270" r:id="rId15"/>
    <p:sldId id="271" r:id="rId16"/>
    <p:sldId id="277" r:id="rId17"/>
    <p:sldId id="278" r:id="rId18"/>
    <p:sldId id="273" r:id="rId19"/>
    <p:sldId id="280" r:id="rId20"/>
    <p:sldId id="259" r:id="rId21"/>
    <p:sldId id="26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C0BBBE-4C60-4D1D-B1E2-1E55D6D5B9B2}">
          <p14:sldIdLst>
            <p14:sldId id="256"/>
            <p14:sldId id="258"/>
          </p14:sldIdLst>
        </p14:section>
        <p14:section name="Overview" id="{AC69B05E-BBF6-4A3F-88A8-53F9F5F530D8}">
          <p14:sldIdLst>
            <p14:sldId id="260"/>
            <p14:sldId id="262"/>
            <p14:sldId id="265"/>
            <p14:sldId id="266"/>
            <p14:sldId id="267"/>
            <p14:sldId id="268"/>
            <p14:sldId id="275"/>
          </p14:sldIdLst>
        </p14:section>
        <p14:section name="Walkthrough" id="{394E52D8-0F42-4BA7-82AA-44656B4FDDFD}">
          <p14:sldIdLst>
            <p14:sldId id="263"/>
            <p14:sldId id="264"/>
            <p14:sldId id="269"/>
            <p14:sldId id="276"/>
            <p14:sldId id="270"/>
            <p14:sldId id="271"/>
            <p14:sldId id="277"/>
            <p14:sldId id="278"/>
            <p14:sldId id="273"/>
            <p14:sldId id="280"/>
          </p14:sldIdLst>
        </p14:section>
        <p14:section name="Review" id="{62E48339-F833-41E3-9D92-3F737862A2AF}">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3" clrIdx="0"/>
  <p:cmAuthor id="1" name="Guidewire Education" initials="sluersen"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99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8" autoAdjust="0"/>
    <p:restoredTop sz="71191" autoAdjust="0"/>
  </p:normalViewPr>
  <p:slideViewPr>
    <p:cSldViewPr showGuides="1">
      <p:cViewPr>
        <p:scale>
          <a:sx n="100" d="100"/>
          <a:sy n="100" d="100"/>
        </p:scale>
        <p:origin x="-1230" y="-7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2" d="100"/>
          <a:sy n="102" d="100"/>
        </p:scale>
        <p:origin x="-3108"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bank account is created, Acme wants to verify that the bank name, routing number, and account number reference a real bank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BankAccount</a:t>
            </a:r>
            <a:r>
              <a:rPr lang="en-US" baseline="0" dirty="0" smtClean="0"/>
              <a:t> is an EventAware entity.  The entity specifies an &lt;events /&gt; element in its definition which means that the BankAccount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entity that implements the messaging interface.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For all entities that implement the EventAware delegate, the Guidewire application automatically creates specific events: entityNameChanged, entityNameRemoved, and entityNameAdded. The BankAccount entity implements the BankAccountChanged, BankAccountRemoved, and BankAccountAdded messaging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a:defRPr/>
            </a:pPr>
            <a:r>
              <a:rPr lang="en-US" dirty="0"/>
              <a:t>When a user clicks Update, each BankAccount in the ListView row triggers an event specific to each bank account entity instance.  Newly added bank accounts trigger the BankAccountAdded event.  Modified bank accounts trigger the BankAccountChanged event.  Removed bank accounts trigger the BankAccountRemoved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messaging destination </a:t>
            </a:r>
            <a:r>
              <a:rPr lang="en-US" dirty="0" smtClean="0"/>
              <a:t>represents external system used to reply with a response to sent messages.</a:t>
            </a:r>
            <a:r>
              <a:rPr lang="en-US" baseline="0" dirty="0" smtClean="0"/>
              <a:t> </a:t>
            </a:r>
            <a:r>
              <a:rPr lang="en-US" dirty="0" smtClean="0"/>
              <a:t>Bank Account Verification is </a:t>
            </a:r>
            <a:r>
              <a:rPr lang="en-US" baseline="0" dirty="0" smtClean="0"/>
              <a:t>messaging destination that subscribes</a:t>
            </a:r>
            <a:r>
              <a:rPr lang="en-US" dirty="0" smtClean="0"/>
              <a:t> to </a:t>
            </a:r>
            <a:r>
              <a:rPr lang="en-US" baseline="0" dirty="0" smtClean="0"/>
              <a:t>the </a:t>
            </a:r>
            <a:r>
              <a:rPr lang="en-US" dirty="0" smtClean="0"/>
              <a:t>BankAccountAdded and BankAccountChanged events.</a:t>
            </a:r>
            <a:r>
              <a:rPr lang="en-US" baseline="0" dirty="0" smtClean="0"/>
              <a:t> In other words, the Bank Account Verification messaging destination</a:t>
            </a:r>
            <a:r>
              <a:rPr lang="en-US" dirty="0" smtClean="0"/>
              <a:t> </a:t>
            </a:r>
            <a:r>
              <a:rPr lang="en-US" baseline="0" dirty="0" smtClean="0"/>
              <a:t>listens for </a:t>
            </a:r>
            <a:r>
              <a:rPr lang="en-US" dirty="0" smtClean="0"/>
              <a:t>when user</a:t>
            </a:r>
            <a:r>
              <a:rPr lang="en-US" baseline="0" dirty="0" smtClean="0"/>
              <a:t> creates a bank account and when a user edits a bank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1457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07169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application triggers a messaging event, the application calls the Event Fired rule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event</a:t>
            </a:r>
            <a:r>
              <a:rPr lang="en-US" baseline="0" dirty="0" smtClean="0"/>
              <a:t> fired rule set defines a specific r</a:t>
            </a:r>
            <a:r>
              <a:rPr lang="en-US" dirty="0" smtClean="0"/>
              <a:t>oot entity</a:t>
            </a:r>
            <a:r>
              <a:rPr lang="en-US" baseline="0" dirty="0" smtClean="0"/>
              <a:t> as t</a:t>
            </a:r>
            <a:r>
              <a:rPr lang="en-US" dirty="0" smtClean="0"/>
              <a:t>he entity that implements the event messaging interface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root entity differs from the Message entity. The distinction is important to understand. The root entity represents the instance of the entity that fired the event, in this case, an instance of a BankAccount. The message represents an instance of the Message entity.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instances of a message entity are stored in the message table. A Message entity has many fields. The field that stores the content of the message is the Payload field.  The payload field is what the application sends to the messaging destination.</a:t>
            </a:r>
          </a:p>
          <a:p>
            <a:endParaRPr lang="en-US" baseline="0" dirty="0" smtClean="0"/>
          </a:p>
          <a:p>
            <a:r>
              <a:rPr lang="en-US" dirty="0" smtClean="0"/>
              <a:t>Payload generation is not reflected in the user interface.</a:t>
            </a:r>
            <a:br>
              <a:rPr lang="en-US" dirty="0" smtClean="0"/>
            </a:br>
            <a:r>
              <a:rPr lang="en-US" dirty="0" smtClean="0"/>
              <a:t/>
            </a:r>
            <a:br>
              <a:rPr lang="en-US" dirty="0" smtClean="0"/>
            </a:br>
            <a:r>
              <a:rPr lang="en-US" dirty="0" smtClean="0"/>
              <a:t>The Event Fired rule creates message payload and message that is associated with the root entity and the default root object is the entity instance that triggers the event.  The message payload is text-base content regarding root object (typically).  The message context assigns a root object for the message.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create or change a bank account in TrainingApp and watch the console, you will see a short lag between the click of the Update button and the printing of the payload. This lag occurs because the message table is scanned for new messages only once every few seconds. In other words, the lag occurs because all message integration points are at least partially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4665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TrainingApp,</a:t>
            </a:r>
            <a:r>
              <a:rPr lang="en-US" baseline="0" dirty="0" smtClean="0"/>
              <a:t> for contacts with newly added or changed bank accounts, y</a:t>
            </a:r>
            <a:r>
              <a:rPr lang="en-US" dirty="0" smtClean="0"/>
              <a:t>ou can see the results of message acknowledgement in the user interface when the Verified? value changes from Pending</a:t>
            </a:r>
            <a:r>
              <a:rPr lang="en-US" baseline="0" dirty="0" smtClean="0"/>
              <a:t> to Verified or Invalid.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response is a reply from an external system that usually contains some additional data for the Guidewire application to process.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acknowledgement does not trigger a refresh of the screen. </a:t>
            </a:r>
            <a:r>
              <a:rPr lang="en-US" baseline="0" dirty="0" smtClean="0"/>
              <a:t>Click Refresh to see the response results. </a:t>
            </a:r>
            <a:r>
              <a:rPr lang="en-US" dirty="0" smtClean="0"/>
              <a:t>Bank accounts whose routing number starts with "000" will receive a response with an Invalid</a:t>
            </a:r>
            <a:r>
              <a:rPr lang="en-US" baseline="0" dirty="0" smtClean="0"/>
              <a:t> value.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servers involved at each point of the process are important because they determine where payload work should occur. The majority of payload generation should be done in Event Fired rules on the application server that manages the given user's session. However, if some portion of payload generation must be done immediately before the message is sent, that portion of the payload can be generated on the batch server.  In clustered environments, only one application server can be the dedicated batch server. For this reason, the batch server typically does not manage user sessions even though this is possible.  Batch servers can be configured also to manage message delivery and work queue threads. For non-clustered environments, the application server is also the batch server.</a:t>
            </a:r>
          </a:p>
          <a:p>
            <a:endParaRPr lang="en-US" sz="1000" dirty="0" smtClean="0"/>
          </a:p>
          <a:p>
            <a:r>
              <a:rPr lang="en-US" sz="1000" dirty="0" smtClean="0"/>
              <a:t>A message is always processed in at least two and as many as four transactions:</a:t>
            </a:r>
          </a:p>
          <a:p>
            <a:pPr marL="171450" indent="-171450">
              <a:buFont typeface="Arial" pitchFamily="34" charset="0"/>
              <a:buChar char="•"/>
            </a:pPr>
            <a:r>
              <a:rPr lang="en-US" sz="1000" dirty="0" smtClean="0"/>
              <a:t>The first transaction (labeled as "tran 1" above) creates the message and generates the payload. This transaction always occurs.</a:t>
            </a:r>
          </a:p>
          <a:p>
            <a:pPr marL="171450" indent="-171450">
              <a:buFont typeface="Arial" pitchFamily="34" charset="0"/>
              <a:buChar char="•"/>
            </a:pPr>
            <a:r>
              <a:rPr lang="en-US" sz="1000" dirty="0" smtClean="0"/>
              <a:t>Prior to sending the message, an optional transaction (labeled as "tran 2" above) may transform the message payload. This is usually done when the message must include information that can only be known immediately before sending the message.</a:t>
            </a:r>
          </a:p>
          <a:p>
            <a:pPr marL="171450" indent="-171450">
              <a:buFont typeface="Arial" pitchFamily="34" charset="0"/>
              <a:buChar char="•"/>
            </a:pPr>
            <a:r>
              <a:rPr lang="en-US" sz="1000" dirty="0" smtClean="0"/>
              <a:t>The sending of the message to the external system occurs in its own transaction (labeled as "tran 3" above). This transaction always occurs. If the external system acknowledges the message synchronously, then the acknowledgement is included in this transaction.</a:t>
            </a:r>
          </a:p>
          <a:p>
            <a:pPr marL="171450" indent="-171450">
              <a:buFont typeface="Arial" pitchFamily="34" charset="0"/>
              <a:buChar char="•"/>
            </a:pPr>
            <a:r>
              <a:rPr lang="en-US" sz="1000" dirty="0" smtClean="0"/>
              <a:t>If the external system acknowledges the message asynchronously, then a separate transaction (labeled as "tran 4" above) processes the acknowledgement. This transaction does not occur for messages that are acknowledged synchronously.</a:t>
            </a:r>
          </a:p>
          <a:p>
            <a:endParaRPr lang="en-US" sz="1000" dirty="0" smtClean="0"/>
          </a:p>
          <a:p>
            <a:r>
              <a:rPr lang="en-US" sz="1000" dirty="0" smtClean="0"/>
              <a:t>The transaction structure is important because this determines the work that is rolled back if an error occurs.</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2473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641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1)Triggering messaging; payload generation; sending the message; acknowledging the message.</a:t>
            </a:r>
          </a:p>
          <a:p>
            <a:r>
              <a:rPr lang="en-US" dirty="0" smtClean="0"/>
              <a:t>2) Pending Send, Pending Acknowledgement (sent but no acknowledgement received), and Retryable Error (sent and an error reported by external system, a negative acknowledgement or </a:t>
            </a:r>
            <a:r>
              <a:rPr lang="en-US" dirty="0" err="1" smtClean="0"/>
              <a:t>NACK</a:t>
            </a:r>
            <a:r>
              <a:rPr lang="en-US" dirty="0" smtClean="0"/>
              <a:t>).</a:t>
            </a:r>
          </a:p>
          <a:p>
            <a:r>
              <a:rPr lang="en-US" dirty="0" smtClean="0"/>
              <a:t>3) The two servers are the application server and the batch server. 	In clustered environments, only one application server can be configured as the dedicated batch server of the cluster. A batch server manages batch processes and can also be configured to manage message delivery and work queue threads.  For this reason, the batch server typically does not manage user sessions as an application server even though this is possible. The application server creates the message. The batch server sends the message and typically processes the response.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overall architecture of messaging is asynchronous. It is possible for a message to be sent to an external system synchronously. But messages are not processed immediately upon being placed in the message table. Therefore, since the message processing aspect is asynchronous, the overall architecture is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table has a prefix (represented above by "xx_") that varies with each application. For TrainingApp, which is based on ContactCenter, the message physical table is named ab_message</a:t>
            </a:r>
            <a:r>
              <a:rPr lang="en-US" baseline="0" dirty="0" smtClean="0"/>
              <a:t> in the database.</a:t>
            </a:r>
          </a:p>
          <a:p>
            <a:endParaRPr lang="en-US" dirty="0" smtClean="0"/>
          </a:p>
          <a:p>
            <a:r>
              <a:rPr lang="en-US" dirty="0" smtClean="0"/>
              <a:t>An exception</a:t>
            </a:r>
            <a:r>
              <a:rPr lang="en-US" baseline="0" dirty="0" smtClean="0"/>
              <a:t> in the initial sending of the message throws an error. An error can also occur in the external system that the message is being sent to. In either case, Guidewire </a:t>
            </a:r>
            <a:r>
              <a:rPr lang="en-US" dirty="0" smtClean="0"/>
              <a:t>reports an error with the message.</a:t>
            </a:r>
            <a:r>
              <a:rPr lang="en-US" baseline="0" dirty="0" smtClean="0"/>
              <a:t> G</a:t>
            </a:r>
            <a:r>
              <a:rPr lang="en-US" dirty="0" smtClean="0"/>
              <a:t>uidewire will always retries to resend the message with an error.  The message</a:t>
            </a:r>
            <a:r>
              <a:rPr lang="en-US" baseline="0" dirty="0" smtClean="0"/>
              <a:t> status is Retryable Error</a:t>
            </a:r>
            <a:r>
              <a:rPr lang="en-US" dirty="0" smtClean="0"/>
              <a:t>. Later lessons</a:t>
            </a:r>
            <a:r>
              <a:rPr lang="en-US" baseline="0" dirty="0" smtClean="0"/>
              <a:t> discuss how to configure the resending of a message.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376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all of the screens in the "Training: Messaging" location group (including the Message Table screen shown above) are unique to TrainingApp and have been created for instructional purposes only. The genuine Guidewire applications provide an "Event Messages" administration screen. This screen is discussed in the "Sending Messages" and "Acknowledging Messages"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8437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speaking, message creation is triggered by adding an event to an event-aware entity. This almost always involves a data change, though it isn't a requirement.</a:t>
            </a:r>
          </a:p>
          <a:p>
            <a:endParaRPr lang="en-US" dirty="0" smtClean="0"/>
          </a:p>
          <a:p>
            <a:r>
              <a:rPr lang="en-US" dirty="0" smtClean="0"/>
              <a:t>A positive acknowledgement means that the message was successfully received and processed by the external system.</a:t>
            </a:r>
          </a:p>
          <a:p>
            <a:endParaRPr lang="en-US" dirty="0" smtClean="0"/>
          </a:p>
          <a:p>
            <a:r>
              <a:rPr lang="en-US" dirty="0" smtClean="0"/>
              <a:t>A negative acknowledgement means that the message was received, but some type of error occurred and the message was not processed. (In some cases, the integration code will attempt to resend the message. In other cases, the message must be addressed manually.)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813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is accomplished using a variety of Guidewire components. The primary components have been listed above, but the list is not exhaustive.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1820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messaging components are discussed through the messaging section of the course, such as:</a:t>
            </a:r>
          </a:p>
          <a:p>
            <a:pPr marL="171450" indent="-171450">
              <a:buFont typeface="Arial" pitchFamily="34" charset="0"/>
              <a:buChar char="•"/>
            </a:pPr>
            <a:r>
              <a:rPr lang="en-US" dirty="0" smtClean="0"/>
              <a:t>The MessageContext entity, which is used to simplify creation of the message.</a:t>
            </a:r>
          </a:p>
          <a:p>
            <a:pPr marL="171450" indent="-171450">
              <a:buFont typeface="Arial" pitchFamily="34" charset="0"/>
              <a:buChar char="•"/>
            </a:pPr>
            <a:r>
              <a:rPr lang="en-US" dirty="0" smtClean="0"/>
              <a:t>Gosu templates, which are used to generated message payloads.</a:t>
            </a:r>
          </a:p>
          <a:p>
            <a:pPr marL="171450" indent="-171450">
              <a:buFont typeface="Arial" pitchFamily="34" charset="0"/>
              <a:buChar char="•"/>
            </a:pPr>
            <a:r>
              <a:rPr lang="en-US" dirty="0" smtClean="0"/>
              <a:t>Guidewire XML models, which are used to generated message payloads.</a:t>
            </a:r>
          </a:p>
          <a:p>
            <a:pPr marL="171450" indent="-171450">
              <a:buFont typeface="Arial" pitchFamily="34" charset="0"/>
              <a:buChar char="•"/>
            </a:pPr>
            <a:r>
              <a:rPr lang="en-US" dirty="0" smtClean="0"/>
              <a:t>Web services, which can be used to send messages to external systems or receive responses from them.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8200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smtClean="0">
                <a:solidFill>
                  <a:schemeClr val="bg1"/>
                </a:solidFill>
              </a:rPr>
              <a:t>DataHub</a:t>
            </a:r>
            <a:r>
              <a:rPr lang="en-US" sz="1400" b="0" dirty="0" smtClean="0">
                <a:solidFill>
                  <a:schemeClr val="bg1"/>
                </a:solidFill>
              </a:rPr>
              <a:t>, Guidewire </a:t>
            </a:r>
            <a:r>
              <a:rPr lang="en-US" sz="1400" b="0" dirty="0" err="1" smtClean="0">
                <a:solidFill>
                  <a:schemeClr val="bg1"/>
                </a:solidFill>
              </a:rPr>
              <a:t>InfoCenter</a:t>
            </a:r>
            <a:r>
              <a:rPr lang="en-US" sz="140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2.emf"/><Relationship Id="rId5" Type="http://schemas.microsoft.com/office/2007/relationships/hdphoto" Target="../media/hdphoto1.wdp"/><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4.emf"/><Relationship Id="rId5" Type="http://schemas.openxmlformats.org/officeDocument/2006/relationships/image" Target="../media/image17.emf"/><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4.emf"/><Relationship Id="rId5" Type="http://schemas.openxmlformats.org/officeDocument/2006/relationships/image" Target="../media/image5.emf"/><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emf"/><Relationship Id="rId5" Type="http://schemas.openxmlformats.org/officeDocument/2006/relationships/image" Target="../media/image12.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April 20, </a:t>
            </a:r>
            <a:r>
              <a:rPr lang="en-US" dirty="0" smtClean="0"/>
              <a:t>2014</a:t>
            </a:r>
            <a:endParaRPr lang="en-US" dirty="0"/>
          </a:p>
        </p:txBody>
      </p:sp>
      <p:sp>
        <p:nvSpPr>
          <p:cNvPr id="3" name="Title 2"/>
          <p:cNvSpPr>
            <a:spLocks noGrp="1"/>
          </p:cNvSpPr>
          <p:nvPr>
            <p:ph type="ctrTitle"/>
          </p:nvPr>
        </p:nvSpPr>
        <p:spPr/>
        <p:txBody>
          <a:bodyPr/>
          <a:lstStyle/>
          <a:p>
            <a:r>
              <a:rPr lang="en-US" dirty="0" smtClean="0"/>
              <a:t>Messaging Introduction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messaging</a:t>
            </a:r>
          </a:p>
          <a:p>
            <a:r>
              <a:rPr lang="en-US" dirty="0">
                <a:solidFill>
                  <a:schemeClr val="bg1"/>
                </a:solidFill>
              </a:rPr>
              <a:t>Walkthrough of a sample message</a:t>
            </a:r>
          </a:p>
          <a:p>
            <a:endParaRPr lang="en-US" dirty="0"/>
          </a:p>
        </p:txBody>
      </p:sp>
    </p:spTree>
    <p:extLst>
      <p:ext uri="{BB962C8B-B14F-4D97-AF65-F5344CB8AC3E}">
        <p14:creationId xmlns:p14="http://schemas.microsoft.com/office/powerpoint/2010/main" val="11922002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Use case: Bank account verification</a:t>
            </a:r>
            <a:endParaRPr lang="en-US" dirty="0"/>
          </a:p>
        </p:txBody>
      </p:sp>
      <p:sp>
        <p:nvSpPr>
          <p:cNvPr id="10" name="Content Placeholder 9"/>
          <p:cNvSpPr>
            <a:spLocks noGrp="1"/>
          </p:cNvSpPr>
          <p:nvPr>
            <p:ph idx="1"/>
          </p:nvPr>
        </p:nvSpPr>
        <p:spPr>
          <a:xfrm>
            <a:off x="519113" y="4419600"/>
            <a:ext cx="8318500" cy="1981200"/>
          </a:xfrm>
        </p:spPr>
        <p:txBody>
          <a:bodyPr/>
          <a:lstStyle/>
          <a:p>
            <a:r>
              <a:rPr lang="en-US" dirty="0" smtClean="0"/>
              <a:t>Messaging mechanism verifies bank account details</a:t>
            </a:r>
          </a:p>
          <a:p>
            <a:pPr lvl="1"/>
            <a:r>
              <a:rPr lang="en-US" dirty="0" smtClean="0"/>
              <a:t>Bank name, routing number, and account number </a:t>
            </a:r>
          </a:p>
          <a:p>
            <a:pPr lvl="1"/>
            <a:r>
              <a:rPr lang="en-US" dirty="0" smtClean="0"/>
              <a:t>New and modified accounts</a:t>
            </a:r>
          </a:p>
          <a:p>
            <a:r>
              <a:rPr lang="en-US" dirty="0" smtClean="0"/>
              <a:t>Verified? shows messaging acknowledgment</a:t>
            </a:r>
          </a:p>
          <a:p>
            <a:pPr lvl="1"/>
            <a:r>
              <a:rPr lang="en-US" dirty="0" smtClean="0"/>
              <a:t>Verified or </a:t>
            </a:r>
            <a:r>
              <a:rPr lang="en-US" dirty="0"/>
              <a:t>Invalid</a:t>
            </a:r>
            <a:endParaRPr lang="en-US" dirty="0" smtClean="0"/>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29817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Triggering the message (1)</a:t>
            </a:r>
            <a:endParaRPr lang="en-US" dirty="0"/>
          </a:p>
        </p:txBody>
      </p:sp>
      <p:sp>
        <p:nvSpPr>
          <p:cNvPr id="3" name="Content Placeholder 2"/>
          <p:cNvSpPr>
            <a:spLocks noGrp="1"/>
          </p:cNvSpPr>
          <p:nvPr>
            <p:ph idx="1"/>
          </p:nvPr>
        </p:nvSpPr>
        <p:spPr>
          <a:xfrm>
            <a:off x="521208" y="3733800"/>
            <a:ext cx="7900684" cy="2667000"/>
          </a:xfrm>
        </p:spPr>
        <p:txBody>
          <a:bodyPr/>
          <a:lstStyle/>
          <a:p>
            <a:r>
              <a:rPr lang="en-US" dirty="0" smtClean="0"/>
              <a:t>BankAccount is an EventAware entity</a:t>
            </a:r>
          </a:p>
          <a:p>
            <a:pPr lvl="1"/>
            <a:r>
              <a:rPr lang="en-US" dirty="0" smtClean="0"/>
              <a:t>Click Update to trigger Change, Removed, </a:t>
            </a:r>
            <a:br>
              <a:rPr lang="en-US" dirty="0" smtClean="0"/>
            </a:br>
            <a:r>
              <a:rPr lang="en-US" dirty="0" smtClean="0"/>
              <a:t>and/or Added events</a:t>
            </a:r>
          </a:p>
          <a:p>
            <a:pPr marL="400050" lvl="1" indent="0">
              <a:buNone/>
            </a:pPr>
            <a:endParaRPr lang="en-US" dirty="0" smtClean="0"/>
          </a:p>
          <a:p>
            <a:r>
              <a:rPr lang="en-US" dirty="0" smtClean="0"/>
              <a:t>Messaging destination listens to specific events</a:t>
            </a:r>
          </a:p>
          <a:p>
            <a:pPr lvl="1"/>
            <a:r>
              <a:rPr lang="en-US" dirty="0" smtClean="0"/>
              <a:t>Represents an external </a:t>
            </a:r>
            <a:r>
              <a:rPr lang="en-US" dirty="0"/>
              <a:t>system used to reply to sent messages</a:t>
            </a:r>
            <a:r>
              <a:rPr lang="en-US" dirty="0" smtClean="0"/>
              <a:t> </a:t>
            </a:r>
          </a:p>
          <a:p>
            <a:pPr lvl="1"/>
            <a:r>
              <a:rPr lang="en-US" dirty="0" smtClean="0"/>
              <a:t>Listens </a:t>
            </a:r>
            <a:r>
              <a:rPr lang="en-US" dirty="0"/>
              <a:t>for </a:t>
            </a:r>
            <a:r>
              <a:rPr lang="en-US" dirty="0" smtClean="0"/>
              <a:t>BankAccountAdded and </a:t>
            </a:r>
            <a:r>
              <a:rPr lang="en-US" dirty="0"/>
              <a:t>BankAccountChanged </a:t>
            </a:r>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9" y="914886"/>
            <a:ext cx="7896667" cy="222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 Pendng"/>
          <p:cNvSpPr/>
          <p:nvPr/>
        </p:nvSpPr>
        <p:spPr bwMode="auto">
          <a:xfrm>
            <a:off x="542354" y="933047"/>
            <a:ext cx="736315" cy="349521"/>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Rectangular Callout 3"/>
          <p:cNvSpPr/>
          <p:nvPr/>
        </p:nvSpPr>
        <p:spPr bwMode="auto">
          <a:xfrm>
            <a:off x="6477000" y="959752"/>
            <a:ext cx="1643921" cy="1173848"/>
          </a:xfrm>
          <a:prstGeom prst="wedgeRectCallout">
            <a:avLst>
              <a:gd name="adj1" fmla="val -13070"/>
              <a:gd name="adj2" fmla="val 74270"/>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Pending </a:t>
            </a:r>
            <a:br>
              <a:rPr lang="en-US" dirty="0" smtClean="0">
                <a:solidFill>
                  <a:schemeClr val="bg1"/>
                </a:solidFill>
              </a:rPr>
            </a:br>
            <a:r>
              <a:rPr lang="en-US" dirty="0" smtClean="0">
                <a:solidFill>
                  <a:schemeClr val="bg1"/>
                </a:solidFill>
              </a:rPr>
              <a:t>is </a:t>
            </a:r>
            <a:br>
              <a:rPr lang="en-US" dirty="0" smtClean="0">
                <a:solidFill>
                  <a:schemeClr val="bg1"/>
                </a:solidFill>
              </a:rPr>
            </a:br>
            <a:r>
              <a:rPr lang="en-US" dirty="0" smtClean="0">
                <a:solidFill>
                  <a:schemeClr val="bg1"/>
                </a:solidFill>
              </a:rPr>
              <a:t>unverified </a:t>
            </a:r>
            <a:br>
              <a:rPr lang="en-US" dirty="0" smtClean="0">
                <a:solidFill>
                  <a:schemeClr val="bg1"/>
                </a:solidFill>
              </a:rPr>
            </a:br>
            <a:r>
              <a:rPr lang="en-US" dirty="0" smtClean="0">
                <a:solidFill>
                  <a:schemeClr val="bg1"/>
                </a:solidFill>
              </a:rPr>
              <a:t>account </a:t>
            </a:r>
            <a:endParaRPr lang="en-US" dirty="0">
              <a:solidFill>
                <a:schemeClr val="bg1"/>
              </a:solidFill>
            </a:endParaRPr>
          </a:p>
        </p:txBody>
      </p:sp>
      <p:pic>
        <p:nvPicPr>
          <p:cNvPr id="22" name="icn Msg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260" y="4741806"/>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38674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 Console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4" y="3573257"/>
            <a:ext cx="8226667" cy="261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1: Triggering the message (2)</a:t>
            </a:r>
            <a:endParaRPr lang="en-US" dirty="0"/>
          </a:p>
        </p:txBody>
      </p:sp>
      <p:sp>
        <p:nvSpPr>
          <p:cNvPr id="3" name="Content Placeholder 2"/>
          <p:cNvSpPr>
            <a:spLocks noGrp="1"/>
          </p:cNvSpPr>
          <p:nvPr>
            <p:ph idx="1"/>
          </p:nvPr>
        </p:nvSpPr>
        <p:spPr>
          <a:xfrm>
            <a:off x="4419600" y="914400"/>
            <a:ext cx="4418013" cy="2743200"/>
          </a:xfrm>
        </p:spPr>
        <p:txBody>
          <a:bodyPr/>
          <a:lstStyle/>
          <a:p>
            <a:r>
              <a:rPr lang="en-US" dirty="0" smtClean="0"/>
              <a:t>Console output details</a:t>
            </a:r>
          </a:p>
          <a:p>
            <a:pPr lvl="1"/>
            <a:r>
              <a:rPr lang="en-US" dirty="0" smtClean="0"/>
              <a:t>Messaging Destination ID is 13</a:t>
            </a:r>
          </a:p>
          <a:p>
            <a:pPr lvl="1"/>
            <a:r>
              <a:rPr lang="en-US" dirty="0" smtClean="0"/>
              <a:t>EventAware entity is BankAccount</a:t>
            </a:r>
          </a:p>
          <a:p>
            <a:pPr lvl="1"/>
            <a:r>
              <a:rPr lang="en-US" dirty="0" smtClean="0"/>
              <a:t>Event is BankAccountChanged</a:t>
            </a:r>
            <a:endParaRPr lang="en-US" dirty="0"/>
          </a:p>
        </p:txBody>
      </p:sp>
      <p:sp>
        <p:nvSpPr>
          <p:cNvPr id="4" name="txt Console Output"/>
          <p:cNvSpPr txBox="1"/>
          <p:nvPr/>
        </p:nvSpPr>
        <p:spPr>
          <a:xfrm>
            <a:off x="1026159" y="3944417"/>
            <a:ext cx="7708271" cy="22098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1 -- Triggering the message ***</a:t>
            </a:r>
          </a:p>
          <a:p>
            <a:r>
              <a:rPr lang="en-US" sz="1600" b="1" dirty="0">
                <a:solidFill>
                  <a:schemeClr val="bg1"/>
                </a:solidFill>
                <a:latin typeface="Courier New" pitchFamily="49" charset="0"/>
                <a:cs typeface="Courier New" pitchFamily="49" charset="0"/>
              </a:rPr>
              <a:t>    Event Fired rule set: BAEF1000 - Bank Account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Verification</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Messaging Destination ID is 13</a:t>
            </a:r>
          </a:p>
          <a:p>
            <a:r>
              <a:rPr lang="en-US" sz="1600" b="1" dirty="0">
                <a:solidFill>
                  <a:schemeClr val="bg1"/>
                </a:solidFill>
                <a:latin typeface="Courier New" pitchFamily="49" charset="0"/>
                <a:cs typeface="Courier New" pitchFamily="49" charset="0"/>
              </a:rPr>
              <a:t>    Event Fired rules: BAEF1100 - Bank Account</a:t>
            </a:r>
          </a:p>
          <a:p>
            <a:r>
              <a:rPr lang="en-US" sz="1600" b="1" dirty="0">
                <a:solidFill>
                  <a:schemeClr val="bg1"/>
                </a:solidFill>
                <a:latin typeface="Courier New" pitchFamily="49" charset="0"/>
                <a:cs typeface="Courier New" pitchFamily="49" charset="0"/>
              </a:rPr>
              <a:t>    EventAware entity is BankAccount</a:t>
            </a:r>
          </a:p>
          <a:p>
            <a:r>
              <a:rPr lang="en-US" sz="1600" b="1" dirty="0">
                <a:solidFill>
                  <a:schemeClr val="bg1"/>
                </a:solidFill>
                <a:latin typeface="Courier New" pitchFamily="49" charset="0"/>
                <a:cs typeface="Courier New" pitchFamily="49" charset="0"/>
              </a:rPr>
              <a:t>    Event Fired rules: BAEF1110 - Added Changed</a:t>
            </a:r>
          </a:p>
          <a:p>
            <a:r>
              <a:rPr lang="en-US" sz="1600" b="1" dirty="0">
                <a:solidFill>
                  <a:schemeClr val="bg1"/>
                </a:solidFill>
                <a:latin typeface="Courier New" pitchFamily="49" charset="0"/>
                <a:cs typeface="Courier New" pitchFamily="49" charset="0"/>
              </a:rPr>
              <a:t>    Event is BankAccountChanged</a:t>
            </a:r>
          </a:p>
        </p:txBody>
      </p:sp>
      <p:sp>
        <p:nvSpPr>
          <p:cNvPr id="22" name="Text Box 4"/>
          <p:cNvSpPr txBox="1">
            <a:spLocks noChangeArrowheads="1"/>
          </p:cNvSpPr>
          <p:nvPr/>
        </p:nvSpPr>
        <p:spPr bwMode="auto">
          <a:xfrm>
            <a:off x="5121623" y="3250679"/>
            <a:ext cx="1176505" cy="246221"/>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Destination</a:t>
            </a:r>
          </a:p>
        </p:txBody>
      </p:sp>
      <p:grpSp>
        <p:nvGrpSpPr>
          <p:cNvPr id="33" name="Group 32"/>
          <p:cNvGrpSpPr/>
          <p:nvPr/>
        </p:nvGrpSpPr>
        <p:grpSpPr>
          <a:xfrm>
            <a:off x="2448995" y="2044222"/>
            <a:ext cx="1532365" cy="1795498"/>
            <a:chOff x="2448995" y="2044222"/>
            <a:chExt cx="1532365" cy="1795498"/>
          </a:xfrm>
        </p:grpSpPr>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3298002" y="2109793"/>
              <a:ext cx="569146" cy="552157"/>
              <a:chOff x="8351520" y="2281418"/>
              <a:chExt cx="1021080" cy="990600"/>
            </a:xfrm>
          </p:grpSpPr>
          <p:sp>
            <p:nvSpPr>
              <p:cNvPr id="38" name="Arc 37"/>
              <p:cNvSpPr/>
              <p:nvPr/>
            </p:nvSpPr>
            <p:spPr bwMode="auto">
              <a:xfrm>
                <a:off x="8351520" y="2357618"/>
                <a:ext cx="838200"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 name="Arc 4"/>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31" name="Text Box 13"/>
          <p:cNvSpPr txBox="1">
            <a:spLocks noChangeArrowheads="1"/>
          </p:cNvSpPr>
          <p:nvPr/>
        </p:nvSpPr>
        <p:spPr bwMode="auto">
          <a:xfrm>
            <a:off x="1371600" y="3030079"/>
            <a:ext cx="1219200" cy="492443"/>
          </a:xfrm>
          <a:prstGeom prst="rect">
            <a:avLst/>
          </a:prstGeom>
          <a:solidFill>
            <a:schemeClr val="tx1">
              <a:alpha val="48000"/>
            </a:schemeClr>
          </a:solidFill>
          <a:ln>
            <a:noFill/>
          </a:ln>
          <a:extLst/>
        </p:spPr>
        <p:txBody>
          <a:bodyPr wrap="square" lIns="0" tIns="0" rIns="0" bIns="0">
            <a:spAutoFit/>
          </a:bodyPr>
          <a:lstStyle>
            <a:defPPr>
              <a:defRPr lang="en-US"/>
            </a:defPPr>
            <a:lvl1pPr algn="ctr">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EventAware</a:t>
            </a:r>
            <a:br>
              <a:rPr lang="en-US" dirty="0"/>
            </a:br>
            <a:r>
              <a:rPr lang="en-US" dirty="0"/>
              <a:t>entity</a:t>
            </a:r>
          </a:p>
        </p:txBody>
      </p:sp>
      <p:sp>
        <p:nvSpPr>
          <p:cNvPr id="32" name="Text Box 76"/>
          <p:cNvSpPr txBox="1">
            <a:spLocks noChangeArrowheads="1"/>
          </p:cNvSpPr>
          <p:nvPr/>
        </p:nvSpPr>
        <p:spPr bwMode="auto">
          <a:xfrm>
            <a:off x="2188656" y="1793557"/>
            <a:ext cx="783144" cy="492443"/>
          </a:xfrm>
          <a:prstGeom prst="rect">
            <a:avLst/>
          </a:prstGeom>
          <a:solidFill>
            <a:schemeClr val="tx1">
              <a:alpha val="48000"/>
            </a:scheme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Entity Event</a:t>
            </a:r>
            <a:endParaRPr lang="en-US" sz="1600" dirty="0">
              <a:solidFill>
                <a:schemeClr val="bg1"/>
              </a:solidFill>
            </a:endParaRPr>
          </a:p>
        </p:txBody>
      </p:sp>
      <p:pic>
        <p:nvPicPr>
          <p:cNvPr id="30"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4096" y="2776073"/>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02284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28153"/>
          <a:stretch/>
        </p:blipFill>
        <p:spPr bwMode="auto">
          <a:xfrm>
            <a:off x="507764" y="4311590"/>
            <a:ext cx="8226667" cy="1877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6" name="tbl XX_Msg"/>
          <p:cNvGraphicFramePr>
            <a:graphicFrameLocks noGrp="1"/>
          </p:cNvGraphicFramePr>
          <p:nvPr>
            <p:extLst>
              <p:ext uri="{D42A27DB-BD31-4B8C-83A1-F6EECF244321}">
                <p14:modId xmlns:p14="http://schemas.microsoft.com/office/powerpoint/2010/main" val="3269366741"/>
              </p:ext>
            </p:extLst>
          </p:nvPr>
        </p:nvGraphicFramePr>
        <p:xfrm>
          <a:off x="7250432" y="2859488"/>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pic>
        <p:nvPicPr>
          <p:cNvPr id="49"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2: Generate the message </a:t>
            </a:r>
            <a:r>
              <a:rPr lang="en-US" dirty="0"/>
              <a:t>payload</a:t>
            </a:r>
          </a:p>
        </p:txBody>
      </p:sp>
      <p:sp>
        <p:nvSpPr>
          <p:cNvPr id="3" name="Content Placeholder 2"/>
          <p:cNvSpPr>
            <a:spLocks noGrp="1"/>
          </p:cNvSpPr>
          <p:nvPr>
            <p:ph sz="half" idx="1"/>
          </p:nvPr>
        </p:nvSpPr>
        <p:spPr>
          <a:xfrm>
            <a:off x="519113" y="914401"/>
            <a:ext cx="8215317" cy="5475289"/>
          </a:xfrm>
        </p:spPr>
        <p:txBody>
          <a:bodyPr/>
          <a:lstStyle/>
          <a:p>
            <a:pPr lvl="1"/>
            <a:endParaRPr lang="en-US" dirty="0"/>
          </a:p>
          <a:p>
            <a:pPr lvl="1"/>
            <a:endParaRPr lang="en-US" dirty="0"/>
          </a:p>
        </p:txBody>
      </p:sp>
      <p:sp>
        <p:nvSpPr>
          <p:cNvPr id="12" name="txt Console Output"/>
          <p:cNvSpPr txBox="1"/>
          <p:nvPr/>
        </p:nvSpPr>
        <p:spPr>
          <a:xfrm>
            <a:off x="1026159" y="468275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2 -- Generating the message payload ***</a:t>
            </a:r>
          </a:p>
          <a:p>
            <a:r>
              <a:rPr lang="en-US" sz="1600" b="1" dirty="0">
                <a:solidFill>
                  <a:schemeClr val="bg1"/>
                </a:solidFill>
                <a:latin typeface="Courier New" pitchFamily="49" charset="0"/>
                <a:cs typeface="Courier New" pitchFamily="49" charset="0"/>
              </a:rPr>
              <a:t>    Event Fired rules: BAEF1111 - Field Changed</a:t>
            </a:r>
          </a:p>
          <a:p>
            <a:r>
              <a:rPr lang="en-US" sz="1600" b="1" dirty="0">
                <a:solidFill>
                  <a:schemeClr val="bg1"/>
                </a:solidFill>
                <a:latin typeface="Courier New" pitchFamily="49" charset="0"/>
                <a:cs typeface="Courier New" pitchFamily="49" charset="0"/>
              </a:rPr>
              <a:t>    Using Gosu Template for payload</a:t>
            </a:r>
          </a:p>
          <a:p>
            <a:r>
              <a:rPr lang="en-US" sz="1600" b="1" dirty="0">
                <a:solidFill>
                  <a:schemeClr val="bg1"/>
                </a:solidFill>
                <a:latin typeface="Courier New" pitchFamily="49" charset="0"/>
                <a:cs typeface="Courier New" pitchFamily="49" charset="0"/>
              </a:rPr>
              <a:t>    createMessage() </a:t>
            </a:r>
            <a:r>
              <a:rPr lang="en-US" sz="1600" b="1" dirty="0" smtClean="0">
                <a:solidFill>
                  <a:schemeClr val="bg1"/>
                </a:solidFill>
                <a:latin typeface="Courier New" pitchFamily="49" charset="0"/>
                <a:cs typeface="Courier New" pitchFamily="49" charset="0"/>
              </a:rPr>
              <a:t>called</a:t>
            </a:r>
            <a:endParaRPr lang="en-US" sz="1600" b="1" dirty="0">
              <a:solidFill>
                <a:schemeClr val="bg1"/>
              </a:solidFill>
              <a:latin typeface="Courier New" pitchFamily="49" charset="0"/>
              <a:cs typeface="Courier New" pitchFamily="49" charset="0"/>
            </a:endParaRPr>
          </a:p>
          <a:p>
            <a:endParaRPr lang="en-US" sz="1600" b="1" dirty="0">
              <a:solidFill>
                <a:schemeClr val="bg1"/>
              </a:solidFill>
              <a:latin typeface="Courier New" pitchFamily="49" charset="0"/>
              <a:cs typeface="Courier New" pitchFamily="49" charset="0"/>
            </a:endParaRPr>
          </a:p>
        </p:txBody>
      </p:sp>
      <p:sp>
        <p:nvSpPr>
          <p:cNvPr id="27" name="Text Box 27"/>
          <p:cNvSpPr txBox="1">
            <a:spLocks noChangeArrowheads="1"/>
          </p:cNvSpPr>
          <p:nvPr/>
        </p:nvSpPr>
        <p:spPr bwMode="auto">
          <a:xfrm>
            <a:off x="3080041" y="2502694"/>
            <a:ext cx="3168359" cy="1231106"/>
          </a:xfrm>
          <a:prstGeom prst="rect">
            <a:avLst/>
          </a:prstGeom>
          <a:solidFill>
            <a:srgbClr val="FFFFCC"/>
          </a:solidFill>
          <a:ln w="19050" algn="ctr">
            <a:solidFill>
              <a:schemeClr val="bg1"/>
            </a:solidFill>
            <a:miter lim="800000"/>
            <a:headEnd/>
            <a:tailEnd/>
          </a:ln>
          <a:effectLst>
            <a:outerShdw blurRad="50800" dist="38100" dir="2700000" algn="tl" rotWithShape="0">
              <a:prstClr val="black">
                <a:alpha val="40000"/>
              </a:prstClr>
            </a:outerShdw>
          </a:effectLst>
        </p:spPr>
        <p:txBody>
          <a:bodyPr wrap="square" lIns="0" tIns="0" rIns="0" bIns="0">
            <a:spAutoFit/>
          </a:bodyPr>
          <a:lstStyle>
            <a:lvl1pPr marL="109538">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latin typeface="Courier New" pitchFamily="49" charset="0"/>
                <a:cs typeface="Courier New" pitchFamily="49" charset="0"/>
              </a:rPr>
              <a:t>contact,ab:68</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bankName,Big</a:t>
            </a:r>
            <a:r>
              <a:rPr lang="en-US" sz="1600" dirty="0" smtClean="0">
                <a:solidFill>
                  <a:schemeClr val="bg1"/>
                </a:solidFill>
                <a:latin typeface="Courier New" pitchFamily="49" charset="0"/>
                <a:cs typeface="Courier New" pitchFamily="49" charset="0"/>
              </a:rPr>
              <a:t>  Bank</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routingNumber,111-111</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accountNumber,0123456789</a:t>
            </a:r>
            <a:br>
              <a:rPr lang="en-US" sz="1600" dirty="0" smtClean="0">
                <a:solidFill>
                  <a:schemeClr val="bg1"/>
                </a:solidFill>
                <a:latin typeface="Courier New" pitchFamily="49" charset="0"/>
                <a:cs typeface="Courier New" pitchFamily="49" charset="0"/>
              </a:rPr>
            </a:br>
            <a:r>
              <a:rPr lang="en-US" sz="1600" dirty="0" err="1" smtClean="0">
                <a:solidFill>
                  <a:schemeClr val="bg1"/>
                </a:solidFill>
                <a:latin typeface="Courier New" pitchFamily="49" charset="0"/>
                <a:cs typeface="Courier New" pitchFamily="49" charset="0"/>
              </a:rPr>
              <a:t>accountType,checking</a:t>
            </a:r>
            <a:endParaRPr lang="en-US" sz="1600" dirty="0">
              <a:solidFill>
                <a:schemeClr val="bg1"/>
              </a:solidFill>
              <a:latin typeface="Courier New" pitchFamily="49" charset="0"/>
              <a:cs typeface="Courier New" pitchFamily="49" charset="0"/>
            </a:endParaRPr>
          </a:p>
        </p:txBody>
      </p:sp>
      <p:sp>
        <p:nvSpPr>
          <p:cNvPr id="50" name="Content Placeholder 2"/>
          <p:cNvSpPr txBox="1">
            <a:spLocks/>
          </p:cNvSpPr>
          <p:nvPr/>
        </p:nvSpPr>
        <p:spPr bwMode="auto">
          <a:xfrm>
            <a:off x="4423094" y="914400"/>
            <a:ext cx="4418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dirty="0"/>
              <a:t>Event Fired rule creates message </a:t>
            </a:r>
            <a:r>
              <a:rPr lang="en-US" dirty="0" smtClean="0"/>
              <a:t>payload and message </a:t>
            </a:r>
            <a:endParaRPr lang="en-US" kern="0" dirty="0"/>
          </a:p>
        </p:txBody>
      </p:sp>
      <p:sp>
        <p:nvSpPr>
          <p:cNvPr id="47" name="Text Box 4"/>
          <p:cNvSpPr txBox="1">
            <a:spLocks noChangeArrowheads="1"/>
          </p:cNvSpPr>
          <p:nvPr/>
        </p:nvSpPr>
        <p:spPr bwMode="auto">
          <a:xfrm>
            <a:off x="475727" y="2927873"/>
            <a:ext cx="1172753" cy="492443"/>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Event Fired Rules</a:t>
            </a:r>
          </a:p>
        </p:txBody>
      </p:sp>
      <p:sp>
        <p:nvSpPr>
          <p:cNvPr id="48" name="Text Box 84"/>
          <p:cNvSpPr txBox="1">
            <a:spLocks noChangeArrowheads="1"/>
          </p:cNvSpPr>
          <p:nvPr/>
        </p:nvSpPr>
        <p:spPr bwMode="auto">
          <a:xfrm>
            <a:off x="6248400" y="3106579"/>
            <a:ext cx="1066800" cy="246221"/>
          </a:xfrm>
          <a:prstGeom prst="rect">
            <a:avLst/>
          </a:prstGeom>
          <a:solidFill>
            <a:srgbClr val="FFFFFF">
              <a:alpha val="50196"/>
            </a:srgbClr>
          </a:solidFill>
          <a:ln>
            <a:noFill/>
          </a:ln>
          <a:extLst/>
        </p:spPr>
        <p:txBody>
          <a:bodyPr wrap="square" lIns="0" tIns="0" rIns="0" bIns="0">
            <a:spAutoFit/>
          </a:bodyPr>
          <a:lstStyle>
            <a:defPPr>
              <a:defRPr lang="en-US"/>
            </a:defPPr>
            <a:lvl1pPr algn="ctr">
              <a:spcAft>
                <a:spcPct val="30000"/>
              </a:spcAft>
              <a:buClr>
                <a:schemeClr val="tx1"/>
              </a:buClr>
              <a:buFontTx/>
              <a:buNone/>
              <a:defRPr sz="1600" b="1">
                <a:solidFill>
                  <a:schemeClr val="bg1"/>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t>message</a:t>
            </a:r>
          </a:p>
        </p:txBody>
      </p:sp>
      <p:sp>
        <p:nvSpPr>
          <p:cNvPr id="51" name="Text Box 4"/>
          <p:cNvSpPr txBox="1">
            <a:spLocks noChangeArrowheads="1"/>
          </p:cNvSpPr>
          <p:nvPr/>
        </p:nvSpPr>
        <p:spPr bwMode="auto">
          <a:xfrm>
            <a:off x="1981200" y="2927873"/>
            <a:ext cx="1172753" cy="492443"/>
          </a:xfrm>
          <a:prstGeom prst="rect">
            <a:avLst/>
          </a:prstGeom>
          <a:solidFill>
            <a:srgbClr val="FFFFFF">
              <a:alpha val="50196"/>
            </a:srgbClr>
          </a:solidFill>
          <a:ln>
            <a:noFill/>
          </a:ln>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727" y="3428508"/>
            <a:ext cx="922818" cy="83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3625" y="3636335"/>
            <a:ext cx="971747" cy="62523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0330" y="3481804"/>
            <a:ext cx="1225343" cy="77976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9457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Console Long"/>
          <p:cNvPicPr>
            <a:picLocks noChangeAspect="1" noChangeArrowheads="1"/>
          </p:cNvPicPr>
          <p:nvPr/>
        </p:nvPicPr>
        <p:blipFill rotWithShape="1">
          <a:blip r:embed="rId3">
            <a:extLst>
              <a:ext uri="{28A0092B-C50C-407E-A947-70E740481C1C}">
                <a14:useLocalDpi xmlns:a14="http://schemas.microsoft.com/office/drawing/2010/main" val="0"/>
              </a:ext>
            </a:extLst>
          </a:blip>
          <a:srcRect b="22495"/>
          <a:stretch/>
        </p:blipFill>
        <p:spPr bwMode="auto">
          <a:xfrm>
            <a:off x="509699" y="2567868"/>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Stage 3: Sending the message</a:t>
            </a:r>
            <a:endParaRPr lang="en-US" dirty="0"/>
          </a:p>
        </p:txBody>
      </p:sp>
      <p:sp>
        <p:nvSpPr>
          <p:cNvPr id="3" name="Content Placeholder 2"/>
          <p:cNvSpPr>
            <a:spLocks noGrp="1"/>
          </p:cNvSpPr>
          <p:nvPr>
            <p:ph idx="1"/>
          </p:nvPr>
        </p:nvSpPr>
        <p:spPr/>
        <p:txBody>
          <a:bodyPr/>
          <a:lstStyle/>
          <a:p>
            <a:r>
              <a:rPr lang="en-US" dirty="0" smtClean="0"/>
              <a:t>Destination messaging plugins send the message</a:t>
            </a:r>
          </a:p>
          <a:p>
            <a:r>
              <a:rPr lang="en-US" b="1" dirty="0" smtClean="0">
                <a:latin typeface="Courier New" pitchFamily="49" charset="0"/>
                <a:cs typeface="Courier New" pitchFamily="49" charset="0"/>
              </a:rPr>
              <a:t>beforeSend() </a:t>
            </a:r>
            <a:r>
              <a:rPr lang="en-US" dirty="0" smtClean="0"/>
              <a:t>in Request plugin</a:t>
            </a:r>
            <a:endParaRPr lang="en-US" dirty="0"/>
          </a:p>
          <a:p>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 </a:t>
            </a:r>
            <a:r>
              <a:rPr lang="en-US" dirty="0" smtClean="0"/>
              <a:t>in Transport plugin</a:t>
            </a:r>
            <a:endParaRPr lang="en-US" dirty="0"/>
          </a:p>
        </p:txBody>
      </p:sp>
      <p:sp>
        <p:nvSpPr>
          <p:cNvPr id="10" name="txt Console Output"/>
          <p:cNvSpPr txBox="1"/>
          <p:nvPr/>
        </p:nvSpPr>
        <p:spPr>
          <a:xfrm>
            <a:off x="948962" y="2967336"/>
            <a:ext cx="7708271" cy="30480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with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BankAccountVerificationRequest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1303</a:t>
            </a:r>
          </a:p>
          <a:p>
            <a:r>
              <a:rPr lang="en-US" sz="1600" b="1" dirty="0">
                <a:solidFill>
                  <a:schemeClr val="bg1"/>
                </a:solidFill>
                <a:latin typeface="Courier New" pitchFamily="49" charset="0"/>
                <a:cs typeface="Courier New" pitchFamily="49" charset="0"/>
              </a:rPr>
              <a:t>    Returning payload string</a:t>
            </a:r>
          </a:p>
          <a:p>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did NOT transform the payload</a:t>
            </a:r>
          </a:p>
          <a:p>
            <a:r>
              <a:rPr lang="en-US" sz="1600" b="1" dirty="0">
                <a:solidFill>
                  <a:schemeClr val="bg1"/>
                </a:solidFill>
                <a:latin typeface="Courier New" pitchFamily="49" charset="0"/>
                <a:cs typeface="Courier New" pitchFamily="49" charset="0"/>
              </a:rPr>
              <a:t>    Sending payload to console for Message ID 1303 as: </a:t>
            </a:r>
          </a:p>
        </p:txBody>
      </p:sp>
      <p:pic>
        <p:nvPicPr>
          <p:cNvPr id="35" name="inc Plg Transpo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0008"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icn Plg 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8288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sg Destin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890" y="762000"/>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2785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0"/>
          <p:cNvSpPr>
            <a:spLocks noChangeShapeType="1"/>
          </p:cNvSpPr>
          <p:nvPr/>
        </p:nvSpPr>
        <p:spPr bwMode="auto">
          <a:xfrm flipH="1">
            <a:off x="6059086" y="1677594"/>
            <a:ext cx="171331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872" y="914400"/>
            <a:ext cx="1522262" cy="10091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 4: Message acknowledgement</a:t>
            </a:r>
          </a:p>
        </p:txBody>
      </p:sp>
      <p:sp>
        <p:nvSpPr>
          <p:cNvPr id="3" name="Content Placeholder 2"/>
          <p:cNvSpPr>
            <a:spLocks noGrp="1"/>
          </p:cNvSpPr>
          <p:nvPr>
            <p:ph sz="half" idx="1"/>
          </p:nvPr>
        </p:nvSpPr>
        <p:spPr>
          <a:xfrm>
            <a:off x="519113" y="914401"/>
            <a:ext cx="8215317" cy="5475289"/>
          </a:xfrm>
        </p:spPr>
        <p:txBody>
          <a:bodyPr/>
          <a:lstStyle/>
          <a:p>
            <a:r>
              <a:rPr lang="en-US" dirty="0"/>
              <a:t>External </a:t>
            </a:r>
            <a:r>
              <a:rPr lang="en-US" dirty="0" smtClean="0"/>
              <a:t>system </a:t>
            </a:r>
          </a:p>
          <a:p>
            <a:pPr lvl="1"/>
            <a:r>
              <a:rPr lang="en-US" dirty="0" smtClean="0"/>
              <a:t>Receives sent message </a:t>
            </a:r>
          </a:p>
          <a:p>
            <a:pPr lvl="1"/>
            <a:r>
              <a:rPr lang="en-US" dirty="0" smtClean="0"/>
              <a:t>Sends back a response</a:t>
            </a:r>
            <a:endParaRPr lang="en-US" dirty="0"/>
          </a:p>
          <a:p>
            <a:r>
              <a:rPr lang="en-US" dirty="0"/>
              <a:t>Guidewire application receives </a:t>
            </a:r>
            <a:r>
              <a:rPr lang="en-US" dirty="0" err="1" smtClean="0"/>
              <a:t>repsone</a:t>
            </a:r>
            <a:endParaRPr lang="en-US" dirty="0"/>
          </a:p>
          <a:p>
            <a:r>
              <a:rPr lang="en-US" dirty="0" smtClean="0"/>
              <a:t>Response </a:t>
            </a:r>
            <a:r>
              <a:rPr lang="en-US" dirty="0"/>
              <a:t>determines the </a:t>
            </a:r>
            <a:r>
              <a:rPr lang="en-US" dirty="0" smtClean="0"/>
              <a:t>IsVerified </a:t>
            </a:r>
            <a:r>
              <a:rPr lang="en-US" dirty="0"/>
              <a:t>field value</a:t>
            </a:r>
          </a:p>
          <a:p>
            <a:pPr lvl="1"/>
            <a:r>
              <a:rPr lang="en-US" dirty="0" smtClean="0"/>
              <a:t>Verifed or Invalid</a:t>
            </a:r>
            <a:endParaRPr lang="en-US" dirty="0"/>
          </a:p>
        </p:txBody>
      </p:sp>
      <p:pic>
        <p:nvPicPr>
          <p:cNvPr id="11" name="pic Console Frame"/>
          <p:cNvPicPr>
            <a:picLocks noChangeAspect="1" noChangeArrowheads="1"/>
          </p:cNvPicPr>
          <p:nvPr/>
        </p:nvPicPr>
        <p:blipFill rotWithShape="1">
          <a:blip r:embed="rId4">
            <a:extLst>
              <a:ext uri="{28A0092B-C50C-407E-A947-70E740481C1C}">
                <a14:useLocalDpi xmlns:a14="http://schemas.microsoft.com/office/drawing/2010/main" val="0"/>
              </a:ext>
            </a:extLst>
          </a:blip>
          <a:srcRect b="14224"/>
          <a:stretch/>
        </p:blipFill>
        <p:spPr bwMode="auto">
          <a:xfrm>
            <a:off x="507764" y="3948346"/>
            <a:ext cx="8226667" cy="22416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343399"/>
            <a:ext cx="7708271" cy="1810817"/>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4 -- Message acknowledgement ***</a:t>
            </a:r>
          </a:p>
          <a:p>
            <a:r>
              <a:rPr lang="en-US" sz="1600" b="1" dirty="0">
                <a:solidFill>
                  <a:schemeClr val="bg1"/>
                </a:solidFill>
                <a:latin typeface="Courier New" pitchFamily="49" charset="0"/>
                <a:cs typeface="Courier New" pitchFamily="49" charset="0"/>
              </a:rPr>
              <a:t>    Transport plugin: BankAccountVerificationTransport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send()</a:t>
            </a:r>
          </a:p>
          <a:p>
            <a:r>
              <a:rPr lang="en-US" sz="1600" b="1" dirty="0">
                <a:solidFill>
                  <a:schemeClr val="bg1"/>
                </a:solidFill>
                <a:latin typeface="Courier New" pitchFamily="49" charset="0"/>
                <a:cs typeface="Courier New" pitchFamily="49" charset="0"/>
              </a:rPr>
              <a:t>    Acknowledged Message ID 1303 </a:t>
            </a:r>
            <a:r>
              <a:rPr lang="en-US" sz="1600" b="1" dirty="0" smtClean="0">
                <a:solidFill>
                  <a:schemeClr val="bg1"/>
                </a:solidFill>
                <a:latin typeface="Courier New" pitchFamily="49" charset="0"/>
                <a:cs typeface="Courier New" pitchFamily="49" charset="0"/>
              </a:rPr>
              <a:t>synchronously</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Verification </a:t>
            </a:r>
            <a:r>
              <a:rPr lang="en-US" sz="1600" b="1" dirty="0">
                <a:solidFill>
                  <a:schemeClr val="bg1"/>
                </a:solidFill>
                <a:latin typeface="Courier New" pitchFamily="49" charset="0"/>
                <a:cs typeface="Courier New" pitchFamily="49" charset="0"/>
              </a:rPr>
              <a:t>status for IsVerified field is Verified</a:t>
            </a:r>
          </a:p>
        </p:txBody>
      </p:sp>
      <p:sp>
        <p:nvSpPr>
          <p:cNvPr id="24" name="Text Box 18"/>
          <p:cNvSpPr txBox="1">
            <a:spLocks noChangeArrowheads="1"/>
          </p:cNvSpPr>
          <p:nvPr/>
        </p:nvSpPr>
        <p:spPr bwMode="auto">
          <a:xfrm>
            <a:off x="7691287" y="18700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ine 30"/>
          <p:cNvSpPr>
            <a:spLocks noChangeShapeType="1"/>
          </p:cNvSpPr>
          <p:nvPr/>
        </p:nvSpPr>
        <p:spPr bwMode="auto">
          <a:xfrm>
            <a:off x="6059086" y="1279525"/>
            <a:ext cx="171157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2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909" y="9144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4819" y="144508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9957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Stage 4: Message acknowledgement (2)</a:t>
            </a:r>
          </a:p>
        </p:txBody>
      </p:sp>
      <p:sp>
        <p:nvSpPr>
          <p:cNvPr id="10" name="Content Placeholder 9"/>
          <p:cNvSpPr>
            <a:spLocks noGrp="1"/>
          </p:cNvSpPr>
          <p:nvPr>
            <p:ph idx="1"/>
          </p:nvPr>
        </p:nvSpPr>
        <p:spPr>
          <a:xfrm>
            <a:off x="519113" y="4419600"/>
            <a:ext cx="8318500" cy="1981200"/>
          </a:xfrm>
        </p:spPr>
        <p:txBody>
          <a:bodyPr/>
          <a:lstStyle/>
          <a:p>
            <a:r>
              <a:rPr lang="en-US" dirty="0" smtClean="0"/>
              <a:t>Verified? shows messaging acknowledgment</a:t>
            </a:r>
          </a:p>
          <a:p>
            <a:pPr lvl="1"/>
            <a:r>
              <a:rPr lang="en-US" dirty="0" smtClean="0"/>
              <a:t>Verified</a:t>
            </a:r>
          </a:p>
          <a:p>
            <a:pPr lvl="1"/>
            <a:r>
              <a:rPr lang="en-US" dirty="0"/>
              <a:t>I</a:t>
            </a:r>
            <a:r>
              <a:rPr lang="en-US" dirty="0" smtClean="0"/>
              <a:t>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947531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Line 34"/>
          <p:cNvSpPr>
            <a:spLocks noChangeShapeType="1"/>
          </p:cNvSpPr>
          <p:nvPr/>
        </p:nvSpPr>
        <p:spPr bwMode="auto">
          <a:xfrm>
            <a:off x="4414838" y="871537"/>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1"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Servers and transactions</a:t>
            </a:r>
          </a:p>
        </p:txBody>
      </p:sp>
      <p:sp>
        <p:nvSpPr>
          <p:cNvPr id="4" name="Content Placeholder 3"/>
          <p:cNvSpPr>
            <a:spLocks noGrp="1"/>
          </p:cNvSpPr>
          <p:nvPr>
            <p:ph idx="1"/>
          </p:nvPr>
        </p:nvSpPr>
        <p:spPr>
          <a:xfrm>
            <a:off x="519113" y="4038600"/>
            <a:ext cx="8318500" cy="2362200"/>
          </a:xfrm>
        </p:spPr>
        <p:txBody>
          <a:bodyPr/>
          <a:lstStyle/>
          <a:p>
            <a:r>
              <a:rPr lang="en-US" dirty="0"/>
              <a:t>Messaging is managed by multiple servers</a:t>
            </a:r>
          </a:p>
          <a:p>
            <a:pPr lvl="1"/>
            <a:r>
              <a:rPr lang="en-US" dirty="0"/>
              <a:t>The application server(s) processes message creation</a:t>
            </a:r>
          </a:p>
          <a:p>
            <a:pPr lvl="1"/>
            <a:r>
              <a:rPr lang="en-US" dirty="0"/>
              <a:t>All other work is done on the batch server</a:t>
            </a:r>
          </a:p>
          <a:p>
            <a:r>
              <a:rPr lang="en-US" dirty="0"/>
              <a:t>Messaging occurs across multiple transactions</a:t>
            </a:r>
          </a:p>
          <a:p>
            <a:pPr lvl="1"/>
            <a:r>
              <a:rPr lang="en-US" dirty="0"/>
              <a:t>If an exception is thrown, work in the current transaction is rolled back</a:t>
            </a:r>
          </a:p>
          <a:p>
            <a:endParaRPr lang="en-US" dirty="0"/>
          </a:p>
        </p:txBody>
      </p:sp>
      <p:sp>
        <p:nvSpPr>
          <p:cNvPr id="26"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29"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30"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32"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34"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5"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8"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39"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40"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41"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42"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45" name="AutoShape 36"/>
          <p:cNvSpPr>
            <a:spLocks noChangeArrowheads="1"/>
          </p:cNvSpPr>
          <p:nvPr/>
        </p:nvSpPr>
        <p:spPr bwMode="auto">
          <a:xfrm>
            <a:off x="5394325" y="974725"/>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46" name="AutoShape 37"/>
          <p:cNvSpPr>
            <a:spLocks noChangeArrowheads="1"/>
          </p:cNvSpPr>
          <p:nvPr/>
        </p:nvSpPr>
        <p:spPr bwMode="auto">
          <a:xfrm>
            <a:off x="1336557" y="974725"/>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47" name="Text Box 38"/>
          <p:cNvSpPr txBox="1">
            <a:spLocks noChangeArrowheads="1"/>
          </p:cNvSpPr>
          <p:nvPr/>
        </p:nvSpPr>
        <p:spPr bwMode="auto">
          <a:xfrm>
            <a:off x="1595071" y="1190625"/>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48" name="Text Box 39"/>
          <p:cNvSpPr txBox="1">
            <a:spLocks noChangeArrowheads="1"/>
          </p:cNvSpPr>
          <p:nvPr/>
        </p:nvSpPr>
        <p:spPr bwMode="auto">
          <a:xfrm>
            <a:off x="5432425" y="1190625"/>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44"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49" name="Group 48"/>
          <p:cNvGrpSpPr/>
          <p:nvPr/>
        </p:nvGrpSpPr>
        <p:grpSpPr>
          <a:xfrm>
            <a:off x="602328" y="2488919"/>
            <a:ext cx="991127" cy="1161320"/>
            <a:chOff x="2448995" y="2044222"/>
            <a:chExt cx="1532365" cy="1795498"/>
          </a:xfrm>
        </p:grpSpPr>
        <p:pic>
          <p:nvPicPr>
            <p:cNvPr id="5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1" name="Group 50"/>
            <p:cNvGrpSpPr/>
            <p:nvPr/>
          </p:nvGrpSpPr>
          <p:grpSpPr>
            <a:xfrm>
              <a:off x="3298002" y="2109793"/>
              <a:ext cx="569146" cy="552157"/>
              <a:chOff x="8351520" y="2281418"/>
              <a:chExt cx="1021080" cy="990600"/>
            </a:xfrm>
          </p:grpSpPr>
          <p:sp>
            <p:nvSpPr>
              <p:cNvPr id="52" name="Arc 51"/>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3" name="Arc 52"/>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graphicFrame>
        <p:nvGraphicFramePr>
          <p:cNvPr id="55" name="tbl XX_Msg"/>
          <p:cNvGraphicFramePr>
            <a:graphicFrameLocks noGrp="1"/>
          </p:cNvGraphicFramePr>
          <p:nvPr>
            <p:extLst>
              <p:ext uri="{D42A27DB-BD31-4B8C-83A1-F6EECF244321}">
                <p14:modId xmlns:p14="http://schemas.microsoft.com/office/powerpoint/2010/main" val="2265438547"/>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792673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lessons in this course</a:t>
            </a:r>
          </a:p>
        </p:txBody>
      </p:sp>
      <p:sp>
        <p:nvSpPr>
          <p:cNvPr id="3" name="Content Placeholder 2"/>
          <p:cNvSpPr>
            <a:spLocks noGrp="1"/>
          </p:cNvSpPr>
          <p:nvPr>
            <p:ph idx="1"/>
          </p:nvPr>
        </p:nvSpPr>
        <p:spPr/>
        <p:txBody>
          <a:bodyPr/>
          <a:lstStyle/>
          <a:p>
            <a:r>
              <a:rPr lang="en-US" dirty="0" smtClean="0"/>
              <a:t>Lessons </a:t>
            </a:r>
            <a:r>
              <a:rPr lang="en-US" dirty="0"/>
              <a:t>for each messaging stage</a:t>
            </a:r>
          </a:p>
          <a:p>
            <a:pPr lvl="1"/>
            <a:r>
              <a:rPr lang="en-US" dirty="0"/>
              <a:t>Triggering Messages</a:t>
            </a:r>
          </a:p>
          <a:p>
            <a:pPr lvl="1"/>
            <a:r>
              <a:rPr lang="en-US" dirty="0"/>
              <a:t>Message Payloads</a:t>
            </a:r>
          </a:p>
          <a:p>
            <a:pPr lvl="1"/>
            <a:r>
              <a:rPr lang="en-US" dirty="0"/>
              <a:t>Sending Messages</a:t>
            </a:r>
          </a:p>
          <a:p>
            <a:pPr lvl="1"/>
            <a:r>
              <a:rPr lang="en-US" dirty="0"/>
              <a:t>Acknowledging Messages</a:t>
            </a:r>
          </a:p>
          <a:p>
            <a:endParaRPr lang="en-US" dirty="0"/>
          </a:p>
        </p:txBody>
      </p:sp>
      <p:sp>
        <p:nvSpPr>
          <p:cNvPr id="34"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57"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Triggering</a:t>
            </a:r>
            <a:endParaRPr lang="en-US" dirty="0">
              <a:solidFill>
                <a:schemeClr val="accent1"/>
              </a:solidFill>
            </a:endParaRPr>
          </a:p>
        </p:txBody>
      </p:sp>
      <p:sp>
        <p:nvSpPr>
          <p:cNvPr id="58"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9" name="Text Box 32"/>
          <p:cNvSpPr txBox="1">
            <a:spLocks noChangeArrowheads="1"/>
          </p:cNvSpPr>
          <p:nvPr/>
        </p:nvSpPr>
        <p:spPr bwMode="auto">
          <a:xfrm>
            <a:off x="2071688" y="942975"/>
            <a:ext cx="13128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Payloads</a:t>
            </a:r>
            <a:endParaRPr lang="en-US" dirty="0">
              <a:solidFill>
                <a:schemeClr val="accent1"/>
              </a:solidFill>
            </a:endParaRPr>
          </a:p>
        </p:txBody>
      </p:sp>
      <p:sp>
        <p:nvSpPr>
          <p:cNvPr id="60" name="Text Box 33"/>
          <p:cNvSpPr txBox="1">
            <a:spLocks noChangeArrowheads="1"/>
          </p:cNvSpPr>
          <p:nvPr/>
        </p:nvSpPr>
        <p:spPr bwMode="auto">
          <a:xfrm>
            <a:off x="5549900" y="914400"/>
            <a:ext cx="17557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Sending</a:t>
            </a:r>
            <a:endParaRPr lang="en-US" dirty="0">
              <a:solidFill>
                <a:schemeClr val="accent1"/>
              </a:solidFill>
            </a:endParaRPr>
          </a:p>
        </p:txBody>
      </p:sp>
      <p:graphicFrame>
        <p:nvGraphicFramePr>
          <p:cNvPr id="30" name="tbl XX_Msg"/>
          <p:cNvGraphicFramePr>
            <a:graphicFrameLocks noGrp="1"/>
          </p:cNvGraphicFramePr>
          <p:nvPr>
            <p:extLst>
              <p:ext uri="{D42A27DB-BD31-4B8C-83A1-F6EECF244321}">
                <p14:modId xmlns:p14="http://schemas.microsoft.com/office/powerpoint/2010/main" val="2667048273"/>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61" name="Text Box 34"/>
          <p:cNvSpPr txBox="1">
            <a:spLocks noChangeArrowheads="1"/>
          </p:cNvSpPr>
          <p:nvPr/>
        </p:nvSpPr>
        <p:spPr bwMode="auto">
          <a:xfrm>
            <a:off x="5376863" y="2390001"/>
            <a:ext cx="1984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chemeClr val="accent1"/>
                </a:solidFill>
              </a:rPr>
              <a:t>Acknowledging</a:t>
            </a:r>
            <a:endParaRPr lang="en-US" dirty="0">
              <a:solidFill>
                <a:schemeClr val="accent1"/>
              </a:solidFill>
            </a:endParaRPr>
          </a:p>
        </p:txBody>
      </p:sp>
      <p:pic>
        <p:nvPicPr>
          <p:cNvPr id="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3" name="Group 62"/>
          <p:cNvGrpSpPr/>
          <p:nvPr/>
        </p:nvGrpSpPr>
        <p:grpSpPr>
          <a:xfrm>
            <a:off x="611709" y="1426591"/>
            <a:ext cx="991127" cy="1161320"/>
            <a:chOff x="2448995" y="2044222"/>
            <a:chExt cx="1532365" cy="1795498"/>
          </a:xfrm>
        </p:grpSpPr>
        <p:pic>
          <p:nvPicPr>
            <p:cNvPr id="6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5" name="Group 64"/>
            <p:cNvGrpSpPr/>
            <p:nvPr/>
          </p:nvGrpSpPr>
          <p:grpSpPr>
            <a:xfrm>
              <a:off x="3298002" y="2109793"/>
              <a:ext cx="569146" cy="552157"/>
              <a:chOff x="8351520" y="2281418"/>
              <a:chExt cx="1021080" cy="990600"/>
            </a:xfrm>
          </p:grpSpPr>
          <p:sp>
            <p:nvSpPr>
              <p:cNvPr id="66" name="Arc 6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67" name="Arc 6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68"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5222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Recall </a:t>
            </a:r>
            <a:r>
              <a:rPr lang="en-US" dirty="0"/>
              <a:t>the </a:t>
            </a:r>
            <a:r>
              <a:rPr lang="en-US" dirty="0" smtClean="0"/>
              <a:t>basic components of </a:t>
            </a:r>
            <a:r>
              <a:rPr lang="en-US" dirty="0"/>
              <a:t>Guidewire </a:t>
            </a:r>
            <a:r>
              <a:rPr lang="en-US" dirty="0" smtClean="0"/>
              <a:t>messaging</a:t>
            </a:r>
          </a:p>
          <a:p>
            <a:pPr lvl="1"/>
            <a:r>
              <a:rPr lang="en-US" dirty="0"/>
              <a:t>Describe the basic stages of Guidewire messaging</a:t>
            </a:r>
          </a:p>
          <a:p>
            <a:pPr lvl="1"/>
            <a:endParaRPr lang="en-US" dirty="0"/>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Recall the basic </a:t>
            </a:r>
            <a:r>
              <a:rPr lang="en-US" dirty="0" smtClean="0"/>
              <a:t>components </a:t>
            </a:r>
            <a:r>
              <a:rPr lang="en-US" dirty="0"/>
              <a:t>of Guidewire messaging</a:t>
            </a:r>
          </a:p>
          <a:p>
            <a:pPr lvl="1"/>
            <a:r>
              <a:rPr lang="en-US" dirty="0"/>
              <a:t>Describe the basic stages of Guidewire messaging</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main stages of messaging?</a:t>
            </a:r>
          </a:p>
          <a:p>
            <a:r>
              <a:rPr lang="en-US" dirty="0"/>
              <a:t>What are the three possible statuses for messages that are in the message table?</a:t>
            </a:r>
          </a:p>
          <a:p>
            <a:r>
              <a:rPr lang="en-US" dirty="0"/>
              <a:t>For a Guidewire implementation using clustering, what two servers execute the work for messaging? What work is done on each server?</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messaging</a:t>
            </a:r>
          </a:p>
          <a:p>
            <a:r>
              <a:rPr lang="en-US" dirty="0"/>
              <a:t>Walkthrough of a sample message</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
        <p:nvSpPr>
          <p:cNvPr id="2" name="Content Placeholder 1"/>
          <p:cNvSpPr>
            <a:spLocks noGrp="1"/>
          </p:cNvSpPr>
          <p:nvPr>
            <p:ph idx="1"/>
          </p:nvPr>
        </p:nvSpPr>
        <p:spPr>
          <a:xfrm>
            <a:off x="519113" y="3048000"/>
            <a:ext cx="8318500" cy="3352799"/>
          </a:xfrm>
        </p:spPr>
        <p:txBody>
          <a:bodyPr/>
          <a:lstStyle/>
          <a:p>
            <a:r>
              <a:rPr lang="en-US" b="1" dirty="0" smtClean="0"/>
              <a:t>Messaging</a:t>
            </a:r>
            <a:r>
              <a:rPr lang="en-US" dirty="0" smtClean="0"/>
              <a:t> </a:t>
            </a:r>
            <a:r>
              <a:rPr lang="en-US" dirty="0"/>
              <a:t>is an </a:t>
            </a:r>
            <a:r>
              <a:rPr lang="en-US" dirty="0" smtClean="0"/>
              <a:t>asynchronous integration </a:t>
            </a:r>
            <a:r>
              <a:rPr lang="en-US" dirty="0"/>
              <a:t>mechanism </a:t>
            </a:r>
            <a:endParaRPr lang="en-US" dirty="0" smtClean="0"/>
          </a:p>
          <a:p>
            <a:pPr lvl="1"/>
            <a:r>
              <a:rPr lang="en-US" dirty="0" smtClean="0"/>
              <a:t>Triggered by new or changed business data, messages </a:t>
            </a:r>
            <a:r>
              <a:rPr lang="en-US" dirty="0"/>
              <a:t>are sent </a:t>
            </a:r>
            <a:r>
              <a:rPr lang="en-US" dirty="0" smtClean="0"/>
              <a:t>from a Guidewire application to an external system</a:t>
            </a:r>
          </a:p>
          <a:p>
            <a:pPr lvl="1"/>
            <a:r>
              <a:rPr lang="en-US" dirty="0" smtClean="0"/>
              <a:t>An External system replies to the message back to the Guidewire application</a:t>
            </a:r>
          </a:p>
          <a:p>
            <a:r>
              <a:rPr lang="en-US" dirty="0" smtClean="0"/>
              <a:t>Examples:</a:t>
            </a:r>
          </a:p>
          <a:p>
            <a:pPr lvl="1"/>
            <a:r>
              <a:rPr lang="en-US" dirty="0"/>
              <a:t>PC: Sending billing instruction for new policy to billing system</a:t>
            </a:r>
          </a:p>
          <a:p>
            <a:pPr lvl="1"/>
            <a:r>
              <a:rPr lang="en-US" dirty="0"/>
              <a:t>BC: Sending notice of unpaid premium to a collection </a:t>
            </a:r>
            <a:r>
              <a:rPr lang="en-US" dirty="0" smtClean="0"/>
              <a:t>agency</a:t>
            </a:r>
          </a:p>
          <a:p>
            <a:pPr lvl="1"/>
            <a:r>
              <a:rPr lang="en-US" dirty="0" smtClean="0"/>
              <a:t>CC</a:t>
            </a:r>
            <a:r>
              <a:rPr lang="en-US" dirty="0"/>
              <a:t>: Sending request for a police report about an accident</a:t>
            </a:r>
          </a:p>
          <a:p>
            <a:pPr lvl="1"/>
            <a:endParaRPr lang="en-US" dirty="0" smtClean="0"/>
          </a:p>
          <a:p>
            <a:endParaRPr lang="en-US" dirty="0"/>
          </a:p>
        </p:txBody>
      </p:sp>
      <p:sp>
        <p:nvSpPr>
          <p:cNvPr id="22"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3"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7"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8"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9"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2" name="Text Box 60"/>
          <p:cNvSpPr txBox="1">
            <a:spLocks noChangeArrowheads="1"/>
          </p:cNvSpPr>
          <p:nvPr/>
        </p:nvSpPr>
        <p:spPr bwMode="auto">
          <a:xfrm>
            <a:off x="2971800" y="1272966"/>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186386"/>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Text Box 60"/>
          <p:cNvSpPr txBox="1">
            <a:spLocks noChangeArrowheads="1"/>
          </p:cNvSpPr>
          <p:nvPr/>
        </p:nvSpPr>
        <p:spPr bwMode="auto">
          <a:xfrm>
            <a:off x="4800600" y="2246712"/>
            <a:ext cx="16621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sz="1600" dirty="0" smtClean="0">
                <a:solidFill>
                  <a:schemeClr val="bg1"/>
                </a:solidFill>
              </a:rPr>
              <a:t>Acknowledging message</a:t>
            </a:r>
            <a:endParaRPr lang="en-US" sz="1600" dirty="0">
              <a:solidFill>
                <a:schemeClr val="bg1"/>
              </a:solidFill>
            </a:endParaRP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140002"/>
            <a:ext cx="90099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609" y="1157721"/>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message table</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Stores messages</a:t>
            </a:r>
          </a:p>
          <a:p>
            <a:pPr lvl="1"/>
            <a:r>
              <a:rPr lang="en-US" dirty="0" smtClean="0"/>
              <a:t>Unsent messages</a:t>
            </a:r>
          </a:p>
          <a:p>
            <a:pPr lvl="1"/>
            <a:r>
              <a:rPr lang="en-US" dirty="0" smtClean="0"/>
              <a:t>Sent and awaiting acknowledgement </a:t>
            </a:r>
          </a:p>
          <a:p>
            <a:pPr lvl="1"/>
            <a:r>
              <a:rPr lang="en-US" dirty="0" smtClean="0"/>
              <a:t>Retryable Error</a:t>
            </a:r>
            <a:endParaRPr lang="en-US" dirty="0"/>
          </a:p>
          <a:p>
            <a:r>
              <a:rPr lang="en-US" dirty="0" smtClean="0"/>
              <a:t>XX_MESSAGE</a:t>
            </a:r>
          </a:p>
          <a:p>
            <a:pPr lvl="1"/>
            <a:r>
              <a:rPr lang="en-US" dirty="0"/>
              <a:t>Hub of messaging infrastructure </a:t>
            </a:r>
          </a:p>
          <a:p>
            <a:pPr lvl="1"/>
            <a:r>
              <a:rPr lang="en-US" dirty="0" smtClean="0"/>
              <a:t>Database table where XX is application code, e.g., AB_MESSAGE</a:t>
            </a:r>
            <a:endParaRPr lang="en-US" dirty="0"/>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1339850" cy="8794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189" y="1765292"/>
            <a:ext cx="1322387" cy="8651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5589" y="1184649"/>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8" name="tbl XX_Msg"/>
          <p:cNvGraphicFramePr>
            <a:graphicFrameLocks noGrp="1"/>
          </p:cNvGraphicFramePr>
          <p:nvPr>
            <p:extLst>
              <p:ext uri="{D42A27DB-BD31-4B8C-83A1-F6EECF244321}">
                <p14:modId xmlns:p14="http://schemas.microsoft.com/office/powerpoint/2010/main" val="1644306977"/>
              </p:ext>
            </p:extLst>
          </p:nvPr>
        </p:nvGraphicFramePr>
        <p:xfrm>
          <a:off x="533400" y="914399"/>
          <a:ext cx="2438400" cy="2136503"/>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812800"/>
                <a:gridCol w="812800"/>
                <a:gridCol w="812800"/>
              </a:tblGrid>
              <a:tr h="510903">
                <a:tc gridSpan="3">
                  <a:txBody>
                    <a:bodyPr/>
                    <a:lstStyle/>
                    <a:p>
                      <a:pPr algn="ctr"/>
                      <a:r>
                        <a:rPr lang="en-US" sz="2400" dirty="0" smtClean="0"/>
                        <a:t>xx_message</a:t>
                      </a:r>
                      <a:endParaRPr lang="en-US" sz="2400" dirty="0"/>
                    </a:p>
                  </a:txBody>
                  <a:tcPr marL="139337" marR="139337" marT="69669" marB="69669"/>
                </a:tc>
                <a:tc hMerge="1">
                  <a:txBody>
                    <a:bodyPr/>
                    <a:lstStyle/>
                    <a:p>
                      <a:endParaRPr lang="en-US" dirty="0"/>
                    </a:p>
                  </a:txBody>
                  <a:tcPr/>
                </a:tc>
                <a:tc hMerge="1">
                  <a:txBody>
                    <a:bodyPr/>
                    <a:lstStyle/>
                    <a:p>
                      <a:endParaRPr lang="en-US" dirty="0"/>
                    </a:p>
                  </a:txBody>
                  <a:tcPr/>
                </a:tc>
              </a:tr>
              <a:tr h="325120">
                <a:tc>
                  <a:txBody>
                    <a:bodyPr/>
                    <a:lstStyle/>
                    <a:p>
                      <a:endParaRPr lang="en-US" sz="1200" dirty="0"/>
                    </a:p>
                  </a:txBody>
                  <a:tcPr marL="139337" marR="139337" marT="69669" marB="69669"/>
                </a:tc>
                <a:tc>
                  <a:txBody>
                    <a:bodyPr/>
                    <a:lstStyle/>
                    <a:p>
                      <a:endParaRPr lang="en-US" sz="120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r h="325120">
                <a:tc>
                  <a:txBody>
                    <a:bodyPr/>
                    <a:lstStyle/>
                    <a:p>
                      <a:endParaRPr lang="en-US" sz="1200" dirty="0"/>
                    </a:p>
                  </a:txBody>
                  <a:tcPr marL="139337" marR="139337" marT="69669" marB="69669"/>
                </a:tc>
                <a:tc>
                  <a:txBody>
                    <a:bodyPr/>
                    <a:lstStyle/>
                    <a:p>
                      <a:endParaRPr lang="en-US" sz="1200" dirty="0"/>
                    </a:p>
                  </a:txBody>
                  <a:tcPr marL="139337" marR="139337" marT="69669" marB="69669"/>
                </a:tc>
                <a:tc>
                  <a:txBody>
                    <a:bodyPr/>
                    <a:lstStyle/>
                    <a:p>
                      <a:endParaRPr lang="en-US" sz="1200" dirty="0"/>
                    </a:p>
                  </a:txBody>
                  <a:tcPr marL="139337" marR="139337" marT="69669" marB="69669"/>
                </a:tc>
              </a:tr>
            </a:tbl>
          </a:graphicData>
        </a:graphic>
      </p:graphicFrame>
    </p:spTree>
    <p:extLst>
      <p:ext uri="{BB962C8B-B14F-4D97-AF65-F5344CB8AC3E}">
        <p14:creationId xmlns:p14="http://schemas.microsoft.com/office/powerpoint/2010/main" val="618212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table example</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Shows </a:t>
            </a:r>
            <a:r>
              <a:rPr lang="en-US" dirty="0"/>
              <a:t>the </a:t>
            </a:r>
            <a:r>
              <a:rPr lang="en-US" dirty="0" smtClean="0"/>
              <a:t>sent </a:t>
            </a:r>
            <a:r>
              <a:rPr lang="en-US" dirty="0"/>
              <a:t>and awaiting acknowledgement </a:t>
            </a:r>
            <a:r>
              <a:rPr lang="en-US" dirty="0" smtClean="0"/>
              <a:t>messages</a:t>
            </a:r>
            <a:endParaRPr lang="en-US" dirty="0"/>
          </a:p>
          <a:p>
            <a:pPr lvl="1"/>
            <a:r>
              <a:rPr lang="en-US" dirty="0" smtClean="0"/>
              <a:t>Message </a:t>
            </a:r>
            <a:r>
              <a:rPr lang="en-US" dirty="0"/>
              <a:t>Table list view </a:t>
            </a:r>
            <a:r>
              <a:rPr lang="en-US" dirty="0" smtClean="0"/>
              <a:t>details messages </a:t>
            </a:r>
            <a:r>
              <a:rPr lang="en-US" dirty="0"/>
              <a:t>in the message table</a:t>
            </a:r>
          </a:p>
          <a:p>
            <a:pPr lvl="1"/>
            <a:r>
              <a:rPr lang="en-US" dirty="0"/>
              <a:t>TrainingApp's Administration tab</a:t>
            </a:r>
          </a:p>
          <a:p>
            <a:pPr lvl="1"/>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 y="914400"/>
            <a:ext cx="8343014" cy="24030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48377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140813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Stages of messaging</a:t>
            </a:r>
          </a:p>
        </p:txBody>
      </p:sp>
      <p:sp>
        <p:nvSpPr>
          <p:cNvPr id="3" name="Content Placeholder 2"/>
          <p:cNvSpPr>
            <a:spLocks noGrp="1"/>
          </p:cNvSpPr>
          <p:nvPr>
            <p:ph idx="1"/>
          </p:nvPr>
        </p:nvSpPr>
        <p:spPr>
          <a:xfrm>
            <a:off x="521208" y="3048000"/>
            <a:ext cx="8321040" cy="3352800"/>
          </a:xfrm>
        </p:spPr>
        <p:txBody>
          <a:bodyPr/>
          <a:lstStyle/>
          <a:p>
            <a:pPr marL="800100" lvl="1" indent="-457200">
              <a:buFont typeface="+mj-lt"/>
              <a:buAutoNum type="arabicPeriod"/>
            </a:pPr>
            <a:r>
              <a:rPr lang="en-US" dirty="0" smtClean="0"/>
              <a:t>Event triggers message creation</a:t>
            </a:r>
          </a:p>
          <a:p>
            <a:pPr lvl="2"/>
            <a:r>
              <a:rPr lang="en-US" dirty="0"/>
              <a:t>Newly created or change entity triggers message creation</a:t>
            </a:r>
          </a:p>
          <a:p>
            <a:pPr marL="800100" lvl="1" indent="-457200">
              <a:buFont typeface="+mj-lt"/>
              <a:buAutoNum type="arabicPeriod"/>
            </a:pPr>
            <a:r>
              <a:rPr lang="en-US" dirty="0" smtClean="0"/>
              <a:t>Payload generation</a:t>
            </a:r>
          </a:p>
          <a:p>
            <a:pPr lvl="2"/>
            <a:r>
              <a:rPr lang="en-US" dirty="0"/>
              <a:t>Application creates message and the payload </a:t>
            </a:r>
            <a:r>
              <a:rPr lang="en-US" dirty="0" smtClean="0"/>
              <a:t>and </a:t>
            </a:r>
            <a:r>
              <a:rPr lang="en-US" dirty="0"/>
              <a:t>stores </a:t>
            </a:r>
            <a:r>
              <a:rPr lang="en-US" dirty="0" smtClean="0"/>
              <a:t>in table</a:t>
            </a:r>
            <a:endParaRPr lang="en-US" dirty="0"/>
          </a:p>
          <a:p>
            <a:pPr marL="800100" lvl="1" indent="-457200">
              <a:buFont typeface="+mj-lt"/>
              <a:buAutoNum type="arabicPeriod"/>
            </a:pPr>
            <a:r>
              <a:rPr lang="en-US" dirty="0" smtClean="0"/>
              <a:t>Sending to external system</a:t>
            </a:r>
          </a:p>
          <a:p>
            <a:pPr lvl="2"/>
            <a:r>
              <a:rPr lang="en-US" dirty="0" smtClean="0"/>
              <a:t>Late binding and payload transformation</a:t>
            </a:r>
          </a:p>
          <a:p>
            <a:pPr lvl="2"/>
            <a:r>
              <a:rPr lang="en-US" dirty="0" smtClean="0"/>
              <a:t>Application </a:t>
            </a:r>
            <a:r>
              <a:rPr lang="en-US" dirty="0"/>
              <a:t>checks message table for messages to send </a:t>
            </a:r>
          </a:p>
          <a:p>
            <a:pPr marL="800100" lvl="1" indent="-457200">
              <a:buFont typeface="+mj-lt"/>
              <a:buAutoNum type="arabicPeriod"/>
            </a:pPr>
            <a:r>
              <a:rPr lang="en-US" dirty="0" smtClean="0"/>
              <a:t>Processing acknowledgement</a:t>
            </a:r>
          </a:p>
          <a:p>
            <a:pPr lvl="2"/>
            <a:r>
              <a:rPr lang="en-US" dirty="0"/>
              <a:t>External system </a:t>
            </a:r>
            <a:r>
              <a:rPr lang="en-US" dirty="0" smtClean="0"/>
              <a:t>acknowledges </a:t>
            </a:r>
            <a:r>
              <a:rPr lang="en-US" dirty="0"/>
              <a:t>success or </a:t>
            </a:r>
            <a:r>
              <a:rPr lang="en-US" dirty="0" smtClean="0"/>
              <a:t>reports an error</a:t>
            </a:r>
          </a:p>
          <a:p>
            <a:pPr lvl="2"/>
            <a:r>
              <a:rPr lang="en-US" dirty="0" smtClean="0"/>
              <a:t>Application processes response</a:t>
            </a:r>
            <a:endParaRPr lang="en-US" dirty="0"/>
          </a:p>
          <a:p>
            <a:pPr lvl="1"/>
            <a:endParaRPr lang="en-US" dirty="0"/>
          </a:p>
        </p:txBody>
      </p:sp>
      <p:sp>
        <p:nvSpPr>
          <p:cNvPr id="15" name="Text Box 18"/>
          <p:cNvSpPr txBox="1">
            <a:spLocks noChangeArrowheads="1"/>
          </p:cNvSpPr>
          <p:nvPr/>
        </p:nvSpPr>
        <p:spPr bwMode="auto">
          <a:xfrm>
            <a:off x="7696200" y="23622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sp>
        <p:nvSpPr>
          <p:cNvPr id="23" name="Text Box 28"/>
          <p:cNvSpPr txBox="1">
            <a:spLocks noChangeArrowheads="1"/>
          </p:cNvSpPr>
          <p:nvPr/>
        </p:nvSpPr>
        <p:spPr bwMode="auto">
          <a:xfrm>
            <a:off x="392113" y="9398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1) triggering</a:t>
            </a:r>
          </a:p>
        </p:txBody>
      </p:sp>
      <p:sp>
        <p:nvSpPr>
          <p:cNvPr id="24"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Text Box 32"/>
          <p:cNvSpPr txBox="1">
            <a:spLocks noChangeArrowheads="1"/>
          </p:cNvSpPr>
          <p:nvPr/>
        </p:nvSpPr>
        <p:spPr bwMode="auto">
          <a:xfrm>
            <a:off x="2071688" y="942975"/>
            <a:ext cx="1312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2) payload</a:t>
            </a:r>
            <a:br>
              <a:rPr lang="en-US" dirty="0">
                <a:solidFill>
                  <a:schemeClr val="accent1"/>
                </a:solidFill>
              </a:rPr>
            </a:br>
            <a:r>
              <a:rPr lang="en-US" dirty="0">
                <a:solidFill>
                  <a:schemeClr val="accent1"/>
                </a:solidFill>
              </a:rPr>
              <a:t>generation</a:t>
            </a:r>
          </a:p>
        </p:txBody>
      </p:sp>
      <p:sp>
        <p:nvSpPr>
          <p:cNvPr id="27" name="Text Box 33"/>
          <p:cNvSpPr txBox="1">
            <a:spLocks noChangeArrowheads="1"/>
          </p:cNvSpPr>
          <p:nvPr/>
        </p:nvSpPr>
        <p:spPr bwMode="auto">
          <a:xfrm>
            <a:off x="5549900" y="9144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3) sending to external system</a:t>
            </a:r>
          </a:p>
        </p:txBody>
      </p:sp>
      <p:sp>
        <p:nvSpPr>
          <p:cNvPr id="28" name="Text Box 34"/>
          <p:cNvSpPr txBox="1">
            <a:spLocks noChangeArrowheads="1"/>
          </p:cNvSpPr>
          <p:nvPr/>
        </p:nvSpPr>
        <p:spPr bwMode="auto">
          <a:xfrm>
            <a:off x="5376863" y="2354263"/>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4) processing</a:t>
            </a:r>
            <a:br>
              <a:rPr lang="en-US" dirty="0">
                <a:solidFill>
                  <a:schemeClr val="accent1"/>
                </a:solidFill>
              </a:rPr>
            </a:br>
            <a:r>
              <a:rPr lang="en-US" dirty="0">
                <a:solidFill>
                  <a:schemeClr val="accent1"/>
                </a:solidFill>
              </a:rPr>
              <a:t>acknowledgement</a:t>
            </a:r>
          </a:p>
        </p:txBody>
      </p:sp>
      <p:pic>
        <p:nvPicPr>
          <p:cNvPr id="4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2" name="Group 41"/>
          <p:cNvGrpSpPr/>
          <p:nvPr/>
        </p:nvGrpSpPr>
        <p:grpSpPr>
          <a:xfrm>
            <a:off x="611709" y="1426591"/>
            <a:ext cx="991127" cy="1161320"/>
            <a:chOff x="2448995" y="2044222"/>
            <a:chExt cx="1532365" cy="1795498"/>
          </a:xfrm>
        </p:grpSpPr>
        <p:pic>
          <p:nvPicPr>
            <p:cNvPr id="4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4" name="Group 43"/>
            <p:cNvGrpSpPr/>
            <p:nvPr/>
          </p:nvGrpSpPr>
          <p:grpSpPr>
            <a:xfrm>
              <a:off x="3298002" y="2109793"/>
              <a:ext cx="569146" cy="552157"/>
              <a:chOff x="8351520" y="2281418"/>
              <a:chExt cx="1021080" cy="990600"/>
            </a:xfrm>
          </p:grpSpPr>
          <p:sp>
            <p:nvSpPr>
              <p:cNvPr id="56" name="Arc 55"/>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57" name="Arc 56"/>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sp>
        <p:nvSpPr>
          <p:cNvPr id="25"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pic>
        <p:nvPicPr>
          <p:cNvPr id="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709" y="14478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3038" y="1904999"/>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tbl XX_Msg"/>
          <p:cNvGraphicFramePr>
            <a:graphicFrameLocks noGrp="1"/>
          </p:cNvGraphicFramePr>
          <p:nvPr>
            <p:extLst>
              <p:ext uri="{D42A27DB-BD31-4B8C-83A1-F6EECF244321}">
                <p14:modId xmlns:p14="http://schemas.microsoft.com/office/powerpoint/2010/main" val="1661419854"/>
              </p:ext>
            </p:extLst>
          </p:nvPr>
        </p:nvGraphicFramePr>
        <p:xfrm>
          <a:off x="3657600" y="1295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31738140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(1)</a:t>
            </a:r>
            <a:endParaRPr lang="en-US" dirty="0"/>
          </a:p>
        </p:txBody>
      </p:sp>
      <p:sp>
        <p:nvSpPr>
          <p:cNvPr id="4" name="Content Placeholder 3"/>
          <p:cNvSpPr>
            <a:spLocks noGrp="1"/>
          </p:cNvSpPr>
          <p:nvPr>
            <p:ph sz="half" idx="1"/>
          </p:nvPr>
        </p:nvSpPr>
        <p:spPr/>
        <p:txBody>
          <a:bodyPr/>
          <a:lstStyle/>
          <a:p>
            <a:r>
              <a:rPr lang="en-US" dirty="0"/>
              <a:t>Event </a:t>
            </a:r>
            <a:endParaRPr lang="en-US" dirty="0" smtClean="0"/>
          </a:p>
          <a:p>
            <a:pPr lvl="1"/>
            <a:r>
              <a:rPr lang="en-US" dirty="0" smtClean="0"/>
              <a:t>An notification </a:t>
            </a:r>
            <a:r>
              <a:rPr lang="en-US" dirty="0"/>
              <a:t>of a </a:t>
            </a:r>
            <a:r>
              <a:rPr lang="en-US" dirty="0" smtClean="0"/>
              <a:t>change</a:t>
            </a:r>
          </a:p>
          <a:p>
            <a:pPr lvl="1"/>
            <a:r>
              <a:rPr lang="en-US" dirty="0" smtClean="0"/>
              <a:t>May be of interest to an external system</a:t>
            </a:r>
          </a:p>
          <a:p>
            <a:pPr lvl="1"/>
            <a:r>
              <a:rPr lang="en-US" dirty="0" smtClean="0"/>
              <a:t>Triggers Event </a:t>
            </a:r>
            <a:r>
              <a:rPr lang="en-US" dirty="0"/>
              <a:t>Fired rule </a:t>
            </a:r>
            <a:r>
              <a:rPr lang="en-US" dirty="0" smtClean="0"/>
              <a:t>set</a:t>
            </a:r>
          </a:p>
          <a:p>
            <a:r>
              <a:rPr lang="en-US" dirty="0"/>
              <a:t>Event Fired rule set</a:t>
            </a:r>
          </a:p>
          <a:p>
            <a:pPr lvl="1"/>
            <a:r>
              <a:rPr lang="en-US" dirty="0" smtClean="0"/>
              <a:t>Called for each messaging event</a:t>
            </a:r>
          </a:p>
          <a:p>
            <a:pPr lvl="1"/>
            <a:r>
              <a:rPr lang="en-US" dirty="0" smtClean="0"/>
              <a:t>Generates message payload</a:t>
            </a:r>
          </a:p>
          <a:p>
            <a:pPr lvl="1"/>
            <a:r>
              <a:rPr lang="en-US" dirty="0"/>
              <a:t>Creates message</a:t>
            </a:r>
          </a:p>
          <a:p>
            <a:r>
              <a:rPr lang="en-US" dirty="0" smtClean="0"/>
              <a:t>Message Payload</a:t>
            </a:r>
            <a:endParaRPr lang="en-US" dirty="0"/>
          </a:p>
          <a:p>
            <a:pPr lvl="1"/>
            <a:r>
              <a:rPr lang="en-US" dirty="0" smtClean="0"/>
              <a:t>Formatted string such as CSV, XML, </a:t>
            </a:r>
            <a:br>
              <a:rPr lang="en-US" dirty="0" smtClean="0"/>
            </a:br>
            <a:r>
              <a:rPr lang="en-US" dirty="0" smtClean="0"/>
              <a:t>or JSON</a:t>
            </a:r>
          </a:p>
          <a:p>
            <a:r>
              <a:rPr lang="en-US" dirty="0"/>
              <a:t>Message</a:t>
            </a:r>
          </a:p>
          <a:p>
            <a:pPr lvl="1"/>
            <a:r>
              <a:rPr lang="en-US" dirty="0" smtClean="0"/>
              <a:t>Information, including payload, to </a:t>
            </a:r>
            <a:r>
              <a:rPr lang="en-US" dirty="0"/>
              <a:t>send to an external system in response to an event</a:t>
            </a:r>
          </a:p>
          <a:p>
            <a:pPr lvl="1"/>
            <a:endParaRPr lang="en-US" dirty="0"/>
          </a:p>
          <a:p>
            <a:pPr lvl="1"/>
            <a:endParaRPr lang="en-US" dirty="0" smtClean="0"/>
          </a:p>
        </p:txBody>
      </p:sp>
      <p:sp>
        <p:nvSpPr>
          <p:cNvPr id="18" name="Text Box 44"/>
          <p:cNvSpPr txBox="1">
            <a:spLocks noChangeArrowheads="1"/>
          </p:cNvSpPr>
          <p:nvPr/>
        </p:nvSpPr>
        <p:spPr bwMode="auto">
          <a:xfrm>
            <a:off x="7822636" y="1478310"/>
            <a:ext cx="16879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 EntityAdded</a:t>
            </a:r>
            <a:endParaRPr lang="en-US" sz="1600" dirty="0">
              <a:solidFill>
                <a:schemeClr val="bg1"/>
              </a:solidFill>
            </a:endParaRPr>
          </a:p>
        </p:txBody>
      </p:sp>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143" y="4179723"/>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242" y="2689860"/>
            <a:ext cx="1020199"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5" name="Group 24"/>
          <p:cNvGrpSpPr/>
          <p:nvPr/>
        </p:nvGrpSpPr>
        <p:grpSpPr>
          <a:xfrm>
            <a:off x="6791185" y="962755"/>
            <a:ext cx="991127" cy="1161320"/>
            <a:chOff x="2448995" y="2044222"/>
            <a:chExt cx="1532365" cy="1795498"/>
          </a:xfrm>
        </p:grpSpPr>
        <p:pic>
          <p:nvPicPr>
            <p:cNvPr id="2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Group 26"/>
            <p:cNvGrpSpPr/>
            <p:nvPr/>
          </p:nvGrpSpPr>
          <p:grpSpPr>
            <a:xfrm>
              <a:off x="3298002" y="2109793"/>
              <a:ext cx="569146" cy="552157"/>
              <a:chOff x="8351520" y="2281418"/>
              <a:chExt cx="1021080" cy="990600"/>
            </a:xfrm>
          </p:grpSpPr>
          <p:sp>
            <p:nvSpPr>
              <p:cNvPr id="28" name="Arc 27"/>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sp>
            <p:nvSpPr>
              <p:cNvPr id="29" name="Arc 28"/>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smtClean="0">
                  <a:ln>
                    <a:noFill/>
                  </a:ln>
                  <a:solidFill>
                    <a:srgbClr val="FF0000"/>
                  </a:solidFill>
                  <a:effectLst/>
                  <a:latin typeface="Arial" charset="0"/>
                </a:endParaRPr>
              </a:p>
            </p:txBody>
          </p:sp>
        </p:grpSp>
      </p:gr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143" y="5562600"/>
            <a:ext cx="1219200" cy="7826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9672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(2)</a:t>
            </a:r>
            <a:endParaRPr lang="en-US" dirty="0"/>
          </a:p>
        </p:txBody>
      </p:sp>
      <p:sp>
        <p:nvSpPr>
          <p:cNvPr id="4" name="Content Placeholder 3"/>
          <p:cNvSpPr>
            <a:spLocks noGrp="1"/>
          </p:cNvSpPr>
          <p:nvPr>
            <p:ph sz="half" idx="1"/>
          </p:nvPr>
        </p:nvSpPr>
        <p:spPr/>
        <p:txBody>
          <a:bodyPr/>
          <a:lstStyle/>
          <a:p>
            <a:r>
              <a:rPr lang="en-US" dirty="0"/>
              <a:t>Message table</a:t>
            </a:r>
          </a:p>
          <a:p>
            <a:pPr lvl="1"/>
            <a:r>
              <a:rPr lang="en-US" dirty="0" smtClean="0"/>
              <a:t>Unsent messages</a:t>
            </a:r>
          </a:p>
          <a:p>
            <a:pPr lvl="1"/>
            <a:r>
              <a:rPr lang="en-US" dirty="0" smtClean="0"/>
              <a:t>Sent messages awaiting acknowledgement</a:t>
            </a:r>
          </a:p>
          <a:p>
            <a:pPr lvl="1"/>
            <a:r>
              <a:rPr lang="en-US" dirty="0" smtClean="0"/>
              <a:t>Sent </a:t>
            </a:r>
            <a:r>
              <a:rPr lang="en-US" dirty="0"/>
              <a:t>and acknowledged with an error messages</a:t>
            </a:r>
          </a:p>
          <a:p>
            <a:r>
              <a:rPr lang="en-US" dirty="0"/>
              <a:t>Destination</a:t>
            </a:r>
          </a:p>
          <a:p>
            <a:pPr lvl="1"/>
            <a:r>
              <a:rPr lang="en-US" dirty="0" smtClean="0"/>
              <a:t>Represents external system that receives </a:t>
            </a:r>
            <a:r>
              <a:rPr lang="en-US" dirty="0"/>
              <a:t>sent messages</a:t>
            </a:r>
          </a:p>
          <a:p>
            <a:r>
              <a:rPr lang="en-US" dirty="0"/>
              <a:t>Messaging plugins</a:t>
            </a:r>
          </a:p>
          <a:p>
            <a:pPr lvl="1"/>
            <a:r>
              <a:rPr lang="en-US" dirty="0" smtClean="0"/>
              <a:t>Transform payload</a:t>
            </a:r>
            <a:endParaRPr lang="en-US" dirty="0"/>
          </a:p>
          <a:p>
            <a:pPr lvl="1"/>
            <a:r>
              <a:rPr lang="en-US" dirty="0" smtClean="0"/>
              <a:t>Sends </a:t>
            </a:r>
            <a:r>
              <a:rPr lang="en-US" dirty="0"/>
              <a:t>the </a:t>
            </a:r>
            <a:r>
              <a:rPr lang="en-US" dirty="0" smtClean="0"/>
              <a:t>message</a:t>
            </a:r>
          </a:p>
          <a:p>
            <a:pPr lvl="1"/>
            <a:r>
              <a:rPr lang="en-US" dirty="0" smtClean="0"/>
              <a:t>Process synchronous and asynchronous </a:t>
            </a:r>
            <a:r>
              <a:rPr lang="en-US" dirty="0"/>
              <a:t>responses from the external </a:t>
            </a:r>
            <a:r>
              <a:rPr lang="en-US" dirty="0" smtClean="0"/>
              <a:t>system</a:t>
            </a:r>
            <a:endParaRPr lang="en-US" dirty="0"/>
          </a:p>
        </p:txBody>
      </p:sp>
      <p:graphicFrame>
        <p:nvGraphicFramePr>
          <p:cNvPr id="60" name="tbl XX_Msg"/>
          <p:cNvGraphicFramePr>
            <a:graphicFrameLocks noGrp="1"/>
          </p:cNvGraphicFramePr>
          <p:nvPr>
            <p:extLst>
              <p:ext uri="{D42A27DB-BD31-4B8C-83A1-F6EECF244321}">
                <p14:modId xmlns:p14="http://schemas.microsoft.com/office/powerpoint/2010/main" val="1359113236"/>
              </p:ext>
            </p:extLst>
          </p:nvPr>
        </p:nvGraphicFramePr>
        <p:xfrm>
          <a:off x="6172200" y="9144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61" name="txt Request"/>
          <p:cNvSpPr txBox="1">
            <a:spLocks noChangeArrowheads="1"/>
          </p:cNvSpPr>
          <p:nvPr/>
        </p:nvSpPr>
        <p:spPr bwMode="auto">
          <a:xfrm>
            <a:off x="7417172" y="3592959"/>
            <a:ext cx="9321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Request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2" name="txt Transport"/>
          <p:cNvSpPr txBox="1">
            <a:spLocks noChangeArrowheads="1"/>
          </p:cNvSpPr>
          <p:nvPr/>
        </p:nvSpPr>
        <p:spPr bwMode="auto">
          <a:xfrm>
            <a:off x="7416182" y="4529266"/>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Transport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3" name="txt Reply"/>
          <p:cNvSpPr txBox="1">
            <a:spLocks noChangeArrowheads="1"/>
          </p:cNvSpPr>
          <p:nvPr/>
        </p:nvSpPr>
        <p:spPr bwMode="auto">
          <a:xfrm>
            <a:off x="7425744" y="5562600"/>
            <a:ext cx="11848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spcAft>
                <a:spcPct val="30000"/>
              </a:spcAft>
              <a:buClr>
                <a:schemeClr val="tx1"/>
              </a:buClr>
            </a:pPr>
            <a:r>
              <a:rPr lang="en-US" sz="1600" dirty="0" smtClean="0">
                <a:solidFill>
                  <a:schemeClr val="bg1"/>
                </a:solidFill>
              </a:rPr>
              <a:t>Reply </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sp>
        <p:nvSpPr>
          <p:cNvPr id="64" name="txt DestID"/>
          <p:cNvSpPr txBox="1">
            <a:spLocks noChangeArrowheads="1"/>
          </p:cNvSpPr>
          <p:nvPr/>
        </p:nvSpPr>
        <p:spPr bwMode="auto">
          <a:xfrm>
            <a:off x="7446097" y="2590800"/>
            <a:ext cx="142202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pic>
        <p:nvPicPr>
          <p:cNvPr id="65" name="icn Msg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555988"/>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icn Plg Rep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7754" y="5562600"/>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inc Plg Transpo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3470" y="45645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icn Plg Requ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8233" y="3573909"/>
            <a:ext cx="802008" cy="9695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4574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55431A-6F37-42C0-8898-984930987F71}"/>
</file>

<file path=customXml/itemProps2.xml><?xml version="1.0" encoding="utf-8"?>
<ds:datastoreItem xmlns:ds="http://schemas.openxmlformats.org/officeDocument/2006/customXml" ds:itemID="{79605C44-448E-4326-89F5-FC091C15F11F}"/>
</file>

<file path=customXml/itemProps3.xml><?xml version="1.0" encoding="utf-8"?>
<ds:datastoreItem xmlns:ds="http://schemas.openxmlformats.org/officeDocument/2006/customXml" ds:itemID="{D2B8FBB3-134E-43D8-8BB9-FABD331CB9A4}"/>
</file>

<file path=docProps/app.xml><?xml version="1.0" encoding="utf-8"?>
<Properties xmlns="http://schemas.openxmlformats.org/officeDocument/2006/extended-properties" xmlns:vt="http://schemas.openxmlformats.org/officeDocument/2006/docPropsVTypes">
  <Template>Emerald_Template</Template>
  <TotalTime>2653</TotalTime>
  <Words>2198</Words>
  <Application>Microsoft Office PowerPoint</Application>
  <PresentationFormat>On-screen Show (4:3)</PresentationFormat>
  <Paragraphs>258</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Messaging Introduction</vt:lpstr>
      <vt:lpstr>PowerPoint Presentation</vt:lpstr>
      <vt:lpstr>PowerPoint Presentation</vt:lpstr>
      <vt:lpstr>Messaging</vt:lpstr>
      <vt:lpstr>Physical message table</vt:lpstr>
      <vt:lpstr>Message table example</vt:lpstr>
      <vt:lpstr>Stages of messaging</vt:lpstr>
      <vt:lpstr>Primary components of messaging (1)</vt:lpstr>
      <vt:lpstr>Primary components of messaging (2)</vt:lpstr>
      <vt:lpstr>PowerPoint Presentation</vt:lpstr>
      <vt:lpstr>Use case: Bank account verification</vt:lpstr>
      <vt:lpstr>Stage 1: Triggering the message (1)</vt:lpstr>
      <vt:lpstr>Stage 1: Triggering the message (2)</vt:lpstr>
      <vt:lpstr>Stage 2: Generate the message payload</vt:lpstr>
      <vt:lpstr>Stage 3: Sending the message</vt:lpstr>
      <vt:lpstr>Stage 4: Message acknowledgement</vt:lpstr>
      <vt:lpstr>Stage 4: Message acknowledgement (2)</vt:lpstr>
      <vt:lpstr>Servers and transactions</vt:lpstr>
      <vt:lpstr>Messaging lessons in this course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Introduction</dc:title>
  <dc:subject>Guidewire 8.0 Application Integration Messaging Introduction</dc:subject>
  <dc:creator>Seth Luersen</dc:creator>
  <cp:keywords>Emerald;Guidewire 8.0 Application Integration;Messaging Introduction</cp:keywords>
  <cp:lastModifiedBy>Guidewire Education</cp:lastModifiedBy>
  <cp:revision>144</cp:revision>
  <dcterms:created xsi:type="dcterms:W3CDTF">2013-08-19T16:16:51Z</dcterms:created>
  <dcterms:modified xsi:type="dcterms:W3CDTF">2014-05-16T21:02:06Z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