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s/slide3.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7.xml" ContentType="application/vnd.openxmlformats-officedocument.presentationml.slide+xml"/>
  <Override PartName="/ppt/slides/slide2.xml" ContentType="application/vnd.openxmlformats-officedocument.presentationml.slide+xml"/>
  <Override PartName="/ppt/slides/slide29.xml" ContentType="application/vnd.openxmlformats-officedocument.presentationml.slide+xml"/>
  <Override PartName="/ppt/slides/slide1.xml" ContentType="application/vnd.openxmlformats-officedocument.presentationml.slide+xml"/>
  <Override PartName="/ppt/slides/slide26.xml" ContentType="application/vnd.openxmlformats-officedocument.presentationml.slide+xml"/>
  <Override PartName="/ppt/slides/slide28.xml" ContentType="application/vnd.openxmlformats-officedocument.presentationml.slide+xml"/>
  <Override PartName="/ppt/slides/slide24.xml" ContentType="application/vnd.openxmlformats-officedocument.presentationml.slide+xml"/>
  <Override PartName="/ppt/slides/slide21.xml" ContentType="application/vnd.openxmlformats-officedocument.presentationml.slide+xml"/>
  <Override PartName="/ppt/slides/slide25.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slideMasters/slideMaster1.xml" ContentType="application/vnd.openxmlformats-officedocument.presentationml.slideMaster+xml"/>
  <Override PartName="/ppt/notesSlides/notesSlide29.xml" ContentType="application/vnd.openxmlformats-officedocument.presentationml.notesSlide+xml"/>
  <Override PartName="/ppt/notesSlides/notesSlide25.xml" ContentType="application/vnd.openxmlformats-officedocument.presentationml.notesSlide+xml"/>
  <Override PartName="/ppt/notesSlides/notesSlide28.xml" ContentType="application/vnd.openxmlformats-officedocument.presentationml.notesSlide+xml"/>
  <Override PartName="/ppt/slideLayouts/slideLayout39.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slideLayouts/slideLayout27.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notesSlides/notesSlide6.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notesSlides/notesSlide5.xml" ContentType="application/vnd.openxmlformats-officedocument.presentationml.notesSlide+xml"/>
  <Override PartName="/ppt/slideLayouts/slideLayout33.xml" ContentType="application/vnd.openxmlformats-officedocument.presentationml.slideLayout+xml"/>
  <Override PartName="/ppt/slideLayouts/slideLayout40.xml" ContentType="application/vnd.openxmlformats-officedocument.presentationml.slideLayout+xml"/>
  <Override PartName="/ppt/slideLayouts/slideLayout18.xml" ContentType="application/vnd.openxmlformats-officedocument.presentationml.slideLayout+xml"/>
  <Override PartName="/ppt/slideLayouts/slideLayout16.xml" ContentType="application/vnd.openxmlformats-officedocument.presentationml.slideLayout+xml"/>
  <Override PartName="/ppt/notesSlides/notesSlide22.xml" ContentType="application/vnd.openxmlformats-officedocument.presentationml.notes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21.xml" ContentType="application/vnd.openxmlformats-officedocument.presentationml.notesSlide+xml"/>
  <Override PartName="/ppt/slideLayouts/slideLayout12.xml" ContentType="application/vnd.openxmlformats-officedocument.presentationml.slideLayout+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slideLayouts/slideLayout15.xml" ContentType="application/vnd.openxmlformats-officedocument.presentationml.slideLayout+xml"/>
  <Override PartName="/ppt/notesSlides/notesSlide16.xml" ContentType="application/vnd.openxmlformats-officedocument.presentationml.notesSlide+xml"/>
  <Override PartName="/ppt/slideLayouts/slideLayout13.xml" ContentType="application/vnd.openxmlformats-officedocument.presentationml.slideLayout+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slideLayouts/slideLayout14.xml" ContentType="application/vnd.openxmlformats-officedocument.presentationml.slideLayout+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commentAuthors.xml" ContentType="application/vnd.openxmlformats-officedocument.presentationml.commentAuthors+xml"/>
  <Override PartName="/ppt/theme/theme1.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3.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31"/>
  </p:notesMasterIdLst>
  <p:handoutMasterIdLst>
    <p:handoutMasterId r:id="rId32"/>
  </p:handoutMasterIdLst>
  <p:sldIdLst>
    <p:sldId id="256" r:id="rId2"/>
    <p:sldId id="258" r:id="rId3"/>
    <p:sldId id="260" r:id="rId4"/>
    <p:sldId id="273" r:id="rId5"/>
    <p:sldId id="274" r:id="rId6"/>
    <p:sldId id="275" r:id="rId7"/>
    <p:sldId id="276" r:id="rId8"/>
    <p:sldId id="300" r:id="rId9"/>
    <p:sldId id="277" r:id="rId10"/>
    <p:sldId id="278" r:id="rId11"/>
    <p:sldId id="301" r:id="rId12"/>
    <p:sldId id="263" r:id="rId13"/>
    <p:sldId id="279" r:id="rId14"/>
    <p:sldId id="280" r:id="rId15"/>
    <p:sldId id="281" r:id="rId16"/>
    <p:sldId id="282" r:id="rId17"/>
    <p:sldId id="267" r:id="rId18"/>
    <p:sldId id="283" r:id="rId19"/>
    <p:sldId id="285" r:id="rId20"/>
    <p:sldId id="298" r:id="rId21"/>
    <p:sldId id="287" r:id="rId22"/>
    <p:sldId id="289" r:id="rId23"/>
    <p:sldId id="265" r:id="rId24"/>
    <p:sldId id="266" r:id="rId25"/>
    <p:sldId id="291" r:id="rId26"/>
    <p:sldId id="292" r:id="rId27"/>
    <p:sldId id="259" r:id="rId28"/>
    <p:sldId id="261" r:id="rId29"/>
    <p:sldId id="257"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95D9CE5-3759-4AA1-98EA-5519A62F09EC}">
          <p14:sldIdLst>
            <p14:sldId id="256"/>
            <p14:sldId id="258"/>
          </p14:sldIdLst>
        </p14:section>
        <p14:section name="Overview" id="{5E37C66C-8526-41D1-8CD6-D3F8017A1B0E}">
          <p14:sldIdLst>
            <p14:sldId id="260"/>
            <p14:sldId id="273"/>
            <p14:sldId id="274"/>
            <p14:sldId id="275"/>
            <p14:sldId id="276"/>
            <p14:sldId id="300"/>
            <p14:sldId id="277"/>
            <p14:sldId id="278"/>
            <p14:sldId id="301"/>
          </p14:sldIdLst>
        </p14:section>
        <p14:section name="Source creator plugin" id="{189CBE32-F58B-49EA-9216-4466A1E2D136}">
          <p14:sldIdLst>
            <p14:sldId id="263"/>
            <p14:sldId id="279"/>
            <p14:sldId id="280"/>
            <p14:sldId id="281"/>
            <p14:sldId id="282"/>
          </p14:sldIdLst>
        </p14:section>
        <p14:section name="Service Plugin" id="{1FB350A9-D2F1-4A7D-A06D-CB3CEF886947}">
          <p14:sldIdLst>
            <p14:sldId id="267"/>
            <p14:sldId id="283"/>
            <p14:sldId id="285"/>
            <p14:sldId id="298"/>
            <p14:sldId id="287"/>
            <p14:sldId id="289"/>
          </p14:sldIdLst>
        </p14:section>
        <p14:section name="Database" id="{ACEDDB80-4A3F-40BF-BFB6-6B0769589D02}">
          <p14:sldIdLst>
            <p14:sldId id="265"/>
            <p14:sldId id="266"/>
            <p14:sldId id="291"/>
            <p14:sldId id="292"/>
          </p14:sldIdLst>
        </p14:section>
        <p14:section name="Review" id="{D62BD47A-7C0B-4EC0-A8C0-A3F93D2DB60B}">
          <p14:sldIdLst>
            <p14:sldId id="259"/>
            <p14:sldId id="261"/>
            <p14:sldId id="257"/>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th Luersen" initials="sl" lastIdx="7" clrIdx="0"/>
  <p:cmAuthor id="1" name="Guidewire Education" initials="sluersen" lastIdx="17"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09" autoAdjust="0"/>
    <p:restoredTop sz="73211" autoAdjust="0"/>
  </p:normalViewPr>
  <p:slideViewPr>
    <p:cSldViewPr showGuides="1">
      <p:cViewPr>
        <p:scale>
          <a:sx n="100" d="100"/>
          <a:sy n="100" d="100"/>
        </p:scale>
        <p:origin x="-1860" y="-48"/>
      </p:cViewPr>
      <p:guideLst>
        <p:guide orient="horz"/>
        <p:guide/>
      </p:guideLst>
    </p:cSldViewPr>
  </p:slideViewPr>
  <p:notesTextViewPr>
    <p:cViewPr>
      <p:scale>
        <a:sx n="150" d="100"/>
        <a:sy n="150" d="100"/>
      </p:scale>
      <p:origin x="0" y="0"/>
    </p:cViewPr>
  </p:notesTextViewPr>
  <p:sorterViewPr>
    <p:cViewPr>
      <p:scale>
        <a:sx n="100" d="100"/>
        <a:sy n="100" d="100"/>
      </p:scale>
      <p:origin x="0" y="0"/>
    </p:cViewPr>
  </p:sorterViewPr>
  <p:notesViewPr>
    <p:cSldViewPr showGuides="1">
      <p:cViewPr varScale="1">
        <p:scale>
          <a:sx n="105" d="100"/>
          <a:sy n="105" d="100"/>
        </p:scale>
        <p:origin x="-3438" y="-90"/>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38"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40"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12/5/2014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2001-2014.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a:p>
        </p:txBody>
      </p:sp>
    </p:spTree>
    <p:extLst>
      <p:ext uri="{BB962C8B-B14F-4D97-AF65-F5344CB8AC3E}">
        <p14:creationId xmlns:p14="http://schemas.microsoft.com/office/powerpoint/2010/main" val="3063906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Gosu plugins, the class files should</a:t>
            </a:r>
            <a:r>
              <a:rPr lang="en-US" baseline="0" dirty="0" smtClean="0"/>
              <a:t> be located </a:t>
            </a:r>
            <a:r>
              <a:rPr lang="en-US" dirty="0" smtClean="0"/>
              <a:t>in</a:t>
            </a:r>
            <a:r>
              <a:rPr lang="en-US" baseline="0" dirty="0" smtClean="0"/>
              <a:t> </a:t>
            </a:r>
            <a:r>
              <a:rPr lang="en-US" dirty="0" smtClean="0"/>
              <a:t>modules/configuration/</a:t>
            </a:r>
            <a:r>
              <a:rPr lang="en-US" dirty="0" err="1" smtClean="0"/>
              <a:t>gsrc</a:t>
            </a:r>
            <a:r>
              <a:rPr lang="en-US" dirty="0" smtClean="0"/>
              <a:t>.  Some exceptions</a:t>
            </a:r>
            <a:r>
              <a:rPr lang="en-US" baseline="0" dirty="0" smtClean="0"/>
              <a:t> apply for Gosu classes</a:t>
            </a:r>
            <a:endParaRPr lang="en-US" dirty="0" smtClean="0"/>
          </a:p>
          <a:p>
            <a:endParaRPr lang="en-US" dirty="0" smtClean="0"/>
          </a:p>
          <a:p>
            <a:r>
              <a:rPr lang="en-US" dirty="0" smtClean="0"/>
              <a:t>For Java plugins, see the Guidewire application documentation for details about where to put Java classes and JARS in the project structure.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a:p>
        </p:txBody>
      </p:sp>
    </p:spTree>
    <p:extLst>
      <p:ext uri="{BB962C8B-B14F-4D97-AF65-F5344CB8AC3E}">
        <p14:creationId xmlns:p14="http://schemas.microsoft.com/office/powerpoint/2010/main" val="28763369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you implement your message reply plugin in Java, then you will need to compile the Java class and recopy it into the proper Guidewire directory structure. Then, you must restart the server.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Guidewire</a:t>
            </a:r>
            <a:r>
              <a:rPr lang="en-US" baseline="0" dirty="0" smtClean="0"/>
              <a:t> only reads the contents plugin registry directory at server startup. </a:t>
            </a:r>
            <a:r>
              <a:rPr lang="en-US" dirty="0" smtClean="0"/>
              <a:t>You must restart the server when you create or modify plugin registry files.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You must restart the server when you create a new Gosu plugin class. For modified Gosu plugin classes, you can Make Project or Reload Changed classes.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You can r</a:t>
            </a:r>
            <a:r>
              <a:rPr lang="en-US" dirty="0" smtClean="0"/>
              <a:t>estart the server from Studio by stopping a running server (debug mode is ok)</a:t>
            </a:r>
            <a:r>
              <a:rPr lang="en-US" baseline="0" dirty="0" smtClean="0"/>
              <a:t> </a:t>
            </a:r>
            <a:r>
              <a:rPr lang="en-US" dirty="0" smtClean="0"/>
              <a:t>and after</a:t>
            </a:r>
            <a:r>
              <a:rPr lang="en-US" baseline="0" dirty="0" smtClean="0"/>
              <a:t> the server stops, then </a:t>
            </a:r>
            <a:r>
              <a:rPr lang="en-US" dirty="0" smtClean="0"/>
              <a:t>running the server</a:t>
            </a:r>
            <a:r>
              <a:rPr lang="en-US" baseline="0" dirty="0" smtClean="0"/>
              <a:t> again in either Run or Debug mode.</a:t>
            </a:r>
          </a:p>
          <a:p>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a:p>
        </p:txBody>
      </p:sp>
    </p:spTree>
    <p:extLst>
      <p:ext uri="{BB962C8B-B14F-4D97-AF65-F5344CB8AC3E}">
        <p14:creationId xmlns:p14="http://schemas.microsoft.com/office/powerpoint/2010/main" val="27366402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a:p>
        </p:txBody>
      </p:sp>
    </p:spTree>
    <p:extLst>
      <p:ext uri="{BB962C8B-B14F-4D97-AF65-F5344CB8AC3E}">
        <p14:creationId xmlns:p14="http://schemas.microsoft.com/office/powerpoint/2010/main" val="23440484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a:p>
        </p:txBody>
      </p:sp>
    </p:spTree>
    <p:extLst>
      <p:ext uri="{BB962C8B-B14F-4D97-AF65-F5344CB8AC3E}">
        <p14:creationId xmlns:p14="http://schemas.microsoft.com/office/powerpoint/2010/main" val="19253836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a:p>
        </p:txBody>
      </p:sp>
    </p:spTree>
    <p:extLst>
      <p:ext uri="{BB962C8B-B14F-4D97-AF65-F5344CB8AC3E}">
        <p14:creationId xmlns:p14="http://schemas.microsoft.com/office/powerpoint/2010/main" val="34479293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plugin name </a:t>
            </a:r>
            <a:r>
              <a:rPr lang="en-US" baseline="0" dirty="0" smtClean="0"/>
              <a:t>and the plugin interface name must be identical for all plugins other than startable or multi-instance plugins.  </a:t>
            </a:r>
            <a:r>
              <a:rPr lang="en-US" dirty="0" smtClean="0"/>
              <a:t>Regular plugins must be named after its interface.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a:p>
        </p:txBody>
      </p:sp>
    </p:spTree>
    <p:extLst>
      <p:ext uri="{BB962C8B-B14F-4D97-AF65-F5344CB8AC3E}">
        <p14:creationId xmlns:p14="http://schemas.microsoft.com/office/powerpoint/2010/main" val="19442599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authentication service plugin may need to initialize itself.  If the plugin implements </a:t>
            </a:r>
            <a:r>
              <a:rPr lang="en-US" dirty="0" err="1" smtClean="0"/>
              <a:t>InitializablePlugin</a:t>
            </a:r>
            <a:r>
              <a:rPr lang="en-US" dirty="0" smtClean="0"/>
              <a:t>, initialization can occur during the invocation of either the </a:t>
            </a:r>
            <a:r>
              <a:rPr lang="en-US" dirty="0" err="1" smtClean="0"/>
              <a:t>setCallback</a:t>
            </a:r>
            <a:r>
              <a:rPr lang="en-US" dirty="0" smtClean="0"/>
              <a:t>() or </a:t>
            </a:r>
            <a:r>
              <a:rPr lang="en-US" dirty="0" err="1" smtClean="0"/>
              <a:t>setParameters</a:t>
            </a:r>
            <a:r>
              <a:rPr lang="en-US" dirty="0" smtClean="0"/>
              <a:t>() methods.</a:t>
            </a:r>
          </a:p>
          <a:p>
            <a:endParaRPr lang="en-US" dirty="0" smtClean="0"/>
          </a:p>
          <a:p>
            <a:r>
              <a:rPr lang="en-US" dirty="0" smtClean="0"/>
              <a:t>An authentication service plugin finds the user information as part of the authentication process, and in certain cases, may update user information (for example, locking out a user).  The default implementation of Guidewire base application is to lookup the </a:t>
            </a:r>
            <a:r>
              <a:rPr lang="en-US" dirty="0" err="1" smtClean="0"/>
              <a:t>User.PublicId</a:t>
            </a:r>
            <a:r>
              <a:rPr lang="en-US" dirty="0" smtClean="0"/>
              <a:t> from the </a:t>
            </a:r>
            <a:r>
              <a:rPr lang="en-US" dirty="0" err="1" smtClean="0"/>
              <a:t>XX_credential</a:t>
            </a:r>
            <a:r>
              <a:rPr lang="en-US" dirty="0" smtClean="0"/>
              <a:t> table in the Guidewire application database. </a:t>
            </a:r>
            <a:r>
              <a:rPr lang="en-US" dirty="0"/>
              <a:t>Successful authentication occurs when the authenticate methods returns the user's public ID. The authenticate method uses the callback handler to find the user's public ID for the Guidewire application database</a:t>
            </a:r>
            <a:r>
              <a:rPr lang="en-US" dirty="0" smtClean="0"/>
              <a:t>.  The authentication service plugin should save the handler in a field.  The authentication process can later use the field value.  To indicate an unsuccessful login, throw  a </a:t>
            </a:r>
            <a:r>
              <a:rPr lang="en-US" dirty="0" err="1" smtClean="0"/>
              <a:t>javax.security.auth.login.LoginException</a:t>
            </a:r>
            <a:r>
              <a:rPr lang="en-US" dirty="0" smtClean="0"/>
              <a:t> (or subtypes such as </a:t>
            </a:r>
            <a:r>
              <a:rPr lang="en-US" dirty="0" err="1" smtClean="0"/>
              <a:t>FailedLoginException</a:t>
            </a:r>
            <a:r>
              <a:rPr lang="en-US" dirty="0" smtClean="0"/>
              <a:t>).  Guidewire applications treat a returned null value from the authenticate method as a failed login.</a:t>
            </a:r>
          </a:p>
          <a:p>
            <a:endParaRPr lang="en-US" dirty="0"/>
          </a:p>
          <a:p>
            <a:r>
              <a:rPr lang="en-US" dirty="0"/>
              <a:t>Do not invoke a local Guidewire web service </a:t>
            </a:r>
            <a:r>
              <a:rPr lang="en-US" dirty="0" smtClean="0"/>
              <a:t>API </a:t>
            </a:r>
            <a:r>
              <a:rPr lang="en-US" dirty="0"/>
              <a:t>from an authentication </a:t>
            </a:r>
            <a:r>
              <a:rPr lang="en-US" dirty="0" smtClean="0"/>
              <a:t>plugin because calling </a:t>
            </a:r>
            <a:r>
              <a:rPr lang="en-US" dirty="0"/>
              <a:t>a web service may itself require </a:t>
            </a:r>
            <a:r>
              <a:rPr lang="en-US" dirty="0" smtClean="0"/>
              <a:t>authentication resulting in an </a:t>
            </a:r>
            <a:r>
              <a:rPr lang="en-US" dirty="0"/>
              <a:t>authentication </a:t>
            </a:r>
            <a:r>
              <a:rPr lang="en-US" dirty="0" smtClean="0"/>
              <a:t>loop.  For a </a:t>
            </a:r>
            <a:r>
              <a:rPr lang="en-US" dirty="0"/>
              <a:t>web service authentication, </a:t>
            </a:r>
            <a:r>
              <a:rPr lang="en-US" dirty="0" smtClean="0"/>
              <a:t>exception messages are visible to the caller as </a:t>
            </a:r>
            <a:r>
              <a:rPr lang="en-US" dirty="0"/>
              <a:t>part of the returned SOAP Fault.  </a:t>
            </a:r>
            <a:r>
              <a:rPr lang="en-US" dirty="0" smtClean="0"/>
              <a:t>Avoid verbose login failure exception messages. Capture verbose exceptions in system logs.  The </a:t>
            </a:r>
            <a:r>
              <a:rPr lang="en-US" dirty="0" err="1"/>
              <a:t>ILoginAPI</a:t>
            </a:r>
            <a:r>
              <a:rPr lang="en-US" dirty="0"/>
              <a:t> allows a user to log in before accessing a given web service.  The session identifier returned by the </a:t>
            </a:r>
            <a:r>
              <a:rPr lang="en-US" dirty="0" err="1"/>
              <a:t>ILoginAPI</a:t>
            </a:r>
            <a:r>
              <a:rPr lang="en-US" dirty="0"/>
              <a:t> is used to track user requests to other APIs after authentication.  However, </a:t>
            </a:r>
            <a:r>
              <a:rPr lang="en-US" dirty="0" err="1"/>
              <a:t>ILoginAPI</a:t>
            </a:r>
            <a:r>
              <a:rPr lang="en-US" dirty="0"/>
              <a:t> itself still makes use of the </a:t>
            </a:r>
            <a:r>
              <a:rPr lang="en-US" dirty="0" err="1"/>
              <a:t>AuthenticationServicePlugin</a:t>
            </a:r>
            <a:r>
              <a:rPr lang="en-US" dirty="0"/>
              <a:t>. </a:t>
            </a:r>
          </a:p>
          <a:p>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a:p>
        </p:txBody>
      </p:sp>
    </p:spTree>
    <p:extLst>
      <p:ext uri="{BB962C8B-B14F-4D97-AF65-F5344CB8AC3E}">
        <p14:creationId xmlns:p14="http://schemas.microsoft.com/office/powerpoint/2010/main" val="33808309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a:t>
            </a:r>
            <a:r>
              <a:rPr lang="en-US" dirty="0" err="1" smtClean="0"/>
              <a:t>setParameters</a:t>
            </a:r>
            <a:r>
              <a:rPr lang="en-US" dirty="0" smtClean="0"/>
              <a:t> method is present because the class also implements the </a:t>
            </a:r>
            <a:r>
              <a:rPr lang="en-US" dirty="0" err="1" smtClean="0"/>
              <a:t>InitializablePlugin</a:t>
            </a:r>
            <a:r>
              <a:rPr lang="en-US" dirty="0" smtClean="0"/>
              <a:t> interface.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a:p>
        </p:txBody>
      </p:sp>
    </p:spTree>
    <p:extLst>
      <p:ext uri="{BB962C8B-B14F-4D97-AF65-F5344CB8AC3E}">
        <p14:creationId xmlns:p14="http://schemas.microsoft.com/office/powerpoint/2010/main" val="3447929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a:p>
        </p:txBody>
      </p:sp>
    </p:spTree>
    <p:extLst>
      <p:ext uri="{BB962C8B-B14F-4D97-AF65-F5344CB8AC3E}">
        <p14:creationId xmlns:p14="http://schemas.microsoft.com/office/powerpoint/2010/main" val="1011680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Line 35: Check the authentication source</a:t>
            </a:r>
            <a:r>
              <a:rPr lang="en-US" baseline="0" dirty="0" smtClean="0"/>
              <a:t> to insure that we are using the correct authentication source, such as a </a:t>
            </a:r>
            <a:r>
              <a:rPr lang="en-US" baseline="0" dirty="0" err="1" smtClean="0"/>
              <a:t>UserNamePasswordAuthenticationSource</a:t>
            </a:r>
            <a:endParaRPr lang="en-US" dirty="0" smtClean="0"/>
          </a:p>
          <a:p>
            <a:r>
              <a:rPr lang="en-US" dirty="0" smtClean="0"/>
              <a:t>Line 39:</a:t>
            </a:r>
            <a:r>
              <a:rPr lang="en-US" baseline="0" dirty="0" smtClean="0"/>
              <a:t> </a:t>
            </a:r>
            <a:r>
              <a:rPr lang="en-US" dirty="0" smtClean="0"/>
              <a:t>Calling external system to authenticate the user</a:t>
            </a:r>
          </a:p>
          <a:p>
            <a:r>
              <a:rPr lang="en-US" dirty="0" smtClean="0"/>
              <a:t>Line 42: Using </a:t>
            </a:r>
            <a:r>
              <a:rPr lang="en-US" dirty="0" err="1" smtClean="0"/>
              <a:t>setCallback</a:t>
            </a:r>
            <a:r>
              <a:rPr lang="en-US" dirty="0" smtClean="0"/>
              <a:t> method via the _handler private variable to find</a:t>
            </a:r>
            <a:r>
              <a:rPr lang="en-US" baseline="0" dirty="0" smtClean="0"/>
              <a:t> the User </a:t>
            </a:r>
            <a:r>
              <a:rPr lang="en-US" dirty="0" smtClean="0"/>
              <a:t>in the Guidewire database. </a:t>
            </a:r>
          </a:p>
          <a:p>
            <a:r>
              <a:rPr lang="en-US" dirty="0" smtClean="0"/>
              <a:t>Line 46: Return </a:t>
            </a:r>
            <a:r>
              <a:rPr lang="en-US" dirty="0" err="1" smtClean="0"/>
              <a:t>publicID</a:t>
            </a:r>
            <a:r>
              <a:rPr lang="en-US" dirty="0" smtClean="0"/>
              <a:t> which indicates user is authenticated</a:t>
            </a:r>
            <a:br>
              <a:rPr lang="en-US" dirty="0" smtClean="0"/>
            </a:br>
            <a:r>
              <a:rPr lang="en-US" dirty="0" smtClean="0"/>
              <a:t/>
            </a:r>
            <a:br>
              <a:rPr lang="en-US" dirty="0" smtClean="0"/>
            </a:br>
            <a:r>
              <a:rPr lang="en-US" dirty="0" smtClean="0"/>
              <a:t>When creating a custom </a:t>
            </a:r>
            <a:r>
              <a:rPr lang="en-US" dirty="0" err="1" smtClean="0"/>
              <a:t>AuthenticationServicePlugin</a:t>
            </a:r>
            <a:r>
              <a:rPr lang="en-US" dirty="0" smtClean="0"/>
              <a:t> implementation, you need to override the authenticate() method.  </a:t>
            </a:r>
          </a:p>
          <a:p>
            <a:endParaRPr lang="en-US" dirty="0" smtClean="0"/>
          </a:p>
          <a:p>
            <a:r>
              <a:rPr lang="en-US" dirty="0" smtClean="0"/>
              <a:t>Both user and web service requests call the authenticate() method.  Often, a custom implementation only checks the presence of the user login in the system bypassing the password verification.  The reason for this is that user requests often have already supplied the required password verification with a Single Sign On (</a:t>
            </a:r>
            <a:r>
              <a:rPr lang="en-US" dirty="0" err="1" smtClean="0"/>
              <a:t>SSO</a:t>
            </a:r>
            <a:r>
              <a:rPr lang="en-US" dirty="0" smtClean="0"/>
              <a:t>) service.</a:t>
            </a:r>
          </a:p>
          <a:p>
            <a:endParaRPr lang="en-US" dirty="0" smtClean="0"/>
          </a:p>
          <a:p>
            <a:r>
              <a:rPr lang="en-US" dirty="0" smtClean="0"/>
              <a:t>If this is not the case, your </a:t>
            </a:r>
            <a:r>
              <a:rPr lang="en-US" dirty="0" err="1" smtClean="0"/>
              <a:t>AuthenticationServicePlugin</a:t>
            </a:r>
            <a:r>
              <a:rPr lang="en-US" dirty="0" smtClean="0"/>
              <a:t> code should enable a password check when you supply a username. The </a:t>
            </a:r>
            <a:r>
              <a:rPr lang="en-US" dirty="0" err="1" smtClean="0"/>
              <a:t>AuthenticationServicePluginCallbackHandler</a:t>
            </a:r>
            <a:r>
              <a:rPr lang="en-US" dirty="0" smtClean="0"/>
              <a:t> interface contains the </a:t>
            </a:r>
            <a:r>
              <a:rPr lang="en-US" dirty="0" err="1" smtClean="0">
                <a:latin typeface="Courier New" pitchFamily="49" charset="0"/>
                <a:cs typeface="Courier New" pitchFamily="49" charset="0"/>
              </a:rPr>
              <a:t>verfyInternalCredentials</a:t>
            </a:r>
            <a:r>
              <a:rPr lang="en-US" dirty="0" smtClean="0">
                <a:latin typeface="Courier New" pitchFamily="49" charset="0"/>
                <a:cs typeface="Courier New" pitchFamily="49" charset="0"/>
              </a:rPr>
              <a:t>()</a:t>
            </a:r>
            <a:r>
              <a:rPr lang="en-US" dirty="0" smtClean="0"/>
              <a:t> method that takes both the username and password as input parameters.  Use this method to verify the username and password. The method returns a </a:t>
            </a:r>
            <a:r>
              <a:rPr lang="en-US" dirty="0" err="1" smtClean="0"/>
              <a:t>CredentialVerificationResult</a:t>
            </a:r>
            <a:r>
              <a:rPr lang="en-US" dirty="0" smtClean="0"/>
              <a:t> that can contain on of the following: </a:t>
            </a:r>
            <a:r>
              <a:rPr lang="en-US" dirty="0" err="1" smtClean="0"/>
              <a:t>BAD_USER_ID</a:t>
            </a:r>
            <a:r>
              <a:rPr lang="en-US" dirty="0" smtClean="0"/>
              <a:t>, </a:t>
            </a:r>
            <a:r>
              <a:rPr lang="en-US" dirty="0" err="1" smtClean="0"/>
              <a:t>WAIT_TO_RETRY</a:t>
            </a:r>
            <a:r>
              <a:rPr lang="en-US" dirty="0" smtClean="0"/>
              <a:t>, </a:t>
            </a:r>
            <a:r>
              <a:rPr lang="en-US" dirty="0" err="1" smtClean="0"/>
              <a:t>CREDENTIAL_LOCKED</a:t>
            </a:r>
            <a:r>
              <a:rPr lang="en-US" dirty="0" smtClean="0"/>
              <a:t>, </a:t>
            </a:r>
            <a:r>
              <a:rPr lang="en-US" dirty="0" err="1" smtClean="0"/>
              <a:t>PASSWORD_MISMATCH</a:t>
            </a:r>
            <a:r>
              <a:rPr lang="en-US" dirty="0" smtClean="0"/>
              <a:t>, or SUCCESS.</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a:p>
        </p:txBody>
      </p:sp>
    </p:spTree>
    <p:extLst>
      <p:ext uri="{BB962C8B-B14F-4D97-AF65-F5344CB8AC3E}">
        <p14:creationId xmlns:p14="http://schemas.microsoft.com/office/powerpoint/2010/main" val="34479293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Project view, select the registry folder. The path </a:t>
            </a:r>
            <a:r>
              <a:rPr lang="en-US" dirty="0"/>
              <a:t>is </a:t>
            </a:r>
            <a:r>
              <a:rPr lang="en-US" dirty="0" smtClean="0"/>
              <a:t>…\config\plugin\registry.  Right click to open the context menu and  select New </a:t>
            </a:r>
            <a:r>
              <a:rPr lang="en-US" dirty="0">
                <a:sym typeface="Wingdings"/>
              </a:rPr>
              <a:t></a:t>
            </a:r>
            <a:r>
              <a:rPr lang="en-US" dirty="0"/>
              <a:t> </a:t>
            </a:r>
            <a:r>
              <a:rPr lang="en-US" dirty="0" smtClean="0"/>
              <a:t>Plugin. In the Plugin dialog, specify the name of the new plugin registry file. Next, click the ellipse button to select the interface. In the Select Plugin Class dialog, select the required class.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Regular plugins must be named after the</a:t>
            </a:r>
            <a:r>
              <a:rPr lang="en-US" baseline="0" dirty="0" smtClean="0"/>
              <a:t> plugin</a:t>
            </a:r>
            <a:r>
              <a:rPr lang="en-US" dirty="0" smtClean="0"/>
              <a:t> interface.</a:t>
            </a:r>
            <a:r>
              <a:rPr lang="en-US" baseline="0" dirty="0" smtClean="0"/>
              <a:t> </a:t>
            </a:r>
            <a:r>
              <a:rPr lang="en-US" dirty="0" smtClean="0"/>
              <a:t>The plugin name </a:t>
            </a:r>
            <a:r>
              <a:rPr lang="en-US" baseline="0" dirty="0" smtClean="0"/>
              <a:t>and the plugin interface name must be identical for all plugins other than startable or multi-instance plugins.  </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a:p>
        </p:txBody>
      </p:sp>
    </p:spTree>
    <p:extLst>
      <p:ext uri="{BB962C8B-B14F-4D97-AF65-F5344CB8AC3E}">
        <p14:creationId xmlns:p14="http://schemas.microsoft.com/office/powerpoint/2010/main" val="19442599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plugin name </a:t>
            </a:r>
            <a:r>
              <a:rPr lang="en-US" baseline="0" dirty="0" smtClean="0"/>
              <a:t>and the plugin interface name must be identical for all plugins other than startable or multi-instance plugins.  </a:t>
            </a:r>
            <a:r>
              <a:rPr lang="en-US" dirty="0" smtClean="0"/>
              <a:t>Regular plugins must be named after its interface.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a:p>
        </p:txBody>
      </p:sp>
    </p:spTree>
    <p:extLst>
      <p:ext uri="{BB962C8B-B14F-4D97-AF65-F5344CB8AC3E}">
        <p14:creationId xmlns:p14="http://schemas.microsoft.com/office/powerpoint/2010/main" val="19442599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itchFamily="34" charset="0"/>
                <a:ea typeface="+mn-ea"/>
                <a:cs typeface="Arial" pitchFamily="34" charset="0"/>
              </a:rPr>
              <a:t>Database authentication plugins help the a Guidewire application server connect to its database server.  User authentication plugins authenticate users (from the user interface or using API)</a:t>
            </a:r>
            <a:r>
              <a:rPr lang="en-US" sz="1200" b="0" i="0" kern="1200" baseline="0" dirty="0" smtClean="0">
                <a:solidFill>
                  <a:schemeClr val="tx1"/>
                </a:solidFill>
                <a:effectLst/>
                <a:latin typeface="Arial" pitchFamily="34" charset="0"/>
                <a:ea typeface="+mn-ea"/>
                <a:cs typeface="Arial" pitchFamily="34" charset="0"/>
              </a:rPr>
              <a:t> for a given Guidewire application. </a:t>
            </a:r>
          </a:p>
          <a:p>
            <a:endParaRPr lang="en-US" dirty="0" smtClean="0"/>
          </a:p>
          <a:p>
            <a:r>
              <a:rPr lang="en-US" dirty="0" smtClean="0"/>
              <a:t>A database authentication plugin</a:t>
            </a:r>
            <a:r>
              <a:rPr lang="en-US" baseline="0" dirty="0" smtClean="0"/>
              <a:t> </a:t>
            </a:r>
            <a:r>
              <a:rPr lang="en-US" dirty="0" smtClean="0"/>
              <a:t>can retrieve name and password information from an external system, encrypt passwords, read password files from the local file system, or perform</a:t>
            </a:r>
            <a:r>
              <a:rPr lang="en-US" baseline="0" dirty="0" smtClean="0"/>
              <a:t> similar actions.</a:t>
            </a:r>
            <a:r>
              <a:rPr lang="en-US" dirty="0" smtClean="0"/>
              <a:t> The resulting username and password substitutes into the database configuration file anywhere that ${username} or ${password} are found in the database parameter elements.</a:t>
            </a:r>
          </a:p>
          <a:p>
            <a:endParaRPr lang="en-US" dirty="0" smtClean="0"/>
          </a:p>
          <a:p>
            <a:r>
              <a:rPr lang="en-US" dirty="0" smtClean="0"/>
              <a:t>In Guidewire 7 (Diamond)</a:t>
            </a:r>
            <a:r>
              <a:rPr lang="en-US" baseline="0" dirty="0" smtClean="0"/>
              <a:t> applications, the database element is found in the config.xml file in the database element.  Guidewire 8 (Emerald) application now have a separate database-config.xml file and the &lt;</a:t>
            </a:r>
            <a:r>
              <a:rPr lang="en-US" baseline="0" dirty="0" err="1" smtClean="0"/>
              <a:t>dbcp</a:t>
            </a:r>
            <a:r>
              <a:rPr lang="en-US" baseline="0" dirty="0" smtClean="0"/>
              <a:t>-connection-pool&gt; element defines the </a:t>
            </a:r>
            <a:r>
              <a:rPr lang="en-US" baseline="0" dirty="0" err="1" smtClean="0"/>
              <a:t>jdbcURL</a:t>
            </a:r>
            <a:r>
              <a:rPr lang="en-US" baseline="0" dirty="0" smtClean="0"/>
              <a:t> attribute.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a:p>
        </p:txBody>
      </p:sp>
    </p:spTree>
    <p:extLst>
      <p:ext uri="{BB962C8B-B14F-4D97-AF65-F5344CB8AC3E}">
        <p14:creationId xmlns:p14="http://schemas.microsoft.com/office/powerpoint/2010/main" val="34479293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implement a database authentication plugin, implement a plugin that implements the class </a:t>
            </a:r>
            <a:r>
              <a:rPr lang="en-US" dirty="0" err="1" smtClean="0"/>
              <a:t>DBAuthenticationPlugin</a:t>
            </a:r>
            <a:r>
              <a:rPr lang="en-US" dirty="0" smtClean="0"/>
              <a:t>. This class has only one method you need to </a:t>
            </a:r>
            <a:r>
              <a:rPr lang="en-US" dirty="0" err="1" smtClean="0"/>
              <a:t>implement:retrieveUsernameAndPassword</a:t>
            </a:r>
            <a:r>
              <a:rPr lang="en-US" dirty="0" smtClean="0"/>
              <a:t>, which must return a username and password. Store the username and password combined together as properties within a single instance of the </a:t>
            </a:r>
            <a:r>
              <a:rPr lang="en-US" dirty="0" err="1" smtClean="0"/>
              <a:t>classUsernamePasswordPair</a:t>
            </a:r>
            <a:r>
              <a:rPr lang="en-US" dirty="0" smtClean="0"/>
              <a:t>. </a:t>
            </a:r>
          </a:p>
          <a:p>
            <a:endParaRPr lang="en-US" dirty="0" smtClean="0"/>
          </a:p>
          <a:p>
            <a:r>
              <a:rPr lang="en-US" dirty="0" smtClean="0"/>
              <a:t>The one method parameter for </a:t>
            </a:r>
            <a:r>
              <a:rPr lang="en-US" dirty="0" err="1" smtClean="0"/>
              <a:t>retrieveUsernameAndPassword</a:t>
            </a:r>
            <a:r>
              <a:rPr lang="en-US" dirty="0" smtClean="0"/>
              <a:t> is the name of the database (as a String) for which the application requests authentication information. This will match the value of the name attribute on the database or archive elements in your config.xml file.</a:t>
            </a:r>
          </a:p>
          <a:p>
            <a:endParaRPr lang="en-US" dirty="0" smtClean="0"/>
          </a:p>
          <a:p>
            <a:r>
              <a:rPr lang="en-US" dirty="0" smtClean="0"/>
              <a:t>If you need to pass additional optional properties such as properties that vary by server ID, pass parameters to the plugin in the Studio configuration of your plugin. Get these parameters in your plugin implementation using the standard </a:t>
            </a:r>
            <a:r>
              <a:rPr lang="en-US" dirty="0" err="1" smtClean="0"/>
              <a:t>setParameters</a:t>
            </a:r>
            <a:r>
              <a:rPr lang="en-US" dirty="0" smtClean="0"/>
              <a:t> method </a:t>
            </a:r>
            <a:r>
              <a:rPr lang="en-US" dirty="0" err="1" smtClean="0"/>
              <a:t>ofInitializablePlugin</a:t>
            </a:r>
            <a:r>
              <a:rPr lang="en-US" dirty="0" smtClean="0"/>
              <a:t>. </a:t>
            </a:r>
          </a:p>
          <a:p>
            <a:endParaRPr lang="en-US" dirty="0" smtClean="0"/>
          </a:p>
          <a:p>
            <a:r>
              <a:rPr lang="en-US" dirty="0" smtClean="0"/>
              <a:t>Typically,</a:t>
            </a:r>
            <a:r>
              <a:rPr lang="en-US" baseline="0" dirty="0" smtClean="0"/>
              <a:t> </a:t>
            </a:r>
            <a:r>
              <a:rPr lang="en-US" sz="1200" b="0" i="0" kern="1200" dirty="0" smtClean="0">
                <a:solidFill>
                  <a:schemeClr val="tx1"/>
                </a:solidFill>
                <a:effectLst/>
                <a:latin typeface="Arial" pitchFamily="34" charset="0"/>
                <a:ea typeface="+mn-ea"/>
                <a:cs typeface="Arial" pitchFamily="34" charset="0"/>
              </a:rPr>
              <a:t>a database plugin encodes, encrypts, hashes, or otherwise converts the data into a secure format. The only requirement is that your database (or an intermediate proxy server that pretends to be your database) knows how to authenticate against this username and password.</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a:p>
        </p:txBody>
      </p:sp>
    </p:spTree>
    <p:extLst>
      <p:ext uri="{BB962C8B-B14F-4D97-AF65-F5344CB8AC3E}">
        <p14:creationId xmlns:p14="http://schemas.microsoft.com/office/powerpoint/2010/main" val="390667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a:p>
        </p:txBody>
      </p:sp>
    </p:spTree>
    <p:extLst>
      <p:ext uri="{BB962C8B-B14F-4D97-AF65-F5344CB8AC3E}">
        <p14:creationId xmlns:p14="http://schemas.microsoft.com/office/powerpoint/2010/main" val="34479293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a:p>
        </p:txBody>
      </p:sp>
    </p:spTree>
    <p:extLst>
      <p:ext uri="{BB962C8B-B14F-4D97-AF65-F5344CB8AC3E}">
        <p14:creationId xmlns:p14="http://schemas.microsoft.com/office/powerpoint/2010/main" val="6375066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Answers</a:t>
            </a:r>
          </a:p>
          <a:p>
            <a:r>
              <a:rPr lang="en-US" dirty="0" smtClean="0"/>
              <a:t>1) User authentication plugins authenticate users when logging on to Guidewire (either from the user interface or via a web service API).</a:t>
            </a:r>
          </a:p>
          <a:p>
            <a:r>
              <a:rPr lang="en-US" dirty="0" smtClean="0"/>
              <a:t>2) The database authentication plugin returns the username and login that Guidewire should use to log in to the Guidewire database. The database authentication plugin does not do the work of authentication.  It only returns authentication credentials.</a:t>
            </a:r>
          </a:p>
          <a:p>
            <a:r>
              <a:rPr lang="en-US" dirty="0" smtClean="0"/>
              <a:t>3) A user authentication source creator plugin needs to implement the interface AuthenticationSourceCreatorPlugin and provide an implementation for the method createSourceFromHTTPRequest().</a:t>
            </a:r>
          </a:p>
          <a:p>
            <a:r>
              <a:rPr lang="en-US" dirty="0" smtClean="0"/>
              <a:t>4) A user authentication service plugin needs to implement the interface </a:t>
            </a:r>
            <a:r>
              <a:rPr lang="en-US" dirty="0" err="1" smtClean="0"/>
              <a:t>AuthenticationServicePlugin</a:t>
            </a:r>
            <a:r>
              <a:rPr lang="en-US" dirty="0" smtClean="0"/>
              <a:t>  and provide an implementation for two methods: </a:t>
            </a:r>
            <a:r>
              <a:rPr lang="en-US" dirty="0" err="1" smtClean="0"/>
              <a:t>setCallback</a:t>
            </a:r>
            <a:r>
              <a:rPr lang="en-US" dirty="0" smtClean="0"/>
              <a:t>() and authenticate().</a:t>
            </a:r>
          </a:p>
          <a:p>
            <a:r>
              <a:rPr lang="en-US" dirty="0" smtClean="0"/>
              <a:t>5) A database authentication plugin needs to implement the interface </a:t>
            </a:r>
            <a:r>
              <a:rPr lang="en-US" dirty="0" err="1" smtClean="0"/>
              <a:t>DBAuthenticationPlugin</a:t>
            </a:r>
            <a:r>
              <a:rPr lang="en-US" dirty="0" smtClean="0"/>
              <a:t>  and provide an implementation for the method: </a:t>
            </a:r>
            <a:r>
              <a:rPr lang="en-US" dirty="0" err="1" smtClean="0"/>
              <a:t>retrieveUsernameAndPassword</a:t>
            </a:r>
            <a:r>
              <a:rPr lang="en-US" dirty="0" smtClean="0"/>
              <a:t>().</a:t>
            </a:r>
          </a:p>
          <a:p>
            <a:r>
              <a:rPr lang="en-US" dirty="0" smtClean="0"/>
              <a:t>6) You cannot attempt to use Guidewire web service (SOAP) APIs from within authentication plugins because doing so would require authentication and thus cause an authentication loop. </a:t>
            </a:r>
          </a:p>
          <a:p>
            <a:r>
              <a:rPr lang="en-US" dirty="0" smtClean="0"/>
              <a:t>7) You can deploy a user authentication service plugin in two steps: (a) Move your code to the proper directory,</a:t>
            </a:r>
            <a:r>
              <a:rPr lang="en-US" baseline="0" dirty="0" smtClean="0"/>
              <a:t> and (b</a:t>
            </a:r>
            <a:r>
              <a:rPr lang="en-US" dirty="0" smtClean="0"/>
              <a:t>) Register your plugins in the plugin registry using Studio.</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28</a:t>
            </a:fld>
            <a:endParaRPr lang="en-US"/>
          </a:p>
        </p:txBody>
      </p:sp>
    </p:spTree>
    <p:extLst>
      <p:ext uri="{BB962C8B-B14F-4D97-AF65-F5344CB8AC3E}">
        <p14:creationId xmlns:p14="http://schemas.microsoft.com/office/powerpoint/2010/main" val="26070319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29</a:t>
            </a:fld>
            <a:endParaRPr lang="en-US"/>
          </a:p>
        </p:txBody>
      </p:sp>
    </p:spTree>
    <p:extLst>
      <p:ext uri="{BB962C8B-B14F-4D97-AF65-F5344CB8AC3E}">
        <p14:creationId xmlns:p14="http://schemas.microsoft.com/office/powerpoint/2010/main" val="4136967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There a various authentication scenarios and uses cases for authentication.  In most cases, an authentication scenario includes having a user log into a Guidewire application via a web form login page. Another common scenario is for an external system to log into a Guidewire application via a web service API.  Similarly, Guidewire applications often integrate and share data with third party databases. In order to do so, the Guidewire application must itself be authenticated.</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a:p>
        </p:txBody>
      </p:sp>
    </p:spTree>
    <p:extLst>
      <p:ext uri="{BB962C8B-B14F-4D97-AF65-F5344CB8AC3E}">
        <p14:creationId xmlns:p14="http://schemas.microsoft.com/office/powerpoint/2010/main" val="16915655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important detail with clients certs (certs in general) is that is can be exported and most implementations do not lock down portability of the cert. Stronger implementations (application dependent) may store the certs and keys in a </a:t>
            </a:r>
            <a:r>
              <a:rPr lang="en-US" dirty="0" err="1" smtClean="0"/>
              <a:t>keystore</a:t>
            </a:r>
            <a:r>
              <a:rPr lang="en-US" dirty="0" smtClean="0"/>
              <a:t> (i.e. java key store).  The key store can add additional protection like ensuring the private key is not exportable. Hardware key stores (i.e. smart cards, </a:t>
            </a:r>
            <a:r>
              <a:rPr lang="en-US" dirty="0" err="1" smtClean="0"/>
              <a:t>usb</a:t>
            </a:r>
            <a:r>
              <a:rPr lang="en-US" dirty="0" smtClean="0"/>
              <a:t> </a:t>
            </a:r>
            <a:r>
              <a:rPr lang="en-US" dirty="0" err="1" smtClean="0"/>
              <a:t>hsm</a:t>
            </a:r>
            <a:r>
              <a:rPr lang="en-US" dirty="0" smtClean="0"/>
              <a:t>, </a:t>
            </a:r>
            <a:r>
              <a:rPr lang="en-US" dirty="0" err="1" smtClean="0"/>
              <a:t>ironkey</a:t>
            </a:r>
            <a:r>
              <a:rPr lang="en-US" dirty="0" smtClean="0"/>
              <a:t>, </a:t>
            </a:r>
            <a:r>
              <a:rPr lang="en-US" dirty="0" err="1" smtClean="0"/>
              <a:t>etc</a:t>
            </a:r>
            <a:r>
              <a:rPr lang="en-US" dirty="0" smtClean="0"/>
              <a:t>) offer a much stronger assurance that private key is not exportable than software key stores.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a:p>
        </p:txBody>
      </p:sp>
    </p:spTree>
    <p:extLst>
      <p:ext uri="{BB962C8B-B14F-4D97-AF65-F5344CB8AC3E}">
        <p14:creationId xmlns:p14="http://schemas.microsoft.com/office/powerpoint/2010/main" val="11236323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implement the </a:t>
            </a:r>
            <a:r>
              <a:rPr lang="en-US" dirty="0" err="1" smtClean="0"/>
              <a:t>AuthenticationSourceCreator</a:t>
            </a:r>
            <a:r>
              <a:rPr lang="en-US" dirty="0" smtClean="0"/>
              <a:t> plugin such that it uses a source type other than UserNamePasswordAuthenticationSource, you should either:</a:t>
            </a:r>
          </a:p>
          <a:p>
            <a:r>
              <a:rPr lang="en-US" dirty="0" smtClean="0"/>
              <a:t>(a)</a:t>
            </a:r>
            <a:r>
              <a:rPr lang="en-US" baseline="0" dirty="0" smtClean="0"/>
              <a:t> </a:t>
            </a:r>
            <a:r>
              <a:rPr lang="en-US" dirty="0" smtClean="0"/>
              <a:t>Extend your AuthenticationSource type from UserNamePasswordAuthenticationSource, so that it is compatible with the authentication </a:t>
            </a:r>
            <a:r>
              <a:rPr lang="en-US" dirty="0" err="1" smtClean="0"/>
              <a:t>process.The</a:t>
            </a:r>
            <a:r>
              <a:rPr lang="en-US" dirty="0" smtClean="0"/>
              <a:t> application code will check if the authentication source returned from the source creator plugin is a UserNamePasswordAuthenticationSource, or subtype thereof, and if so will examine the username property. An empty username property indicates that this is a first access attempt, and the user will be taken to the Login Form.</a:t>
            </a:r>
          </a:p>
          <a:p>
            <a:r>
              <a:rPr lang="en-US" dirty="0" smtClean="0"/>
              <a:t>...OR...</a:t>
            </a:r>
          </a:p>
          <a:p>
            <a:r>
              <a:rPr lang="en-US" dirty="0" smtClean="0"/>
              <a:t>(b)</a:t>
            </a:r>
            <a:r>
              <a:rPr lang="en-US" baseline="0" dirty="0" smtClean="0"/>
              <a:t> </a:t>
            </a:r>
            <a:r>
              <a:rPr lang="en-US" dirty="0" smtClean="0"/>
              <a:t>Include logic in the </a:t>
            </a:r>
            <a:r>
              <a:rPr lang="en-US" dirty="0" err="1" smtClean="0"/>
              <a:t>AuthenticationService</a:t>
            </a:r>
            <a:r>
              <a:rPr lang="en-US" dirty="0" smtClean="0"/>
              <a:t> plugin's authenticate(..) method to differentiate between the types of AuthenticationSource objects that may be received.</a:t>
            </a:r>
          </a:p>
          <a:p>
            <a:r>
              <a:rPr lang="en-US" dirty="0" smtClean="0"/>
              <a:t>If you use an authentication source that does not inherit from UserNamePasswordAuthenticationSource, you will probably have to fix up some other parts of the application configuration, so that a first access attempt does not appear to be a failed login. You may need to differentiate a login from the UI from a login from an API / the Studio.</a:t>
            </a:r>
          </a:p>
          <a:p>
            <a:endParaRPr lang="en-US" dirty="0" smtClean="0"/>
          </a:p>
          <a:p>
            <a:r>
              <a:rPr lang="en-US" dirty="0" smtClean="0"/>
              <a:t>Note that for web service API and Studio logins, the </a:t>
            </a:r>
            <a:r>
              <a:rPr lang="en-US" dirty="0" err="1" smtClean="0"/>
              <a:t>AuthenticationSourceCreator</a:t>
            </a:r>
            <a:r>
              <a:rPr lang="en-US" dirty="0" smtClean="0"/>
              <a:t> plugin is </a:t>
            </a:r>
            <a:r>
              <a:rPr lang="en-US" b="1" dirty="0" smtClean="0"/>
              <a:t>not </a:t>
            </a:r>
            <a:r>
              <a:rPr lang="en-US" dirty="0" smtClean="0"/>
              <a:t>invoked. The Guidewire Studio application and the web service APIs for login can only send a username and password.  Rather, the Guidewire application creates a UserNamePasswordAuthenticationSource object that holds the username and password values provided.  Then, the object invokes the authentication service's authenticate() method. </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a:p>
        </p:txBody>
      </p:sp>
    </p:spTree>
    <p:extLst>
      <p:ext uri="{BB962C8B-B14F-4D97-AF65-F5344CB8AC3E}">
        <p14:creationId xmlns:p14="http://schemas.microsoft.com/office/powerpoint/2010/main" val="26034574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Authentication service plugin determines whether or not to permit a user to log into a Guidewire application.  The Authentication Service Plugin typically validates a user credential using an external system, and internal user credential, or other data store, internal or external, for user credentials.</a:t>
            </a:r>
          </a:p>
          <a:p>
            <a:endParaRPr lang="en-US" dirty="0"/>
          </a:p>
          <a:p>
            <a:r>
              <a:rPr lang="en-US" dirty="0" smtClean="0"/>
              <a:t>When creating a custom </a:t>
            </a:r>
            <a:r>
              <a:rPr lang="en-US" dirty="0" err="1" smtClean="0"/>
              <a:t>AuthenticationServicePlugin</a:t>
            </a:r>
            <a:r>
              <a:rPr lang="en-US" dirty="0" smtClean="0"/>
              <a:t> implementation, you need to override the authenticate() method.  </a:t>
            </a:r>
          </a:p>
          <a:p>
            <a:endParaRPr lang="en-US" dirty="0"/>
          </a:p>
          <a:p>
            <a:r>
              <a:rPr lang="en-US" dirty="0" smtClean="0"/>
              <a:t>Both </a:t>
            </a:r>
            <a:r>
              <a:rPr lang="en-US" dirty="0"/>
              <a:t>user and web service </a:t>
            </a:r>
            <a:r>
              <a:rPr lang="en-US" dirty="0" smtClean="0"/>
              <a:t>requests call the authenticate</a:t>
            </a:r>
            <a:r>
              <a:rPr lang="en-US" dirty="0"/>
              <a:t>() </a:t>
            </a:r>
            <a:r>
              <a:rPr lang="en-US" dirty="0" smtClean="0"/>
              <a:t>method.  Often, a custom </a:t>
            </a:r>
            <a:r>
              <a:rPr lang="en-US" dirty="0"/>
              <a:t>implementation only checks the presence of the user login in the system bypassing the password </a:t>
            </a:r>
            <a:r>
              <a:rPr lang="en-US" dirty="0" smtClean="0"/>
              <a:t>verification.  The reason for this is that user </a:t>
            </a:r>
            <a:r>
              <a:rPr lang="en-US" dirty="0"/>
              <a:t>requests </a:t>
            </a:r>
            <a:r>
              <a:rPr lang="en-US" dirty="0" smtClean="0"/>
              <a:t>often have already supplied the required password verification with a Single Sign On (</a:t>
            </a:r>
            <a:r>
              <a:rPr lang="en-US" dirty="0" err="1" smtClean="0"/>
              <a:t>SSO</a:t>
            </a:r>
            <a:r>
              <a:rPr lang="en-US" dirty="0" smtClean="0"/>
              <a:t>) service.</a:t>
            </a:r>
          </a:p>
          <a:p>
            <a:endParaRPr lang="en-US" dirty="0"/>
          </a:p>
          <a:p>
            <a:r>
              <a:rPr lang="en-US" dirty="0" smtClean="0"/>
              <a:t>If this is not the case, your </a:t>
            </a:r>
            <a:r>
              <a:rPr lang="en-US" dirty="0" err="1" smtClean="0"/>
              <a:t>AuthenticationServicePlugin</a:t>
            </a:r>
            <a:r>
              <a:rPr lang="en-US" dirty="0" smtClean="0"/>
              <a:t> </a:t>
            </a:r>
            <a:r>
              <a:rPr lang="en-US" dirty="0"/>
              <a:t>code </a:t>
            </a:r>
            <a:r>
              <a:rPr lang="en-US" dirty="0" smtClean="0"/>
              <a:t>should enable a password </a:t>
            </a:r>
            <a:r>
              <a:rPr lang="en-US" dirty="0"/>
              <a:t>check when </a:t>
            </a:r>
            <a:r>
              <a:rPr lang="en-US" dirty="0" smtClean="0"/>
              <a:t>you supply a username. The </a:t>
            </a:r>
            <a:r>
              <a:rPr lang="en-US" dirty="0" err="1" smtClean="0"/>
              <a:t>AuthenticationServicePluginCallbackHandler</a:t>
            </a:r>
            <a:r>
              <a:rPr lang="en-US" dirty="0" smtClean="0"/>
              <a:t> interface contains the </a:t>
            </a:r>
            <a:r>
              <a:rPr lang="en-US" dirty="0" err="1" smtClean="0"/>
              <a:t>verfyInternalCredentials</a:t>
            </a:r>
            <a:r>
              <a:rPr lang="en-US" dirty="0" smtClean="0"/>
              <a:t>() method that takes both the username and password as input parameters.  Use this method to verify the username and password. The method returns </a:t>
            </a:r>
            <a:r>
              <a:rPr lang="en-US" dirty="0"/>
              <a:t>a </a:t>
            </a:r>
            <a:r>
              <a:rPr lang="en-US" dirty="0" err="1" smtClean="0"/>
              <a:t>CredentialVerificationResult</a:t>
            </a:r>
            <a:r>
              <a:rPr lang="en-US" dirty="0" smtClean="0"/>
              <a:t> </a:t>
            </a:r>
            <a:r>
              <a:rPr lang="en-US" dirty="0"/>
              <a:t>that can </a:t>
            </a:r>
            <a:r>
              <a:rPr lang="en-US" dirty="0" smtClean="0"/>
              <a:t>contain on of the </a:t>
            </a:r>
            <a:r>
              <a:rPr lang="en-US" dirty="0"/>
              <a:t>following: </a:t>
            </a:r>
            <a:r>
              <a:rPr lang="en-US" dirty="0" err="1"/>
              <a:t>BAD_USER_ID</a:t>
            </a:r>
            <a:r>
              <a:rPr lang="en-US" dirty="0"/>
              <a:t>, </a:t>
            </a:r>
            <a:r>
              <a:rPr lang="en-US" dirty="0" err="1" smtClean="0"/>
              <a:t>WAIT_TO_RETRY</a:t>
            </a:r>
            <a:r>
              <a:rPr lang="en-US" dirty="0"/>
              <a:t>, </a:t>
            </a:r>
            <a:r>
              <a:rPr lang="en-US" dirty="0" err="1" smtClean="0"/>
              <a:t>CREDENTIAL_LOCKED</a:t>
            </a:r>
            <a:r>
              <a:rPr lang="en-US" dirty="0"/>
              <a:t>, </a:t>
            </a:r>
            <a:r>
              <a:rPr lang="en-US" dirty="0" err="1"/>
              <a:t>PASSWORD_MISMATCH</a:t>
            </a:r>
            <a:r>
              <a:rPr lang="en-US" dirty="0"/>
              <a:t>, </a:t>
            </a:r>
            <a:r>
              <a:rPr lang="en-US" dirty="0" smtClean="0"/>
              <a:t>or SUCCESS.</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a:p>
        </p:txBody>
      </p:sp>
    </p:spTree>
    <p:extLst>
      <p:ext uri="{BB962C8B-B14F-4D97-AF65-F5344CB8AC3E}">
        <p14:creationId xmlns:p14="http://schemas.microsoft.com/office/powerpoint/2010/main" val="42825853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dirty="0" smtClean="0"/>
              <a:t>The default configuration of the </a:t>
            </a:r>
            <a:r>
              <a:rPr lang="en-US" sz="1200" b="0" i="0" kern="1200" dirty="0" err="1" smtClean="0">
                <a:solidFill>
                  <a:schemeClr val="tx1"/>
                </a:solidFill>
                <a:effectLst/>
                <a:latin typeface="Arial" pitchFamily="34" charset="0"/>
                <a:ea typeface="+mn-ea"/>
                <a:cs typeface="Arial" pitchFamily="34" charset="0"/>
              </a:rPr>
              <a:t>WebservicesAuthenticationPlugin</a:t>
            </a:r>
            <a:r>
              <a:rPr lang="en-US" sz="1200" b="0" i="0" kern="1200" dirty="0" smtClean="0">
                <a:solidFill>
                  <a:schemeClr val="tx1"/>
                </a:solidFill>
                <a:effectLst/>
                <a:latin typeface="Arial" pitchFamily="34" charset="0"/>
                <a:ea typeface="+mn-ea"/>
                <a:cs typeface="Arial" pitchFamily="34" charset="0"/>
              </a:rPr>
              <a:t> </a:t>
            </a:r>
            <a:r>
              <a:rPr lang="en-US" dirty="0" smtClean="0"/>
              <a:t>is registers </a:t>
            </a:r>
            <a:r>
              <a:rPr lang="en-US" dirty="0" err="1" smtClean="0"/>
              <a:t>gw.plugin.security.DefaultWebservicesAuthenticationPlugin</a:t>
            </a:r>
            <a:r>
              <a:rPr lang="en-US" dirty="0" smtClean="0"/>
              <a:t>. This internal class uses the </a:t>
            </a:r>
            <a:r>
              <a:rPr lang="en-US" dirty="0" err="1" smtClean="0"/>
              <a:t>WebservicesAuthenticationContext</a:t>
            </a:r>
            <a:r>
              <a:rPr lang="en-US" dirty="0" smtClean="0"/>
              <a:t> for</a:t>
            </a:r>
            <a:r>
              <a:rPr lang="en-US" baseline="0" dirty="0" smtClean="0"/>
              <a:t> authentication information that is in found in either the Http Request headers or the request </a:t>
            </a:r>
            <a:r>
              <a:rPr lang="en-US" dirty="0" err="1" smtClean="0"/>
              <a:t>SoapHeaders</a:t>
            </a:r>
            <a:r>
              <a:rPr lang="en-US" dirty="0" smtClean="0"/>
              <a:t>.  </a:t>
            </a:r>
          </a:p>
          <a:p>
            <a:pPr fontAlgn="base"/>
            <a:endParaRPr lang="en-US" dirty="0"/>
          </a:p>
          <a:p>
            <a:pPr fontAlgn="base"/>
            <a:r>
              <a:rPr lang="en-US" dirty="0" smtClean="0"/>
              <a:t>The </a:t>
            </a:r>
            <a:r>
              <a:rPr lang="en-US" dirty="0" err="1" smtClean="0"/>
              <a:t>DefaultWebservicesAuthenticationPlugin</a:t>
            </a:r>
            <a:r>
              <a:rPr lang="en-US" dirty="0" smtClean="0"/>
              <a:t> plugin implementation supports WS-I web service connections only. This plugin does not support authentication for the older style of RPCE web services nor for authenticating login from the application user interface. The class looks at HTTP request headers for WS-I authentication information.</a:t>
            </a:r>
          </a:p>
          <a:p>
            <a:pPr fontAlgn="base"/>
            <a:endParaRPr lang="en-US" dirty="0" smtClean="0"/>
          </a:p>
          <a:p>
            <a:pPr fontAlgn="base"/>
            <a:r>
              <a:rPr lang="en-US" dirty="0" smtClean="0"/>
              <a:t>To change the default web services authentication behavior, write your own class that implements the </a:t>
            </a:r>
            <a:r>
              <a:rPr lang="en-US" dirty="0" err="1" smtClean="0"/>
              <a:t>WebservicesAuthenticationPlugin</a:t>
            </a:r>
            <a:r>
              <a:rPr lang="en-US" dirty="0" smtClean="0"/>
              <a:t> plugin interface and performs </a:t>
            </a:r>
            <a:r>
              <a:rPr lang="en-US" dirty="0"/>
              <a:t>authentication against the local </a:t>
            </a:r>
            <a:r>
              <a:rPr lang="en-US" dirty="0" smtClean="0"/>
              <a:t>Guidewire applications </a:t>
            </a:r>
            <a:r>
              <a:rPr lang="en-US" dirty="0"/>
              <a:t>users in the database. This class calls the registered implementation of the </a:t>
            </a:r>
            <a:r>
              <a:rPr lang="en-US" dirty="0" err="1" smtClean="0"/>
              <a:t>AuthenticationServicePlugin</a:t>
            </a:r>
            <a:r>
              <a:rPr lang="en-US" dirty="0" smtClean="0"/>
              <a:t> plugin interface, so if you implement your own version of the interface, be aware of this interaction.</a:t>
            </a:r>
          </a:p>
          <a:p>
            <a:pPr fontAlgn="base"/>
            <a:endParaRPr lang="en-US" dirty="0" smtClean="0"/>
          </a:p>
          <a:p>
            <a:pPr marL="0" marR="0" indent="0" algn="l" defTabSz="914400" rtl="0" eaLnBrk="1" fontAlgn="base"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Arial" pitchFamily="34" charset="0"/>
                <a:ea typeface="+mn-ea"/>
                <a:cs typeface="Arial" pitchFamily="34" charset="0"/>
              </a:rPr>
              <a:t>There must always be a registered version of the </a:t>
            </a:r>
            <a:r>
              <a:rPr lang="en-US" sz="1200" b="0" i="0" kern="1200" dirty="0" err="1" smtClean="0">
                <a:solidFill>
                  <a:schemeClr val="tx1"/>
                </a:solidFill>
                <a:effectLst/>
                <a:latin typeface="Arial" pitchFamily="34" charset="0"/>
                <a:ea typeface="+mn-ea"/>
                <a:cs typeface="Arial" pitchFamily="34" charset="0"/>
              </a:rPr>
              <a:t>WebservicesAuthenticationPlugin</a:t>
            </a:r>
            <a:r>
              <a:rPr lang="en-US" sz="1200" b="0" i="0" kern="1200" dirty="0" smtClean="0">
                <a:solidFill>
                  <a:schemeClr val="tx1"/>
                </a:solidFill>
                <a:effectLst/>
                <a:latin typeface="Arial" pitchFamily="34" charset="0"/>
                <a:ea typeface="+mn-ea"/>
                <a:cs typeface="Arial" pitchFamily="34" charset="0"/>
              </a:rPr>
              <a:t> plugin</a:t>
            </a:r>
            <a:r>
              <a:rPr lang="en-US" sz="1200" b="0" i="0" kern="1200" baseline="0" dirty="0" smtClean="0">
                <a:solidFill>
                  <a:schemeClr val="tx1"/>
                </a:solidFill>
                <a:effectLst/>
                <a:latin typeface="Arial" pitchFamily="34" charset="0"/>
                <a:ea typeface="+mn-ea"/>
                <a:cs typeface="Arial" pitchFamily="34" charset="0"/>
              </a:rPr>
              <a:t> </a:t>
            </a:r>
            <a:r>
              <a:rPr lang="en-US" sz="1200" b="0" i="0" kern="1200" dirty="0" smtClean="0">
                <a:solidFill>
                  <a:schemeClr val="tx1"/>
                </a:solidFill>
                <a:effectLst/>
                <a:latin typeface="Arial" pitchFamily="34" charset="0"/>
                <a:ea typeface="+mn-ea"/>
                <a:cs typeface="Arial" pitchFamily="34" charset="0"/>
              </a:rPr>
              <a:t>otherwise web services that require permissions cannot authenticate successfully.</a:t>
            </a:r>
          </a:p>
          <a:p>
            <a:pPr fontAlgn="base"/>
            <a:endParaRPr lang="en-US" dirty="0" smtClean="0"/>
          </a:p>
          <a:p>
            <a:pPr fontAlgn="base"/>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a:p>
        </p:txBody>
      </p:sp>
    </p:spTree>
    <p:extLst>
      <p:ext uri="{BB962C8B-B14F-4D97-AF65-F5344CB8AC3E}">
        <p14:creationId xmlns:p14="http://schemas.microsoft.com/office/powerpoint/2010/main" val="17432209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smtClean="0"/>
              <a:t>The user authentication flow consists of six steps:</a:t>
            </a:r>
          </a:p>
          <a:p>
            <a:pPr marL="228600" indent="-228600">
              <a:buFont typeface="+mj-lt"/>
              <a:buAutoNum type="arabicPeriod"/>
            </a:pPr>
            <a:r>
              <a:rPr lang="en-US" sz="1000" dirty="0" smtClean="0"/>
              <a:t>An initial login request is received. User authentication requests can come from web browsers and web service API calls (including command line tools). If the specified user is not currently logged in, Guidewire attempts to log in the user. </a:t>
            </a:r>
          </a:p>
          <a:p>
            <a:pPr marL="228600" indent="-228600">
              <a:buFont typeface="+mj-lt"/>
              <a:buAutoNum type="arabicPeriod"/>
            </a:pPr>
            <a:r>
              <a:rPr lang="en-US" sz="1000" dirty="0" smtClean="0"/>
              <a:t>An authentication source creator plugin extracts the request’s credentials. Guidewire externalizes the logic for extracting the login information from the initial request and placing it in a structured credential called an authentication source. This plugin creates the authentication source from information in an </a:t>
            </a:r>
            <a:r>
              <a:rPr lang="en-US" sz="1000" dirty="0" err="1" smtClean="0"/>
              <a:t>HTTPRequest</a:t>
            </a:r>
            <a:r>
              <a:rPr lang="en-US" sz="1000" dirty="0" smtClean="0"/>
              <a:t> from the browser and returns it to Guidewire. If an Authentication Source Creator plugin is not configured, a default built-in plugin will take the role, which will extract username/password from </a:t>
            </a:r>
            <a:r>
              <a:rPr lang="en-US" sz="1000" dirty="0" err="1" smtClean="0"/>
              <a:t>HTTPRequest</a:t>
            </a:r>
            <a:r>
              <a:rPr lang="en-US" sz="1000" dirty="0" smtClean="0"/>
              <a:t> attributes having the same names. </a:t>
            </a:r>
          </a:p>
          <a:p>
            <a:pPr marL="228600" indent="-228600">
              <a:buFont typeface="+mj-lt"/>
              <a:buAutoNum type="arabicPeriod"/>
            </a:pPr>
            <a:r>
              <a:rPr lang="en-US" sz="1000" dirty="0" smtClean="0"/>
              <a:t>The server requests authentication using an authentication service plugin. Guidewire passes the authentication source to the authentication service plugin, which is responsible for determining whether or not to permit the user to log in.</a:t>
            </a:r>
          </a:p>
          <a:p>
            <a:pPr marL="228600" indent="-228600">
              <a:buFont typeface="+mj-lt"/>
              <a:buAutoNum type="arabicPeriod"/>
            </a:pPr>
            <a:r>
              <a:rPr lang="en-US" sz="1000" dirty="0" smtClean="0"/>
              <a:t>The authentication service plugin checks the credentials. If authentication service plugin is not defined, the built-in plugin checks the provided username and password against information stored in Guidewire’s database. However, a custom implementation of the plugin can check against an external authentication service such as a corporate </a:t>
            </a:r>
            <a:r>
              <a:rPr lang="en-US" sz="1000" dirty="0" err="1" smtClean="0"/>
              <a:t>LDAP</a:t>
            </a:r>
            <a:r>
              <a:rPr lang="en-US" sz="1000" dirty="0" smtClean="0"/>
              <a:t> directory or a single sign-on system (</a:t>
            </a:r>
            <a:r>
              <a:rPr lang="en-US" sz="1000" dirty="0" err="1" smtClean="0"/>
              <a:t>SSO</a:t>
            </a:r>
            <a:r>
              <a:rPr lang="en-US" sz="1000" dirty="0" smtClean="0"/>
              <a:t>).</a:t>
            </a:r>
          </a:p>
          <a:p>
            <a:pPr marL="228600" indent="-228600">
              <a:buFont typeface="+mj-lt"/>
              <a:buAutoNum type="arabicPeriod"/>
            </a:pPr>
            <a:r>
              <a:rPr lang="en-US" sz="1000" dirty="0" smtClean="0"/>
              <a:t>The authentication service looks up the user’s public ID. If the user’s credential is verified successfully above, authentication service plugin will use the callback handler to look up the user’s public ID from Guidewire’s database.</a:t>
            </a:r>
          </a:p>
          <a:p>
            <a:pPr marL="228600" indent="-228600">
              <a:buFont typeface="+mj-lt"/>
              <a:buAutoNum type="arabicPeriod"/>
            </a:pPr>
            <a:r>
              <a:rPr lang="en-US" sz="1000" dirty="0" smtClean="0"/>
              <a:t>Authentication service plugin responds to the request. The authentication service plugin responds, indicating whether to permit the login attempt. If allowed, Guidewire will set up the user session and give the user access to the system. If rejected, Guidewire will redirect the user to a login page to try again, or return authentication errors to the Web Service API client.</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a:p>
        </p:txBody>
      </p:sp>
    </p:spTree>
    <p:extLst>
      <p:ext uri="{BB962C8B-B14F-4D97-AF65-F5344CB8AC3E}">
        <p14:creationId xmlns:p14="http://schemas.microsoft.com/office/powerpoint/2010/main" val="40290446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2001-2014.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
        <p:nvSpPr>
          <p:cNvPr id="14" name="rec Background Gradient"/>
          <p:cNvSpPr/>
          <p:nvPr userDrawn="1"/>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15" name="rec GW Sidebar"/>
          <p:cNvGrpSpPr/>
          <p:nvPr userDrawn="1"/>
        </p:nvGrpSpPr>
        <p:grpSpPr>
          <a:xfrm>
            <a:off x="0" y="0"/>
            <a:ext cx="109538" cy="6858000"/>
            <a:chOff x="0" y="0"/>
            <a:chExt cx="109538" cy="6858000"/>
          </a:xfrm>
        </p:grpSpPr>
        <p:sp>
          <p:nvSpPr>
            <p:cNvPr id="16"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1"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3"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9"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30" name="txt Copyright 2001-2013"/>
          <p:cNvSpPr txBox="1"/>
          <p:nvPr userDrawn="1"/>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2001-2014.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31" name="pic Logo 2013 small" descr="Guidewire_logo+tagline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4" name="txt Notice Fixed"/>
          <p:cNvSpPr/>
          <p:nvPr userDrawn="1"/>
        </p:nvSpPr>
        <p:spPr>
          <a:xfrm>
            <a:off x="521208" y="914400"/>
            <a:ext cx="8289417" cy="541020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600" b="1" dirty="0" smtClean="0">
                <a:solidFill>
                  <a:schemeClr val="bg1"/>
                </a:solidFill>
              </a:rPr>
              <a:t>Copyright © 2001-2014 Guidewire Software, Inc. All rights reserved.</a:t>
            </a:r>
            <a:br>
              <a:rPr lang="en-US" sz="1600" b="1" dirty="0" smtClean="0">
                <a:solidFill>
                  <a:schemeClr val="bg1"/>
                </a:solidFill>
              </a:rPr>
            </a:br>
            <a:endParaRPr lang="en-US" sz="1600" b="1" dirty="0" smtClean="0">
              <a:solidFill>
                <a:schemeClr val="bg1"/>
              </a:solidFill>
            </a:endParaRPr>
          </a:p>
          <a:p>
            <a:pPr marL="0" indent="0">
              <a:buFont typeface="Wingdings 3" pitchFamily="18" charset="2"/>
              <a:buNone/>
            </a:pPr>
            <a:r>
              <a:rPr lang="en-US" sz="14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400" b="0" dirty="0" err="1" smtClean="0">
                <a:solidFill>
                  <a:schemeClr val="bg1"/>
                </a:solidFill>
              </a:rPr>
              <a:t>DataHub</a:t>
            </a:r>
            <a:r>
              <a:rPr lang="en-US" sz="1400" b="0" dirty="0" smtClean="0">
                <a:solidFill>
                  <a:schemeClr val="bg1"/>
                </a:solidFill>
              </a:rPr>
              <a:t>, Guidewire </a:t>
            </a:r>
            <a:r>
              <a:rPr lang="en-US" sz="1400" b="0" dirty="0" err="1" smtClean="0">
                <a:solidFill>
                  <a:schemeClr val="bg1"/>
                </a:solidFill>
              </a:rPr>
              <a:t>InfoCenter</a:t>
            </a:r>
            <a:r>
              <a:rPr lang="en-US" sz="1400" b="0" dirty="0" smtClean="0">
                <a:solidFill>
                  <a:schemeClr val="bg1"/>
                </a:solidFill>
              </a:rPr>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All other trademarks are the property of their respective owners.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1" dirty="0" smtClean="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400" b="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2001-2014.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image" Target="../media/image20.emf"/><Relationship Id="rId4" Type="http://schemas.openxmlformats.org/officeDocument/2006/relationships/image" Target="../media/image19.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16.xml"/><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16.xml"/><Relationship Id="rId5" Type="http://schemas.openxmlformats.org/officeDocument/2006/relationships/image" Target="../media/image23.png"/><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1.xml"/></Relationships>
</file>

<file path=ppt/slides/_rels/slide24.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24.xml"/><Relationship Id="rId1" Type="http://schemas.openxmlformats.org/officeDocument/2006/relationships/slideLayout" Target="../slideLayouts/slideLayout8.xml"/><Relationship Id="rId6" Type="http://schemas.openxmlformats.org/officeDocument/2006/relationships/image" Target="../media/image33.emf"/><Relationship Id="rId5" Type="http://schemas.openxmlformats.org/officeDocument/2006/relationships/image" Target="../media/image7.emf"/><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3.e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emf"/><Relationship Id="rId4" Type="http://schemas.openxmlformats.org/officeDocument/2006/relationships/image" Target="../media/image8.emf"/></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1.emf"/><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8.emf"/><Relationship Id="rId5" Type="http://schemas.openxmlformats.org/officeDocument/2006/relationships/image" Target="../media/image7.emf"/><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9.emf"/><Relationship Id="rId5" Type="http://schemas.openxmlformats.org/officeDocument/2006/relationships/image" Target="../media/image7.emf"/><Relationship Id="rId4" Type="http://schemas.openxmlformats.org/officeDocument/2006/relationships/image" Target="../media/image6.emf"/></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4.emf"/><Relationship Id="rId5" Type="http://schemas.openxmlformats.org/officeDocument/2006/relationships/image" Target="../media/image9.emf"/><Relationship Id="rId4" Type="http://schemas.openxmlformats.org/officeDocument/2006/relationships/image" Target="../media/image7.emf"/></Relationships>
</file>

<file path=ppt/slides/_rels/slide9.xml.rels><?xml version="1.0" encoding="UTF-8" standalone="yes"?>
<Relationships xmlns="http://schemas.openxmlformats.org/package/2006/relationships"><Relationship Id="rId8" Type="http://schemas.openxmlformats.org/officeDocument/2006/relationships/image" Target="../media/image13.emf"/><Relationship Id="rId13" Type="http://schemas.openxmlformats.org/officeDocument/2006/relationships/image" Target="../media/image9.emf"/><Relationship Id="rId3" Type="http://schemas.openxmlformats.org/officeDocument/2006/relationships/image" Target="../media/image3.png"/><Relationship Id="rId7" Type="http://schemas.openxmlformats.org/officeDocument/2006/relationships/image" Target="../media/image12.emf"/><Relationship Id="rId12" Type="http://schemas.openxmlformats.org/officeDocument/2006/relationships/image" Target="../media/image17.emf"/><Relationship Id="rId2" Type="http://schemas.openxmlformats.org/officeDocument/2006/relationships/notesSlide" Target="../notesSlides/notesSlide9.xml"/><Relationship Id="rId1" Type="http://schemas.openxmlformats.org/officeDocument/2006/relationships/slideLayout" Target="../slideLayouts/slideLayout30.xml"/><Relationship Id="rId6" Type="http://schemas.openxmlformats.org/officeDocument/2006/relationships/image" Target="../media/image7.emf"/><Relationship Id="rId11" Type="http://schemas.openxmlformats.org/officeDocument/2006/relationships/image" Target="../media/image16.emf"/><Relationship Id="rId5" Type="http://schemas.openxmlformats.org/officeDocument/2006/relationships/image" Target="../media/image8.emf"/><Relationship Id="rId10" Type="http://schemas.openxmlformats.org/officeDocument/2006/relationships/image" Target="../media/image15.emf"/><Relationship Id="rId4" Type="http://schemas.openxmlformats.org/officeDocument/2006/relationships/image" Target="../media/image11.emf"/><Relationship Id="rId9" Type="http://schemas.openxmlformats.org/officeDocument/2006/relationships/image" Target="../media/image1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December 5, 2014</a:t>
            </a:r>
            <a:endParaRPr lang="en-US" dirty="0"/>
          </a:p>
        </p:txBody>
      </p:sp>
      <p:sp>
        <p:nvSpPr>
          <p:cNvPr id="3" name="Title 2"/>
          <p:cNvSpPr>
            <a:spLocks noGrp="1"/>
          </p:cNvSpPr>
          <p:nvPr>
            <p:ph type="ctrTitle"/>
          </p:nvPr>
        </p:nvSpPr>
        <p:spPr/>
        <p:txBody>
          <a:bodyPr/>
          <a:lstStyle/>
          <a:p>
            <a:r>
              <a:rPr lang="en-US" dirty="0"/>
              <a:t>Authentication Integration</a:t>
            </a:r>
            <a:br>
              <a:rPr lang="en-US" dirty="0"/>
            </a:br>
            <a:endParaRPr lang="en-US" dirty="0"/>
          </a:p>
        </p:txBody>
      </p:sp>
    </p:spTree>
    <p:extLst>
      <p:ext uri="{BB962C8B-B14F-4D97-AF65-F5344CB8AC3E}">
        <p14:creationId xmlns:p14="http://schemas.microsoft.com/office/powerpoint/2010/main" val="2551511982"/>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Review: Steps to implement plugins</a:t>
            </a:r>
          </a:p>
        </p:txBody>
      </p:sp>
      <p:sp>
        <p:nvSpPr>
          <p:cNvPr id="4" name="Content Placeholder 3"/>
          <p:cNvSpPr>
            <a:spLocks noGrp="1"/>
          </p:cNvSpPr>
          <p:nvPr>
            <p:ph idx="1"/>
          </p:nvPr>
        </p:nvSpPr>
        <p:spPr/>
        <p:txBody>
          <a:bodyPr/>
          <a:lstStyle/>
          <a:p>
            <a:r>
              <a:rPr lang="en-US" dirty="0"/>
              <a:t>Determine plugin requirements</a:t>
            </a:r>
          </a:p>
          <a:p>
            <a:pPr lvl="1"/>
            <a:r>
              <a:rPr lang="en-US" dirty="0"/>
              <a:t>What interface must it implement</a:t>
            </a:r>
            <a:r>
              <a:rPr lang="en-US" dirty="0" smtClean="0"/>
              <a:t>?</a:t>
            </a:r>
          </a:p>
          <a:p>
            <a:r>
              <a:rPr lang="en-US" dirty="0" smtClean="0"/>
              <a:t>Write </a:t>
            </a:r>
            <a:r>
              <a:rPr lang="en-US" dirty="0"/>
              <a:t>(or modify) plugin </a:t>
            </a:r>
            <a:r>
              <a:rPr lang="en-US" dirty="0" smtClean="0"/>
              <a:t>class</a:t>
            </a:r>
          </a:p>
          <a:p>
            <a:pPr lvl="1"/>
            <a:r>
              <a:rPr lang="en-US" dirty="0" smtClean="0"/>
              <a:t>Gosu</a:t>
            </a:r>
          </a:p>
          <a:p>
            <a:pPr lvl="1"/>
            <a:r>
              <a:rPr lang="en-US" dirty="0" smtClean="0"/>
              <a:t>Java</a:t>
            </a:r>
            <a:endParaRPr lang="en-US" dirty="0"/>
          </a:p>
          <a:p>
            <a:r>
              <a:rPr lang="en-US" dirty="0"/>
              <a:t>Move plugin code to proper directory (if necessary</a:t>
            </a:r>
            <a:r>
              <a:rPr lang="en-US" dirty="0" smtClean="0"/>
              <a:t>)</a:t>
            </a:r>
          </a:p>
          <a:p>
            <a:pPr lvl="1"/>
            <a:r>
              <a:rPr lang="en-US" dirty="0" smtClean="0"/>
              <a:t>Special requirements for Java classes and libraries</a:t>
            </a:r>
            <a:endParaRPr lang="en-US" dirty="0"/>
          </a:p>
          <a:p>
            <a:r>
              <a:rPr lang="en-US" dirty="0"/>
              <a:t>Modify plugin registry </a:t>
            </a:r>
            <a:r>
              <a:rPr lang="en-US" dirty="0" smtClean="0"/>
              <a:t>file </a:t>
            </a:r>
            <a:r>
              <a:rPr lang="en-US" dirty="0"/>
              <a:t>(if necessary)</a:t>
            </a:r>
          </a:p>
          <a:p>
            <a:r>
              <a:rPr lang="en-US" dirty="0"/>
              <a:t>Deploy changes</a:t>
            </a:r>
          </a:p>
          <a:p>
            <a:endParaRPr lang="en-US" dirty="0"/>
          </a:p>
        </p:txBody>
      </p:sp>
    </p:spTree>
    <p:extLst>
      <p:ext uri="{BB962C8B-B14F-4D97-AF65-F5344CB8AC3E}">
        <p14:creationId xmlns:p14="http://schemas.microsoft.com/office/powerpoint/2010/main" val="298544347"/>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ounded Rectangle 79"/>
          <p:cNvSpPr/>
          <p:nvPr/>
        </p:nvSpPr>
        <p:spPr bwMode="auto">
          <a:xfrm>
            <a:off x="562028" y="3581400"/>
            <a:ext cx="3628972" cy="2743200"/>
          </a:xfrm>
          <a:prstGeom prst="roundRect">
            <a:avLst>
              <a:gd name="adj" fmla="val 8642"/>
            </a:avLst>
          </a:prstGeom>
          <a:ln>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smtClean="0"/>
              <a:t>Review: Deploy plugin and code</a:t>
            </a:r>
            <a:endParaRPr lang="en-US" dirty="0"/>
          </a:p>
        </p:txBody>
      </p:sp>
      <p:sp>
        <p:nvSpPr>
          <p:cNvPr id="6" name="Subtitle 5"/>
          <p:cNvSpPr>
            <a:spLocks noGrp="1"/>
          </p:cNvSpPr>
          <p:nvPr>
            <p:ph type="subTitle" idx="10"/>
          </p:nvPr>
        </p:nvSpPr>
        <p:spPr/>
        <p:txBody>
          <a:bodyPr/>
          <a:lstStyle/>
          <a:p>
            <a:r>
              <a:rPr lang="en-US" dirty="0" smtClean="0"/>
              <a:t>Restart Server</a:t>
            </a:r>
            <a:br>
              <a:rPr lang="en-US" dirty="0" smtClean="0"/>
            </a:br>
            <a:endParaRPr lang="en-US" dirty="0"/>
          </a:p>
        </p:txBody>
      </p:sp>
      <p:sp>
        <p:nvSpPr>
          <p:cNvPr id="5" name="Text Placeholder 4"/>
          <p:cNvSpPr>
            <a:spLocks noGrp="1"/>
          </p:cNvSpPr>
          <p:nvPr>
            <p:ph type="body" sz="quarter" idx="11"/>
          </p:nvPr>
        </p:nvSpPr>
        <p:spPr/>
        <p:txBody>
          <a:bodyPr/>
          <a:lstStyle/>
          <a:p>
            <a:r>
              <a:rPr lang="en-US" dirty="0" smtClean="0"/>
              <a:t>Make Project  or </a:t>
            </a:r>
            <a:br>
              <a:rPr lang="en-US" dirty="0" smtClean="0"/>
            </a:br>
            <a:r>
              <a:rPr lang="en-US" dirty="0" smtClean="0"/>
              <a:t>Reload Changed Classes </a:t>
            </a:r>
            <a:endParaRPr lang="en-US" dirty="0"/>
          </a:p>
        </p:txBody>
      </p:sp>
      <p:sp>
        <p:nvSpPr>
          <p:cNvPr id="3" name="Content Placeholder 2"/>
          <p:cNvSpPr>
            <a:spLocks noGrp="1"/>
          </p:cNvSpPr>
          <p:nvPr>
            <p:ph sz="half" idx="2"/>
          </p:nvPr>
        </p:nvSpPr>
        <p:spPr/>
        <p:txBody>
          <a:bodyPr/>
          <a:lstStyle/>
          <a:p>
            <a:r>
              <a:rPr lang="en-US" dirty="0" smtClean="0"/>
              <a:t>Modified Gosu plugin class</a:t>
            </a:r>
            <a:endParaRPr lang="en-US" dirty="0"/>
          </a:p>
        </p:txBody>
      </p:sp>
      <p:sp>
        <p:nvSpPr>
          <p:cNvPr id="4" name="Content Placeholder 3"/>
          <p:cNvSpPr>
            <a:spLocks noGrp="1"/>
          </p:cNvSpPr>
          <p:nvPr>
            <p:ph sz="half" idx="1"/>
          </p:nvPr>
        </p:nvSpPr>
        <p:spPr/>
        <p:txBody>
          <a:bodyPr/>
          <a:lstStyle/>
          <a:p>
            <a:r>
              <a:rPr lang="en-US" dirty="0" smtClean="0"/>
              <a:t>New Gosu plugin class</a:t>
            </a:r>
          </a:p>
          <a:p>
            <a:r>
              <a:rPr lang="en-US" dirty="0" smtClean="0"/>
              <a:t>New or modified</a:t>
            </a:r>
          </a:p>
          <a:p>
            <a:pPr lvl="1"/>
            <a:r>
              <a:rPr lang="en-US" dirty="0" smtClean="0"/>
              <a:t>Java plugin class</a:t>
            </a:r>
          </a:p>
          <a:p>
            <a:pPr lvl="1"/>
            <a:r>
              <a:rPr lang="en-US" dirty="0" smtClean="0"/>
              <a:t>Plugin </a:t>
            </a:r>
            <a:r>
              <a:rPr lang="en-US" dirty="0"/>
              <a:t>registry file</a:t>
            </a:r>
          </a:p>
          <a:p>
            <a:pPr marL="0" indent="0">
              <a:buNone/>
            </a:pPr>
            <a:endParaRPr lang="en-US" dirty="0"/>
          </a:p>
        </p:txBody>
      </p:sp>
      <p:sp>
        <p:nvSpPr>
          <p:cNvPr id="86" name="Rectangle 85"/>
          <p:cNvSpPr/>
          <p:nvPr/>
        </p:nvSpPr>
        <p:spPr>
          <a:xfrm>
            <a:off x="2743200" y="5442725"/>
            <a:ext cx="1114802" cy="584775"/>
          </a:xfrm>
          <a:prstGeom prst="rect">
            <a:avLst/>
          </a:prstGeom>
        </p:spPr>
        <p:txBody>
          <a:bodyPr wrap="square">
            <a:spAutoFit/>
          </a:bodyPr>
          <a:lstStyle/>
          <a:p>
            <a:pPr algn="ctr"/>
            <a:r>
              <a:rPr lang="en-US" sz="1600" b="1" dirty="0" smtClean="0">
                <a:solidFill>
                  <a:schemeClr val="bg1"/>
                </a:solidFill>
              </a:rPr>
              <a:t>Plugin </a:t>
            </a:r>
            <a:br>
              <a:rPr lang="en-US" sz="1600" b="1" dirty="0" smtClean="0">
                <a:solidFill>
                  <a:schemeClr val="bg1"/>
                </a:solidFill>
              </a:rPr>
            </a:br>
            <a:r>
              <a:rPr lang="en-US" sz="1600" b="1" dirty="0" smtClean="0">
                <a:solidFill>
                  <a:schemeClr val="bg1"/>
                </a:solidFill>
              </a:rPr>
              <a:t>File</a:t>
            </a:r>
            <a:endParaRPr lang="en-US" sz="1600" b="1" dirty="0">
              <a:solidFill>
                <a:schemeClr val="bg1"/>
              </a:solidFill>
            </a:endParaRPr>
          </a:p>
        </p:txBody>
      </p:sp>
      <p:sp>
        <p:nvSpPr>
          <p:cNvPr id="54" name="Rectangle 53"/>
          <p:cNvSpPr/>
          <p:nvPr/>
        </p:nvSpPr>
        <p:spPr>
          <a:xfrm>
            <a:off x="643025" y="5409138"/>
            <a:ext cx="1601708" cy="584775"/>
          </a:xfrm>
          <a:prstGeom prst="rect">
            <a:avLst/>
          </a:prstGeom>
        </p:spPr>
        <p:txBody>
          <a:bodyPr wrap="square">
            <a:spAutoFit/>
          </a:bodyPr>
          <a:lstStyle/>
          <a:p>
            <a:pPr algn="ctr"/>
            <a:r>
              <a:rPr lang="en-US" sz="1600" b="1" dirty="0" smtClean="0">
                <a:solidFill>
                  <a:schemeClr val="bg1"/>
                </a:solidFill>
              </a:rPr>
              <a:t>Java or Gosu Plugin Class</a:t>
            </a:r>
            <a:endParaRPr lang="en-US" sz="1600" b="1" dirty="0">
              <a:solidFill>
                <a:schemeClr val="bg1"/>
              </a:solidFill>
            </a:endParaRPr>
          </a:p>
        </p:txBody>
      </p:sp>
      <p:sp>
        <p:nvSpPr>
          <p:cNvPr id="53" name="Rounded Rectangle 52"/>
          <p:cNvSpPr/>
          <p:nvPr/>
        </p:nvSpPr>
        <p:spPr bwMode="auto">
          <a:xfrm>
            <a:off x="4724400" y="3581400"/>
            <a:ext cx="3628972" cy="2743200"/>
          </a:xfrm>
          <a:prstGeom prst="roundRect">
            <a:avLst>
              <a:gd name="adj" fmla="val 8642"/>
            </a:avLst>
          </a:prstGeom>
          <a:ln>
            <a:solidFill>
              <a:schemeClr val="accent6"/>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97" name="Rectangle 96"/>
          <p:cNvSpPr/>
          <p:nvPr/>
        </p:nvSpPr>
        <p:spPr>
          <a:xfrm>
            <a:off x="5457303" y="5550065"/>
            <a:ext cx="1313180" cy="584775"/>
          </a:xfrm>
          <a:prstGeom prst="rect">
            <a:avLst/>
          </a:prstGeom>
        </p:spPr>
        <p:txBody>
          <a:bodyPr wrap="none">
            <a:spAutoFit/>
          </a:bodyPr>
          <a:lstStyle/>
          <a:p>
            <a:pPr algn="ctr"/>
            <a:r>
              <a:rPr lang="en-US" sz="1600" b="1" dirty="0" smtClean="0">
                <a:solidFill>
                  <a:schemeClr val="bg1"/>
                </a:solidFill>
              </a:rPr>
              <a:t>Modified </a:t>
            </a:r>
            <a:br>
              <a:rPr lang="en-US" sz="1600" b="1" dirty="0" smtClean="0">
                <a:solidFill>
                  <a:schemeClr val="bg1"/>
                </a:solidFill>
              </a:rPr>
            </a:br>
            <a:r>
              <a:rPr lang="en-US" sz="1600" b="1" dirty="0" smtClean="0">
                <a:solidFill>
                  <a:schemeClr val="bg1"/>
                </a:solidFill>
              </a:rPr>
              <a:t>Gosu Class</a:t>
            </a:r>
            <a:endParaRPr lang="en-US" sz="1600" b="1" dirty="0">
              <a:solidFill>
                <a:schemeClr val="bg1"/>
              </a:solidFill>
            </a:endParaRPr>
          </a:p>
        </p:txBody>
      </p:sp>
      <p:grpSp>
        <p:nvGrpSpPr>
          <p:cNvPr id="16" name="icon GWP file"/>
          <p:cNvGrpSpPr/>
          <p:nvPr/>
        </p:nvGrpSpPr>
        <p:grpSpPr>
          <a:xfrm>
            <a:off x="2743200" y="3884595"/>
            <a:ext cx="1114802" cy="1377176"/>
            <a:chOff x="4592771" y="2146900"/>
            <a:chExt cx="1125708" cy="1390650"/>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9616" y="2146900"/>
              <a:ext cx="1058863" cy="13906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16" name="icon Plugin"/>
            <p:cNvGrpSpPr>
              <a:grpSpLocks/>
            </p:cNvGrpSpPr>
            <p:nvPr/>
          </p:nvGrpSpPr>
          <p:grpSpPr bwMode="auto">
            <a:xfrm>
              <a:off x="4592771" y="2308825"/>
              <a:ext cx="542255" cy="639158"/>
              <a:chOff x="4500" y="2762"/>
              <a:chExt cx="247" cy="291"/>
            </a:xfrm>
            <a:effectLst>
              <a:outerShdw blurRad="50800" dist="38100" dir="2700000" algn="tl" rotWithShape="0">
                <a:prstClr val="black">
                  <a:alpha val="40000"/>
                </a:prstClr>
              </a:outerShdw>
            </a:effectLst>
          </p:grpSpPr>
          <p:sp>
            <p:nvSpPr>
              <p:cNvPr id="117"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18"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19"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20"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sp>
          <p:nvSpPr>
            <p:cNvPr id="7" name="TextBox 6"/>
            <p:cNvSpPr txBox="1"/>
            <p:nvPr/>
          </p:nvSpPr>
          <p:spPr>
            <a:xfrm>
              <a:off x="4758824" y="3097051"/>
              <a:ext cx="843636" cy="328617"/>
            </a:xfrm>
            <a:prstGeom prst="rect">
              <a:avLst/>
            </a:prstGeom>
            <a:noFill/>
          </p:spPr>
          <p:txBody>
            <a:bodyPr wrap="square" rtlCol="0">
              <a:noAutofit/>
            </a:bodyPr>
            <a:lstStyle/>
            <a:p>
              <a:pPr algn="ctr"/>
              <a:r>
                <a:rPr lang="en-US" sz="1600" b="1" dirty="0" err="1" smtClean="0">
                  <a:solidFill>
                    <a:schemeClr val="bg2"/>
                  </a:solidFill>
                  <a:latin typeface="Arial" pitchFamily="32" charset="0"/>
                  <a:cs typeface="Arial" pitchFamily="32" charset="0"/>
                </a:rPr>
                <a:t>GWP</a:t>
              </a:r>
              <a:endParaRPr lang="en-US" sz="1600" b="1" dirty="0" smtClean="0">
                <a:solidFill>
                  <a:schemeClr val="bg2"/>
                </a:solidFill>
                <a:latin typeface="Arial" pitchFamily="32" charset="0"/>
                <a:cs typeface="Arial" pitchFamily="32" charset="0"/>
              </a:endParaRPr>
            </a:p>
          </p:txBody>
        </p:sp>
      </p:grpSp>
      <p:pic>
        <p:nvPicPr>
          <p:cNvPr id="51" name="icn Plugin Gos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6058" y="3866665"/>
            <a:ext cx="1598940" cy="173218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9" name="icn Plugin Jav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6121" y="4241747"/>
            <a:ext cx="1036232" cy="112258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0" name="icn Plugin Gos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1125" y="3866665"/>
            <a:ext cx="1036232" cy="112258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14093358"/>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User authentication overview</a:t>
            </a:r>
          </a:p>
          <a:p>
            <a:r>
              <a:rPr lang="en-US" dirty="0">
                <a:solidFill>
                  <a:schemeClr val="bg1"/>
                </a:solidFill>
              </a:rPr>
              <a:t>User authentication source creator plugin</a:t>
            </a:r>
          </a:p>
          <a:p>
            <a:r>
              <a:rPr lang="en-US" dirty="0"/>
              <a:t>User authentication service plugin</a:t>
            </a:r>
          </a:p>
          <a:p>
            <a:r>
              <a:rPr lang="en-US" dirty="0"/>
              <a:t>Database authentication overview and plugins</a:t>
            </a:r>
          </a:p>
          <a:p>
            <a:endParaRPr lang="en-US" dirty="0"/>
          </a:p>
        </p:txBody>
      </p:sp>
    </p:spTree>
    <p:extLst>
      <p:ext uri="{BB962C8B-B14F-4D97-AF65-F5344CB8AC3E}">
        <p14:creationId xmlns:p14="http://schemas.microsoft.com/office/powerpoint/2010/main" val="3474274477"/>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Authentication source </a:t>
            </a:r>
            <a:r>
              <a:rPr lang="en-US" dirty="0" smtClean="0"/>
              <a:t>creator</a:t>
            </a:r>
            <a:endParaRPr lang="en-US" dirty="0"/>
          </a:p>
        </p:txBody>
      </p:sp>
      <p:sp>
        <p:nvSpPr>
          <p:cNvPr id="3" name="Content Placeholder 2"/>
          <p:cNvSpPr>
            <a:spLocks noGrp="1"/>
          </p:cNvSpPr>
          <p:nvPr>
            <p:ph idx="1"/>
          </p:nvPr>
        </p:nvSpPr>
        <p:spPr/>
        <p:txBody>
          <a:bodyPr/>
          <a:lstStyle/>
          <a:p>
            <a:r>
              <a:rPr lang="en-US" dirty="0" smtClean="0"/>
              <a:t>Interface for Gosu and Java plugins</a:t>
            </a:r>
          </a:p>
          <a:p>
            <a:pPr lvl="1"/>
            <a:r>
              <a:rPr lang="en-US" b="1" dirty="0" err="1" smtClean="0">
                <a:latin typeface="Courier New" pitchFamily="49" charset="0"/>
                <a:cs typeface="Courier New" pitchFamily="49" charset="0"/>
              </a:rPr>
              <a:t>gw.plugin.security</a:t>
            </a:r>
            <a:r>
              <a:rPr lang="en-US" b="1" dirty="0" smtClean="0">
                <a:latin typeface="Courier New" pitchFamily="49" charset="0"/>
                <a:cs typeface="Courier New" pitchFamily="49" charset="0"/>
              </a:rPr>
              <a:t>.</a:t>
            </a:r>
            <a:br>
              <a:rPr lang="en-US" b="1" dirty="0" smtClean="0">
                <a:latin typeface="Courier New" pitchFamily="49" charset="0"/>
                <a:cs typeface="Courier New" pitchFamily="49" charset="0"/>
              </a:rPr>
            </a:br>
            <a:r>
              <a:rPr lang="en-US" b="1" dirty="0" smtClean="0">
                <a:latin typeface="Courier New" pitchFamily="49" charset="0"/>
                <a:cs typeface="Courier New" pitchFamily="49" charset="0"/>
              </a:rPr>
              <a:t>AuthenticationSourceCreatorPlugin</a:t>
            </a:r>
            <a:r>
              <a:rPr lang="en-US" b="1" dirty="0" smtClean="0"/>
              <a:t> </a:t>
            </a:r>
          </a:p>
          <a:p>
            <a:endParaRPr lang="en-US" dirty="0" smtClean="0"/>
          </a:p>
          <a:p>
            <a:r>
              <a:rPr lang="en-US" dirty="0" smtClean="0"/>
              <a:t>Required method</a:t>
            </a:r>
            <a:endParaRPr lang="en-US" dirty="0"/>
          </a:p>
          <a:p>
            <a:pPr lvl="1"/>
            <a:r>
              <a:rPr lang="en-US" b="1" dirty="0" smtClean="0">
                <a:latin typeface="Courier New" pitchFamily="49" charset="0"/>
                <a:cs typeface="Courier New" pitchFamily="49" charset="0"/>
              </a:rPr>
              <a:t>createSourceFromHTTPRequest(request : </a:t>
            </a:r>
            <a:br>
              <a:rPr lang="en-US" b="1" dirty="0" smtClean="0">
                <a:latin typeface="Courier New" pitchFamily="49" charset="0"/>
                <a:cs typeface="Courier New" pitchFamily="49" charset="0"/>
              </a:rPr>
            </a:br>
            <a:r>
              <a:rPr lang="en-US" b="1" dirty="0" smtClean="0">
                <a:latin typeface="Courier New" pitchFamily="49" charset="0"/>
                <a:cs typeface="Courier New" pitchFamily="49" charset="0"/>
              </a:rPr>
              <a:t>       HttpServletRequest</a:t>
            </a:r>
            <a:r>
              <a:rPr lang="en-US" b="1" dirty="0">
                <a:latin typeface="Courier New" pitchFamily="49" charset="0"/>
                <a:cs typeface="Courier New" pitchFamily="49" charset="0"/>
              </a:rPr>
              <a:t>) : AuthenticationSource</a:t>
            </a:r>
          </a:p>
          <a:p>
            <a:pPr lvl="1"/>
            <a:r>
              <a:rPr lang="en-US" dirty="0" smtClean="0"/>
              <a:t>If </a:t>
            </a:r>
            <a:r>
              <a:rPr lang="en-US" dirty="0"/>
              <a:t>authentication source cannot be created, </a:t>
            </a:r>
            <a:r>
              <a:rPr lang="en-US" dirty="0" smtClean="0"/>
              <a:t>throws </a:t>
            </a:r>
            <a:r>
              <a:rPr lang="en-US" b="1" dirty="0" err="1">
                <a:latin typeface="Courier New" pitchFamily="49" charset="0"/>
                <a:cs typeface="Courier New" pitchFamily="49" charset="0"/>
              </a:rPr>
              <a:t>InvalidAuthenticationSourceData</a:t>
            </a:r>
            <a:r>
              <a:rPr lang="en-US" dirty="0"/>
              <a:t> exception </a:t>
            </a:r>
          </a:p>
          <a:p>
            <a:endParaRPr lang="en-US" dirty="0"/>
          </a:p>
          <a:p>
            <a:endParaRPr lang="en-US" dirty="0"/>
          </a:p>
          <a:p>
            <a:endParaRPr lang="en-US" dirty="0"/>
          </a:p>
        </p:txBody>
      </p:sp>
      <p:grpSp>
        <p:nvGrpSpPr>
          <p:cNvPr id="4" name="iocn Authentication Source Plugin"/>
          <p:cNvGrpSpPr/>
          <p:nvPr/>
        </p:nvGrpSpPr>
        <p:grpSpPr>
          <a:xfrm>
            <a:off x="7467600" y="896112"/>
            <a:ext cx="1376025" cy="1665101"/>
            <a:chOff x="5638005" y="1448649"/>
            <a:chExt cx="995025" cy="1204060"/>
          </a:xfrm>
        </p:grpSpPr>
        <p:grpSp>
          <p:nvGrpSpPr>
            <p:cNvPr id="5" name="Group 4"/>
            <p:cNvGrpSpPr/>
            <p:nvPr/>
          </p:nvGrpSpPr>
          <p:grpSpPr>
            <a:xfrm>
              <a:off x="5682615" y="1448649"/>
              <a:ext cx="950415" cy="1204060"/>
              <a:chOff x="5682615" y="1448649"/>
              <a:chExt cx="950415" cy="1204060"/>
            </a:xfrm>
          </p:grpSpPr>
          <p:pic>
            <p:nvPicPr>
              <p:cNvPr id="11" name="icon Do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2615" y="1448649"/>
                <a:ext cx="762000" cy="99853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doc Sourc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0118" y="1972911"/>
                <a:ext cx="602912" cy="6797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6" name="icon Plugin"/>
            <p:cNvGrpSpPr>
              <a:grpSpLocks/>
            </p:cNvGrpSpPr>
            <p:nvPr/>
          </p:nvGrpSpPr>
          <p:grpSpPr bwMode="auto">
            <a:xfrm>
              <a:off x="5638005" y="1565327"/>
              <a:ext cx="392113" cy="462185"/>
              <a:chOff x="4500" y="2762"/>
              <a:chExt cx="247" cy="291"/>
            </a:xfrm>
            <a:effectLst>
              <a:outerShdw blurRad="50800" dist="38100" dir="2700000" algn="tl" rotWithShape="0">
                <a:prstClr val="black">
                  <a:alpha val="40000"/>
                </a:prstClr>
              </a:outerShdw>
            </a:effectLst>
          </p:grpSpPr>
          <p:sp>
            <p:nvSpPr>
              <p:cNvPr id="7"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8"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9"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0"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grpSp>
    </p:spTree>
    <p:extLst>
      <p:ext uri="{BB962C8B-B14F-4D97-AF65-F5344CB8AC3E}">
        <p14:creationId xmlns:p14="http://schemas.microsoft.com/office/powerpoint/2010/main" val="1875587620"/>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Ways to retrieve credentials</a:t>
            </a:r>
          </a:p>
        </p:txBody>
      </p:sp>
      <p:sp>
        <p:nvSpPr>
          <p:cNvPr id="3" name="Content Placeholder 2"/>
          <p:cNvSpPr>
            <a:spLocks noGrp="1"/>
          </p:cNvSpPr>
          <p:nvPr>
            <p:ph idx="1"/>
          </p:nvPr>
        </p:nvSpPr>
        <p:spPr/>
        <p:txBody>
          <a:bodyPr/>
          <a:lstStyle/>
          <a:p>
            <a:r>
              <a:rPr lang="en-US" dirty="0"/>
              <a:t>From HTTP request attributes</a:t>
            </a:r>
          </a:p>
          <a:p>
            <a:pPr lvl="1"/>
            <a:r>
              <a:rPr lang="en-US" dirty="0"/>
              <a:t>Default mechanism</a:t>
            </a:r>
          </a:p>
          <a:p>
            <a:pPr lvl="1"/>
            <a:r>
              <a:rPr lang="en-US" dirty="0"/>
              <a:t>Login form posts "username" and "password" attributes</a:t>
            </a:r>
          </a:p>
          <a:p>
            <a:r>
              <a:rPr lang="en-US" dirty="0"/>
              <a:t>From headers for HTTP basic authentication</a:t>
            </a:r>
          </a:p>
          <a:p>
            <a:pPr lvl="1"/>
            <a:r>
              <a:rPr lang="en-US" dirty="0"/>
              <a:t>Assumes alternate UI configuration</a:t>
            </a:r>
          </a:p>
          <a:p>
            <a:r>
              <a:rPr lang="en-US" dirty="0"/>
              <a:t>By other means if UI configuration is modified</a:t>
            </a:r>
          </a:p>
          <a:p>
            <a:pPr lvl="1"/>
            <a:r>
              <a:rPr lang="en-US" dirty="0"/>
              <a:t>Could include extracting certificate from the </a:t>
            </a:r>
            <a:r>
              <a:rPr lang="en-US" dirty="0" err="1"/>
              <a:t>HttpRequest</a:t>
            </a:r>
            <a:r>
              <a:rPr lang="en-US" dirty="0"/>
              <a:t> </a:t>
            </a:r>
          </a:p>
          <a:p>
            <a:endParaRPr lang="en-US" dirty="0"/>
          </a:p>
        </p:txBody>
      </p:sp>
    </p:spTree>
    <p:extLst>
      <p:ext uri="{BB962C8B-B14F-4D97-AF65-F5344CB8AC3E}">
        <p14:creationId xmlns:p14="http://schemas.microsoft.com/office/powerpoint/2010/main" val="2500879844"/>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388315" y="914400"/>
            <a:ext cx="381000" cy="4905958"/>
          </a:xfrm>
          <a:prstGeom prst="rect">
            <a:avLst/>
          </a:prstGeom>
          <a:solidFill>
            <a:schemeClr val="tx1">
              <a:lumMod val="75000"/>
            </a:schemeClr>
          </a:solidFill>
          <a:ln w="19050" algn="ctr">
            <a:solidFill>
              <a:schemeClr val="tx1">
                <a:lumMod val="7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smtClean="0"/>
              <a:t>Example: Source creator plugin</a:t>
            </a:r>
            <a:endParaRPr lang="en-US" dirty="0"/>
          </a:p>
        </p:txBody>
      </p:sp>
      <p:sp>
        <p:nvSpPr>
          <p:cNvPr id="5" name="Rectangle 4"/>
          <p:cNvSpPr/>
          <p:nvPr/>
        </p:nvSpPr>
        <p:spPr>
          <a:xfrm>
            <a:off x="304800" y="915722"/>
            <a:ext cx="8839200" cy="4905958"/>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1 </a:t>
            </a:r>
            <a:r>
              <a:rPr lang="en-US" sz="1600" b="1" dirty="0" smtClean="0">
                <a:solidFill>
                  <a:srgbClr val="000080"/>
                </a:solidFill>
                <a:latin typeface="Courier New"/>
                <a:ea typeface="Times New Roman"/>
                <a:cs typeface="Times New Roman"/>
              </a:rPr>
              <a:t>package </a:t>
            </a:r>
            <a:r>
              <a:rPr lang="en-US" sz="1600" b="1" dirty="0" smtClean="0">
                <a:solidFill>
                  <a:schemeClr val="bg1"/>
                </a:solidFill>
                <a:latin typeface="Courier New"/>
                <a:ea typeface="Times New Roman"/>
                <a:cs typeface="Times New Roman"/>
              </a:rPr>
              <a:t>ta.examples</a:t>
            </a:r>
            <a:r>
              <a:rPr lang="en-US" sz="1600" b="1" dirty="0" smtClean="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2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3 </a:t>
            </a:r>
            <a:r>
              <a:rPr lang="en-US" sz="1600" b="1" dirty="0" smtClean="0">
                <a:solidFill>
                  <a:srgbClr val="000080"/>
                </a:solidFill>
                <a:latin typeface="Courier New"/>
                <a:ea typeface="Times New Roman"/>
                <a:cs typeface="Times New Roman"/>
              </a:rPr>
              <a:t>uses </a:t>
            </a:r>
            <a:r>
              <a:rPr lang="en-US" sz="1600" b="1" dirty="0">
                <a:solidFill>
                  <a:schemeClr val="bg1"/>
                </a:solidFill>
                <a:latin typeface="Courier New"/>
                <a:ea typeface="Times New Roman"/>
                <a:cs typeface="Times New Roman"/>
              </a:rPr>
              <a:t>gw.plugin.security.AuthenticationSourceCreatorPlugin </a:t>
            </a:r>
            <a:endParaRPr lang="en-US" sz="1600" b="1" dirty="0">
              <a:solidFill>
                <a:schemeClr val="bg1"/>
              </a:solidFill>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4 </a:t>
            </a:r>
            <a:r>
              <a:rPr lang="en-US" sz="1600" b="1" dirty="0" smtClean="0">
                <a:solidFill>
                  <a:srgbClr val="000080"/>
                </a:solidFill>
                <a:latin typeface="Courier New"/>
                <a:ea typeface="Times New Roman"/>
                <a:cs typeface="Times New Roman"/>
              </a:rPr>
              <a:t>uses </a:t>
            </a:r>
            <a:r>
              <a:rPr lang="en-US" sz="1600" b="1" dirty="0">
                <a:solidFill>
                  <a:schemeClr val="bg1"/>
                </a:solidFill>
                <a:latin typeface="Courier New"/>
                <a:ea typeface="Times New Roman"/>
                <a:cs typeface="Times New Roman"/>
              </a:rPr>
              <a:t>gw.plugin.security.AuthenticationSource </a:t>
            </a:r>
            <a:endParaRPr lang="en-US" sz="1600" b="1" dirty="0">
              <a:solidFill>
                <a:schemeClr val="bg1"/>
              </a:solidFill>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5 </a:t>
            </a:r>
            <a:r>
              <a:rPr lang="en-US" sz="1600" b="1" dirty="0" smtClean="0">
                <a:solidFill>
                  <a:srgbClr val="000080"/>
                </a:solidFill>
                <a:latin typeface="Courier New"/>
                <a:ea typeface="Times New Roman"/>
                <a:cs typeface="Times New Roman"/>
              </a:rPr>
              <a:t>uses </a:t>
            </a:r>
            <a:r>
              <a:rPr lang="en-US" sz="1600" b="1" dirty="0">
                <a:solidFill>
                  <a:schemeClr val="bg1"/>
                </a:solidFill>
                <a:latin typeface="Courier New"/>
                <a:ea typeface="Times New Roman"/>
                <a:cs typeface="Times New Roman"/>
              </a:rPr>
              <a:t>javax.servlet.http.HttpServletRequest </a:t>
            </a:r>
            <a:endParaRPr lang="en-US" sz="1600" b="1" dirty="0">
              <a:solidFill>
                <a:schemeClr val="bg1"/>
              </a:solidFill>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6 </a:t>
            </a:r>
            <a:r>
              <a:rPr lang="en-US" sz="1600" b="1" dirty="0" smtClean="0">
                <a:solidFill>
                  <a:srgbClr val="000080"/>
                </a:solidFill>
                <a:latin typeface="Courier New"/>
                <a:ea typeface="Times New Roman"/>
                <a:cs typeface="Times New Roman"/>
              </a:rPr>
              <a:t>uses </a:t>
            </a:r>
            <a:r>
              <a:rPr lang="en-US" sz="1600" b="1" dirty="0">
                <a:solidFill>
                  <a:schemeClr val="bg1"/>
                </a:solidFill>
                <a:latin typeface="Courier New"/>
                <a:ea typeface="Times New Roman"/>
                <a:cs typeface="Times New Roman"/>
              </a:rPr>
              <a:t>gw.plugin.security.UserNamePasswordAuthenticationSource </a:t>
            </a:r>
            <a:endParaRPr lang="en-US" sz="1600" b="1" dirty="0">
              <a:solidFill>
                <a:schemeClr val="bg1"/>
              </a:solidFill>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7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8 </a:t>
            </a:r>
            <a:r>
              <a:rPr lang="en-US" sz="1600" b="1" dirty="0" smtClean="0">
                <a:solidFill>
                  <a:srgbClr val="000080"/>
                </a:solidFill>
                <a:latin typeface="Courier New"/>
                <a:ea typeface="Times New Roman"/>
                <a:cs typeface="Times New Roman"/>
              </a:rPr>
              <a:t>class </a:t>
            </a:r>
            <a:r>
              <a:rPr lang="en-US" sz="1600" b="1" dirty="0">
                <a:solidFill>
                  <a:srgbClr val="000000"/>
                </a:solidFill>
                <a:latin typeface="Courier New"/>
                <a:ea typeface="Times New Roman"/>
                <a:cs typeface="Times New Roman"/>
              </a:rPr>
              <a:t>BasicAuthenticationSourceCreatorPlugin </a:t>
            </a:r>
            <a:r>
              <a:rPr lang="en-US" sz="1600" b="1" dirty="0">
                <a:solidFill>
                  <a:srgbClr val="000080"/>
                </a:solidFill>
                <a:latin typeface="Courier New"/>
                <a:ea typeface="Times New Roman"/>
                <a:cs typeface="Times New Roman"/>
              </a:rPr>
              <a:t>implements </a:t>
            </a:r>
            <a:r>
              <a:rPr lang="en-US" sz="1600" b="1" dirty="0" smtClean="0">
                <a:solidFill>
                  <a:srgbClr val="000080"/>
                </a:solidFill>
                <a:latin typeface="Courier New"/>
                <a:ea typeface="Times New Roman"/>
                <a:cs typeface="Times New Roman"/>
              </a:rPr>
              <a:t/>
            </a:r>
            <a:br>
              <a:rPr lang="en-US" sz="1600" b="1" dirty="0" smtClean="0">
                <a:solidFill>
                  <a:srgbClr val="000080"/>
                </a:solidFill>
                <a:latin typeface="Courier New"/>
                <a:ea typeface="Times New Roman"/>
                <a:cs typeface="Times New Roman"/>
              </a:rPr>
            </a:br>
            <a:r>
              <a:rPr lang="en-US" sz="1600" b="1" dirty="0" smtClean="0">
                <a:solidFill>
                  <a:srgbClr val="00008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AuthenticationSourceCreatorPlugin </a:t>
            </a:r>
            <a:r>
              <a:rPr lang="en-US" sz="1600" b="1" dirty="0">
                <a:solidFill>
                  <a:schemeClr val="bg1"/>
                </a:solidFill>
                <a:latin typeface="Courier New"/>
                <a:ea typeface="Times New Roman"/>
                <a:cs typeface="Times New Roman"/>
              </a:rPr>
              <a:t>{ </a:t>
            </a:r>
            <a:endParaRPr lang="en-US" sz="1600" b="1" dirty="0">
              <a:solidFill>
                <a:schemeClr val="bg1"/>
              </a:solidFill>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9  </a:t>
            </a:r>
            <a:r>
              <a:rPr lang="en-US" sz="1600" b="1" dirty="0" smtClean="0">
                <a:solidFill>
                  <a:srgbClr val="000080"/>
                </a:solidFill>
                <a:latin typeface="Courier New"/>
                <a:ea typeface="Times New Roman"/>
                <a:cs typeface="Times New Roman"/>
              </a:rPr>
              <a:t>override </a:t>
            </a:r>
            <a:r>
              <a:rPr lang="en-US" sz="1600" b="1" dirty="0">
                <a:solidFill>
                  <a:srgbClr val="000080"/>
                </a:solidFill>
                <a:latin typeface="Courier New"/>
                <a:ea typeface="Times New Roman"/>
                <a:cs typeface="Times New Roman"/>
              </a:rPr>
              <a:t>function </a:t>
            </a:r>
            <a:r>
              <a:rPr lang="en-US" sz="1600" b="1" dirty="0">
                <a:solidFill>
                  <a:srgbClr val="000000"/>
                </a:solidFill>
                <a:latin typeface="Courier New"/>
                <a:ea typeface="Times New Roman"/>
                <a:cs typeface="Times New Roman"/>
              </a:rPr>
              <a:t>createSourceFromHTTPRequest</a:t>
            </a:r>
            <a:r>
              <a:rPr lang="en-US" sz="1600" b="1" dirty="0">
                <a:solidFill>
                  <a:schemeClr val="bg1"/>
                </a:solidFill>
                <a:latin typeface="Courier New"/>
                <a:ea typeface="Times New Roman"/>
                <a:cs typeface="Times New Roman"/>
              </a:rPr>
              <a:t>(</a:t>
            </a:r>
            <a:r>
              <a:rPr lang="en-US" sz="1600" b="1" dirty="0">
                <a:solidFill>
                  <a:srgbClr val="000080"/>
                </a:solidFill>
                <a:latin typeface="Courier New"/>
                <a:ea typeface="Times New Roman"/>
                <a:cs typeface="Times New Roman"/>
              </a:rPr>
              <a:t>request</a:t>
            </a:r>
            <a:r>
              <a:rPr lang="en-US" sz="1600" b="1" dirty="0">
                <a:solidFill>
                  <a:schemeClr val="bg1"/>
                </a:solidFill>
                <a:latin typeface="Courier New"/>
                <a:ea typeface="Times New Roman"/>
                <a:cs typeface="Times New Roman"/>
              </a:rPr>
              <a:t>: </a:t>
            </a:r>
            <a:r>
              <a:rPr lang="en-US" sz="1600" b="1" dirty="0" smtClean="0">
                <a:solidFill>
                  <a:schemeClr val="bg1"/>
                </a:solidFill>
                <a:latin typeface="Courier New"/>
                <a:ea typeface="Times New Roman"/>
                <a:cs typeface="Times New Roman"/>
              </a:rPr>
              <a:t/>
            </a:r>
            <a:br>
              <a:rPr lang="en-US" sz="1600" b="1" dirty="0" smtClean="0">
                <a:solidFill>
                  <a:schemeClr val="bg1"/>
                </a:solidFill>
                <a:latin typeface="Courier New"/>
                <a:ea typeface="Times New Roman"/>
                <a:cs typeface="Times New Roman"/>
              </a:rPr>
            </a:br>
            <a:r>
              <a:rPr lang="en-US" sz="1600" b="1" dirty="0" smtClean="0">
                <a:solidFill>
                  <a:schemeClr val="bg1"/>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HttpServletRequest</a:t>
            </a:r>
            <a:r>
              <a:rPr lang="en-US" sz="1600" b="1" dirty="0">
                <a:solidFill>
                  <a:schemeClr val="bg1"/>
                </a:solidFill>
                <a:latin typeface="Courier New"/>
                <a:ea typeface="Times New Roman"/>
                <a:cs typeface="Times New Roman"/>
              </a:rPr>
              <a:t>): </a:t>
            </a:r>
            <a:r>
              <a:rPr lang="en-US" sz="1600" b="1" dirty="0">
                <a:solidFill>
                  <a:srgbClr val="000000"/>
                </a:solidFill>
                <a:latin typeface="Courier New"/>
                <a:ea typeface="Times New Roman"/>
                <a:cs typeface="Times New Roman"/>
              </a:rPr>
              <a:t>AuthenticationSource </a:t>
            </a:r>
            <a:r>
              <a:rPr lang="en-US" sz="1600" b="1" dirty="0">
                <a:solidFill>
                  <a:schemeClr val="bg1"/>
                </a:solidFill>
                <a:latin typeface="Courier New"/>
                <a:ea typeface="Times New Roman"/>
                <a:cs typeface="Times New Roman"/>
              </a:rPr>
              <a:t>{ </a:t>
            </a:r>
            <a:endParaRPr lang="en-US" sz="1600" b="1" dirty="0">
              <a:solidFill>
                <a:schemeClr val="bg1"/>
              </a:solidFill>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10    </a:t>
            </a:r>
            <a:r>
              <a:rPr lang="en-US" sz="1600" b="1" dirty="0" smtClean="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username</a:t>
            </a:r>
            <a:r>
              <a:rPr lang="en-US" sz="1600" b="1" dirty="0">
                <a:solidFill>
                  <a:schemeClr val="bg1"/>
                </a:solidFill>
                <a:latin typeface="Courier New"/>
                <a:ea typeface="Times New Roman"/>
                <a:cs typeface="Times New Roman"/>
              </a:rPr>
              <a:t> = </a:t>
            </a:r>
            <a:r>
              <a:rPr lang="en-US" sz="1600" b="1" dirty="0">
                <a:solidFill>
                  <a:srgbClr val="000080"/>
                </a:solidFill>
                <a:latin typeface="Courier New"/>
                <a:ea typeface="Times New Roman"/>
                <a:cs typeface="Times New Roman"/>
              </a:rPr>
              <a:t>request</a:t>
            </a:r>
            <a:r>
              <a:rPr lang="en-US" sz="1600" b="1" dirty="0">
                <a:solidFill>
                  <a:schemeClr val="bg1"/>
                </a:solidFill>
                <a:latin typeface="Courier New"/>
                <a:ea typeface="Times New Roman"/>
                <a:cs typeface="Times New Roman"/>
              </a:rPr>
              <a:t>.</a:t>
            </a:r>
            <a:r>
              <a:rPr lang="en-US" sz="1600" b="1" dirty="0">
                <a:solidFill>
                  <a:srgbClr val="000000"/>
                </a:solidFill>
                <a:latin typeface="Courier New"/>
                <a:ea typeface="Times New Roman"/>
                <a:cs typeface="Times New Roman"/>
              </a:rPr>
              <a:t>getAttribute</a:t>
            </a:r>
            <a:r>
              <a:rPr lang="en-US" sz="1600" b="1" dirty="0">
                <a:solidFill>
                  <a:schemeClr val="bg1"/>
                </a:solidFill>
                <a:latin typeface="Courier New"/>
                <a:ea typeface="Times New Roman"/>
                <a:cs typeface="Times New Roman"/>
              </a:rPr>
              <a:t>(</a:t>
            </a:r>
            <a:r>
              <a:rPr lang="en-US" sz="1600" b="1" dirty="0">
                <a:solidFill>
                  <a:srgbClr val="008000"/>
                </a:solidFill>
                <a:latin typeface="Courier New"/>
                <a:ea typeface="Times New Roman"/>
                <a:cs typeface="Times New Roman"/>
              </a:rPr>
              <a:t>"username"</a:t>
            </a:r>
            <a:r>
              <a:rPr lang="en-US" sz="1600" b="1" dirty="0">
                <a:solidFill>
                  <a:schemeClr val="bg1"/>
                </a:solidFill>
                <a:latin typeface="Courier New"/>
                <a:ea typeface="Times New Roman"/>
                <a:cs typeface="Times New Roman"/>
              </a:rPr>
              <a:t>)</a:t>
            </a:r>
            <a:r>
              <a:rPr lang="en-US" sz="1600" b="1" dirty="0">
                <a:latin typeface="Courier New"/>
                <a:ea typeface="Times New Roman"/>
                <a:cs typeface="Times New Roman"/>
              </a:rPr>
              <a:t> </a:t>
            </a:r>
            <a:r>
              <a:rPr lang="en-US" sz="1600" b="1" dirty="0">
                <a:solidFill>
                  <a:srgbClr val="000080"/>
                </a:solidFill>
                <a:latin typeface="Courier New"/>
                <a:ea typeface="Times New Roman"/>
                <a:cs typeface="Times New Roman"/>
              </a:rPr>
              <a:t>as </a:t>
            </a:r>
            <a:r>
              <a:rPr lang="en-US" sz="1600" b="1" dirty="0">
                <a:solidFill>
                  <a:srgbClr val="000000"/>
                </a:solidFill>
                <a:latin typeface="Courier New"/>
                <a:ea typeface="Times New Roman"/>
                <a:cs typeface="Times New Roman"/>
              </a:rPr>
              <a:t>String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11    </a:t>
            </a:r>
            <a:r>
              <a:rPr lang="en-US" sz="1600" b="1" dirty="0" smtClean="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password</a:t>
            </a:r>
            <a:r>
              <a:rPr lang="en-US" sz="1600" b="1" dirty="0">
                <a:solidFill>
                  <a:schemeClr val="bg1"/>
                </a:solidFill>
                <a:latin typeface="Courier New"/>
                <a:ea typeface="Times New Roman"/>
                <a:cs typeface="Times New Roman"/>
              </a:rPr>
              <a:t> = </a:t>
            </a:r>
            <a:r>
              <a:rPr lang="en-US" sz="1600" b="1" dirty="0">
                <a:solidFill>
                  <a:srgbClr val="000080"/>
                </a:solidFill>
                <a:latin typeface="Courier New"/>
                <a:ea typeface="Times New Roman"/>
                <a:cs typeface="Times New Roman"/>
              </a:rPr>
              <a:t>request</a:t>
            </a:r>
            <a:r>
              <a:rPr lang="en-US" sz="1600" b="1" dirty="0">
                <a:solidFill>
                  <a:schemeClr val="bg1"/>
                </a:solidFill>
                <a:latin typeface="Courier New"/>
                <a:ea typeface="Times New Roman"/>
                <a:cs typeface="Times New Roman"/>
              </a:rPr>
              <a:t>.</a:t>
            </a:r>
            <a:r>
              <a:rPr lang="en-US" sz="1600" b="1" dirty="0">
                <a:solidFill>
                  <a:srgbClr val="000000"/>
                </a:solidFill>
                <a:latin typeface="Courier New"/>
                <a:ea typeface="Times New Roman"/>
                <a:cs typeface="Times New Roman"/>
              </a:rPr>
              <a:t>getAttribute</a:t>
            </a:r>
            <a:r>
              <a:rPr lang="en-US" sz="1600" b="1" dirty="0">
                <a:solidFill>
                  <a:schemeClr val="bg1"/>
                </a:solidFill>
                <a:latin typeface="Courier New"/>
                <a:ea typeface="Times New Roman"/>
                <a:cs typeface="Times New Roman"/>
              </a:rPr>
              <a:t>(</a:t>
            </a:r>
            <a:r>
              <a:rPr lang="en-US" sz="1600" b="1" dirty="0">
                <a:solidFill>
                  <a:srgbClr val="008000"/>
                </a:solidFill>
                <a:latin typeface="Courier New"/>
                <a:ea typeface="Times New Roman"/>
                <a:cs typeface="Times New Roman"/>
              </a:rPr>
              <a:t>"password"</a:t>
            </a:r>
            <a:r>
              <a:rPr lang="en-US" sz="1600" b="1" dirty="0">
                <a:solidFill>
                  <a:schemeClr val="bg1"/>
                </a:solidFill>
                <a:latin typeface="Courier New"/>
                <a:ea typeface="Times New Roman"/>
                <a:cs typeface="Times New Roman"/>
              </a:rPr>
              <a:t>)</a:t>
            </a:r>
            <a:r>
              <a:rPr lang="en-US" sz="1600" b="1" dirty="0">
                <a:latin typeface="Courier New"/>
                <a:ea typeface="Times New Roman"/>
                <a:cs typeface="Times New Roman"/>
              </a:rPr>
              <a:t> </a:t>
            </a:r>
            <a:r>
              <a:rPr lang="en-US" sz="1600" b="1" dirty="0">
                <a:solidFill>
                  <a:srgbClr val="000080"/>
                </a:solidFill>
                <a:latin typeface="Courier New"/>
                <a:ea typeface="Times New Roman"/>
                <a:cs typeface="Times New Roman"/>
              </a:rPr>
              <a:t>as </a:t>
            </a:r>
            <a:r>
              <a:rPr lang="en-US" sz="1600" b="1" dirty="0">
                <a:solidFill>
                  <a:srgbClr val="000000"/>
                </a:solidFill>
                <a:latin typeface="Courier New"/>
                <a:ea typeface="Times New Roman"/>
                <a:cs typeface="Times New Roman"/>
              </a:rPr>
              <a:t>String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12    </a:t>
            </a:r>
            <a:r>
              <a:rPr lang="en-US" sz="1600" b="1" dirty="0" smtClean="0">
                <a:solidFill>
                  <a:srgbClr val="000080"/>
                </a:solidFill>
                <a:latin typeface="Courier New"/>
                <a:ea typeface="Times New Roman"/>
                <a:cs typeface="Times New Roman"/>
              </a:rPr>
              <a:t>return </a:t>
            </a:r>
            <a:r>
              <a:rPr lang="en-US" sz="1600" b="1" dirty="0">
                <a:solidFill>
                  <a:srgbClr val="000080"/>
                </a:solidFill>
                <a:latin typeface="Courier New"/>
                <a:ea typeface="Times New Roman"/>
                <a:cs typeface="Times New Roman"/>
              </a:rPr>
              <a:t>new </a:t>
            </a:r>
            <a:r>
              <a:rPr lang="en-US" sz="1600" b="1" dirty="0">
                <a:solidFill>
                  <a:srgbClr val="000000"/>
                </a:solidFill>
                <a:latin typeface="Courier New"/>
                <a:ea typeface="Times New Roman"/>
                <a:cs typeface="Times New Roman"/>
              </a:rPr>
              <a:t>UserNamePasswordAuthenticationSource</a:t>
            </a:r>
            <a:r>
              <a:rPr lang="en-US" sz="1600" b="1" dirty="0">
                <a:solidFill>
                  <a:schemeClr val="bg1"/>
                </a:solidFill>
                <a:latin typeface="Courier New"/>
                <a:ea typeface="Times New Roman"/>
                <a:cs typeface="Times New Roman"/>
              </a:rPr>
              <a:t>(username</a:t>
            </a:r>
            <a:r>
              <a:rPr lang="en-US" sz="1600" b="1" dirty="0" smtClean="0">
                <a:solidFill>
                  <a:schemeClr val="bg1"/>
                </a:solidFill>
                <a:latin typeface="Courier New"/>
                <a:ea typeface="Times New Roman"/>
                <a:cs typeface="Times New Roman"/>
              </a:rPr>
              <a:t>, </a:t>
            </a:r>
            <a:br>
              <a:rPr lang="en-US" sz="1600" b="1" dirty="0" smtClean="0">
                <a:solidFill>
                  <a:schemeClr val="bg1"/>
                </a:solidFill>
                <a:latin typeface="Courier New"/>
                <a:ea typeface="Times New Roman"/>
                <a:cs typeface="Times New Roman"/>
              </a:rPr>
            </a:br>
            <a:r>
              <a:rPr lang="en-US" sz="1600" b="1" dirty="0" smtClean="0">
                <a:solidFill>
                  <a:schemeClr val="bg1"/>
                </a:solidFill>
                <a:latin typeface="Courier New"/>
                <a:ea typeface="Times New Roman"/>
                <a:cs typeface="Times New Roman"/>
              </a:rPr>
              <a:t>          password</a:t>
            </a:r>
            <a:r>
              <a:rPr lang="en-US" sz="1600" b="1" dirty="0">
                <a:solidFill>
                  <a:schemeClr val="bg1"/>
                </a:solidFill>
                <a:latin typeface="Courier New"/>
                <a:ea typeface="Times New Roman"/>
                <a:cs typeface="Times New Roman"/>
              </a:rPr>
              <a:t>) </a:t>
            </a:r>
            <a:endParaRPr lang="en-US" sz="1600" b="1" dirty="0">
              <a:solidFill>
                <a:schemeClr val="bg1"/>
              </a:solidFill>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chemeClr val="bg1"/>
                </a:solidFill>
                <a:latin typeface="Courier New"/>
                <a:ea typeface="Times New Roman"/>
                <a:cs typeface="Times New Roman"/>
              </a:rPr>
              <a:t> 13    } </a:t>
            </a:r>
            <a:endParaRPr lang="en-US" sz="1600" b="1" dirty="0">
              <a:solidFill>
                <a:schemeClr val="bg1"/>
              </a:solidFill>
              <a:latin typeface="Calibri"/>
              <a:ea typeface="Calibri"/>
              <a:cs typeface="Times New Roman"/>
            </a:endParaRPr>
          </a:p>
          <a:p>
            <a:pPr>
              <a:lnSpc>
                <a:spcPct val="115000"/>
              </a:lnSpc>
              <a:spcAft>
                <a:spcPts val="1000"/>
              </a:spcAft>
            </a:pPr>
            <a:r>
              <a:rPr lang="en-US" sz="1600" b="1" dirty="0" smtClean="0">
                <a:solidFill>
                  <a:schemeClr val="bg1"/>
                </a:solidFill>
                <a:latin typeface="Courier New"/>
                <a:ea typeface="Times New Roman"/>
                <a:cs typeface="Times New Roman"/>
              </a:rPr>
              <a:t> 14  }</a:t>
            </a:r>
            <a:endParaRPr lang="en-US" sz="1600" b="1" dirty="0">
              <a:solidFill>
                <a:schemeClr val="bg1"/>
              </a:solidFill>
              <a:effectLst/>
              <a:latin typeface="Calibri"/>
              <a:ea typeface="Calibri"/>
              <a:cs typeface="Times New Roman"/>
            </a:endParaRPr>
          </a:p>
        </p:txBody>
      </p:sp>
    </p:spTree>
    <p:extLst>
      <p:ext uri="{BB962C8B-B14F-4D97-AF65-F5344CB8AC3E}">
        <p14:creationId xmlns:p14="http://schemas.microsoft.com/office/powerpoint/2010/main" val="2791145760"/>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Configure plugin with the Plugin editor</a:t>
            </a:r>
            <a:endParaRPr lang="en-US" dirty="0"/>
          </a:p>
        </p:txBody>
      </p:sp>
      <p:sp>
        <p:nvSpPr>
          <p:cNvPr id="3" name="Content Placeholder 2"/>
          <p:cNvSpPr>
            <a:spLocks noGrp="1"/>
          </p:cNvSpPr>
          <p:nvPr>
            <p:ph sz="half" idx="1"/>
          </p:nvPr>
        </p:nvSpPr>
        <p:spPr/>
        <p:txBody>
          <a:bodyPr/>
          <a:lstStyle/>
          <a:p>
            <a:r>
              <a:rPr lang="en-US" dirty="0" smtClean="0"/>
              <a:t>In Project View, open .</a:t>
            </a:r>
            <a:r>
              <a:rPr lang="en-US" dirty="0" err="1" smtClean="0"/>
              <a:t>gwp</a:t>
            </a:r>
            <a:endParaRPr lang="en-US" dirty="0" smtClean="0"/>
          </a:p>
          <a:p>
            <a:r>
              <a:rPr lang="en-US" dirty="0" smtClean="0"/>
              <a:t>Plugin Editor</a:t>
            </a:r>
          </a:p>
          <a:p>
            <a:pPr marL="857250" lvl="1" indent="-457200">
              <a:buFont typeface="+mj-lt"/>
              <a:buAutoNum type="arabicPeriod"/>
            </a:pPr>
            <a:r>
              <a:rPr lang="en-US" dirty="0" smtClean="0"/>
              <a:t>Add Plugin type</a:t>
            </a:r>
          </a:p>
          <a:p>
            <a:pPr marL="857250" lvl="1" indent="-457200">
              <a:buFont typeface="+mj-lt"/>
              <a:buAutoNum type="arabicPeriod"/>
            </a:pPr>
            <a:r>
              <a:rPr lang="en-US" dirty="0" smtClean="0"/>
              <a:t>Specify class</a:t>
            </a:r>
          </a:p>
          <a:p>
            <a:pPr marL="857250" lvl="1" indent="-457200">
              <a:buFont typeface="+mj-lt"/>
              <a:buAutoNum type="arabicPeriod"/>
            </a:pPr>
            <a:r>
              <a:rPr lang="en-US" dirty="0" smtClean="0"/>
              <a:t>Mark enabled</a:t>
            </a:r>
          </a:p>
          <a:p>
            <a:pPr marL="857250" lvl="1" indent="-457200">
              <a:buFont typeface="+mj-lt"/>
              <a:buAutoNum type="arabicPeriod"/>
            </a:pPr>
            <a:r>
              <a:rPr lang="en-US" dirty="0" smtClean="0"/>
              <a:t>Optional: define parameters</a:t>
            </a:r>
            <a:endParaRPr lang="en-US" dirty="0"/>
          </a:p>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914399"/>
            <a:ext cx="3724275" cy="227647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descr="C:\Users\sluersen\AppData\Local\Temp\SNAGHTML4b3deb.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718559"/>
            <a:ext cx="8143875" cy="260075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 name="num3"/>
          <p:cNvSpPr/>
          <p:nvPr/>
        </p:nvSpPr>
        <p:spPr bwMode="auto">
          <a:xfrm>
            <a:off x="8454771" y="59436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4</a:t>
            </a:r>
            <a:endParaRPr lang="en-US" dirty="0"/>
          </a:p>
        </p:txBody>
      </p:sp>
      <p:sp>
        <p:nvSpPr>
          <p:cNvPr id="10" name="num2"/>
          <p:cNvSpPr/>
          <p:nvPr/>
        </p:nvSpPr>
        <p:spPr bwMode="auto">
          <a:xfrm>
            <a:off x="5562600" y="54864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a:solidFill>
                  <a:schemeClr val="accent1"/>
                </a:solidFill>
              </a:rPr>
              <a:t>3</a:t>
            </a:r>
            <a:endParaRPr lang="en-US" dirty="0"/>
          </a:p>
        </p:txBody>
      </p:sp>
      <p:sp>
        <p:nvSpPr>
          <p:cNvPr id="11" name="num1"/>
          <p:cNvSpPr/>
          <p:nvPr/>
        </p:nvSpPr>
        <p:spPr bwMode="auto">
          <a:xfrm>
            <a:off x="419100" y="4771644"/>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1</a:t>
            </a:r>
            <a:endParaRPr lang="en-US" dirty="0"/>
          </a:p>
        </p:txBody>
      </p:sp>
      <p:sp>
        <p:nvSpPr>
          <p:cNvPr id="12" name="num4"/>
          <p:cNvSpPr/>
          <p:nvPr/>
        </p:nvSpPr>
        <p:spPr bwMode="auto">
          <a:xfrm>
            <a:off x="7772400" y="44958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2</a:t>
            </a:r>
            <a:endParaRPr lang="en-US" dirty="0"/>
          </a:p>
        </p:txBody>
      </p:sp>
      <p:pic>
        <p:nvPicPr>
          <p:cNvPr id="4097"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8896" y="1877568"/>
            <a:ext cx="1511905" cy="7620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7619060"/>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User authentication overview</a:t>
            </a:r>
          </a:p>
          <a:p>
            <a:r>
              <a:rPr lang="en-US" dirty="0"/>
              <a:t>User authentication source creator plugin</a:t>
            </a:r>
          </a:p>
          <a:p>
            <a:r>
              <a:rPr lang="en-US" dirty="0">
                <a:solidFill>
                  <a:schemeClr val="bg1"/>
                </a:solidFill>
              </a:rPr>
              <a:t>User authentication service plugin</a:t>
            </a:r>
          </a:p>
          <a:p>
            <a:r>
              <a:rPr lang="en-US" dirty="0"/>
              <a:t>Database authentication overview and plugins</a:t>
            </a:r>
          </a:p>
          <a:p>
            <a:endParaRPr lang="en-US" dirty="0"/>
          </a:p>
        </p:txBody>
      </p:sp>
    </p:spTree>
    <p:extLst>
      <p:ext uri="{BB962C8B-B14F-4D97-AF65-F5344CB8AC3E}">
        <p14:creationId xmlns:p14="http://schemas.microsoft.com/office/powerpoint/2010/main" val="2781864948"/>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Authentication service implementation</a:t>
            </a:r>
          </a:p>
        </p:txBody>
      </p:sp>
      <p:sp>
        <p:nvSpPr>
          <p:cNvPr id="4" name="Content Placeholder 3"/>
          <p:cNvSpPr>
            <a:spLocks noGrp="1"/>
          </p:cNvSpPr>
          <p:nvPr>
            <p:ph idx="1"/>
          </p:nvPr>
        </p:nvSpPr>
        <p:spPr/>
        <p:txBody>
          <a:bodyPr/>
          <a:lstStyle/>
          <a:p>
            <a:r>
              <a:rPr lang="en-US" dirty="0" smtClean="0"/>
              <a:t>Interface for Gosu and Java plugins</a:t>
            </a:r>
          </a:p>
          <a:p>
            <a:pPr lvl="1"/>
            <a:r>
              <a:rPr lang="en-US" b="1" dirty="0" err="1" smtClean="0">
                <a:latin typeface="Courier New" pitchFamily="49" charset="0"/>
                <a:cs typeface="Courier New" pitchFamily="49" charset="0"/>
              </a:rPr>
              <a:t>gw.plugin.security</a:t>
            </a:r>
            <a:r>
              <a:rPr lang="en-US" b="1" dirty="0" smtClean="0">
                <a:latin typeface="Courier New" pitchFamily="49" charset="0"/>
                <a:cs typeface="Courier New" pitchFamily="49" charset="0"/>
              </a:rPr>
              <a:t>.</a:t>
            </a:r>
            <a:br>
              <a:rPr lang="en-US" b="1" dirty="0" smtClean="0">
                <a:latin typeface="Courier New" pitchFamily="49" charset="0"/>
                <a:cs typeface="Courier New" pitchFamily="49" charset="0"/>
              </a:rPr>
            </a:br>
            <a:r>
              <a:rPr lang="en-US" b="1" dirty="0" err="1" smtClean="0">
                <a:latin typeface="Courier New" pitchFamily="49" charset="0"/>
                <a:cs typeface="Courier New" pitchFamily="49" charset="0"/>
              </a:rPr>
              <a:t>AuthenticationServicePlugin</a:t>
            </a:r>
            <a:endParaRPr lang="en-US" b="1" dirty="0">
              <a:latin typeface="Courier New" pitchFamily="49" charset="0"/>
              <a:cs typeface="Courier New" pitchFamily="49" charset="0"/>
            </a:endParaRPr>
          </a:p>
          <a:p>
            <a:r>
              <a:rPr lang="en-US" dirty="0" smtClean="0"/>
              <a:t>Required </a:t>
            </a:r>
            <a:r>
              <a:rPr lang="en-US" dirty="0"/>
              <a:t>method(s):</a:t>
            </a:r>
          </a:p>
          <a:p>
            <a:pPr lvl="1"/>
            <a:r>
              <a:rPr lang="en-US" b="1" dirty="0" err="1" smtClean="0">
                <a:latin typeface="Courier New" pitchFamily="49" charset="0"/>
                <a:cs typeface="Courier New" pitchFamily="49" charset="0"/>
              </a:rPr>
              <a:t>setCallback</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callbackHandler</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AuthenticationServicePluginCallbackHandler</a:t>
            </a:r>
            <a:r>
              <a:rPr lang="en-US" b="1" dirty="0" smtClean="0">
                <a:latin typeface="Courier New" pitchFamily="49" charset="0"/>
                <a:cs typeface="Courier New" pitchFamily="49" charset="0"/>
              </a:rPr>
              <a:t>)</a:t>
            </a:r>
          </a:p>
          <a:p>
            <a:pPr lvl="2"/>
            <a:r>
              <a:rPr lang="en-US" dirty="0" err="1" smtClean="0"/>
              <a:t>callbackHandler</a:t>
            </a:r>
            <a:r>
              <a:rPr lang="en-US" dirty="0" smtClean="0"/>
              <a:t> used to find the user's </a:t>
            </a:r>
            <a:r>
              <a:rPr lang="en-US" dirty="0" err="1" smtClean="0"/>
              <a:t>publicID</a:t>
            </a:r>
            <a:r>
              <a:rPr lang="en-US" dirty="0"/>
              <a:t> from the Guidewire </a:t>
            </a:r>
            <a:r>
              <a:rPr lang="en-US" dirty="0" smtClean="0"/>
              <a:t>database</a:t>
            </a:r>
          </a:p>
          <a:p>
            <a:pPr lvl="2"/>
            <a:r>
              <a:rPr lang="en-US" dirty="0" smtClean="0"/>
              <a:t>Does not return anything; just used to set the handler</a:t>
            </a:r>
          </a:p>
          <a:p>
            <a:pPr lvl="1"/>
            <a:r>
              <a:rPr lang="en-US" b="1" dirty="0" smtClean="0">
                <a:latin typeface="Courier New" pitchFamily="49" charset="0"/>
                <a:cs typeface="Courier New" pitchFamily="49" charset="0"/>
              </a:rPr>
              <a:t>authenticate(source: </a:t>
            </a:r>
            <a:r>
              <a:rPr lang="en-US" b="1" dirty="0" err="1" smtClean="0">
                <a:latin typeface="Courier New" pitchFamily="49" charset="0"/>
                <a:cs typeface="Courier New" pitchFamily="49" charset="0"/>
              </a:rPr>
              <a:t>AuthenticationSource</a:t>
            </a:r>
            <a:r>
              <a:rPr lang="en-US" b="1" dirty="0" smtClean="0">
                <a:latin typeface="Courier New" pitchFamily="49" charset="0"/>
                <a:cs typeface="Courier New" pitchFamily="49" charset="0"/>
              </a:rPr>
              <a:t>): String</a:t>
            </a:r>
          </a:p>
          <a:p>
            <a:pPr lvl="2"/>
            <a:r>
              <a:rPr lang="en-US" dirty="0" smtClean="0"/>
              <a:t>Verifies </a:t>
            </a:r>
            <a:r>
              <a:rPr lang="en-US" dirty="0"/>
              <a:t>user credentials against authentication system</a:t>
            </a:r>
          </a:p>
          <a:p>
            <a:pPr lvl="2"/>
            <a:r>
              <a:rPr lang="en-US" dirty="0"/>
              <a:t>Returns user's </a:t>
            </a:r>
            <a:r>
              <a:rPr lang="en-US" dirty="0" err="1"/>
              <a:t>publicID</a:t>
            </a:r>
            <a:r>
              <a:rPr lang="en-US" dirty="0"/>
              <a:t> as string</a:t>
            </a:r>
          </a:p>
          <a:p>
            <a:pPr lvl="2"/>
            <a:r>
              <a:rPr lang="en-US" dirty="0" smtClean="0"/>
              <a:t>Place where </a:t>
            </a:r>
            <a:r>
              <a:rPr lang="en-US" dirty="0" err="1"/>
              <a:t>callbackHandler</a:t>
            </a:r>
            <a:r>
              <a:rPr lang="en-US" dirty="0"/>
              <a:t> </a:t>
            </a:r>
            <a:r>
              <a:rPr lang="en-US" dirty="0" smtClean="0"/>
              <a:t>calls the </a:t>
            </a:r>
            <a:r>
              <a:rPr lang="en-US" b="1" dirty="0" err="1" smtClean="0">
                <a:latin typeface="Courier New" pitchFamily="49" charset="0"/>
                <a:cs typeface="Courier New" pitchFamily="49" charset="0"/>
              </a:rPr>
              <a:t>findUser</a:t>
            </a:r>
            <a:r>
              <a:rPr lang="en-US" b="1" dirty="0" smtClean="0">
                <a:latin typeface="Courier New" pitchFamily="49" charset="0"/>
                <a:cs typeface="Courier New" pitchFamily="49" charset="0"/>
              </a:rPr>
              <a:t>() </a:t>
            </a:r>
            <a:r>
              <a:rPr lang="en-US" dirty="0" smtClean="0"/>
              <a:t>method</a:t>
            </a:r>
            <a:endParaRPr lang="en-US" dirty="0"/>
          </a:p>
        </p:txBody>
      </p:sp>
      <p:grpSp>
        <p:nvGrpSpPr>
          <p:cNvPr id="5" name="Group 4"/>
          <p:cNvGrpSpPr/>
          <p:nvPr/>
        </p:nvGrpSpPr>
        <p:grpSpPr>
          <a:xfrm>
            <a:off x="7086600" y="896504"/>
            <a:ext cx="1744947" cy="1922896"/>
            <a:chOff x="4110375" y="1255834"/>
            <a:chExt cx="1171919" cy="1291431"/>
          </a:xfrm>
        </p:grpSpPr>
        <p:pic>
          <p:nvPicPr>
            <p:cNvPr id="6" name="icon Do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4985" y="1255834"/>
              <a:ext cx="762000" cy="99853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7" name="icon Plugin"/>
            <p:cNvGrpSpPr>
              <a:grpSpLocks/>
            </p:cNvGrpSpPr>
            <p:nvPr/>
          </p:nvGrpSpPr>
          <p:grpSpPr bwMode="auto">
            <a:xfrm>
              <a:off x="4110375" y="1372512"/>
              <a:ext cx="392113" cy="462185"/>
              <a:chOff x="4500" y="2762"/>
              <a:chExt cx="247" cy="291"/>
            </a:xfrm>
            <a:effectLst>
              <a:outerShdw blurRad="50800" dist="38100" dir="2700000" algn="tl" rotWithShape="0">
                <a:prstClr val="black">
                  <a:alpha val="40000"/>
                </a:prstClr>
              </a:outerShdw>
            </a:effectLst>
          </p:grpSpPr>
          <p:sp>
            <p:nvSpPr>
              <p:cNvPr id="9"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0"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1"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2"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pic>
          <p:nvPicPr>
            <p:cNvPr id="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4094" y="1755102"/>
              <a:ext cx="838200" cy="7921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1622273818"/>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390220" y="914400"/>
            <a:ext cx="381000" cy="5465099"/>
          </a:xfrm>
          <a:prstGeom prst="rect">
            <a:avLst/>
          </a:prstGeom>
          <a:solidFill>
            <a:schemeClr val="tx1">
              <a:lumMod val="75000"/>
            </a:schemeClr>
          </a:solidFill>
          <a:ln w="19050" algn="ctr">
            <a:solidFill>
              <a:schemeClr val="tx1">
                <a:lumMod val="7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smtClean="0"/>
              <a:t>Example: </a:t>
            </a:r>
            <a:r>
              <a:rPr lang="en-US" dirty="0" err="1"/>
              <a:t>LDAP</a:t>
            </a:r>
            <a:r>
              <a:rPr lang="en-US" dirty="0"/>
              <a:t> authentication service (</a:t>
            </a:r>
            <a:r>
              <a:rPr lang="en-US" dirty="0" smtClean="0"/>
              <a:t>1)</a:t>
            </a:r>
            <a:endParaRPr lang="en-US" dirty="0"/>
          </a:p>
        </p:txBody>
      </p:sp>
      <p:sp>
        <p:nvSpPr>
          <p:cNvPr id="7" name="Rectangle 6"/>
          <p:cNvSpPr/>
          <p:nvPr/>
        </p:nvSpPr>
        <p:spPr>
          <a:xfrm>
            <a:off x="304800" y="914400"/>
            <a:ext cx="9067800" cy="5472267"/>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12 </a:t>
            </a:r>
            <a:r>
              <a:rPr lang="en-US" sz="1600" b="1" dirty="0" smtClean="0">
                <a:solidFill>
                  <a:srgbClr val="000080"/>
                </a:solidFill>
                <a:latin typeface="Courier New"/>
                <a:ea typeface="Times New Roman"/>
                <a:cs typeface="Times New Roman"/>
              </a:rPr>
              <a:t>class </a:t>
            </a:r>
            <a:r>
              <a:rPr lang="en-US" sz="1600" b="1" dirty="0" err="1">
                <a:solidFill>
                  <a:srgbClr val="000000"/>
                </a:solidFill>
                <a:latin typeface="Courier New"/>
                <a:ea typeface="Times New Roman"/>
                <a:cs typeface="Times New Roman"/>
              </a:rPr>
              <a:t>LDAPAuthenticationServicePlugin</a:t>
            </a:r>
            <a:r>
              <a:rPr lang="en-US" sz="1600" b="1" dirty="0">
                <a:solidFill>
                  <a:srgbClr val="000000"/>
                </a:solidFill>
                <a:latin typeface="Courier New"/>
                <a:ea typeface="Times New Roman"/>
                <a:cs typeface="Times New Roman"/>
              </a:rPr>
              <a:t> </a:t>
            </a:r>
            <a:r>
              <a:rPr lang="en-US" sz="1600" b="1" dirty="0">
                <a:solidFill>
                  <a:srgbClr val="000080"/>
                </a:solidFill>
                <a:latin typeface="Courier New"/>
                <a:ea typeface="Times New Roman"/>
                <a:cs typeface="Times New Roman"/>
              </a:rPr>
              <a:t>implements </a:t>
            </a:r>
            <a:r>
              <a:rPr lang="en-US" sz="1600" b="1" dirty="0" smtClean="0">
                <a:solidFill>
                  <a:srgbClr val="000080"/>
                </a:solidFill>
                <a:latin typeface="Courier New"/>
                <a:ea typeface="Times New Roman"/>
                <a:cs typeface="Times New Roman"/>
              </a:rPr>
              <a:t/>
            </a:r>
            <a:br>
              <a:rPr lang="en-US" sz="1600" b="1" dirty="0" smtClean="0">
                <a:solidFill>
                  <a:srgbClr val="000080"/>
                </a:solidFill>
                <a:latin typeface="Courier New"/>
                <a:ea typeface="Times New Roman"/>
                <a:cs typeface="Times New Roman"/>
              </a:rPr>
            </a:br>
            <a:r>
              <a:rPr lang="en-US" sz="1600" b="1" dirty="0" smtClean="0">
                <a:solidFill>
                  <a:srgbClr val="000080"/>
                </a:solidFill>
                <a:latin typeface="Courier New"/>
                <a:ea typeface="Times New Roman"/>
                <a:cs typeface="Times New Roman"/>
              </a:rPr>
              <a:t>                  </a:t>
            </a:r>
            <a:r>
              <a:rPr lang="en-US" sz="1600" b="1" dirty="0" err="1" smtClean="0">
                <a:solidFill>
                  <a:srgbClr val="000000"/>
                </a:solidFill>
                <a:latin typeface="Courier New"/>
                <a:ea typeface="Times New Roman"/>
                <a:cs typeface="Times New Roman"/>
              </a:rPr>
              <a:t>AuthenticationServicePlugin</a:t>
            </a:r>
            <a:r>
              <a:rPr lang="en-US" sz="1600" b="1" dirty="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InitializablePlugin</a:t>
            </a:r>
            <a:r>
              <a:rPr lang="en-US" sz="1600" b="1" dirty="0">
                <a:solidFill>
                  <a:srgbClr val="000000"/>
                </a:solidFill>
                <a:latin typeface="Courier New"/>
                <a:ea typeface="Times New Roman"/>
                <a:cs typeface="Times New Roman"/>
              </a:rPr>
              <a:t>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…15  </a:t>
            </a:r>
            <a:r>
              <a:rPr lang="en-US" sz="1600" b="1" dirty="0">
                <a:solidFill>
                  <a:srgbClr val="000080"/>
                </a:solidFill>
                <a:latin typeface="Courier New"/>
                <a:ea typeface="Times New Roman"/>
                <a:cs typeface="Times New Roman"/>
              </a:rPr>
              <a:t>private static final var </a:t>
            </a:r>
            <a:r>
              <a:rPr lang="en-US" sz="1600" b="1" dirty="0" err="1">
                <a:solidFill>
                  <a:srgbClr val="000000"/>
                </a:solidFill>
                <a:latin typeface="Courier New"/>
                <a:ea typeface="Times New Roman"/>
                <a:cs typeface="Times New Roman"/>
              </a:rPr>
              <a:t>SERVER_NAME_PROPERTY</a:t>
            </a:r>
            <a:r>
              <a:rPr lang="en-US" sz="1600" b="1" dirty="0">
                <a:solidFill>
                  <a:srgbClr val="000000"/>
                </a:solidFill>
                <a:latin typeface="Courier New"/>
                <a:ea typeface="Times New Roman"/>
                <a:cs typeface="Times New Roman"/>
              </a:rPr>
              <a:t> = </a:t>
            </a:r>
            <a:r>
              <a:rPr lang="en-US" sz="1600" b="1" dirty="0">
                <a:solidFill>
                  <a:srgbClr val="008000"/>
                </a:solidFill>
                <a:latin typeface="Courier New"/>
                <a:ea typeface="Times New Roman"/>
                <a:cs typeface="Times New Roman"/>
              </a:rPr>
              <a:t>"</a:t>
            </a:r>
            <a:r>
              <a:rPr lang="en-US" sz="1600" b="1" dirty="0" err="1">
                <a:solidFill>
                  <a:srgbClr val="008000"/>
                </a:solidFill>
                <a:latin typeface="Courier New"/>
                <a:ea typeface="Times New Roman"/>
                <a:cs typeface="Times New Roman"/>
              </a:rPr>
              <a:t>serverName</a:t>
            </a:r>
            <a:r>
              <a:rPr lang="en-US" sz="1600" b="1" dirty="0">
                <a:solidFill>
                  <a:srgbClr val="008000"/>
                </a:solidFill>
                <a:latin typeface="Courier New"/>
                <a:ea typeface="Times New Roman"/>
                <a:cs typeface="Times New Roman"/>
              </a:rPr>
              <a: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16  </a:t>
            </a:r>
            <a:r>
              <a:rPr lang="en-US" sz="1600" b="1" dirty="0">
                <a:solidFill>
                  <a:srgbClr val="000080"/>
                </a:solidFill>
                <a:latin typeface="Courier New"/>
                <a:ea typeface="Times New Roman"/>
                <a:cs typeface="Times New Roman"/>
              </a:rPr>
              <a:t>private static final var </a:t>
            </a:r>
            <a:r>
              <a:rPr lang="en-US" sz="1600" b="1" dirty="0" err="1">
                <a:solidFill>
                  <a:srgbClr val="000000"/>
                </a:solidFill>
                <a:latin typeface="Courier New"/>
                <a:ea typeface="Times New Roman"/>
                <a:cs typeface="Times New Roman"/>
              </a:rPr>
              <a:t>SERVER_PORT_PROPERTY</a:t>
            </a:r>
            <a:r>
              <a:rPr lang="en-US" sz="1600" b="1" dirty="0">
                <a:solidFill>
                  <a:srgbClr val="000000"/>
                </a:solidFill>
                <a:latin typeface="Courier New"/>
                <a:ea typeface="Times New Roman"/>
                <a:cs typeface="Times New Roman"/>
              </a:rPr>
              <a:t> = </a:t>
            </a:r>
            <a:r>
              <a:rPr lang="en-US" sz="1600" b="1" dirty="0">
                <a:solidFill>
                  <a:srgbClr val="008000"/>
                </a:solidFill>
                <a:latin typeface="Courier New"/>
                <a:ea typeface="Times New Roman"/>
                <a:cs typeface="Times New Roman"/>
              </a:rPr>
              <a:t>"</a:t>
            </a:r>
            <a:r>
              <a:rPr lang="en-US" sz="1600" b="1" dirty="0" err="1">
                <a:solidFill>
                  <a:srgbClr val="008000"/>
                </a:solidFill>
                <a:latin typeface="Courier New"/>
                <a:ea typeface="Times New Roman"/>
                <a:cs typeface="Times New Roman"/>
              </a:rPr>
              <a:t>serverPort</a:t>
            </a:r>
            <a:r>
              <a:rPr lang="en-US" sz="1600" b="1" dirty="0">
                <a:solidFill>
                  <a:srgbClr val="008000"/>
                </a:solidFill>
                <a:latin typeface="Courier New"/>
                <a:ea typeface="Times New Roman"/>
                <a:cs typeface="Times New Roman"/>
              </a:rPr>
              <a: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17  </a:t>
            </a:r>
            <a:r>
              <a:rPr lang="en-US" sz="1600" b="1" dirty="0">
                <a:solidFill>
                  <a:srgbClr val="000080"/>
                </a:solidFill>
                <a:latin typeface="Courier New"/>
                <a:ea typeface="Times New Roman"/>
                <a:cs typeface="Times New Roman"/>
              </a:rPr>
              <a:t>private static final var </a:t>
            </a:r>
            <a:r>
              <a:rPr lang="en-US" sz="1600" b="1" dirty="0" err="1">
                <a:solidFill>
                  <a:srgbClr val="000000"/>
                </a:solidFill>
                <a:latin typeface="Courier New"/>
                <a:ea typeface="Times New Roman"/>
                <a:cs typeface="Times New Roman"/>
              </a:rPr>
              <a:t>DOMAIN_NAME_PROPERTY</a:t>
            </a:r>
            <a:r>
              <a:rPr lang="en-US" sz="1600" b="1" dirty="0">
                <a:solidFill>
                  <a:srgbClr val="000000"/>
                </a:solidFill>
                <a:latin typeface="Courier New"/>
                <a:ea typeface="Times New Roman"/>
                <a:cs typeface="Times New Roman"/>
              </a:rPr>
              <a:t> = </a:t>
            </a:r>
            <a:r>
              <a:rPr lang="en-US" sz="1600" b="1" dirty="0">
                <a:solidFill>
                  <a:srgbClr val="008000"/>
                </a:solidFill>
                <a:latin typeface="Courier New"/>
                <a:ea typeface="Times New Roman"/>
                <a:cs typeface="Times New Roman"/>
              </a:rPr>
              <a:t>"</a:t>
            </a:r>
            <a:r>
              <a:rPr lang="en-US" sz="1600" b="1" dirty="0" err="1">
                <a:solidFill>
                  <a:srgbClr val="008000"/>
                </a:solidFill>
                <a:latin typeface="Courier New"/>
                <a:ea typeface="Times New Roman"/>
                <a:cs typeface="Times New Roman"/>
              </a:rPr>
              <a:t>domainName</a:t>
            </a:r>
            <a:r>
              <a:rPr lang="en-US" sz="1600" b="1" dirty="0">
                <a:solidFill>
                  <a:srgbClr val="008000"/>
                </a:solidFill>
                <a:latin typeface="Courier New"/>
                <a:ea typeface="Times New Roman"/>
                <a:cs typeface="Times New Roman"/>
              </a:rPr>
              <a: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…19  </a:t>
            </a:r>
            <a:r>
              <a:rPr lang="en-US" sz="1600" b="1" dirty="0" smtClean="0">
                <a:solidFill>
                  <a:srgbClr val="000080"/>
                </a:solidFill>
                <a:latin typeface="Courier New"/>
                <a:ea typeface="Times New Roman"/>
                <a:cs typeface="Times New Roman"/>
              </a:rPr>
              <a:t>private var </a:t>
            </a:r>
            <a:r>
              <a:rPr lang="en-US" sz="1600" b="1" dirty="0">
                <a:solidFill>
                  <a:srgbClr val="000000"/>
                </a:solidFill>
                <a:latin typeface="Courier New"/>
                <a:ea typeface="Times New Roman"/>
                <a:cs typeface="Times New Roman"/>
              </a:rPr>
              <a:t>_handler : </a:t>
            </a:r>
            <a:r>
              <a:rPr lang="en-US" sz="1600" b="1" dirty="0" err="1" smtClean="0">
                <a:solidFill>
                  <a:srgbClr val="000000"/>
                </a:solidFill>
                <a:latin typeface="Courier New"/>
                <a:ea typeface="Times New Roman"/>
                <a:cs typeface="Times New Roman"/>
              </a:rPr>
              <a:t>AuthenticationServicePluginCallbackHandler</a:t>
            </a:r>
            <a:endParaRPr lang="en-US" sz="1600" b="1" dirty="0" smtClean="0">
              <a:solidFill>
                <a:srgbClr val="000000"/>
              </a:solidFill>
              <a:latin typeface="Courier New"/>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20  </a:t>
            </a:r>
            <a:r>
              <a:rPr lang="en-US" sz="1600" b="1" dirty="0" smtClean="0">
                <a:solidFill>
                  <a:srgbClr val="000080"/>
                </a:solidFill>
                <a:latin typeface="Courier New"/>
                <a:ea typeface="Times New Roman"/>
                <a:cs typeface="Times New Roman"/>
              </a:rPr>
              <a:t>private </a:t>
            </a:r>
            <a:r>
              <a:rPr lang="en-US" sz="1600" b="1" dirty="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_</a:t>
            </a:r>
            <a:r>
              <a:rPr lang="en-US" sz="1600" b="1" dirty="0" err="1">
                <a:solidFill>
                  <a:srgbClr val="000000"/>
                </a:solidFill>
                <a:latin typeface="Courier New"/>
                <a:ea typeface="Times New Roman"/>
                <a:cs typeface="Times New Roman"/>
              </a:rPr>
              <a:t>serverName</a:t>
            </a:r>
            <a:r>
              <a:rPr lang="en-US" sz="1600" b="1" dirty="0">
                <a:solidFill>
                  <a:srgbClr val="000000"/>
                </a:solidFill>
                <a:latin typeface="Courier New"/>
                <a:ea typeface="Times New Roman"/>
                <a:cs typeface="Times New Roman"/>
              </a:rPr>
              <a:t> : String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21  </a:t>
            </a:r>
            <a:r>
              <a:rPr lang="en-US" sz="1600" b="1" dirty="0" smtClean="0">
                <a:solidFill>
                  <a:srgbClr val="000080"/>
                </a:solidFill>
                <a:latin typeface="Courier New"/>
                <a:ea typeface="Times New Roman"/>
                <a:cs typeface="Times New Roman"/>
              </a:rPr>
              <a:t>private </a:t>
            </a:r>
            <a:r>
              <a:rPr lang="en-US" sz="1600" b="1" dirty="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_</a:t>
            </a:r>
            <a:r>
              <a:rPr lang="en-US" sz="1600" b="1" dirty="0" err="1">
                <a:solidFill>
                  <a:srgbClr val="000000"/>
                </a:solidFill>
                <a:latin typeface="Courier New"/>
                <a:ea typeface="Times New Roman"/>
                <a:cs typeface="Times New Roman"/>
              </a:rPr>
              <a:t>serverPort</a:t>
            </a:r>
            <a:r>
              <a:rPr lang="en-US" sz="1600" b="1" dirty="0">
                <a:solidFill>
                  <a:srgbClr val="000000"/>
                </a:solidFill>
                <a:latin typeface="Courier New"/>
                <a:ea typeface="Times New Roman"/>
                <a:cs typeface="Times New Roman"/>
              </a:rPr>
              <a:t> : String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22  </a:t>
            </a:r>
            <a:r>
              <a:rPr lang="en-US" sz="1600" b="1" dirty="0" smtClean="0">
                <a:solidFill>
                  <a:srgbClr val="000080"/>
                </a:solidFill>
                <a:latin typeface="Courier New"/>
                <a:ea typeface="Times New Roman"/>
                <a:cs typeface="Times New Roman"/>
              </a:rPr>
              <a:t>private </a:t>
            </a:r>
            <a:r>
              <a:rPr lang="en-US" sz="1600" b="1" dirty="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_</a:t>
            </a:r>
            <a:r>
              <a:rPr lang="en-US" sz="1600" b="1" dirty="0" err="1">
                <a:solidFill>
                  <a:srgbClr val="000000"/>
                </a:solidFill>
                <a:latin typeface="Courier New"/>
                <a:ea typeface="Times New Roman"/>
                <a:cs typeface="Times New Roman"/>
              </a:rPr>
              <a:t>domainName</a:t>
            </a:r>
            <a:r>
              <a:rPr lang="en-US" sz="1600" b="1" dirty="0">
                <a:solidFill>
                  <a:srgbClr val="000000"/>
                </a:solidFill>
                <a:latin typeface="Courier New"/>
                <a:ea typeface="Times New Roman"/>
                <a:cs typeface="Times New Roman"/>
              </a:rPr>
              <a:t> : String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23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24  </a:t>
            </a:r>
            <a:r>
              <a:rPr lang="en-US" sz="1600" b="1" dirty="0" smtClean="0">
                <a:solidFill>
                  <a:srgbClr val="000080"/>
                </a:solidFill>
                <a:latin typeface="Courier New"/>
                <a:ea typeface="Times New Roman"/>
                <a:cs typeface="Times New Roman"/>
              </a:rPr>
              <a:t>override </a:t>
            </a:r>
            <a:r>
              <a:rPr lang="en-US" sz="1600" b="1" dirty="0">
                <a:solidFill>
                  <a:srgbClr val="000080"/>
                </a:solidFill>
                <a:latin typeface="Courier New"/>
                <a:ea typeface="Times New Roman"/>
                <a:cs typeface="Times New Roman"/>
              </a:rPr>
              <a:t>function </a:t>
            </a:r>
            <a:r>
              <a:rPr lang="en-US" sz="1600" b="1" dirty="0" err="1">
                <a:solidFill>
                  <a:srgbClr val="000000"/>
                </a:solidFill>
                <a:latin typeface="Courier New"/>
                <a:ea typeface="Times New Roman"/>
                <a:cs typeface="Times New Roman"/>
              </a:rPr>
              <a:t>setCallback</a:t>
            </a:r>
            <a:r>
              <a:rPr lang="en-US" sz="1600" b="1" dirty="0">
                <a:solidFill>
                  <a:srgbClr val="000000"/>
                </a:solidFill>
                <a:latin typeface="Courier New"/>
                <a:ea typeface="Times New Roman"/>
                <a:cs typeface="Times New Roman"/>
              </a:rPr>
              <a:t>(</a:t>
            </a:r>
            <a:r>
              <a:rPr lang="en-US" sz="1600" b="1" dirty="0" err="1">
                <a:solidFill>
                  <a:srgbClr val="000000"/>
                </a:solidFill>
                <a:latin typeface="Courier New"/>
                <a:ea typeface="Times New Roman"/>
                <a:cs typeface="Times New Roman"/>
              </a:rPr>
              <a:t>callbackHandler</a:t>
            </a:r>
            <a:r>
              <a:rPr lang="en-US" sz="1600" b="1" dirty="0">
                <a:solidFill>
                  <a:srgbClr val="000000"/>
                </a:solidFill>
                <a:latin typeface="Courier New"/>
                <a:ea typeface="Times New Roman"/>
                <a:cs typeface="Times New Roman"/>
              </a:rPr>
              <a:t> : </a:t>
            </a:r>
            <a:r>
              <a:rPr lang="en-US" sz="1600" b="1" dirty="0" smtClean="0">
                <a:solidFill>
                  <a:srgbClr val="000000"/>
                </a:solidFill>
                <a:latin typeface="Courier New"/>
                <a:ea typeface="Times New Roman"/>
                <a:cs typeface="Times New Roman"/>
              </a:rPr>
              <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a:t>
            </a:r>
            <a:r>
              <a:rPr lang="en-US" sz="1600" b="1" dirty="0" smtClean="0">
                <a:solidFill>
                  <a:srgbClr val="000080"/>
                </a:solidFill>
                <a:latin typeface="Courier New"/>
                <a:ea typeface="Times New Roman"/>
                <a:cs typeface="Times New Roman"/>
              </a:rPr>
              <a:t> </a:t>
            </a:r>
            <a:r>
              <a:rPr lang="en-US" sz="1600" b="1" dirty="0" err="1" smtClean="0">
                <a:solidFill>
                  <a:srgbClr val="000000"/>
                </a:solidFill>
                <a:latin typeface="Courier New"/>
                <a:ea typeface="Times New Roman"/>
                <a:cs typeface="Times New Roman"/>
              </a:rPr>
              <a:t>AuthenticationServicePluginCallbackHandler</a:t>
            </a:r>
            <a:r>
              <a:rPr lang="en-US" sz="1600" b="1" dirty="0">
                <a:solidFill>
                  <a:srgbClr val="000000"/>
                </a:solidFill>
                <a:latin typeface="Courier New"/>
                <a:ea typeface="Times New Roman"/>
                <a:cs typeface="Times New Roman"/>
              </a:rPr>
              <a:t>)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25    _</a:t>
            </a:r>
            <a:r>
              <a:rPr lang="en-US" sz="1600" b="1" dirty="0">
                <a:solidFill>
                  <a:srgbClr val="000000"/>
                </a:solidFill>
                <a:latin typeface="Courier New"/>
                <a:ea typeface="Times New Roman"/>
                <a:cs typeface="Times New Roman"/>
              </a:rPr>
              <a:t>handler = </a:t>
            </a:r>
            <a:r>
              <a:rPr lang="en-US" sz="1600" b="1" dirty="0" err="1">
                <a:solidFill>
                  <a:srgbClr val="000000"/>
                </a:solidFill>
                <a:latin typeface="Courier New"/>
                <a:ea typeface="Times New Roman"/>
                <a:cs typeface="Times New Roman"/>
              </a:rPr>
              <a:t>callbackHandler</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26  } </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…28  </a:t>
            </a:r>
            <a:r>
              <a:rPr lang="en-US" sz="1600" b="1" dirty="0" smtClean="0">
                <a:solidFill>
                  <a:srgbClr val="000080"/>
                </a:solidFill>
                <a:latin typeface="Courier New"/>
                <a:ea typeface="Times New Roman"/>
                <a:cs typeface="Times New Roman"/>
              </a:rPr>
              <a:t>override </a:t>
            </a:r>
            <a:r>
              <a:rPr lang="en-US" sz="1600" b="1" dirty="0">
                <a:solidFill>
                  <a:srgbClr val="000080"/>
                </a:solidFill>
                <a:latin typeface="Courier New"/>
                <a:ea typeface="Times New Roman"/>
                <a:cs typeface="Times New Roman"/>
              </a:rPr>
              <a:t>function </a:t>
            </a:r>
            <a:r>
              <a:rPr lang="en-US" sz="1600" b="1" dirty="0" err="1">
                <a:solidFill>
                  <a:srgbClr val="000000"/>
                </a:solidFill>
                <a:latin typeface="Courier New"/>
                <a:ea typeface="Times New Roman"/>
                <a:cs typeface="Times New Roman"/>
              </a:rPr>
              <a:t>setParameters</a:t>
            </a:r>
            <a:r>
              <a:rPr lang="en-US" sz="1600" b="1" dirty="0">
                <a:solidFill>
                  <a:srgbClr val="000000"/>
                </a:solidFill>
                <a:latin typeface="Courier New"/>
                <a:ea typeface="Times New Roman"/>
                <a:cs typeface="Times New Roman"/>
              </a:rPr>
              <a:t>(map: Map &lt;Object, Object&gt;)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29    _</a:t>
            </a:r>
            <a:r>
              <a:rPr lang="en-US" sz="1600" b="1" dirty="0" err="1">
                <a:solidFill>
                  <a:srgbClr val="000000"/>
                </a:solidFill>
                <a:latin typeface="Courier New"/>
                <a:ea typeface="Times New Roman"/>
                <a:cs typeface="Times New Roman"/>
              </a:rPr>
              <a:t>serverName</a:t>
            </a:r>
            <a:r>
              <a:rPr lang="en-US" sz="1600" b="1" dirty="0">
                <a:solidFill>
                  <a:srgbClr val="000000"/>
                </a:solidFill>
                <a:latin typeface="Courier New"/>
                <a:ea typeface="Times New Roman"/>
                <a:cs typeface="Times New Roman"/>
              </a:rPr>
              <a:t> = </a:t>
            </a:r>
            <a:r>
              <a:rPr lang="en-US" sz="1600" b="1" dirty="0" err="1">
                <a:solidFill>
                  <a:srgbClr val="000000"/>
                </a:solidFill>
                <a:latin typeface="Courier New"/>
                <a:ea typeface="Times New Roman"/>
                <a:cs typeface="Times New Roman"/>
              </a:rPr>
              <a:t>map.</a:t>
            </a:r>
            <a:r>
              <a:rPr lang="en-US" sz="1600" b="1" dirty="0" err="1">
                <a:solidFill>
                  <a:srgbClr val="000080"/>
                </a:solidFill>
                <a:latin typeface="Courier New"/>
                <a:ea typeface="Times New Roman"/>
                <a:cs typeface="Times New Roman"/>
              </a:rPr>
              <a:t>get</a:t>
            </a:r>
            <a:r>
              <a:rPr lang="en-US" sz="1600" b="1" dirty="0">
                <a:solidFill>
                  <a:srgbClr val="000000"/>
                </a:solidFill>
                <a:latin typeface="Courier New"/>
                <a:ea typeface="Times New Roman"/>
                <a:cs typeface="Times New Roman"/>
              </a:rPr>
              <a:t>(</a:t>
            </a:r>
            <a:r>
              <a:rPr lang="en-US" sz="1600" b="1" dirty="0" err="1">
                <a:solidFill>
                  <a:srgbClr val="000000"/>
                </a:solidFill>
                <a:latin typeface="Courier New"/>
                <a:ea typeface="Times New Roman"/>
                <a:cs typeface="Times New Roman"/>
              </a:rPr>
              <a:t>SERVER_NAME_PROPERTY</a:t>
            </a:r>
            <a:r>
              <a:rPr lang="en-US" sz="1600" b="1" dirty="0">
                <a:solidFill>
                  <a:srgbClr val="000000"/>
                </a:solidFill>
                <a:latin typeface="Courier New"/>
                <a:ea typeface="Times New Roman"/>
                <a:cs typeface="Times New Roman"/>
              </a:rPr>
              <a:t>) </a:t>
            </a:r>
            <a:r>
              <a:rPr lang="en-US" sz="1600" b="1" dirty="0">
                <a:solidFill>
                  <a:srgbClr val="000080"/>
                </a:solidFill>
                <a:latin typeface="Courier New"/>
                <a:ea typeface="Times New Roman"/>
                <a:cs typeface="Times New Roman"/>
              </a:rPr>
              <a:t>as </a:t>
            </a:r>
            <a:r>
              <a:rPr lang="en-US" sz="1600" b="1" dirty="0">
                <a:solidFill>
                  <a:srgbClr val="000000"/>
                </a:solidFill>
                <a:latin typeface="Courier New"/>
                <a:ea typeface="Times New Roman"/>
                <a:cs typeface="Times New Roman"/>
              </a:rPr>
              <a:t>String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30    </a:t>
            </a:r>
            <a:r>
              <a:rPr lang="en-US" sz="1600" b="1" dirty="0">
                <a:solidFill>
                  <a:srgbClr val="000000"/>
                </a:solidFill>
                <a:latin typeface="Courier New"/>
                <a:ea typeface="Times New Roman"/>
                <a:cs typeface="Times New Roman"/>
              </a:rPr>
              <a:t>_</a:t>
            </a:r>
            <a:r>
              <a:rPr lang="en-US" sz="1600" b="1" dirty="0" err="1">
                <a:solidFill>
                  <a:srgbClr val="000000"/>
                </a:solidFill>
                <a:latin typeface="Courier New"/>
                <a:ea typeface="Times New Roman"/>
                <a:cs typeface="Times New Roman"/>
              </a:rPr>
              <a:t>serverPort</a:t>
            </a:r>
            <a:r>
              <a:rPr lang="en-US" sz="1600" b="1" dirty="0">
                <a:solidFill>
                  <a:srgbClr val="000000"/>
                </a:solidFill>
                <a:latin typeface="Courier New"/>
                <a:ea typeface="Times New Roman"/>
                <a:cs typeface="Times New Roman"/>
              </a:rPr>
              <a:t> = </a:t>
            </a:r>
            <a:r>
              <a:rPr lang="en-US" sz="1600" b="1" dirty="0" err="1">
                <a:solidFill>
                  <a:srgbClr val="000000"/>
                </a:solidFill>
                <a:latin typeface="Courier New"/>
                <a:ea typeface="Times New Roman"/>
                <a:cs typeface="Times New Roman"/>
              </a:rPr>
              <a:t>map.</a:t>
            </a:r>
            <a:r>
              <a:rPr lang="en-US" sz="1600" b="1" dirty="0" err="1">
                <a:solidFill>
                  <a:srgbClr val="000080"/>
                </a:solidFill>
                <a:latin typeface="Courier New"/>
                <a:ea typeface="Times New Roman"/>
                <a:cs typeface="Times New Roman"/>
              </a:rPr>
              <a:t>get</a:t>
            </a:r>
            <a:r>
              <a:rPr lang="en-US" sz="1600" b="1" dirty="0">
                <a:solidFill>
                  <a:srgbClr val="000000"/>
                </a:solidFill>
                <a:latin typeface="Courier New"/>
                <a:ea typeface="Times New Roman"/>
                <a:cs typeface="Times New Roman"/>
              </a:rPr>
              <a:t>(</a:t>
            </a:r>
            <a:r>
              <a:rPr lang="en-US" sz="1600" b="1" dirty="0" err="1">
                <a:solidFill>
                  <a:srgbClr val="000000"/>
                </a:solidFill>
                <a:latin typeface="Courier New"/>
                <a:ea typeface="Times New Roman"/>
                <a:cs typeface="Times New Roman"/>
              </a:rPr>
              <a:t>SERVER_PORT_PROPERTY</a:t>
            </a:r>
            <a:r>
              <a:rPr lang="en-US" sz="1600" b="1" dirty="0">
                <a:solidFill>
                  <a:srgbClr val="000000"/>
                </a:solidFill>
                <a:latin typeface="Courier New"/>
                <a:ea typeface="Times New Roman"/>
                <a:cs typeface="Times New Roman"/>
              </a:rPr>
              <a:t>) </a:t>
            </a:r>
            <a:r>
              <a:rPr lang="en-US" sz="1600" b="1" dirty="0">
                <a:solidFill>
                  <a:srgbClr val="000080"/>
                </a:solidFill>
                <a:latin typeface="Courier New"/>
                <a:ea typeface="Times New Roman"/>
                <a:cs typeface="Times New Roman"/>
              </a:rPr>
              <a:t>as </a:t>
            </a:r>
            <a:r>
              <a:rPr lang="en-US" sz="1600" b="1" dirty="0">
                <a:solidFill>
                  <a:srgbClr val="000000"/>
                </a:solidFill>
                <a:latin typeface="Courier New"/>
                <a:ea typeface="Times New Roman"/>
                <a:cs typeface="Times New Roman"/>
              </a:rPr>
              <a:t>String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31    </a:t>
            </a:r>
            <a:r>
              <a:rPr lang="en-US" sz="1600" b="1" dirty="0">
                <a:solidFill>
                  <a:srgbClr val="000000"/>
                </a:solidFill>
                <a:latin typeface="Courier New"/>
                <a:ea typeface="Times New Roman"/>
                <a:cs typeface="Times New Roman"/>
              </a:rPr>
              <a:t>_</a:t>
            </a:r>
            <a:r>
              <a:rPr lang="en-US" sz="1600" b="1" dirty="0" err="1">
                <a:solidFill>
                  <a:srgbClr val="000000"/>
                </a:solidFill>
                <a:latin typeface="Courier New"/>
                <a:ea typeface="Times New Roman"/>
                <a:cs typeface="Times New Roman"/>
              </a:rPr>
              <a:t>domainName</a:t>
            </a:r>
            <a:r>
              <a:rPr lang="en-US" sz="1600" b="1" dirty="0">
                <a:solidFill>
                  <a:srgbClr val="000000"/>
                </a:solidFill>
                <a:latin typeface="Courier New"/>
                <a:ea typeface="Times New Roman"/>
                <a:cs typeface="Times New Roman"/>
              </a:rPr>
              <a:t> = </a:t>
            </a:r>
            <a:r>
              <a:rPr lang="en-US" sz="1600" b="1" dirty="0" err="1">
                <a:solidFill>
                  <a:srgbClr val="000000"/>
                </a:solidFill>
                <a:latin typeface="Courier New"/>
                <a:ea typeface="Times New Roman"/>
                <a:cs typeface="Times New Roman"/>
              </a:rPr>
              <a:t>map.</a:t>
            </a:r>
            <a:r>
              <a:rPr lang="en-US" sz="1600" b="1" dirty="0" err="1">
                <a:solidFill>
                  <a:srgbClr val="000080"/>
                </a:solidFill>
                <a:latin typeface="Courier New"/>
                <a:ea typeface="Times New Roman"/>
                <a:cs typeface="Times New Roman"/>
              </a:rPr>
              <a:t>get</a:t>
            </a:r>
            <a:r>
              <a:rPr lang="en-US" sz="1600" b="1" dirty="0">
                <a:solidFill>
                  <a:srgbClr val="000000"/>
                </a:solidFill>
                <a:latin typeface="Courier New"/>
                <a:ea typeface="Times New Roman"/>
                <a:cs typeface="Times New Roman"/>
              </a:rPr>
              <a:t>(</a:t>
            </a:r>
            <a:r>
              <a:rPr lang="en-US" sz="1600" b="1" dirty="0" err="1">
                <a:solidFill>
                  <a:srgbClr val="000000"/>
                </a:solidFill>
                <a:latin typeface="Courier New"/>
                <a:ea typeface="Times New Roman"/>
                <a:cs typeface="Times New Roman"/>
              </a:rPr>
              <a:t>DOMAIN_NAME_PROPERTY</a:t>
            </a:r>
            <a:r>
              <a:rPr lang="en-US" sz="1600" b="1" dirty="0">
                <a:solidFill>
                  <a:srgbClr val="000000"/>
                </a:solidFill>
                <a:latin typeface="Courier New"/>
                <a:ea typeface="Times New Roman"/>
                <a:cs typeface="Times New Roman"/>
              </a:rPr>
              <a:t>) </a:t>
            </a:r>
            <a:r>
              <a:rPr lang="en-US" sz="1600" b="1" dirty="0">
                <a:solidFill>
                  <a:srgbClr val="000080"/>
                </a:solidFill>
                <a:latin typeface="Courier New"/>
                <a:ea typeface="Times New Roman"/>
                <a:cs typeface="Times New Roman"/>
              </a:rPr>
              <a:t>as </a:t>
            </a:r>
            <a:r>
              <a:rPr lang="en-US" sz="1600" b="1" dirty="0">
                <a:solidFill>
                  <a:srgbClr val="000000"/>
                </a:solidFill>
                <a:latin typeface="Courier New"/>
                <a:ea typeface="Times New Roman"/>
                <a:cs typeface="Times New Roman"/>
              </a:rPr>
              <a:t>String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32  } </a:t>
            </a:r>
            <a:endParaRPr lang="en-US" sz="1600" b="1" dirty="0">
              <a:latin typeface="Calibri"/>
              <a:ea typeface="Calibri"/>
              <a:cs typeface="Times New Roman"/>
            </a:endParaRPr>
          </a:p>
        </p:txBody>
      </p:sp>
    </p:spTree>
    <p:extLst>
      <p:ext uri="{BB962C8B-B14F-4D97-AF65-F5344CB8AC3E}">
        <p14:creationId xmlns:p14="http://schemas.microsoft.com/office/powerpoint/2010/main" val="2118466402"/>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the process for Guidewire user authentication</a:t>
            </a:r>
          </a:p>
          <a:p>
            <a:pPr lvl="1"/>
            <a:r>
              <a:rPr lang="en-US" dirty="0"/>
              <a:t>Create plugins that build authentication sources</a:t>
            </a:r>
          </a:p>
          <a:p>
            <a:pPr lvl="1"/>
            <a:r>
              <a:rPr lang="en-US" dirty="0"/>
              <a:t>Create plugins that user authentication sources to authenticate users</a:t>
            </a:r>
          </a:p>
          <a:p>
            <a:pPr lvl="1"/>
            <a:r>
              <a:rPr lang="en-US" dirty="0"/>
              <a:t>Create plugins that authenticate Guidewire application when connecting to a Guidewire database</a:t>
            </a:r>
          </a:p>
          <a:p>
            <a:endParaRPr lang="en-US" dirty="0"/>
          </a:p>
        </p:txBody>
      </p:sp>
    </p:spTree>
    <p:extLst>
      <p:ext uri="{BB962C8B-B14F-4D97-AF65-F5344CB8AC3E}">
        <p14:creationId xmlns:p14="http://schemas.microsoft.com/office/powerpoint/2010/main" val="4282305785"/>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388315" y="914400"/>
            <a:ext cx="381000" cy="5189113"/>
          </a:xfrm>
          <a:prstGeom prst="rect">
            <a:avLst/>
          </a:prstGeom>
          <a:solidFill>
            <a:schemeClr val="tx1">
              <a:lumMod val="75000"/>
            </a:schemeClr>
          </a:solidFill>
          <a:ln w="19050" algn="ctr">
            <a:solidFill>
              <a:schemeClr val="tx1">
                <a:lumMod val="7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smtClean="0"/>
              <a:t>Example: </a:t>
            </a:r>
            <a:r>
              <a:rPr lang="en-US" dirty="0" err="1"/>
              <a:t>LDAP</a:t>
            </a:r>
            <a:r>
              <a:rPr lang="en-US" dirty="0"/>
              <a:t> authentication service </a:t>
            </a:r>
            <a:r>
              <a:rPr lang="en-US" dirty="0" smtClean="0"/>
              <a:t>(2)</a:t>
            </a:r>
            <a:endParaRPr lang="en-US" dirty="0"/>
          </a:p>
        </p:txBody>
      </p:sp>
      <p:sp>
        <p:nvSpPr>
          <p:cNvPr id="7" name="Rectangle 6"/>
          <p:cNvSpPr/>
          <p:nvPr/>
        </p:nvSpPr>
        <p:spPr>
          <a:xfrm>
            <a:off x="279400" y="914400"/>
            <a:ext cx="9906000" cy="5189113"/>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…34  </a:t>
            </a:r>
            <a:r>
              <a:rPr lang="en-US" sz="1600" b="1" dirty="0" smtClean="0">
                <a:solidFill>
                  <a:srgbClr val="000080"/>
                </a:solidFill>
                <a:latin typeface="Courier New"/>
                <a:ea typeface="Times New Roman"/>
                <a:cs typeface="Times New Roman"/>
              </a:rPr>
              <a:t>override </a:t>
            </a:r>
            <a:r>
              <a:rPr lang="en-US" sz="1600" b="1" dirty="0">
                <a:solidFill>
                  <a:srgbClr val="000080"/>
                </a:solidFill>
                <a:latin typeface="Courier New"/>
                <a:ea typeface="Times New Roman"/>
                <a:cs typeface="Times New Roman"/>
              </a:rPr>
              <a:t>function </a:t>
            </a:r>
            <a:r>
              <a:rPr lang="en-US" sz="1600" b="1" dirty="0" smtClean="0">
                <a:solidFill>
                  <a:srgbClr val="000000"/>
                </a:solidFill>
                <a:latin typeface="Courier New"/>
                <a:ea typeface="Times New Roman"/>
                <a:cs typeface="Times New Roman"/>
              </a:rPr>
              <a:t>authenticate(</a:t>
            </a:r>
            <a:r>
              <a:rPr lang="en-US" sz="1600" b="1" dirty="0" err="1" smtClean="0">
                <a:solidFill>
                  <a:srgbClr val="000000"/>
                </a:solidFill>
                <a:latin typeface="Courier New"/>
                <a:ea typeface="Times New Roman"/>
                <a:cs typeface="Times New Roman"/>
              </a:rPr>
              <a:t>src:AuthenticationSource</a:t>
            </a:r>
            <a:r>
              <a:rPr lang="en-US" sz="1600" b="1" dirty="0" smtClean="0">
                <a:solidFill>
                  <a:srgbClr val="000000"/>
                </a:solidFill>
                <a:latin typeface="Courier New"/>
                <a:ea typeface="Times New Roman"/>
                <a:cs typeface="Times New Roman"/>
              </a:rPr>
              <a:t>):String{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35   </a:t>
            </a:r>
            <a:r>
              <a:rPr lang="en-US" sz="1600" b="1" dirty="0">
                <a:solidFill>
                  <a:srgbClr val="000080"/>
                </a:solidFill>
                <a:latin typeface="Courier New"/>
                <a:ea typeface="Times New Roman"/>
                <a:cs typeface="Times New Roman"/>
              </a:rPr>
              <a:t>if </a:t>
            </a:r>
            <a:r>
              <a:rPr lang="en-US" sz="1600" b="1" dirty="0">
                <a:solidFill>
                  <a:srgbClr val="000000"/>
                </a:solidFill>
                <a:latin typeface="Courier New"/>
                <a:ea typeface="Times New Roman"/>
                <a:cs typeface="Times New Roman"/>
              </a:rPr>
              <a:t>(!(</a:t>
            </a:r>
            <a:r>
              <a:rPr lang="en-US" sz="1600" b="1" dirty="0" err="1">
                <a:solidFill>
                  <a:srgbClr val="000000"/>
                </a:solidFill>
                <a:latin typeface="Courier New"/>
                <a:ea typeface="Times New Roman"/>
                <a:cs typeface="Times New Roman"/>
              </a:rPr>
              <a:t>src</a:t>
            </a:r>
            <a:r>
              <a:rPr lang="en-US" sz="1600" b="1" dirty="0">
                <a:solidFill>
                  <a:srgbClr val="000000"/>
                </a:solidFill>
                <a:latin typeface="Courier New"/>
                <a:ea typeface="Times New Roman"/>
                <a:cs typeface="Times New Roman"/>
              </a:rPr>
              <a:t> </a:t>
            </a:r>
            <a:r>
              <a:rPr lang="en-US" sz="1600" b="1" dirty="0" err="1">
                <a:solidFill>
                  <a:srgbClr val="000080"/>
                </a:solidFill>
                <a:latin typeface="Courier New"/>
                <a:ea typeface="Times New Roman"/>
                <a:cs typeface="Times New Roman"/>
              </a:rPr>
              <a:t>typeis</a:t>
            </a:r>
            <a:r>
              <a:rPr lang="en-US" sz="1600" b="1" dirty="0">
                <a:solidFill>
                  <a:srgbClr val="00008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UserNamePasswordAuthenticationSource</a:t>
            </a:r>
            <a:r>
              <a:rPr lang="en-US" sz="1600" b="1" dirty="0">
                <a:solidFill>
                  <a:srgbClr val="000000"/>
                </a:solidFill>
                <a:latin typeface="Courier New"/>
                <a:ea typeface="Times New Roman"/>
                <a:cs typeface="Times New Roman"/>
              </a:rPr>
              <a:t>))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36     </a:t>
            </a:r>
            <a:r>
              <a:rPr lang="en-US" sz="1600" b="1" dirty="0" smtClean="0">
                <a:solidFill>
                  <a:srgbClr val="000080"/>
                </a:solidFill>
                <a:latin typeface="Courier New"/>
                <a:ea typeface="Times New Roman"/>
                <a:cs typeface="Times New Roman"/>
              </a:rPr>
              <a:t>throw </a:t>
            </a:r>
            <a:r>
              <a:rPr lang="en-US" sz="1600" b="1" dirty="0">
                <a:solidFill>
                  <a:srgbClr val="000080"/>
                </a:solidFill>
                <a:latin typeface="Courier New"/>
                <a:ea typeface="Times New Roman"/>
                <a:cs typeface="Times New Roman"/>
              </a:rPr>
              <a:t>new </a:t>
            </a:r>
            <a:r>
              <a:rPr lang="en-US" sz="1600" b="1" dirty="0" err="1" smtClean="0">
                <a:solidFill>
                  <a:srgbClr val="000000"/>
                </a:solidFill>
                <a:latin typeface="Courier New"/>
                <a:ea typeface="Times New Roman"/>
                <a:cs typeface="Times New Roman"/>
              </a:rPr>
              <a:t>IllegalArgumentException</a:t>
            </a:r>
            <a:r>
              <a:rPr lang="en-US" sz="1600" b="1" dirty="0" smtClean="0">
                <a:solidFill>
                  <a:srgbClr val="000000"/>
                </a:solidFill>
                <a:latin typeface="Courier New"/>
                <a:ea typeface="Times New Roman"/>
                <a:cs typeface="Times New Roman"/>
              </a:rPr>
              <a:t>(</a:t>
            </a:r>
            <a:r>
              <a:rPr lang="en-US" sz="1600" b="1" dirty="0" err="1" smtClean="0">
                <a:solidFill>
                  <a:srgbClr val="000000"/>
                </a:solidFill>
                <a:latin typeface="Courier New"/>
                <a:ea typeface="Times New Roman"/>
                <a:cs typeface="Times New Roman"/>
              </a:rPr>
              <a:t>msgExArg</a:t>
            </a:r>
            <a:r>
              <a:rPr lang="en-US" sz="1600" b="1" dirty="0" smtClean="0">
                <a:solidFill>
                  <a:srgbClr val="008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src.toString</a:t>
            </a:r>
            <a:r>
              <a:rPr lang="en-US" sz="1600" b="1" dirty="0" smtClean="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37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38   </a:t>
            </a:r>
            <a:r>
              <a:rPr lang="en-US" sz="1600" b="1" dirty="0" smtClean="0">
                <a:solidFill>
                  <a:srgbClr val="000080"/>
                </a:solidFill>
                <a:latin typeface="Courier New"/>
                <a:ea typeface="Times New Roman"/>
                <a:cs typeface="Times New Roman"/>
              </a:rPr>
              <a:t>var </a:t>
            </a:r>
            <a:r>
              <a:rPr lang="en-US" sz="1600" b="1" dirty="0" err="1">
                <a:solidFill>
                  <a:srgbClr val="000000"/>
                </a:solidFill>
                <a:latin typeface="Courier New"/>
                <a:ea typeface="Times New Roman"/>
                <a:cs typeface="Times New Roman"/>
              </a:rPr>
              <a:t>mySrc</a:t>
            </a:r>
            <a:r>
              <a:rPr lang="en-US" sz="1600" b="1" dirty="0">
                <a:solidFill>
                  <a:srgbClr val="000000"/>
                </a:solidFill>
                <a:latin typeface="Courier New"/>
                <a:ea typeface="Times New Roman"/>
                <a:cs typeface="Times New Roman"/>
              </a:rPr>
              <a:t> = </a:t>
            </a:r>
            <a:r>
              <a:rPr lang="en-US" sz="1600" b="1" dirty="0" err="1">
                <a:solidFill>
                  <a:srgbClr val="000000"/>
                </a:solidFill>
                <a:latin typeface="Courier New"/>
                <a:ea typeface="Times New Roman"/>
                <a:cs typeface="Times New Roman"/>
              </a:rPr>
              <a:t>src</a:t>
            </a:r>
            <a:r>
              <a:rPr lang="en-US" sz="1600" b="1" dirty="0">
                <a:solidFill>
                  <a:srgbClr val="000000"/>
                </a:solidFill>
                <a:latin typeface="Courier New"/>
                <a:ea typeface="Times New Roman"/>
                <a:cs typeface="Times New Roman"/>
              </a:rPr>
              <a:t> </a:t>
            </a:r>
            <a:r>
              <a:rPr lang="en-US" sz="1600" b="1" dirty="0">
                <a:solidFill>
                  <a:srgbClr val="000080"/>
                </a:solidFill>
                <a:latin typeface="Courier New"/>
                <a:ea typeface="Times New Roman"/>
                <a:cs typeface="Times New Roman"/>
              </a:rPr>
              <a:t>as </a:t>
            </a:r>
            <a:r>
              <a:rPr lang="en-US" sz="1600" b="1" dirty="0" err="1" smtClean="0">
                <a:solidFill>
                  <a:srgbClr val="000000"/>
                </a:solidFill>
                <a:latin typeface="Courier New"/>
                <a:ea typeface="Times New Roman"/>
                <a:cs typeface="Times New Roman"/>
              </a:rPr>
              <a:t>UserNamePasswordAuthenticationSource</a:t>
            </a:r>
            <a:r>
              <a:rPr lang="en-US" sz="1600" b="1" dirty="0" smtClean="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39   </a:t>
            </a:r>
            <a:r>
              <a:rPr lang="en-US" sz="1600" b="1" dirty="0" smtClean="0">
                <a:solidFill>
                  <a:srgbClr val="000080"/>
                </a:solidFill>
                <a:latin typeface="Courier New"/>
                <a:ea typeface="Times New Roman"/>
                <a:cs typeface="Times New Roman"/>
              </a:rPr>
              <a:t>if </a:t>
            </a:r>
            <a:r>
              <a:rPr lang="en-US" sz="1600" b="1" dirty="0" smtClean="0">
                <a:solidFill>
                  <a:srgbClr val="000000"/>
                </a:solidFill>
                <a:latin typeface="Courier New"/>
                <a:ea typeface="Times New Roman"/>
                <a:cs typeface="Times New Roman"/>
              </a:rPr>
              <a:t>(!</a:t>
            </a:r>
            <a:r>
              <a:rPr lang="en-US" sz="1600" b="1" dirty="0" err="1" smtClean="0">
                <a:solidFill>
                  <a:srgbClr val="000000"/>
                </a:solidFill>
                <a:latin typeface="Courier New"/>
                <a:ea typeface="Times New Roman"/>
                <a:cs typeface="Times New Roman"/>
              </a:rPr>
              <a:t>verifyLDAPCredential</a:t>
            </a:r>
            <a:r>
              <a:rPr lang="en-US" sz="1600" b="1" dirty="0" smtClean="0">
                <a:solidFill>
                  <a:srgbClr val="000000"/>
                </a:solidFill>
                <a:latin typeface="Courier New"/>
                <a:ea typeface="Times New Roman"/>
                <a:cs typeface="Times New Roman"/>
              </a:rPr>
              <a:t>(</a:t>
            </a:r>
            <a:r>
              <a:rPr lang="en-US" sz="1600" b="1" dirty="0" err="1" smtClean="0">
                <a:solidFill>
                  <a:srgbClr val="000000"/>
                </a:solidFill>
                <a:latin typeface="Courier New"/>
                <a:ea typeface="Times New Roman"/>
                <a:cs typeface="Times New Roman"/>
              </a:rPr>
              <a:t>mySrc</a:t>
            </a:r>
            <a:r>
              <a:rPr lang="en-US" sz="1600" b="1" dirty="0">
                <a:solidFill>
                  <a:srgbClr val="000000"/>
                </a:solidFill>
                <a:latin typeface="Courier New"/>
                <a:ea typeface="Times New Roman"/>
                <a:cs typeface="Times New Roman"/>
              </a:rPr>
              <a:t>))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40     </a:t>
            </a:r>
            <a:r>
              <a:rPr lang="en-US" sz="1600" b="1" dirty="0">
                <a:solidFill>
                  <a:srgbClr val="000080"/>
                </a:solidFill>
                <a:latin typeface="Courier New"/>
                <a:ea typeface="Times New Roman"/>
                <a:cs typeface="Times New Roman"/>
              </a:rPr>
              <a:t>throw new </a:t>
            </a:r>
            <a:r>
              <a:rPr lang="en-US" sz="1600" b="1" dirty="0" err="1" smtClean="0">
                <a:solidFill>
                  <a:srgbClr val="000000"/>
                </a:solidFill>
                <a:latin typeface="Courier New"/>
                <a:ea typeface="Times New Roman"/>
                <a:cs typeface="Times New Roman"/>
              </a:rPr>
              <a:t>FailedLoginException</a:t>
            </a:r>
            <a:r>
              <a:rPr lang="en-US" sz="1600" b="1" dirty="0" smtClean="0">
                <a:solidFill>
                  <a:srgbClr val="000000"/>
                </a:solidFill>
                <a:latin typeface="Courier New"/>
                <a:ea typeface="Times New Roman"/>
                <a:cs typeface="Times New Roman"/>
              </a:rPr>
              <a:t>(</a:t>
            </a:r>
            <a:r>
              <a:rPr lang="en-US" sz="1600" b="1" dirty="0" err="1" smtClean="0">
                <a:solidFill>
                  <a:srgbClr val="000000"/>
                </a:solidFill>
                <a:latin typeface="Courier New"/>
                <a:ea typeface="Times New Roman"/>
                <a:cs typeface="Times New Roman"/>
              </a:rPr>
              <a:t>msgFailed</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mySrc.Username</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41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…42   </a:t>
            </a:r>
            <a:r>
              <a:rPr lang="en-US" sz="1600" b="1" dirty="0" smtClean="0">
                <a:solidFill>
                  <a:srgbClr val="000080"/>
                </a:solidFill>
                <a:latin typeface="Courier New"/>
                <a:ea typeface="Times New Roman"/>
                <a:cs typeface="Times New Roman"/>
              </a:rPr>
              <a:t>var </a:t>
            </a:r>
            <a:r>
              <a:rPr lang="en-US" sz="1600" b="1" dirty="0" err="1">
                <a:solidFill>
                  <a:srgbClr val="000000"/>
                </a:solidFill>
                <a:latin typeface="Courier New"/>
                <a:ea typeface="Times New Roman"/>
                <a:cs typeface="Times New Roman"/>
              </a:rPr>
              <a:t>userPublicId</a:t>
            </a:r>
            <a:r>
              <a:rPr lang="en-US" sz="1600" b="1" dirty="0">
                <a:solidFill>
                  <a:srgbClr val="000000"/>
                </a:solidFill>
                <a:latin typeface="Courier New"/>
                <a:ea typeface="Times New Roman"/>
                <a:cs typeface="Times New Roman"/>
              </a:rPr>
              <a:t> = _</a:t>
            </a:r>
            <a:r>
              <a:rPr lang="en-US" sz="1600" b="1" dirty="0" err="1">
                <a:solidFill>
                  <a:srgbClr val="000000"/>
                </a:solidFill>
                <a:latin typeface="Courier New"/>
                <a:ea typeface="Times New Roman"/>
                <a:cs typeface="Times New Roman"/>
              </a:rPr>
              <a:t>handler.findUser</a:t>
            </a:r>
            <a:r>
              <a:rPr lang="en-US" sz="1600" b="1" dirty="0">
                <a:solidFill>
                  <a:srgbClr val="000000"/>
                </a:solidFill>
                <a:latin typeface="Courier New"/>
                <a:ea typeface="Times New Roman"/>
                <a:cs typeface="Times New Roman"/>
              </a:rPr>
              <a:t>(</a:t>
            </a:r>
            <a:r>
              <a:rPr lang="en-US" sz="1600" b="1" dirty="0" err="1">
                <a:solidFill>
                  <a:srgbClr val="000000"/>
                </a:solidFill>
                <a:latin typeface="Courier New"/>
                <a:ea typeface="Times New Roman"/>
                <a:cs typeface="Times New Roman"/>
              </a:rPr>
              <a:t>mySrc.Username</a:t>
            </a:r>
            <a:r>
              <a:rPr lang="en-US" sz="1600" b="1" dirty="0">
                <a:solidFill>
                  <a:srgbClr val="000000"/>
                </a:solidFill>
                <a:latin typeface="Courier New"/>
                <a:ea typeface="Times New Roman"/>
                <a:cs typeface="Times New Roman"/>
              </a:rPr>
              <a:t>) </a:t>
            </a:r>
            <a:endParaRPr lang="en-US" sz="1600" b="1" dirty="0" smtClean="0">
              <a:solidFill>
                <a:srgbClr val="000000"/>
              </a:solidFill>
              <a:latin typeface="Courier New"/>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…46   </a:t>
            </a:r>
            <a:r>
              <a:rPr lang="en-US" sz="1600" b="1" dirty="0" smtClean="0">
                <a:solidFill>
                  <a:srgbClr val="000080"/>
                </a:solidFill>
                <a:latin typeface="Courier New"/>
                <a:ea typeface="Times New Roman"/>
                <a:cs typeface="Times New Roman"/>
              </a:rPr>
              <a:t>return </a:t>
            </a:r>
            <a:r>
              <a:rPr lang="en-US" sz="1600" b="1" dirty="0" err="1">
                <a:solidFill>
                  <a:srgbClr val="000000"/>
                </a:solidFill>
                <a:latin typeface="Courier New"/>
                <a:ea typeface="Times New Roman"/>
                <a:cs typeface="Times New Roman"/>
              </a:rPr>
              <a:t>userPublicId</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47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…49  </a:t>
            </a:r>
            <a:r>
              <a:rPr lang="en-US" sz="1600" b="1" dirty="0" smtClean="0">
                <a:solidFill>
                  <a:srgbClr val="000080"/>
                </a:solidFill>
                <a:latin typeface="Courier New"/>
                <a:ea typeface="Times New Roman"/>
                <a:cs typeface="Times New Roman"/>
              </a:rPr>
              <a:t>private </a:t>
            </a:r>
            <a:r>
              <a:rPr lang="en-US" sz="1600" b="1" dirty="0">
                <a:solidFill>
                  <a:srgbClr val="000080"/>
                </a:solidFill>
                <a:latin typeface="Courier New"/>
                <a:ea typeface="Times New Roman"/>
                <a:cs typeface="Times New Roman"/>
              </a:rPr>
              <a:t>function </a:t>
            </a:r>
            <a:r>
              <a:rPr lang="en-US" sz="1600" b="1" dirty="0" err="1" smtClean="0">
                <a:solidFill>
                  <a:srgbClr val="000000"/>
                </a:solidFill>
                <a:latin typeface="Courier New"/>
                <a:ea typeface="Times New Roman"/>
                <a:cs typeface="Times New Roman"/>
              </a:rPr>
              <a:t>verifyLDAPCredential</a:t>
            </a:r>
            <a:r>
              <a:rPr lang="en-US" sz="1600" b="1" dirty="0" smtClean="0">
                <a:solidFill>
                  <a:srgbClr val="000000"/>
                </a:solidFill>
                <a:latin typeface="Courier New"/>
                <a:ea typeface="Times New Roman"/>
                <a:cs typeface="Times New Roman"/>
              </a:rPr>
              <a:t>(</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pSrc:UserNamePasswordAuthenticationSource</a:t>
            </a:r>
            <a:r>
              <a:rPr lang="en-US" sz="1600" b="1" dirty="0">
                <a:solidFill>
                  <a:srgbClr val="000000"/>
                </a:solidFill>
                <a:latin typeface="Courier New"/>
                <a:ea typeface="Times New Roman"/>
                <a:cs typeface="Times New Roman"/>
              </a:rPr>
              <a:t>):</a:t>
            </a:r>
            <a:r>
              <a:rPr lang="en-US" sz="1600" b="1" dirty="0" smtClean="0">
                <a:solidFill>
                  <a:srgbClr val="000000"/>
                </a:solidFill>
                <a:latin typeface="Courier New"/>
                <a:ea typeface="Times New Roman"/>
                <a:cs typeface="Times New Roman"/>
              </a:rPr>
              <a:t>boolean </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50   </a:t>
            </a:r>
            <a:r>
              <a:rPr lang="en-US" sz="1600" b="1" dirty="0" smtClean="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username = </a:t>
            </a:r>
            <a:r>
              <a:rPr lang="en-US" sz="1600" b="1" dirty="0" err="1">
                <a:solidFill>
                  <a:srgbClr val="000000"/>
                </a:solidFill>
                <a:latin typeface="Courier New"/>
                <a:ea typeface="Times New Roman"/>
                <a:cs typeface="Times New Roman"/>
              </a:rPr>
              <a:t>pSrc.Username</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51   </a:t>
            </a:r>
            <a:r>
              <a:rPr lang="en-US" sz="1600" b="1" dirty="0" smtClean="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password = </a:t>
            </a:r>
            <a:r>
              <a:rPr lang="en-US" sz="1600" b="1" dirty="0" err="1">
                <a:solidFill>
                  <a:srgbClr val="000000"/>
                </a:solidFill>
                <a:latin typeface="Courier New"/>
                <a:ea typeface="Times New Roman"/>
                <a:cs typeface="Times New Roman"/>
              </a:rPr>
              <a:t>pSrc.Password</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52   </a:t>
            </a:r>
            <a:r>
              <a:rPr lang="en-US" sz="1600" b="1" i="1" dirty="0" smtClean="0">
                <a:solidFill>
                  <a:srgbClr val="808080"/>
                </a:solidFill>
                <a:latin typeface="Courier New"/>
                <a:ea typeface="Times New Roman"/>
                <a:cs typeface="Times New Roman"/>
              </a:rPr>
              <a:t>//</a:t>
            </a:r>
            <a:r>
              <a:rPr lang="en-US" sz="1600" b="1" i="1" dirty="0" err="1" smtClean="0">
                <a:solidFill>
                  <a:srgbClr val="808080"/>
                </a:solidFill>
                <a:latin typeface="Courier New"/>
                <a:ea typeface="Times New Roman"/>
                <a:cs typeface="Times New Roman"/>
              </a:rPr>
              <a:t>TODO</a:t>
            </a:r>
            <a:r>
              <a:rPr lang="en-US" sz="1600" b="1" i="1" dirty="0" smtClean="0">
                <a:solidFill>
                  <a:srgbClr val="808080"/>
                </a:solidFill>
                <a:latin typeface="Courier New"/>
                <a:ea typeface="Times New Roman"/>
                <a:cs typeface="Times New Roman"/>
              </a:rPr>
              <a:t>: </a:t>
            </a:r>
            <a:r>
              <a:rPr lang="en-US" sz="1600" b="1" i="1" dirty="0" err="1">
                <a:solidFill>
                  <a:srgbClr val="808080"/>
                </a:solidFill>
                <a:latin typeface="Courier New"/>
                <a:ea typeface="Times New Roman"/>
                <a:cs typeface="Times New Roman"/>
              </a:rPr>
              <a:t>LDAP</a:t>
            </a:r>
            <a:r>
              <a:rPr lang="en-US" sz="1600" b="1" i="1" dirty="0">
                <a:solidFill>
                  <a:srgbClr val="808080"/>
                </a:solidFill>
                <a:latin typeface="Courier New"/>
                <a:ea typeface="Times New Roman"/>
                <a:cs typeface="Times New Roman"/>
              </a:rPr>
              <a:t> authentication </a:t>
            </a:r>
            <a:r>
              <a:rPr lang="en-US" sz="1600" b="1" i="1" dirty="0" smtClean="0">
                <a:solidFill>
                  <a:srgbClr val="808080"/>
                </a:solidFill>
                <a:latin typeface="Courier New"/>
                <a:ea typeface="Times New Roman"/>
                <a:cs typeface="Times New Roman"/>
              </a:rPr>
              <a:t>service return true for authenticated</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53   </a:t>
            </a:r>
            <a:r>
              <a:rPr lang="en-US" sz="1600" b="1" dirty="0">
                <a:solidFill>
                  <a:srgbClr val="000080"/>
                </a:solidFill>
                <a:latin typeface="Courier New"/>
                <a:ea typeface="Times New Roman"/>
                <a:cs typeface="Times New Roman"/>
              </a:rPr>
              <a:t>return </a:t>
            </a:r>
            <a:r>
              <a:rPr lang="en-US" sz="1600" b="1" dirty="0" smtClean="0">
                <a:solidFill>
                  <a:srgbClr val="000080"/>
                </a:solidFill>
                <a:latin typeface="Courier New"/>
                <a:ea typeface="Times New Roman"/>
                <a:cs typeface="Times New Roman"/>
              </a:rPr>
              <a:t>true</a:t>
            </a:r>
            <a:r>
              <a:rPr lang="en-US" sz="1600" b="1" dirty="0" smtClean="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55  } </a:t>
            </a:r>
            <a:endParaRPr lang="en-US" sz="1600" b="1" dirty="0">
              <a:latin typeface="Calibri"/>
              <a:ea typeface="Calibri"/>
              <a:cs typeface="Times New Roman"/>
            </a:endParaRPr>
          </a:p>
        </p:txBody>
      </p:sp>
    </p:spTree>
    <p:extLst>
      <p:ext uri="{BB962C8B-B14F-4D97-AF65-F5344CB8AC3E}">
        <p14:creationId xmlns:p14="http://schemas.microsoft.com/office/powerpoint/2010/main" val="133976761"/>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luersen\AppData\Local\Temp\SNAGHTML962ea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474" y="3403597"/>
            <a:ext cx="3340476" cy="156619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Create </a:t>
            </a:r>
            <a:r>
              <a:rPr lang="en-US" dirty="0" smtClean="0"/>
              <a:t>the plugin registry file</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Registry </a:t>
            </a:r>
            <a:r>
              <a:rPr lang="en-US" dirty="0">
                <a:sym typeface="Wingdings"/>
              </a:rPr>
              <a:t></a:t>
            </a:r>
            <a:r>
              <a:rPr lang="en-US" dirty="0"/>
              <a:t> </a:t>
            </a:r>
            <a:r>
              <a:rPr lang="en-US" dirty="0" smtClean="0"/>
              <a:t>New </a:t>
            </a:r>
            <a:r>
              <a:rPr lang="en-US" dirty="0">
                <a:sym typeface="Wingdings"/>
              </a:rPr>
              <a:t></a:t>
            </a:r>
            <a:r>
              <a:rPr lang="en-US" dirty="0"/>
              <a:t> </a:t>
            </a:r>
            <a:r>
              <a:rPr lang="en-US" dirty="0" smtClean="0"/>
              <a:t>Plugin</a:t>
            </a:r>
          </a:p>
          <a:p>
            <a:pPr marL="457200" indent="-457200">
              <a:buFont typeface="+mj-lt"/>
              <a:buAutoNum type="arabicPeriod"/>
            </a:pPr>
            <a:endParaRPr lang="en-US" dirty="0"/>
          </a:p>
          <a:p>
            <a:pPr marL="457200" indent="-457200">
              <a:buFont typeface="+mj-lt"/>
              <a:buAutoNum type="arabicPeriod"/>
            </a:pPr>
            <a:endParaRPr lang="en-US" dirty="0" smtClean="0"/>
          </a:p>
          <a:p>
            <a:pPr marL="457200" indent="-457200">
              <a:buFont typeface="+mj-lt"/>
              <a:buAutoNum type="arabicPeriod"/>
            </a:pPr>
            <a:endParaRPr lang="en-US" dirty="0"/>
          </a:p>
          <a:p>
            <a:pPr marL="457200" indent="-457200">
              <a:buFont typeface="+mj-lt"/>
              <a:buAutoNum type="arabicPeriod" startAt="2"/>
            </a:pPr>
            <a:r>
              <a:rPr lang="en-US" dirty="0" smtClean="0"/>
              <a:t>Plugin name must be same as select interface name!</a:t>
            </a:r>
            <a:endParaRPr lang="en-US" dirty="0"/>
          </a:p>
          <a:p>
            <a:endParaRPr lang="en-US" dirty="0" smtClean="0"/>
          </a:p>
        </p:txBody>
      </p:sp>
      <p:sp>
        <p:nvSpPr>
          <p:cNvPr id="23" name="Rounded Rectangle 22"/>
          <p:cNvSpPr/>
          <p:nvPr/>
        </p:nvSpPr>
        <p:spPr bwMode="auto">
          <a:xfrm>
            <a:off x="3063097" y="4056013"/>
            <a:ext cx="577596" cy="317455"/>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3080" name="Picture 8" descr="C:\Users\sluersen\AppData\Local\Temp\SNAGHTML76866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9000" y="4392400"/>
            <a:ext cx="4160000" cy="21100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28" name="Picture 4" descr="C:\Users\sluersen\AppData\Local\Temp\SNAGHTML974175.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62600" y="3352800"/>
            <a:ext cx="3340476" cy="156619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7" name="Rounded Rectangle 16"/>
          <p:cNvSpPr/>
          <p:nvPr/>
        </p:nvSpPr>
        <p:spPr bwMode="auto">
          <a:xfrm>
            <a:off x="5537200" y="6069148"/>
            <a:ext cx="762000" cy="293164"/>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1276" y="1505752"/>
            <a:ext cx="1869524" cy="1200953"/>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03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48533" y="1353352"/>
            <a:ext cx="2686667" cy="151047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81600" y="1336495"/>
            <a:ext cx="1126667" cy="110190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Right Arrow 13"/>
          <p:cNvSpPr/>
          <p:nvPr/>
        </p:nvSpPr>
        <p:spPr bwMode="auto">
          <a:xfrm>
            <a:off x="2537459" y="4574532"/>
            <a:ext cx="693858" cy="352424"/>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15" name="Right Arrow 14"/>
          <p:cNvSpPr/>
          <p:nvPr/>
        </p:nvSpPr>
        <p:spPr bwMode="auto">
          <a:xfrm>
            <a:off x="5235200" y="4621455"/>
            <a:ext cx="693858" cy="352424"/>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676363725"/>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914398"/>
            <a:ext cx="3534918" cy="265118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descr="C:\Users\sluersen\AppData\Local\Temp\SNAGHTMLa4076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398" y="3401718"/>
            <a:ext cx="8229601" cy="302838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Configure plugin with the Plugin editor</a:t>
            </a:r>
            <a:endParaRPr lang="en-US" dirty="0"/>
          </a:p>
        </p:txBody>
      </p:sp>
      <p:sp>
        <p:nvSpPr>
          <p:cNvPr id="3" name="Content Placeholder 2"/>
          <p:cNvSpPr>
            <a:spLocks noGrp="1"/>
          </p:cNvSpPr>
          <p:nvPr>
            <p:ph sz="half" idx="1"/>
          </p:nvPr>
        </p:nvSpPr>
        <p:spPr>
          <a:xfrm>
            <a:off x="519112" y="914401"/>
            <a:ext cx="4357687" cy="5475289"/>
          </a:xfrm>
        </p:spPr>
        <p:txBody>
          <a:bodyPr/>
          <a:lstStyle/>
          <a:p>
            <a:r>
              <a:rPr lang="en-US" dirty="0"/>
              <a:t>In Project View, open .</a:t>
            </a:r>
            <a:r>
              <a:rPr lang="en-US" dirty="0" err="1"/>
              <a:t>gwp</a:t>
            </a:r>
            <a:endParaRPr lang="en-US" dirty="0"/>
          </a:p>
          <a:p>
            <a:r>
              <a:rPr lang="en-US" dirty="0" smtClean="0"/>
              <a:t>Plugin Editor</a:t>
            </a:r>
          </a:p>
          <a:p>
            <a:pPr marL="857250" lvl="1" indent="-457200">
              <a:buFont typeface="+mj-lt"/>
              <a:buAutoNum type="arabicPeriod"/>
            </a:pPr>
            <a:r>
              <a:rPr lang="en-US" dirty="0" smtClean="0"/>
              <a:t>Add Plugin type</a:t>
            </a:r>
          </a:p>
          <a:p>
            <a:pPr marL="857250" lvl="1" indent="-457200">
              <a:buFont typeface="+mj-lt"/>
              <a:buAutoNum type="arabicPeriod"/>
            </a:pPr>
            <a:r>
              <a:rPr lang="en-US" dirty="0" smtClean="0"/>
              <a:t>Specify class </a:t>
            </a:r>
          </a:p>
          <a:p>
            <a:pPr marL="857250" lvl="1" indent="-457200">
              <a:buFont typeface="+mj-lt"/>
              <a:buAutoNum type="arabicPeriod"/>
            </a:pPr>
            <a:r>
              <a:rPr lang="en-US" dirty="0" smtClean="0"/>
              <a:t>Mark enabled</a:t>
            </a:r>
          </a:p>
          <a:p>
            <a:pPr marL="857250" lvl="1" indent="-457200">
              <a:buFont typeface="+mj-lt"/>
              <a:buAutoNum type="arabicPeriod"/>
            </a:pPr>
            <a:r>
              <a:rPr lang="en-US" dirty="0" smtClean="0"/>
              <a:t>Optional: define parameters</a:t>
            </a:r>
            <a:endParaRPr lang="en-US" dirty="0"/>
          </a:p>
          <a:p>
            <a:endParaRPr lang="en-US" dirty="0"/>
          </a:p>
        </p:txBody>
      </p:sp>
      <p:sp>
        <p:nvSpPr>
          <p:cNvPr id="9" name="num3"/>
          <p:cNvSpPr/>
          <p:nvPr/>
        </p:nvSpPr>
        <p:spPr bwMode="auto">
          <a:xfrm>
            <a:off x="8454771" y="59436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4</a:t>
            </a:r>
            <a:endParaRPr lang="en-US" dirty="0"/>
          </a:p>
        </p:txBody>
      </p:sp>
      <p:sp>
        <p:nvSpPr>
          <p:cNvPr id="10" name="num2"/>
          <p:cNvSpPr/>
          <p:nvPr/>
        </p:nvSpPr>
        <p:spPr bwMode="auto">
          <a:xfrm>
            <a:off x="6172200" y="54864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a:solidFill>
                  <a:schemeClr val="accent1"/>
                </a:solidFill>
              </a:rPr>
              <a:t>3</a:t>
            </a:r>
            <a:endParaRPr lang="en-US" dirty="0"/>
          </a:p>
        </p:txBody>
      </p:sp>
      <p:sp>
        <p:nvSpPr>
          <p:cNvPr id="11" name="num1"/>
          <p:cNvSpPr/>
          <p:nvPr/>
        </p:nvSpPr>
        <p:spPr bwMode="auto">
          <a:xfrm>
            <a:off x="419100" y="4771644"/>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1</a:t>
            </a:r>
            <a:endParaRPr lang="en-US" dirty="0"/>
          </a:p>
        </p:txBody>
      </p:sp>
      <p:sp>
        <p:nvSpPr>
          <p:cNvPr id="12" name="num4"/>
          <p:cNvSpPr/>
          <p:nvPr/>
        </p:nvSpPr>
        <p:spPr bwMode="auto">
          <a:xfrm>
            <a:off x="8001000" y="44958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2</a:t>
            </a:r>
            <a:endParaRPr lang="en-US" dirty="0"/>
          </a:p>
        </p:txBody>
      </p:sp>
      <p:pic>
        <p:nvPicPr>
          <p:cNvPr id="17"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4816" y="1831848"/>
            <a:ext cx="1511905" cy="7620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28381315"/>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User authentication overview</a:t>
            </a:r>
          </a:p>
          <a:p>
            <a:r>
              <a:rPr lang="en-US" dirty="0"/>
              <a:t>User authentication source creator plugin</a:t>
            </a:r>
          </a:p>
          <a:p>
            <a:r>
              <a:rPr lang="en-US" dirty="0"/>
              <a:t>User authentication service plugin</a:t>
            </a:r>
          </a:p>
          <a:p>
            <a:r>
              <a:rPr lang="en-US" dirty="0">
                <a:solidFill>
                  <a:schemeClr val="bg1"/>
                </a:solidFill>
              </a:rPr>
              <a:t>Database authentication overview and plugins</a:t>
            </a:r>
          </a:p>
          <a:p>
            <a:endParaRPr lang="en-US" dirty="0"/>
          </a:p>
        </p:txBody>
      </p:sp>
    </p:spTree>
    <p:extLst>
      <p:ext uri="{BB962C8B-B14F-4D97-AF65-F5344CB8AC3E}">
        <p14:creationId xmlns:p14="http://schemas.microsoft.com/office/powerpoint/2010/main" val="3474274477"/>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914400"/>
            <a:ext cx="1447800" cy="145364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Right Arrow 15"/>
          <p:cNvSpPr/>
          <p:nvPr/>
        </p:nvSpPr>
        <p:spPr bwMode="auto">
          <a:xfrm>
            <a:off x="1828800" y="1457325"/>
            <a:ext cx="5390356" cy="335230"/>
          </a:xfrm>
          <a:prstGeom prst="right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a:t>Database plugin</a:t>
            </a:r>
          </a:p>
        </p:txBody>
      </p:sp>
      <p:sp>
        <p:nvSpPr>
          <p:cNvPr id="5" name="Content Placeholder 4"/>
          <p:cNvSpPr>
            <a:spLocks noGrp="1"/>
          </p:cNvSpPr>
          <p:nvPr>
            <p:ph idx="1"/>
          </p:nvPr>
        </p:nvSpPr>
        <p:spPr>
          <a:xfrm>
            <a:off x="519113" y="3352800"/>
            <a:ext cx="8318500" cy="3048000"/>
          </a:xfrm>
        </p:spPr>
        <p:txBody>
          <a:bodyPr/>
          <a:lstStyle/>
          <a:p>
            <a:r>
              <a:rPr lang="en-US" dirty="0" smtClean="0"/>
              <a:t>Database </a:t>
            </a:r>
            <a:r>
              <a:rPr lang="en-US" dirty="0"/>
              <a:t>connection </a:t>
            </a:r>
            <a:r>
              <a:rPr lang="en-US" dirty="0" smtClean="0"/>
              <a:t>requires </a:t>
            </a:r>
            <a:r>
              <a:rPr lang="en-US" dirty="0"/>
              <a:t>a database username and password as part of </a:t>
            </a:r>
            <a:r>
              <a:rPr lang="en-US" dirty="0" err="1"/>
              <a:t>jdbcURL</a:t>
            </a:r>
            <a:endParaRPr lang="en-US" dirty="0"/>
          </a:p>
          <a:p>
            <a:pPr lvl="1"/>
            <a:r>
              <a:rPr lang="en-US" dirty="0" smtClean="0"/>
              <a:t>database-config.xml </a:t>
            </a:r>
            <a:r>
              <a:rPr lang="en-US" dirty="0"/>
              <a:t>in </a:t>
            </a:r>
            <a:r>
              <a:rPr lang="en-US" dirty="0" smtClean="0"/>
              <a:t>&lt;</a:t>
            </a:r>
            <a:r>
              <a:rPr lang="en-US" dirty="0" err="1"/>
              <a:t>dbcp</a:t>
            </a:r>
            <a:r>
              <a:rPr lang="en-US" dirty="0"/>
              <a:t>-connection-pool</a:t>
            </a:r>
            <a:r>
              <a:rPr lang="en-US" dirty="0" smtClean="0"/>
              <a:t> /&gt; element</a:t>
            </a:r>
            <a:endParaRPr lang="en-US" dirty="0"/>
          </a:p>
          <a:p>
            <a:pPr lvl="1"/>
            <a:r>
              <a:rPr lang="en-US" dirty="0"/>
              <a:t>Password file</a:t>
            </a:r>
          </a:p>
          <a:p>
            <a:pPr lvl="1"/>
            <a:r>
              <a:rPr lang="en-US" dirty="0"/>
              <a:t>Database authentication </a:t>
            </a:r>
            <a:r>
              <a:rPr lang="en-US" dirty="0" smtClean="0"/>
              <a:t>plugin can </a:t>
            </a:r>
            <a:r>
              <a:rPr lang="en-US" dirty="0" err="1" smtClean="0"/>
              <a:t>suppliy</a:t>
            </a:r>
            <a:endParaRPr lang="en-US" dirty="0"/>
          </a:p>
          <a:p>
            <a:r>
              <a:rPr lang="en-US" b="1" dirty="0"/>
              <a:t>Database plugin</a:t>
            </a:r>
            <a:r>
              <a:rPr lang="en-US" dirty="0"/>
              <a:t> can supplies database authentication credentials for Guidewire database</a:t>
            </a:r>
          </a:p>
          <a:p>
            <a:pPr lvl="1"/>
            <a:r>
              <a:rPr lang="en-US" dirty="0"/>
              <a:t>Guidewire application requires connection to Guidewire Database</a:t>
            </a:r>
          </a:p>
          <a:p>
            <a:endParaRPr lang="en-US" dirty="0"/>
          </a:p>
        </p:txBody>
      </p:sp>
      <p:pic>
        <p:nvPicPr>
          <p:cNvPr id="28" name="Picture 10" descr="icon_TrainingAp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066805"/>
            <a:ext cx="1150652" cy="114883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 Box 16"/>
          <p:cNvSpPr txBox="1">
            <a:spLocks noChangeArrowheads="1"/>
          </p:cNvSpPr>
          <p:nvPr/>
        </p:nvSpPr>
        <p:spPr bwMode="auto">
          <a:xfrm>
            <a:off x="3581400" y="2475071"/>
            <a:ext cx="17526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smtClean="0">
                <a:solidFill>
                  <a:schemeClr val="bg1"/>
                </a:solidFill>
              </a:rPr>
              <a:t>Database </a:t>
            </a:r>
            <a:br>
              <a:rPr lang="en-US" sz="1600" dirty="0" smtClean="0">
                <a:solidFill>
                  <a:schemeClr val="bg1"/>
                </a:solidFill>
              </a:rPr>
            </a:br>
            <a:r>
              <a:rPr lang="en-US" sz="1600" dirty="0" smtClean="0">
                <a:solidFill>
                  <a:schemeClr val="bg1"/>
                </a:solidFill>
              </a:rPr>
              <a:t>authentication </a:t>
            </a:r>
            <a:br>
              <a:rPr lang="en-US" sz="1600" dirty="0" smtClean="0">
                <a:solidFill>
                  <a:schemeClr val="bg1"/>
                </a:solidFill>
              </a:rPr>
            </a:br>
            <a:r>
              <a:rPr lang="en-US" sz="1600" dirty="0" smtClean="0">
                <a:solidFill>
                  <a:schemeClr val="bg1"/>
                </a:solidFill>
              </a:rPr>
              <a:t>plugin</a:t>
            </a:r>
            <a:endParaRPr lang="en-US" sz="1600" dirty="0">
              <a:solidFill>
                <a:schemeClr val="bg1"/>
              </a:solidFill>
            </a:endParaRPr>
          </a:p>
        </p:txBody>
      </p:sp>
      <p:grpSp>
        <p:nvGrpSpPr>
          <p:cNvPr id="17" name="Group 16"/>
          <p:cNvGrpSpPr/>
          <p:nvPr/>
        </p:nvGrpSpPr>
        <p:grpSpPr>
          <a:xfrm>
            <a:off x="3815306" y="884711"/>
            <a:ext cx="1366294" cy="1633142"/>
            <a:chOff x="3962400" y="875116"/>
            <a:chExt cx="1371600" cy="1639484"/>
          </a:xfrm>
        </p:grpSpPr>
        <p:pic>
          <p:nvPicPr>
            <p:cNvPr id="18" name="icon Doc"/>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28823" y="875116"/>
              <a:ext cx="1134592" cy="148678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 name="icon DB"/>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02864" y="1598292"/>
              <a:ext cx="631136" cy="91630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0" name="icon Plugin"/>
            <p:cNvGrpSpPr>
              <a:grpSpLocks/>
            </p:cNvGrpSpPr>
            <p:nvPr/>
          </p:nvGrpSpPr>
          <p:grpSpPr bwMode="auto">
            <a:xfrm>
              <a:off x="3962400" y="1048846"/>
              <a:ext cx="583843" cy="688178"/>
              <a:chOff x="4500" y="2762"/>
              <a:chExt cx="247" cy="291"/>
            </a:xfrm>
            <a:effectLst>
              <a:outerShdw blurRad="50800" dist="38100" dir="2700000" algn="tl" rotWithShape="0">
                <a:prstClr val="black">
                  <a:alpha val="40000"/>
                </a:prstClr>
              </a:outerShdw>
            </a:effectLst>
          </p:grpSpPr>
          <p:sp>
            <p:nvSpPr>
              <p:cNvPr id="21"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22"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23"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4"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grpSp>
      <p:sp>
        <p:nvSpPr>
          <p:cNvPr id="26" name="Text Box 43"/>
          <p:cNvSpPr txBox="1">
            <a:spLocks noChangeArrowheads="1"/>
          </p:cNvSpPr>
          <p:nvPr/>
        </p:nvSpPr>
        <p:spPr bwMode="auto">
          <a:xfrm>
            <a:off x="7010400" y="2475071"/>
            <a:ext cx="14478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smtClean="0">
                <a:solidFill>
                  <a:schemeClr val="bg1"/>
                </a:solidFill>
              </a:rPr>
              <a:t>Database</a:t>
            </a:r>
            <a:endParaRPr lang="en-US" sz="1600" dirty="0">
              <a:solidFill>
                <a:schemeClr val="bg1"/>
              </a:solidFill>
            </a:endParaRPr>
          </a:p>
        </p:txBody>
      </p:sp>
      <p:sp>
        <p:nvSpPr>
          <p:cNvPr id="39" name="Text Box 82"/>
          <p:cNvSpPr txBox="1">
            <a:spLocks noChangeArrowheads="1"/>
          </p:cNvSpPr>
          <p:nvPr/>
        </p:nvSpPr>
        <p:spPr bwMode="auto">
          <a:xfrm>
            <a:off x="838200" y="2475071"/>
            <a:ext cx="115065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smtClean="0">
                <a:solidFill>
                  <a:schemeClr val="bg1"/>
                </a:solidFill>
              </a:rPr>
              <a:t>Guidewire application</a:t>
            </a:r>
            <a:endParaRPr lang="en-US" sz="1600" dirty="0">
              <a:solidFill>
                <a:schemeClr val="bg1"/>
              </a:solidFill>
            </a:endParaRPr>
          </a:p>
        </p:txBody>
      </p:sp>
    </p:spTree>
    <p:extLst>
      <p:ext uri="{BB962C8B-B14F-4D97-AF65-F5344CB8AC3E}">
        <p14:creationId xmlns:p14="http://schemas.microsoft.com/office/powerpoint/2010/main" val="681302223"/>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authentication implementation</a:t>
            </a:r>
          </a:p>
        </p:txBody>
      </p:sp>
      <p:sp>
        <p:nvSpPr>
          <p:cNvPr id="3" name="Content Placeholder 2"/>
          <p:cNvSpPr>
            <a:spLocks noGrp="1"/>
          </p:cNvSpPr>
          <p:nvPr>
            <p:ph idx="1"/>
          </p:nvPr>
        </p:nvSpPr>
        <p:spPr/>
        <p:txBody>
          <a:bodyPr/>
          <a:lstStyle/>
          <a:p>
            <a:r>
              <a:rPr lang="en-US" dirty="0" smtClean="0"/>
              <a:t>Interfaces </a:t>
            </a:r>
            <a:r>
              <a:rPr lang="en-US" dirty="0"/>
              <a:t>to implement </a:t>
            </a:r>
            <a:r>
              <a:rPr lang="en-US" dirty="0" smtClean="0"/>
              <a:t>in Gosu and Java</a:t>
            </a:r>
            <a:endParaRPr lang="en-US" dirty="0"/>
          </a:p>
          <a:p>
            <a:pPr lvl="1"/>
            <a:r>
              <a:rPr lang="en-US" b="1" dirty="0" err="1" smtClean="0">
                <a:latin typeface="Courier New" pitchFamily="49" charset="0"/>
                <a:cs typeface="Courier New" pitchFamily="49" charset="0"/>
              </a:rPr>
              <a:t>gw.plugin.DBAuthenticationPlugin</a:t>
            </a:r>
            <a:endParaRPr lang="en-US" b="1" dirty="0" smtClean="0">
              <a:latin typeface="Courier New" pitchFamily="49" charset="0"/>
              <a:cs typeface="Courier New" pitchFamily="49" charset="0"/>
            </a:endParaRPr>
          </a:p>
          <a:p>
            <a:pPr lvl="1"/>
            <a:endParaRPr lang="en-US" b="1" dirty="0" smtClean="0">
              <a:latin typeface="Courier New" pitchFamily="49" charset="0"/>
              <a:cs typeface="Courier New" pitchFamily="49" charset="0"/>
            </a:endParaRPr>
          </a:p>
          <a:p>
            <a:pPr lvl="1"/>
            <a:endParaRPr lang="en-US" b="1" dirty="0">
              <a:latin typeface="Courier New" pitchFamily="49" charset="0"/>
              <a:cs typeface="Courier New" pitchFamily="49" charset="0"/>
            </a:endParaRPr>
          </a:p>
          <a:p>
            <a:pPr lvl="1"/>
            <a:r>
              <a:rPr lang="en-US" b="1" dirty="0" smtClean="0">
                <a:latin typeface="Courier New" pitchFamily="49" charset="0"/>
                <a:cs typeface="Courier New" pitchFamily="49" charset="0"/>
              </a:rPr>
              <a:t/>
            </a:r>
            <a:br>
              <a:rPr lang="en-US" b="1" dirty="0" smtClean="0">
                <a:latin typeface="Courier New" pitchFamily="49" charset="0"/>
                <a:cs typeface="Courier New" pitchFamily="49" charset="0"/>
              </a:rPr>
            </a:br>
            <a:endParaRPr lang="en-US" b="1" dirty="0" smtClean="0">
              <a:latin typeface="Courier New" pitchFamily="49" charset="0"/>
              <a:cs typeface="Courier New" pitchFamily="49" charset="0"/>
            </a:endParaRPr>
          </a:p>
          <a:p>
            <a:r>
              <a:rPr lang="en-US" dirty="0" smtClean="0"/>
              <a:t>Required </a:t>
            </a:r>
            <a:r>
              <a:rPr lang="en-US" dirty="0"/>
              <a:t>methods:</a:t>
            </a:r>
          </a:p>
          <a:p>
            <a:pPr lvl="1"/>
            <a:r>
              <a:rPr lang="en-US" b="1" dirty="0" err="1" smtClean="0">
                <a:latin typeface="Courier New" pitchFamily="49" charset="0"/>
                <a:cs typeface="Courier New" pitchFamily="49" charset="0"/>
              </a:rPr>
              <a:t>retrieveUsernameAndPassword</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StringOrMap</a:t>
            </a:r>
            <a:r>
              <a:rPr lang="en-US" b="1" dirty="0" smtClean="0">
                <a:latin typeface="Courier New" pitchFamily="49" charset="0"/>
                <a:cs typeface="Courier New" pitchFamily="49" charset="0"/>
              </a:rPr>
              <a:t>):   </a:t>
            </a:r>
            <a:br>
              <a:rPr lang="en-US" b="1" dirty="0" smtClean="0">
                <a:latin typeface="Courier New" pitchFamily="49" charset="0"/>
                <a:cs typeface="Courier New" pitchFamily="49" charset="0"/>
              </a:rPr>
            </a:b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UsernamePasswordPair</a:t>
            </a:r>
            <a:endParaRPr lang="en-US" b="1" dirty="0" smtClean="0">
              <a:latin typeface="Courier New" pitchFamily="49" charset="0"/>
              <a:cs typeface="Courier New" pitchFamily="49" charset="0"/>
            </a:endParaRPr>
          </a:p>
          <a:p>
            <a:r>
              <a:rPr lang="en-US" dirty="0" smtClean="0"/>
              <a:t>Returns </a:t>
            </a:r>
            <a:r>
              <a:rPr lang="en-US" dirty="0"/>
              <a:t>user name and password to use</a:t>
            </a:r>
          </a:p>
          <a:p>
            <a:endParaRPr lang="en-US" dirty="0"/>
          </a:p>
        </p:txBody>
      </p:sp>
      <p:sp>
        <p:nvSpPr>
          <p:cNvPr id="12" name="Text Box 16"/>
          <p:cNvSpPr txBox="1">
            <a:spLocks noChangeArrowheads="1"/>
          </p:cNvSpPr>
          <p:nvPr/>
        </p:nvSpPr>
        <p:spPr bwMode="auto">
          <a:xfrm>
            <a:off x="6923812" y="2498069"/>
            <a:ext cx="178563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smtClean="0">
                <a:solidFill>
                  <a:schemeClr val="bg1"/>
                </a:solidFill>
              </a:rPr>
              <a:t>Database authentication</a:t>
            </a:r>
            <a:br>
              <a:rPr lang="en-US" sz="1600" dirty="0" smtClean="0">
                <a:solidFill>
                  <a:schemeClr val="bg1"/>
                </a:solidFill>
              </a:rPr>
            </a:br>
            <a:r>
              <a:rPr lang="en-US" sz="1600" dirty="0" smtClean="0">
                <a:solidFill>
                  <a:schemeClr val="bg1"/>
                </a:solidFill>
              </a:rPr>
              <a:t>plugin</a:t>
            </a:r>
            <a:endParaRPr lang="en-US" sz="1600" dirty="0">
              <a:solidFill>
                <a:schemeClr val="bg1"/>
              </a:solidFill>
            </a:endParaRPr>
          </a:p>
        </p:txBody>
      </p:sp>
      <p:grpSp>
        <p:nvGrpSpPr>
          <p:cNvPr id="13" name="Group 12"/>
          <p:cNvGrpSpPr/>
          <p:nvPr/>
        </p:nvGrpSpPr>
        <p:grpSpPr>
          <a:xfrm>
            <a:off x="7079027" y="881458"/>
            <a:ext cx="1366294" cy="1633142"/>
            <a:chOff x="3962400" y="875116"/>
            <a:chExt cx="1371600" cy="1639484"/>
          </a:xfrm>
        </p:grpSpPr>
        <p:pic>
          <p:nvPicPr>
            <p:cNvPr id="14" name="icon Do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8823" y="875116"/>
              <a:ext cx="1134592" cy="148678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icon D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2864" y="1598292"/>
              <a:ext cx="631136" cy="91630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6" name="icon Plugin"/>
            <p:cNvGrpSpPr>
              <a:grpSpLocks/>
            </p:cNvGrpSpPr>
            <p:nvPr/>
          </p:nvGrpSpPr>
          <p:grpSpPr bwMode="auto">
            <a:xfrm>
              <a:off x="3962400" y="1048846"/>
              <a:ext cx="583843" cy="688178"/>
              <a:chOff x="4500" y="2762"/>
              <a:chExt cx="247" cy="291"/>
            </a:xfrm>
            <a:effectLst>
              <a:outerShdw blurRad="50800" dist="38100" dir="2700000" algn="tl" rotWithShape="0">
                <a:prstClr val="black">
                  <a:alpha val="40000"/>
                </a:prstClr>
              </a:outerShdw>
            </a:effectLst>
          </p:grpSpPr>
          <p:sp>
            <p:nvSpPr>
              <p:cNvPr id="17"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8"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9"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0"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grpSp>
    </p:spTree>
    <p:extLst>
      <p:ext uri="{BB962C8B-B14F-4D97-AF65-F5344CB8AC3E}">
        <p14:creationId xmlns:p14="http://schemas.microsoft.com/office/powerpoint/2010/main" val="1193810668"/>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388315" y="914400"/>
            <a:ext cx="381000" cy="5462669"/>
          </a:xfrm>
          <a:prstGeom prst="rect">
            <a:avLst/>
          </a:prstGeom>
          <a:solidFill>
            <a:schemeClr val="tx1">
              <a:lumMod val="75000"/>
            </a:schemeClr>
          </a:solidFill>
          <a:ln w="19050" algn="ctr">
            <a:solidFill>
              <a:schemeClr val="tx1">
                <a:lumMod val="7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smtClean="0"/>
              <a:t>Example: Database authentication plugin</a:t>
            </a:r>
            <a:endParaRPr lang="en-US" dirty="0"/>
          </a:p>
        </p:txBody>
      </p:sp>
      <p:sp>
        <p:nvSpPr>
          <p:cNvPr id="3" name="Rectangle 2"/>
          <p:cNvSpPr/>
          <p:nvPr/>
        </p:nvSpPr>
        <p:spPr>
          <a:xfrm>
            <a:off x="304800" y="914400"/>
            <a:ext cx="8839199" cy="5472267"/>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1  </a:t>
            </a:r>
            <a:r>
              <a:rPr lang="en-US" sz="1600" b="1" dirty="0" smtClean="0">
                <a:solidFill>
                  <a:srgbClr val="000080"/>
                </a:solidFill>
                <a:latin typeface="Courier New"/>
                <a:ea typeface="Times New Roman"/>
                <a:cs typeface="Times New Roman"/>
              </a:rPr>
              <a:t>package </a:t>
            </a:r>
            <a:r>
              <a:rPr lang="en-US" sz="1600" b="1" dirty="0">
                <a:solidFill>
                  <a:srgbClr val="000000"/>
                </a:solidFill>
                <a:latin typeface="Courier New"/>
                <a:ea typeface="Times New Roman"/>
                <a:cs typeface="Times New Roman"/>
              </a:rPr>
              <a:t>ta.examples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2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3  </a:t>
            </a:r>
            <a:r>
              <a:rPr lang="en-US" sz="1600" b="1" dirty="0" smtClean="0">
                <a:solidFill>
                  <a:srgbClr val="000080"/>
                </a:solidFill>
                <a:latin typeface="Courier New"/>
                <a:ea typeface="Times New Roman"/>
                <a:cs typeface="Times New Roman"/>
              </a:rPr>
              <a:t>uses </a:t>
            </a:r>
            <a:r>
              <a:rPr lang="en-US" sz="1600" b="1" dirty="0" err="1">
                <a:solidFill>
                  <a:srgbClr val="000000"/>
                </a:solidFill>
                <a:latin typeface="Courier New"/>
                <a:ea typeface="Times New Roman"/>
                <a:cs typeface="Times New Roman"/>
              </a:rPr>
              <a:t>gw.plugin.dbauth.DBAuthenticationPlugin</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4  </a:t>
            </a:r>
            <a:r>
              <a:rPr lang="en-US" sz="1600" b="1" dirty="0" smtClean="0">
                <a:solidFill>
                  <a:srgbClr val="000080"/>
                </a:solidFill>
                <a:latin typeface="Courier New"/>
                <a:ea typeface="Times New Roman"/>
                <a:cs typeface="Times New Roman"/>
              </a:rPr>
              <a:t>uses </a:t>
            </a:r>
            <a:r>
              <a:rPr lang="en-US" sz="1600" b="1" dirty="0" err="1">
                <a:solidFill>
                  <a:srgbClr val="000000"/>
                </a:solidFill>
                <a:latin typeface="Courier New"/>
                <a:ea typeface="Times New Roman"/>
                <a:cs typeface="Times New Roman"/>
              </a:rPr>
              <a:t>gw.plugin.dbauth.UsernamePasswordPair</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5  </a:t>
            </a:r>
            <a:r>
              <a:rPr lang="en-US" sz="1600" b="1" dirty="0" smtClean="0">
                <a:solidFill>
                  <a:srgbClr val="000080"/>
                </a:solidFill>
                <a:latin typeface="Courier New"/>
                <a:ea typeface="Times New Roman"/>
                <a:cs typeface="Times New Roman"/>
              </a:rPr>
              <a:t>uses </a:t>
            </a:r>
            <a:r>
              <a:rPr lang="en-US" sz="1600" b="1" dirty="0" err="1">
                <a:solidFill>
                  <a:srgbClr val="000000"/>
                </a:solidFill>
                <a:latin typeface="Courier New"/>
                <a:ea typeface="Times New Roman"/>
                <a:cs typeface="Times New Roman"/>
              </a:rPr>
              <a:t>javax.naming.Context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6  </a:t>
            </a:r>
            <a:r>
              <a:rPr lang="en-US" sz="1600" b="1" dirty="0" smtClean="0">
                <a:solidFill>
                  <a:srgbClr val="000080"/>
                </a:solidFill>
                <a:latin typeface="Courier New"/>
                <a:ea typeface="Times New Roman"/>
                <a:cs typeface="Times New Roman"/>
              </a:rPr>
              <a:t>uses </a:t>
            </a:r>
            <a:r>
              <a:rPr lang="en-US" sz="1600" b="1" dirty="0" err="1">
                <a:solidFill>
                  <a:srgbClr val="000000"/>
                </a:solidFill>
                <a:latin typeface="Courier New"/>
                <a:ea typeface="Times New Roman"/>
                <a:cs typeface="Times New Roman"/>
              </a:rPr>
              <a:t>javax.naming.InitialContext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7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8  </a:t>
            </a:r>
            <a:r>
              <a:rPr lang="en-US" sz="1600" b="1" dirty="0" smtClean="0">
                <a:solidFill>
                  <a:srgbClr val="000080"/>
                </a:solidFill>
                <a:latin typeface="Courier New"/>
                <a:ea typeface="Times New Roman"/>
                <a:cs typeface="Times New Roman"/>
              </a:rPr>
              <a:t>class </a:t>
            </a:r>
            <a:r>
              <a:rPr lang="en-US" sz="1600" b="1" dirty="0" err="1">
                <a:solidFill>
                  <a:srgbClr val="000000"/>
                </a:solidFill>
                <a:latin typeface="Courier New"/>
                <a:ea typeface="Times New Roman"/>
                <a:cs typeface="Times New Roman"/>
              </a:rPr>
              <a:t>FileDBAuthPlugin</a:t>
            </a:r>
            <a:r>
              <a:rPr lang="en-US" sz="1600" b="1" dirty="0">
                <a:solidFill>
                  <a:srgbClr val="000000"/>
                </a:solidFill>
                <a:latin typeface="Courier New"/>
                <a:ea typeface="Times New Roman"/>
                <a:cs typeface="Times New Roman"/>
              </a:rPr>
              <a:t> </a:t>
            </a:r>
            <a:r>
              <a:rPr lang="en-US" sz="1600" b="1" dirty="0">
                <a:solidFill>
                  <a:srgbClr val="000080"/>
                </a:solidFill>
                <a:latin typeface="Courier New"/>
                <a:ea typeface="Times New Roman"/>
                <a:cs typeface="Times New Roman"/>
              </a:rPr>
              <a:t>implements </a:t>
            </a:r>
            <a:r>
              <a:rPr lang="en-US" sz="1600" b="1" dirty="0" err="1">
                <a:solidFill>
                  <a:srgbClr val="000000"/>
                </a:solidFill>
                <a:latin typeface="Courier New"/>
                <a:ea typeface="Times New Roman"/>
                <a:cs typeface="Times New Roman"/>
              </a:rPr>
              <a:t>DBAuthenticationPlugin</a:t>
            </a:r>
            <a:r>
              <a:rPr lang="en-US" sz="1600" b="1" dirty="0">
                <a:solidFill>
                  <a:srgbClr val="000000"/>
                </a:solidFill>
                <a:latin typeface="Courier New"/>
                <a:ea typeface="Times New Roman"/>
                <a:cs typeface="Times New Roman"/>
              </a:rPr>
              <a:t>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9   </a:t>
            </a:r>
            <a:r>
              <a:rPr lang="en-US" sz="1600" b="1" dirty="0">
                <a:solidFill>
                  <a:srgbClr val="000080"/>
                </a:solidFill>
                <a:latin typeface="Courier New"/>
                <a:ea typeface="Times New Roman"/>
                <a:cs typeface="Times New Roman"/>
              </a:rPr>
              <a:t>override function </a:t>
            </a:r>
            <a:r>
              <a:rPr lang="en-US" sz="1600" b="1" dirty="0" err="1">
                <a:solidFill>
                  <a:srgbClr val="000000"/>
                </a:solidFill>
                <a:latin typeface="Courier New"/>
                <a:ea typeface="Times New Roman"/>
                <a:cs typeface="Times New Roman"/>
              </a:rPr>
              <a:t>retrieveUsernameAndPassword</a:t>
            </a:r>
            <a:r>
              <a:rPr lang="en-US" sz="1600" b="1" dirty="0">
                <a:solidFill>
                  <a:srgbClr val="000000"/>
                </a:solidFill>
                <a:latin typeface="Courier New"/>
                <a:ea typeface="Times New Roman"/>
                <a:cs typeface="Times New Roman"/>
              </a:rPr>
              <a:t>(</a:t>
            </a:r>
            <a:r>
              <a:rPr lang="en-US" sz="1600" b="1" dirty="0" err="1">
                <a:solidFill>
                  <a:srgbClr val="000000"/>
                </a:solidFill>
                <a:latin typeface="Courier New"/>
                <a:ea typeface="Times New Roman"/>
                <a:cs typeface="Times New Roman"/>
              </a:rPr>
              <a:t>dbName</a:t>
            </a:r>
            <a:r>
              <a:rPr lang="en-US" sz="1600" b="1" dirty="0">
                <a:solidFill>
                  <a:srgbClr val="000000"/>
                </a:solidFill>
                <a:latin typeface="Courier New"/>
                <a:ea typeface="Times New Roman"/>
                <a:cs typeface="Times New Roman"/>
              </a:rPr>
              <a:t>: String): </a:t>
            </a:r>
            <a:r>
              <a:rPr lang="en-US" sz="1600" b="1" dirty="0" smtClean="0">
                <a:solidFill>
                  <a:srgbClr val="000000"/>
                </a:solidFill>
                <a:latin typeface="Courier New"/>
                <a:ea typeface="Times New Roman"/>
                <a:cs typeface="Times New Roman"/>
              </a:rPr>
              <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a:t>
            </a:r>
            <a:r>
              <a:rPr lang="en-US" sz="1600" b="1" dirty="0" err="1" smtClean="0">
                <a:solidFill>
                  <a:srgbClr val="000000"/>
                </a:solidFill>
                <a:latin typeface="Courier New"/>
                <a:ea typeface="Times New Roman"/>
                <a:cs typeface="Times New Roman"/>
              </a:rPr>
              <a:t>UsernamePasswordPair</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10    </a:t>
            </a:r>
            <a:r>
              <a:rPr lang="en-US" sz="1600" b="1" dirty="0">
                <a:solidFill>
                  <a:srgbClr val="000080"/>
                </a:solidFill>
                <a:latin typeface="Courier New"/>
                <a:ea typeface="Times New Roman"/>
                <a:cs typeface="Times New Roman"/>
              </a:rPr>
              <a:t>var </a:t>
            </a:r>
            <a:r>
              <a:rPr lang="en-US" sz="1600" b="1" dirty="0" err="1">
                <a:solidFill>
                  <a:srgbClr val="000000"/>
                </a:solidFill>
                <a:latin typeface="Courier New"/>
                <a:ea typeface="Times New Roman"/>
                <a:cs typeface="Times New Roman"/>
              </a:rPr>
              <a:t>initCtx</a:t>
            </a:r>
            <a:r>
              <a:rPr lang="en-US" sz="1600" b="1" dirty="0">
                <a:solidFill>
                  <a:srgbClr val="000000"/>
                </a:solidFill>
                <a:latin typeface="Courier New"/>
                <a:ea typeface="Times New Roman"/>
                <a:cs typeface="Times New Roman"/>
              </a:rPr>
              <a:t> = </a:t>
            </a:r>
            <a:r>
              <a:rPr lang="en-US" sz="1600" b="1" dirty="0">
                <a:solidFill>
                  <a:srgbClr val="000080"/>
                </a:solidFill>
                <a:latin typeface="Courier New"/>
                <a:ea typeface="Times New Roman"/>
                <a:cs typeface="Times New Roman"/>
              </a:rPr>
              <a:t>new </a:t>
            </a:r>
            <a:r>
              <a:rPr lang="en-US" sz="1600" b="1" dirty="0" err="1">
                <a:solidFill>
                  <a:srgbClr val="000000"/>
                </a:solidFill>
                <a:latin typeface="Courier New"/>
                <a:ea typeface="Times New Roman"/>
                <a:cs typeface="Times New Roman"/>
              </a:rPr>
              <a:t>InitialContext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11    </a:t>
            </a:r>
            <a:r>
              <a:rPr lang="en-US" sz="1600" b="1" dirty="0">
                <a:solidFill>
                  <a:srgbClr val="000080"/>
                </a:solidFill>
                <a:latin typeface="Courier New"/>
                <a:ea typeface="Times New Roman"/>
                <a:cs typeface="Times New Roman"/>
              </a:rPr>
              <a:t>var </a:t>
            </a:r>
            <a:r>
              <a:rPr lang="en-US" sz="1600" b="1" dirty="0" err="1">
                <a:solidFill>
                  <a:srgbClr val="000000"/>
                </a:solidFill>
                <a:latin typeface="Courier New"/>
                <a:ea typeface="Times New Roman"/>
                <a:cs typeface="Times New Roman"/>
              </a:rPr>
              <a:t>envCtx</a:t>
            </a:r>
            <a:r>
              <a:rPr lang="en-US" sz="1600" b="1" dirty="0">
                <a:solidFill>
                  <a:srgbClr val="000000"/>
                </a:solidFill>
                <a:latin typeface="Courier New"/>
                <a:ea typeface="Times New Roman"/>
                <a:cs typeface="Times New Roman"/>
              </a:rPr>
              <a:t> = </a:t>
            </a:r>
            <a:r>
              <a:rPr lang="en-US" sz="1600" b="1" dirty="0" err="1">
                <a:solidFill>
                  <a:srgbClr val="000000"/>
                </a:solidFill>
                <a:latin typeface="Courier New"/>
                <a:ea typeface="Times New Roman"/>
                <a:cs typeface="Times New Roman"/>
              </a:rPr>
              <a:t>initCtx.lookup</a:t>
            </a:r>
            <a:r>
              <a:rPr lang="en-US" sz="1600" b="1" dirty="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a:t>
            </a:r>
            <a:r>
              <a:rPr lang="en-US" sz="1600" b="1" dirty="0" err="1">
                <a:solidFill>
                  <a:srgbClr val="008000"/>
                </a:solidFill>
                <a:latin typeface="Courier New"/>
                <a:ea typeface="Times New Roman"/>
                <a:cs typeface="Times New Roman"/>
              </a:rPr>
              <a:t>java:comp</a:t>
            </a:r>
            <a:r>
              <a:rPr lang="en-US" sz="1600" b="1" dirty="0">
                <a:solidFill>
                  <a:srgbClr val="008000"/>
                </a:solidFill>
                <a:latin typeface="Courier New"/>
                <a:ea typeface="Times New Roman"/>
                <a:cs typeface="Times New Roman"/>
              </a:rPr>
              <a:t>/</a:t>
            </a:r>
            <a:r>
              <a:rPr lang="en-US" sz="1600" b="1" dirty="0" err="1">
                <a:solidFill>
                  <a:srgbClr val="008000"/>
                </a:solidFill>
                <a:latin typeface="Courier New"/>
                <a:ea typeface="Times New Roman"/>
                <a:cs typeface="Times New Roman"/>
              </a:rPr>
              <a:t>env</a:t>
            </a:r>
            <a:r>
              <a:rPr lang="en-US" sz="1600" b="1" dirty="0">
                <a:solidFill>
                  <a:srgbClr val="008000"/>
                </a:solidFill>
                <a:latin typeface="Courier New"/>
                <a:ea typeface="Times New Roman"/>
                <a:cs typeface="Times New Roman"/>
              </a:rPr>
              <a:t>"</a:t>
            </a:r>
            <a:r>
              <a:rPr lang="en-US" sz="1600" b="1" dirty="0">
                <a:solidFill>
                  <a:srgbClr val="000000"/>
                </a:solidFill>
                <a:latin typeface="Courier New"/>
                <a:ea typeface="Times New Roman"/>
                <a:cs typeface="Times New Roman"/>
              </a:rPr>
              <a:t>) </a:t>
            </a:r>
            <a:r>
              <a:rPr lang="en-US" sz="1600" b="1" dirty="0">
                <a:solidFill>
                  <a:srgbClr val="000080"/>
                </a:solidFill>
                <a:latin typeface="Courier New"/>
                <a:ea typeface="Times New Roman"/>
                <a:cs typeface="Times New Roman"/>
              </a:rPr>
              <a:t>as </a:t>
            </a:r>
            <a:r>
              <a:rPr lang="en-US" sz="1600" b="1" dirty="0">
                <a:solidFill>
                  <a:srgbClr val="000000"/>
                </a:solidFill>
                <a:latin typeface="Courier New"/>
                <a:ea typeface="Times New Roman"/>
                <a:cs typeface="Times New Roman"/>
              </a:rPr>
              <a:t>Context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12    </a:t>
            </a:r>
            <a:r>
              <a:rPr lang="en-US" sz="1600" b="1" dirty="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username = </a:t>
            </a:r>
            <a:r>
              <a:rPr lang="en-US" sz="1600" b="1" dirty="0" err="1">
                <a:solidFill>
                  <a:srgbClr val="000000"/>
                </a:solidFill>
                <a:latin typeface="Courier New"/>
                <a:ea typeface="Times New Roman"/>
                <a:cs typeface="Times New Roman"/>
              </a:rPr>
              <a:t>envCtx.lookup</a:t>
            </a:r>
            <a:r>
              <a:rPr lang="en-US" sz="1600" b="1" dirty="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a:t>
            </a:r>
            <a:r>
              <a:rPr lang="en-US" sz="1600" b="1" dirty="0" err="1">
                <a:solidFill>
                  <a:srgbClr val="008000"/>
                </a:solidFill>
                <a:latin typeface="Courier New"/>
                <a:ea typeface="Times New Roman"/>
                <a:cs typeface="Times New Roman"/>
              </a:rPr>
              <a:t>jdbc</a:t>
            </a:r>
            <a:r>
              <a:rPr lang="en-US" sz="1600" b="1" dirty="0">
                <a:solidFill>
                  <a:srgbClr val="008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dbName</a:t>
            </a:r>
            <a:r>
              <a:rPr lang="en-US" sz="1600" b="1" dirty="0">
                <a:solidFill>
                  <a:srgbClr val="000000"/>
                </a:solidFill>
                <a:latin typeface="Courier New"/>
                <a:ea typeface="Times New Roman"/>
                <a:cs typeface="Times New Roman"/>
              </a:rPr>
              <a:t> + </a:t>
            </a:r>
            <a:r>
              <a:rPr lang="en-US" sz="1600" b="1" dirty="0">
                <a:solidFill>
                  <a:srgbClr val="008000"/>
                </a:solidFill>
                <a:latin typeface="Courier New"/>
                <a:ea typeface="Times New Roman"/>
                <a:cs typeface="Times New Roman"/>
              </a:rPr>
              <a:t>"/username"</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13    </a:t>
            </a:r>
            <a:r>
              <a:rPr lang="en-US" sz="1600" b="1" dirty="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password = </a:t>
            </a:r>
            <a:r>
              <a:rPr lang="en-US" sz="1600" b="1" dirty="0" err="1">
                <a:solidFill>
                  <a:srgbClr val="000000"/>
                </a:solidFill>
                <a:latin typeface="Courier New"/>
                <a:ea typeface="Times New Roman"/>
                <a:cs typeface="Times New Roman"/>
              </a:rPr>
              <a:t>envCtx.lookup</a:t>
            </a:r>
            <a:r>
              <a:rPr lang="en-US" sz="1600" b="1" dirty="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a:t>
            </a:r>
            <a:r>
              <a:rPr lang="en-US" sz="1600" b="1" dirty="0" err="1">
                <a:solidFill>
                  <a:srgbClr val="008000"/>
                </a:solidFill>
                <a:latin typeface="Courier New"/>
                <a:ea typeface="Times New Roman"/>
                <a:cs typeface="Times New Roman"/>
              </a:rPr>
              <a:t>jdbc</a:t>
            </a:r>
            <a:r>
              <a:rPr lang="en-US" sz="1600" b="1" dirty="0">
                <a:solidFill>
                  <a:srgbClr val="008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dbName</a:t>
            </a:r>
            <a:r>
              <a:rPr lang="en-US" sz="1600" b="1" dirty="0">
                <a:solidFill>
                  <a:srgbClr val="000000"/>
                </a:solidFill>
                <a:latin typeface="Courier New"/>
                <a:ea typeface="Times New Roman"/>
                <a:cs typeface="Times New Roman"/>
              </a:rPr>
              <a:t> + </a:t>
            </a:r>
            <a:r>
              <a:rPr lang="en-US" sz="1600" b="1" dirty="0">
                <a:solidFill>
                  <a:srgbClr val="008000"/>
                </a:solidFill>
                <a:latin typeface="Courier New"/>
                <a:ea typeface="Times New Roman"/>
                <a:cs typeface="Times New Roman"/>
              </a:rPr>
              <a:t>"/password"</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14    </a:t>
            </a:r>
            <a:r>
              <a:rPr lang="en-US" sz="1600" b="1" dirty="0">
                <a:solidFill>
                  <a:srgbClr val="000080"/>
                </a:solidFill>
                <a:latin typeface="Courier New"/>
                <a:ea typeface="Times New Roman"/>
                <a:cs typeface="Times New Roman"/>
              </a:rPr>
              <a:t>return new </a:t>
            </a:r>
            <a:r>
              <a:rPr lang="en-US" sz="1600" b="1" dirty="0" err="1">
                <a:solidFill>
                  <a:srgbClr val="000000"/>
                </a:solidFill>
                <a:latin typeface="Courier New"/>
                <a:ea typeface="Times New Roman"/>
                <a:cs typeface="Times New Roman"/>
              </a:rPr>
              <a:t>UsernamePasswordPair</a:t>
            </a:r>
            <a:r>
              <a:rPr lang="en-US" sz="1600" b="1" dirty="0">
                <a:solidFill>
                  <a:srgbClr val="000000"/>
                </a:solidFill>
                <a:latin typeface="Courier New"/>
                <a:ea typeface="Times New Roman"/>
                <a:cs typeface="Times New Roman"/>
              </a:rPr>
              <a:t>(username </a:t>
            </a:r>
            <a:r>
              <a:rPr lang="en-US" sz="1600" b="1" dirty="0">
                <a:solidFill>
                  <a:srgbClr val="000080"/>
                </a:solidFill>
                <a:latin typeface="Courier New"/>
                <a:ea typeface="Times New Roman"/>
                <a:cs typeface="Times New Roman"/>
              </a:rPr>
              <a:t>as </a:t>
            </a:r>
            <a:r>
              <a:rPr lang="en-US" sz="1600" b="1" dirty="0">
                <a:solidFill>
                  <a:srgbClr val="000000"/>
                </a:solidFill>
                <a:latin typeface="Courier New"/>
                <a:ea typeface="Times New Roman"/>
                <a:cs typeface="Times New Roman"/>
              </a:rPr>
              <a:t>String, </a:t>
            </a:r>
            <a:r>
              <a:rPr lang="en-US" sz="1600" b="1" dirty="0" smtClean="0">
                <a:solidFill>
                  <a:srgbClr val="000000"/>
                </a:solidFill>
                <a:latin typeface="Courier New"/>
                <a:ea typeface="Times New Roman"/>
                <a:cs typeface="Times New Roman"/>
              </a:rPr>
              <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password </a:t>
            </a:r>
            <a:r>
              <a:rPr lang="en-US" sz="1600" b="1" dirty="0">
                <a:solidFill>
                  <a:srgbClr val="000080"/>
                </a:solidFill>
                <a:latin typeface="Courier New"/>
                <a:ea typeface="Times New Roman"/>
                <a:cs typeface="Times New Roman"/>
              </a:rPr>
              <a:t>as </a:t>
            </a:r>
            <a:r>
              <a:rPr lang="en-US" sz="1600" b="1" dirty="0">
                <a:solidFill>
                  <a:srgbClr val="000000"/>
                </a:solidFill>
                <a:latin typeface="Courier New"/>
                <a:ea typeface="Times New Roman"/>
                <a:cs typeface="Times New Roman"/>
              </a:rPr>
              <a:t>String)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15     </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16   </a:t>
            </a:r>
            <a:r>
              <a:rPr lang="en-US" sz="1600" b="1" dirty="0">
                <a:solidFill>
                  <a:srgbClr val="000000"/>
                </a:solidFill>
                <a:latin typeface="Courier New"/>
                <a:ea typeface="Times New Roman"/>
                <a:cs typeface="Times New Roman"/>
              </a:rPr>
              <a:t>}</a:t>
            </a:r>
            <a:endParaRPr lang="en-US" sz="1600" b="1" dirty="0">
              <a:latin typeface="Calibri"/>
              <a:ea typeface="Calibri"/>
              <a:cs typeface="Times New Roman"/>
            </a:endParaRPr>
          </a:p>
          <a:p>
            <a:pPr>
              <a:lnSpc>
                <a:spcPct val="115000"/>
              </a:lnSpc>
              <a:spcAft>
                <a:spcPts val="1000"/>
              </a:spcAft>
            </a:pPr>
            <a:r>
              <a:rPr lang="en-US" sz="1600" b="1" dirty="0">
                <a:latin typeface="Calibri"/>
                <a:ea typeface="Calibri"/>
                <a:cs typeface="Times New Roman"/>
              </a:rPr>
              <a:t> </a:t>
            </a:r>
            <a:endParaRPr lang="en-US" sz="1600" b="1" dirty="0">
              <a:effectLst/>
              <a:latin typeface="Calibri"/>
              <a:ea typeface="Calibri"/>
              <a:cs typeface="Times New Roman"/>
            </a:endParaRPr>
          </a:p>
        </p:txBody>
      </p:sp>
    </p:spTree>
    <p:extLst>
      <p:ext uri="{BB962C8B-B14F-4D97-AF65-F5344CB8AC3E}">
        <p14:creationId xmlns:p14="http://schemas.microsoft.com/office/powerpoint/2010/main" val="3404150127"/>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lvl="1"/>
            <a:r>
              <a:rPr lang="en-US" dirty="0"/>
              <a:t>Describe how Guidewire authentication works</a:t>
            </a:r>
          </a:p>
          <a:p>
            <a:pPr lvl="1"/>
            <a:r>
              <a:rPr lang="en-US" dirty="0"/>
              <a:t>Create plugins that build authentication sources</a:t>
            </a:r>
          </a:p>
          <a:p>
            <a:pPr lvl="1"/>
            <a:r>
              <a:rPr lang="en-US" dirty="0"/>
              <a:t>Create plugins that use authentication sources to authenticate users</a:t>
            </a:r>
          </a:p>
          <a:p>
            <a:pPr lvl="1"/>
            <a:r>
              <a:rPr lang="en-US" dirty="0"/>
              <a:t>Create plugins that authenticate Guidewire application when connecting to databases</a:t>
            </a:r>
          </a:p>
          <a:p>
            <a:endParaRPr lang="en-US" dirty="0"/>
          </a:p>
        </p:txBody>
      </p:sp>
    </p:spTree>
    <p:extLst>
      <p:ext uri="{BB962C8B-B14F-4D97-AF65-F5344CB8AC3E}">
        <p14:creationId xmlns:p14="http://schemas.microsoft.com/office/powerpoint/2010/main" val="1696604355"/>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What is the purpose of the user authentication plugins?</a:t>
            </a:r>
          </a:p>
          <a:p>
            <a:r>
              <a:rPr lang="en-US" dirty="0"/>
              <a:t>What is the purpose of the database authentication plugin?</a:t>
            </a:r>
          </a:p>
          <a:p>
            <a:r>
              <a:rPr lang="en-US" dirty="0"/>
              <a:t>What interface and methods are required for a user authentication source creator plugin?</a:t>
            </a:r>
          </a:p>
          <a:p>
            <a:r>
              <a:rPr lang="en-US" dirty="0"/>
              <a:t>What interface and methods are required for a user authentication service plugin?</a:t>
            </a:r>
          </a:p>
          <a:p>
            <a:r>
              <a:rPr lang="en-US" dirty="0"/>
              <a:t>What interface and methods are required for a database authentication plugin?</a:t>
            </a:r>
          </a:p>
          <a:p>
            <a:r>
              <a:rPr lang="en-US" dirty="0"/>
              <a:t>Why can't you use local Guidewire web service (SOAP) APIs from within authentication plugins?</a:t>
            </a:r>
          </a:p>
          <a:p>
            <a:r>
              <a:rPr lang="en-US" dirty="0"/>
              <a:t>How do you deploy a user authentication service plugin?</a:t>
            </a:r>
          </a:p>
          <a:p>
            <a:endParaRPr lang="en-US" dirty="0"/>
          </a:p>
        </p:txBody>
      </p:sp>
    </p:spTree>
    <p:extLst>
      <p:ext uri="{BB962C8B-B14F-4D97-AF65-F5344CB8AC3E}">
        <p14:creationId xmlns:p14="http://schemas.microsoft.com/office/powerpoint/2010/main" val="1418831828"/>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261336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chemeClr val="bg1"/>
                </a:solidFill>
              </a:rPr>
              <a:t>User authentication overview</a:t>
            </a:r>
          </a:p>
          <a:p>
            <a:r>
              <a:rPr lang="en-US" dirty="0"/>
              <a:t>User authentication source creator plugin</a:t>
            </a:r>
          </a:p>
          <a:p>
            <a:r>
              <a:rPr lang="en-US" dirty="0"/>
              <a:t>User authentication service plugin</a:t>
            </a:r>
          </a:p>
          <a:p>
            <a:r>
              <a:rPr lang="en-US" dirty="0"/>
              <a:t>Database authentication overview and plugins</a:t>
            </a:r>
          </a:p>
          <a:p>
            <a:endParaRPr lang="en-US" dirty="0"/>
          </a:p>
        </p:txBody>
      </p:sp>
    </p:spTree>
    <p:extLst>
      <p:ext uri="{BB962C8B-B14F-4D97-AF65-F5344CB8AC3E}">
        <p14:creationId xmlns:p14="http://schemas.microsoft.com/office/powerpoint/2010/main" val="226996936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Authentication scenarios</a:t>
            </a:r>
          </a:p>
        </p:txBody>
      </p:sp>
      <p:sp>
        <p:nvSpPr>
          <p:cNvPr id="6" name="Content Placeholder 5"/>
          <p:cNvSpPr>
            <a:spLocks noGrp="1"/>
          </p:cNvSpPr>
          <p:nvPr>
            <p:ph sz="half" idx="1"/>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User </a:t>
            </a:r>
            <a:r>
              <a:rPr lang="en-US" dirty="0" smtClean="0"/>
              <a:t>Authentication</a:t>
            </a:r>
          </a:p>
          <a:p>
            <a:endParaRPr lang="en-US" dirty="0"/>
          </a:p>
          <a:p>
            <a:endParaRPr lang="en-US" dirty="0" smtClean="0"/>
          </a:p>
          <a:p>
            <a:endParaRPr lang="en-US" dirty="0" smtClean="0"/>
          </a:p>
          <a:p>
            <a:endParaRPr lang="en-US" dirty="0" smtClean="0"/>
          </a:p>
          <a:p>
            <a:pPr marL="0" indent="0">
              <a:buNone/>
            </a:pPr>
            <a:r>
              <a:rPr lang="en-US" dirty="0" smtClean="0"/>
              <a:t/>
            </a:r>
            <a:br>
              <a:rPr lang="en-US" dirty="0" smtClean="0"/>
            </a:br>
            <a:endParaRPr lang="en-US" dirty="0"/>
          </a:p>
          <a:p>
            <a:r>
              <a:rPr lang="en-US" dirty="0"/>
              <a:t>User logs into a Guidewire application</a:t>
            </a:r>
          </a:p>
          <a:p>
            <a:pPr lvl="1"/>
            <a:r>
              <a:rPr lang="en-US" dirty="0"/>
              <a:t>End user via login </a:t>
            </a:r>
            <a:r>
              <a:rPr lang="en-US" dirty="0" smtClean="0"/>
              <a:t>page	</a:t>
            </a:r>
            <a:endParaRPr lang="en-US" dirty="0"/>
          </a:p>
          <a:p>
            <a:pPr lvl="1"/>
            <a:r>
              <a:rPr lang="en-US" dirty="0" smtClean="0"/>
              <a:t>External </a:t>
            </a:r>
            <a:r>
              <a:rPr lang="en-US" dirty="0"/>
              <a:t>system via web service API</a:t>
            </a:r>
          </a:p>
          <a:p>
            <a:endParaRPr lang="en-US" dirty="0"/>
          </a:p>
        </p:txBody>
      </p:sp>
      <p:sp>
        <p:nvSpPr>
          <p:cNvPr id="7" name="Content Placeholder 6"/>
          <p:cNvSpPr>
            <a:spLocks noGrp="1"/>
          </p:cNvSpPr>
          <p:nvPr>
            <p:ph sz="half" idx="2"/>
          </p:nvPr>
        </p:nvSpPr>
        <p:spPr/>
        <p:txBody>
          <a:bodyPr/>
          <a:lstStyle/>
          <a:p>
            <a:r>
              <a:rPr lang="en-US" dirty="0"/>
              <a:t>Database Authentication</a:t>
            </a:r>
          </a:p>
          <a:p>
            <a:endParaRPr lang="en-US" dirty="0"/>
          </a:p>
          <a:p>
            <a:endParaRPr lang="en-US" dirty="0" smtClean="0"/>
          </a:p>
          <a:p>
            <a:endParaRPr lang="en-US" dirty="0"/>
          </a:p>
          <a:p>
            <a:endParaRPr lang="en-US" dirty="0" smtClean="0"/>
          </a:p>
          <a:p>
            <a:r>
              <a:rPr lang="en-US" dirty="0" smtClean="0"/>
              <a:t/>
            </a:r>
            <a:br>
              <a:rPr lang="en-US" dirty="0" smtClean="0"/>
            </a:br>
            <a:endParaRPr lang="en-US" dirty="0"/>
          </a:p>
          <a:p>
            <a:r>
              <a:rPr lang="en-US" dirty="0" smtClean="0"/>
              <a:t>Guidewire </a:t>
            </a:r>
            <a:r>
              <a:rPr lang="en-US" dirty="0"/>
              <a:t>application requires connection to Guidewire Database</a:t>
            </a:r>
          </a:p>
          <a:p>
            <a:pPr lvl="1"/>
            <a:r>
              <a:rPr lang="en-US" dirty="0"/>
              <a:t>Database connection requires username and password</a:t>
            </a:r>
          </a:p>
          <a:p>
            <a:endParaRPr lang="en-US" dirty="0"/>
          </a:p>
        </p:txBody>
      </p:sp>
      <p:pic>
        <p:nvPicPr>
          <p:cNvPr id="8" name="Picture 10" descr="icon_TrainingAp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4597" y="1703386"/>
            <a:ext cx="1006475" cy="100488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43"/>
          <p:cNvSpPr txBox="1">
            <a:spLocks noChangeArrowheads="1"/>
          </p:cNvSpPr>
          <p:nvPr/>
        </p:nvSpPr>
        <p:spPr bwMode="auto">
          <a:xfrm>
            <a:off x="2616200" y="2942116"/>
            <a:ext cx="170021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1"/>
                </a:solidFill>
              </a:rPr>
              <a:t>Guidewire</a:t>
            </a:r>
            <a:br>
              <a:rPr lang="en-US" sz="1600" dirty="0">
                <a:solidFill>
                  <a:schemeClr val="bg1"/>
                </a:solidFill>
              </a:rPr>
            </a:br>
            <a:r>
              <a:rPr lang="en-US" sz="1600" dirty="0">
                <a:solidFill>
                  <a:schemeClr val="bg1"/>
                </a:solidFill>
              </a:rPr>
              <a:t>Application</a:t>
            </a:r>
          </a:p>
        </p:txBody>
      </p:sp>
      <p:sp>
        <p:nvSpPr>
          <p:cNvPr id="11" name="Text Box 43"/>
          <p:cNvSpPr txBox="1">
            <a:spLocks noChangeArrowheads="1"/>
          </p:cNvSpPr>
          <p:nvPr/>
        </p:nvSpPr>
        <p:spPr bwMode="auto">
          <a:xfrm>
            <a:off x="4738688" y="2942116"/>
            <a:ext cx="170021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1"/>
                </a:solidFill>
              </a:rPr>
              <a:t>Guidewire</a:t>
            </a:r>
            <a:br>
              <a:rPr lang="en-US" sz="1600" dirty="0">
                <a:solidFill>
                  <a:schemeClr val="bg1"/>
                </a:solidFill>
              </a:rPr>
            </a:br>
            <a:r>
              <a:rPr lang="en-US" sz="1600" dirty="0">
                <a:solidFill>
                  <a:schemeClr val="bg1"/>
                </a:solidFill>
              </a:rPr>
              <a:t>Application</a:t>
            </a:r>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731294"/>
            <a:ext cx="819150" cy="8191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67600" y="1759870"/>
            <a:ext cx="1143000" cy="116416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Text Box 43"/>
          <p:cNvSpPr txBox="1">
            <a:spLocks noChangeArrowheads="1"/>
          </p:cNvSpPr>
          <p:nvPr/>
        </p:nvSpPr>
        <p:spPr bwMode="auto">
          <a:xfrm>
            <a:off x="7086600" y="2942116"/>
            <a:ext cx="170021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1"/>
                </a:solidFill>
              </a:rPr>
              <a:t>Guidewire</a:t>
            </a:r>
            <a:br>
              <a:rPr lang="en-US" sz="1600" dirty="0">
                <a:solidFill>
                  <a:schemeClr val="bg1"/>
                </a:solidFill>
              </a:rPr>
            </a:br>
            <a:r>
              <a:rPr lang="en-US" sz="1600" dirty="0" smtClean="0">
                <a:solidFill>
                  <a:schemeClr val="bg1"/>
                </a:solidFill>
              </a:rPr>
              <a:t>Database</a:t>
            </a:r>
            <a:endParaRPr lang="en-US" sz="1600" dirty="0">
              <a:solidFill>
                <a:schemeClr val="bg1"/>
              </a:solidFill>
            </a:endParaRPr>
          </a:p>
        </p:txBody>
      </p:sp>
      <p:sp>
        <p:nvSpPr>
          <p:cNvPr id="17" name="Line 76"/>
          <p:cNvSpPr>
            <a:spLocks noChangeShapeType="1"/>
          </p:cNvSpPr>
          <p:nvPr/>
        </p:nvSpPr>
        <p:spPr bwMode="auto">
          <a:xfrm>
            <a:off x="5959475" y="2205830"/>
            <a:ext cx="1508125"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cxnSp>
        <p:nvCxnSpPr>
          <p:cNvPr id="3" name="Elbow Connector 2"/>
          <p:cNvCxnSpPr>
            <a:endCxn id="8" idx="1"/>
          </p:cNvCxnSpPr>
          <p:nvPr/>
        </p:nvCxnSpPr>
        <p:spPr bwMode="auto">
          <a:xfrm>
            <a:off x="1428750" y="1600200"/>
            <a:ext cx="1565847" cy="605630"/>
          </a:xfrm>
          <a:prstGeom prst="bentConnector3">
            <a:avLst>
              <a:gd name="adj1" fmla="val 50000"/>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12" name="Elbow Connector 11"/>
          <p:cNvCxnSpPr>
            <a:stCxn id="1028" idx="3"/>
          </p:cNvCxnSpPr>
          <p:nvPr/>
        </p:nvCxnSpPr>
        <p:spPr bwMode="auto">
          <a:xfrm flipV="1">
            <a:off x="1428750" y="2476022"/>
            <a:ext cx="1565847" cy="664847"/>
          </a:xfrm>
          <a:prstGeom prst="bentConnector3">
            <a:avLst>
              <a:gd name="adj1" fmla="val 50000"/>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25" name="Picture 10" descr="icon_TrainingAp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1703386"/>
            <a:ext cx="1006475" cy="100488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7225" y="1390650"/>
            <a:ext cx="942975" cy="8953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3" name="Text Box 82"/>
          <p:cNvSpPr txBox="1">
            <a:spLocks noChangeArrowheads="1"/>
          </p:cNvSpPr>
          <p:nvPr/>
        </p:nvSpPr>
        <p:spPr bwMode="auto">
          <a:xfrm>
            <a:off x="735806" y="2258990"/>
            <a:ext cx="7858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a:solidFill>
                  <a:schemeClr val="bg1"/>
                </a:solidFill>
              </a:rPr>
              <a:t>User</a:t>
            </a:r>
          </a:p>
        </p:txBody>
      </p:sp>
      <p:sp>
        <p:nvSpPr>
          <p:cNvPr id="36" name="Text Box 82"/>
          <p:cNvSpPr txBox="1">
            <a:spLocks noChangeArrowheads="1"/>
          </p:cNvSpPr>
          <p:nvPr/>
        </p:nvSpPr>
        <p:spPr bwMode="auto">
          <a:xfrm>
            <a:off x="670082" y="3579526"/>
            <a:ext cx="123491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smtClean="0">
                <a:solidFill>
                  <a:schemeClr val="bg1"/>
                </a:solidFill>
              </a:rPr>
              <a:t>Web Service</a:t>
            </a:r>
            <a:endParaRPr lang="en-US" sz="1600" dirty="0">
              <a:solidFill>
                <a:schemeClr val="bg1"/>
              </a:solidFill>
            </a:endParaRPr>
          </a:p>
        </p:txBody>
      </p:sp>
    </p:spTree>
    <p:extLst>
      <p:ext uri="{BB962C8B-B14F-4D97-AF65-F5344CB8AC3E}">
        <p14:creationId xmlns:p14="http://schemas.microsoft.com/office/powerpoint/2010/main" val="2841570"/>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User authentication information</a:t>
            </a:r>
          </a:p>
        </p:txBody>
      </p:sp>
      <p:sp>
        <p:nvSpPr>
          <p:cNvPr id="4" name="Content Placeholder 3"/>
          <p:cNvSpPr>
            <a:spLocks noGrp="1"/>
          </p:cNvSpPr>
          <p:nvPr>
            <p:ph idx="1"/>
          </p:nvPr>
        </p:nvSpPr>
        <p:spPr/>
        <p:txBody>
          <a:bodyPr/>
          <a:lstStyle/>
          <a:p>
            <a:r>
              <a:rPr lang="en-US" dirty="0" smtClean="0"/>
              <a:t>Can consist of:</a:t>
            </a:r>
          </a:p>
          <a:p>
            <a:pPr lvl="1"/>
            <a:r>
              <a:rPr lang="en-US" dirty="0" smtClean="0"/>
              <a:t>Username/password from web form or external system</a:t>
            </a:r>
          </a:p>
          <a:p>
            <a:pPr lvl="1"/>
            <a:r>
              <a:rPr lang="en-US" dirty="0" smtClean="0"/>
              <a:t>Single sign-on credential (</a:t>
            </a:r>
            <a:r>
              <a:rPr lang="en-US" dirty="0" err="1" smtClean="0"/>
              <a:t>SSO</a:t>
            </a:r>
            <a:r>
              <a:rPr lang="en-US" dirty="0" smtClean="0"/>
              <a:t>) </a:t>
            </a:r>
          </a:p>
          <a:p>
            <a:pPr lvl="1"/>
            <a:r>
              <a:rPr lang="en-US" dirty="0" smtClean="0"/>
              <a:t>Client certificate</a:t>
            </a:r>
            <a:br>
              <a:rPr lang="en-US" dirty="0" smtClean="0"/>
            </a:br>
            <a:endParaRPr lang="en-US" dirty="0" smtClean="0"/>
          </a:p>
          <a:p>
            <a:r>
              <a:rPr lang="en-US" dirty="0" smtClean="0"/>
              <a:t>Authentication Source Creator plugin</a:t>
            </a:r>
          </a:p>
          <a:p>
            <a:pPr lvl="1"/>
            <a:r>
              <a:rPr lang="en-US" dirty="0" smtClean="0"/>
              <a:t>Creates authentication source</a:t>
            </a:r>
          </a:p>
          <a:p>
            <a:endParaRPr lang="en-US" dirty="0" smtClean="0"/>
          </a:p>
          <a:p>
            <a:r>
              <a:rPr lang="en-US" dirty="0" smtClean="0"/>
              <a:t>Authentication Service plugin </a:t>
            </a:r>
          </a:p>
          <a:p>
            <a:pPr lvl="1"/>
            <a:r>
              <a:rPr lang="en-US" dirty="0" smtClean="0"/>
              <a:t>Determines if credential is valid</a:t>
            </a:r>
          </a:p>
          <a:p>
            <a:pPr lvl="1"/>
            <a:r>
              <a:rPr lang="en-US" dirty="0" smtClean="0"/>
              <a:t>Allows user to log into </a:t>
            </a:r>
            <a:br>
              <a:rPr lang="en-US" dirty="0" smtClean="0"/>
            </a:br>
            <a:r>
              <a:rPr lang="en-US" dirty="0" smtClean="0"/>
              <a:t>Guidewire application</a:t>
            </a:r>
          </a:p>
          <a:p>
            <a:endParaRPr lang="en-US" dirty="0"/>
          </a:p>
        </p:txBody>
      </p:sp>
      <p:sp>
        <p:nvSpPr>
          <p:cNvPr id="21" name="Text Box 31"/>
          <p:cNvSpPr txBox="1">
            <a:spLocks noChangeArrowheads="1"/>
          </p:cNvSpPr>
          <p:nvPr/>
        </p:nvSpPr>
        <p:spPr bwMode="auto">
          <a:xfrm>
            <a:off x="5029200" y="5400374"/>
            <a:ext cx="2058988"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600" dirty="0">
                <a:solidFill>
                  <a:schemeClr val="bg1"/>
                </a:solidFill>
              </a:rPr>
              <a:t>Authentication</a:t>
            </a:r>
            <a:br>
              <a:rPr lang="en-US" sz="1600" dirty="0">
                <a:solidFill>
                  <a:schemeClr val="bg1"/>
                </a:solidFill>
              </a:rPr>
            </a:br>
            <a:r>
              <a:rPr lang="en-US" sz="1600" dirty="0">
                <a:solidFill>
                  <a:schemeClr val="bg1"/>
                </a:solidFill>
              </a:rPr>
              <a:t>service </a:t>
            </a:r>
            <a:r>
              <a:rPr lang="en-US" sz="1600" dirty="0" smtClean="0">
                <a:solidFill>
                  <a:schemeClr val="bg1"/>
                </a:solidFill>
              </a:rPr>
              <a:t/>
            </a:r>
            <a:br>
              <a:rPr lang="en-US" sz="1600" dirty="0" smtClean="0">
                <a:solidFill>
                  <a:schemeClr val="bg1"/>
                </a:solidFill>
              </a:rPr>
            </a:br>
            <a:r>
              <a:rPr lang="en-US" sz="1600" dirty="0" smtClean="0">
                <a:solidFill>
                  <a:schemeClr val="bg1"/>
                </a:solidFill>
              </a:rPr>
              <a:t>plugin</a:t>
            </a:r>
            <a:endParaRPr lang="en-US" sz="1600" dirty="0">
              <a:solidFill>
                <a:schemeClr val="bg1"/>
              </a:solidFill>
            </a:endParaRPr>
          </a:p>
        </p:txBody>
      </p:sp>
      <p:sp>
        <p:nvSpPr>
          <p:cNvPr id="50" name="Text Box 17"/>
          <p:cNvSpPr txBox="1">
            <a:spLocks noChangeArrowheads="1"/>
          </p:cNvSpPr>
          <p:nvPr/>
        </p:nvSpPr>
        <p:spPr bwMode="auto">
          <a:xfrm>
            <a:off x="4648200" y="3376136"/>
            <a:ext cx="2484974"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defPPr>
              <a:defRPr lang="en-US"/>
            </a:defPPr>
            <a:lvl1pPr algn="r">
              <a:defRPr sz="1600" b="1">
                <a:solidFill>
                  <a:schemeClr val="bg1"/>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r>
              <a:rPr lang="en-US" dirty="0"/>
              <a:t>Authentication </a:t>
            </a:r>
            <a:r>
              <a:rPr lang="en-US" dirty="0" smtClean="0"/>
              <a:t/>
            </a:r>
            <a:br>
              <a:rPr lang="en-US" dirty="0" smtClean="0"/>
            </a:br>
            <a:r>
              <a:rPr lang="en-US" dirty="0" smtClean="0"/>
              <a:t>source creator </a:t>
            </a:r>
            <a:br>
              <a:rPr lang="en-US" dirty="0" smtClean="0"/>
            </a:br>
            <a:r>
              <a:rPr lang="en-US" dirty="0" smtClean="0"/>
              <a:t>plugin</a:t>
            </a:r>
            <a:endParaRPr lang="en-US" dirty="0"/>
          </a:p>
        </p:txBody>
      </p:sp>
      <p:grpSp>
        <p:nvGrpSpPr>
          <p:cNvPr id="72" name="iocn Authentication Source Plugin"/>
          <p:cNvGrpSpPr/>
          <p:nvPr/>
        </p:nvGrpSpPr>
        <p:grpSpPr>
          <a:xfrm>
            <a:off x="7154717" y="2426228"/>
            <a:ext cx="1481558" cy="1792804"/>
            <a:chOff x="5638005" y="1448649"/>
            <a:chExt cx="995025" cy="1204060"/>
          </a:xfrm>
        </p:grpSpPr>
        <p:grpSp>
          <p:nvGrpSpPr>
            <p:cNvPr id="73" name="Group 72"/>
            <p:cNvGrpSpPr/>
            <p:nvPr/>
          </p:nvGrpSpPr>
          <p:grpSpPr>
            <a:xfrm>
              <a:off x="5682615" y="1448649"/>
              <a:ext cx="950415" cy="1204060"/>
              <a:chOff x="5682615" y="1448649"/>
              <a:chExt cx="950415" cy="1204060"/>
            </a:xfrm>
          </p:grpSpPr>
          <p:pic>
            <p:nvPicPr>
              <p:cNvPr id="79" name="icon Do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2615" y="1448649"/>
                <a:ext cx="762000" cy="99853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0" name="doc Sourc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0118" y="1972911"/>
                <a:ext cx="602912" cy="6797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74" name="icon Plugin"/>
            <p:cNvGrpSpPr>
              <a:grpSpLocks/>
            </p:cNvGrpSpPr>
            <p:nvPr/>
          </p:nvGrpSpPr>
          <p:grpSpPr bwMode="auto">
            <a:xfrm>
              <a:off x="5638005" y="1565327"/>
              <a:ext cx="392113" cy="462185"/>
              <a:chOff x="4500" y="2762"/>
              <a:chExt cx="247" cy="291"/>
            </a:xfrm>
            <a:effectLst>
              <a:outerShdw blurRad="50800" dist="38100" dir="2700000" algn="tl" rotWithShape="0">
                <a:prstClr val="black">
                  <a:alpha val="40000"/>
                </a:prstClr>
              </a:outerShdw>
            </a:effectLst>
          </p:grpSpPr>
          <p:sp>
            <p:nvSpPr>
              <p:cNvPr id="75"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76"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77"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78"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grpSp>
      <p:grpSp>
        <p:nvGrpSpPr>
          <p:cNvPr id="81" name="Group 80"/>
          <p:cNvGrpSpPr/>
          <p:nvPr/>
        </p:nvGrpSpPr>
        <p:grpSpPr>
          <a:xfrm>
            <a:off x="7094253" y="4538468"/>
            <a:ext cx="1744947" cy="1922896"/>
            <a:chOff x="4110375" y="1255834"/>
            <a:chExt cx="1171919" cy="1291431"/>
          </a:xfrm>
        </p:grpSpPr>
        <p:pic>
          <p:nvPicPr>
            <p:cNvPr id="82" name="icon Do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4985" y="1255834"/>
              <a:ext cx="762000" cy="99853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83" name="icon Plugin"/>
            <p:cNvGrpSpPr>
              <a:grpSpLocks/>
            </p:cNvGrpSpPr>
            <p:nvPr/>
          </p:nvGrpSpPr>
          <p:grpSpPr bwMode="auto">
            <a:xfrm>
              <a:off x="4110375" y="1372512"/>
              <a:ext cx="392113" cy="462185"/>
              <a:chOff x="4500" y="2762"/>
              <a:chExt cx="247" cy="291"/>
            </a:xfrm>
            <a:effectLst>
              <a:outerShdw blurRad="50800" dist="38100" dir="2700000" algn="tl" rotWithShape="0">
                <a:prstClr val="black">
                  <a:alpha val="40000"/>
                </a:prstClr>
              </a:outerShdw>
            </a:effectLst>
          </p:grpSpPr>
          <p:sp>
            <p:nvSpPr>
              <p:cNvPr id="85"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86"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87"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88"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pic>
          <p:nvPicPr>
            <p:cNvPr id="84"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4094" y="1755102"/>
              <a:ext cx="838200" cy="7921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337767197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15000"/>
                    </a14:imgEffect>
                    <a14:imgEffect>
                      <a14:brightnessContrast bright="-6000" contrast="6000"/>
                    </a14:imgEffect>
                  </a14:imgLayer>
                </a14:imgProps>
              </a:ext>
              <a:ext uri="{28A0092B-C50C-407E-A947-70E740481C1C}">
                <a14:useLocalDpi xmlns:a14="http://schemas.microsoft.com/office/drawing/2010/main" val="0"/>
              </a:ext>
            </a:extLst>
          </a:blip>
          <a:srcRect/>
          <a:stretch>
            <a:fillRect/>
          </a:stretch>
        </p:blipFill>
        <p:spPr bwMode="auto">
          <a:xfrm>
            <a:off x="76200" y="971746"/>
            <a:ext cx="3627192" cy="1542854"/>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Lst>
        </p:spPr>
      </p:pic>
      <p:sp>
        <p:nvSpPr>
          <p:cNvPr id="62" name="Line 76"/>
          <p:cNvSpPr>
            <a:spLocks noChangeShapeType="1"/>
          </p:cNvSpPr>
          <p:nvPr/>
        </p:nvSpPr>
        <p:spPr bwMode="auto">
          <a:xfrm>
            <a:off x="5105400" y="1857864"/>
            <a:ext cx="2019300"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4" name="Title 3"/>
          <p:cNvSpPr>
            <a:spLocks noGrp="1"/>
          </p:cNvSpPr>
          <p:nvPr>
            <p:ph type="title"/>
          </p:nvPr>
        </p:nvSpPr>
        <p:spPr/>
        <p:txBody>
          <a:bodyPr/>
          <a:lstStyle/>
          <a:p>
            <a:r>
              <a:rPr lang="en-US" dirty="0"/>
              <a:t>Authentication source creator plugin</a:t>
            </a:r>
          </a:p>
        </p:txBody>
      </p:sp>
      <p:sp>
        <p:nvSpPr>
          <p:cNvPr id="3" name="Content Placeholder 2"/>
          <p:cNvSpPr>
            <a:spLocks noGrp="1"/>
          </p:cNvSpPr>
          <p:nvPr>
            <p:ph idx="1"/>
          </p:nvPr>
        </p:nvSpPr>
        <p:spPr/>
        <p:txBody>
          <a:bodyPr/>
          <a:lstStyle/>
          <a:p>
            <a:r>
              <a:rPr lang="en-US" dirty="0"/>
              <a:t>Receives user authentication information </a:t>
            </a:r>
          </a:p>
          <a:p>
            <a:pPr lvl="1"/>
            <a:r>
              <a:rPr lang="en-US" dirty="0"/>
              <a:t>Username and Password key value pair</a:t>
            </a:r>
          </a:p>
          <a:p>
            <a:pPr lvl="1"/>
            <a:r>
              <a:rPr lang="en-US" dirty="0"/>
              <a:t>Example: Web Form Login</a:t>
            </a:r>
          </a:p>
          <a:p>
            <a:r>
              <a:rPr lang="en-US" dirty="0"/>
              <a:t>Creator Plugin converts to an Authentication Source</a:t>
            </a:r>
          </a:p>
          <a:p>
            <a:pPr lvl="1"/>
            <a:r>
              <a:rPr lang="en-US" dirty="0"/>
              <a:t>A structured credential used by the Authentication Service</a:t>
            </a:r>
          </a:p>
          <a:p>
            <a:r>
              <a:rPr lang="en-US" dirty="0"/>
              <a:t>All Guidewire applications use the Authentication source creator plugin by default </a:t>
            </a:r>
          </a:p>
          <a:p>
            <a:endParaRPr lang="en-US" dirty="0"/>
          </a:p>
        </p:txBody>
      </p:sp>
      <p:sp>
        <p:nvSpPr>
          <p:cNvPr id="42" name="Text Box 17"/>
          <p:cNvSpPr txBox="1">
            <a:spLocks noChangeArrowheads="1"/>
          </p:cNvSpPr>
          <p:nvPr/>
        </p:nvSpPr>
        <p:spPr bwMode="auto">
          <a:xfrm>
            <a:off x="3391345" y="2895600"/>
            <a:ext cx="270986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1"/>
                </a:solidFill>
              </a:rPr>
              <a:t>Authentication source</a:t>
            </a:r>
            <a:br>
              <a:rPr lang="en-US" sz="1600" dirty="0">
                <a:solidFill>
                  <a:schemeClr val="bg1"/>
                </a:solidFill>
              </a:rPr>
            </a:br>
            <a:r>
              <a:rPr lang="en-US" sz="1600" dirty="0">
                <a:solidFill>
                  <a:schemeClr val="bg1"/>
                </a:solidFill>
              </a:rPr>
              <a:t>creator plugin</a:t>
            </a:r>
          </a:p>
        </p:txBody>
      </p:sp>
      <p:grpSp>
        <p:nvGrpSpPr>
          <p:cNvPr id="7169" name="iocn Authentication Source Plugin"/>
          <p:cNvGrpSpPr/>
          <p:nvPr/>
        </p:nvGrpSpPr>
        <p:grpSpPr>
          <a:xfrm>
            <a:off x="4110375" y="1255833"/>
            <a:ext cx="1376025" cy="1665101"/>
            <a:chOff x="5638005" y="1448649"/>
            <a:chExt cx="995025" cy="1204060"/>
          </a:xfrm>
        </p:grpSpPr>
        <p:grpSp>
          <p:nvGrpSpPr>
            <p:cNvPr id="20" name="Group 19"/>
            <p:cNvGrpSpPr/>
            <p:nvPr/>
          </p:nvGrpSpPr>
          <p:grpSpPr>
            <a:xfrm>
              <a:off x="5682615" y="1448649"/>
              <a:ext cx="950415" cy="1204060"/>
              <a:chOff x="5682615" y="1448649"/>
              <a:chExt cx="950415" cy="1204060"/>
            </a:xfrm>
          </p:grpSpPr>
          <p:pic>
            <p:nvPicPr>
              <p:cNvPr id="7173" name="icon Doc"/>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82615" y="1448649"/>
                <a:ext cx="762000" cy="99853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7" name="doc Sourc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30118" y="1972911"/>
                <a:ext cx="602912" cy="6797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24" name="icon Plugin"/>
            <p:cNvGrpSpPr>
              <a:grpSpLocks/>
            </p:cNvGrpSpPr>
            <p:nvPr/>
          </p:nvGrpSpPr>
          <p:grpSpPr bwMode="auto">
            <a:xfrm>
              <a:off x="5638005" y="1565327"/>
              <a:ext cx="392113" cy="462185"/>
              <a:chOff x="4500" y="2762"/>
              <a:chExt cx="247" cy="291"/>
            </a:xfrm>
            <a:effectLst>
              <a:outerShdw blurRad="50800" dist="38100" dir="2700000" algn="tl" rotWithShape="0">
                <a:prstClr val="black">
                  <a:alpha val="40000"/>
                </a:prstClr>
              </a:outerShdw>
            </a:effectLst>
          </p:grpSpPr>
          <p:sp>
            <p:nvSpPr>
              <p:cNvPr id="32"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33"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34"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35"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grpSp>
      <p:pic>
        <p:nvPicPr>
          <p:cNvPr id="7179"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24700" y="1277169"/>
            <a:ext cx="1257300" cy="141763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0" name="Text Box 19"/>
          <p:cNvSpPr txBox="1">
            <a:spLocks noChangeArrowheads="1"/>
          </p:cNvSpPr>
          <p:nvPr/>
        </p:nvSpPr>
        <p:spPr bwMode="auto">
          <a:xfrm>
            <a:off x="6834188" y="2895600"/>
            <a:ext cx="179387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1"/>
                </a:solidFill>
              </a:rPr>
              <a:t>Authentication Source</a:t>
            </a:r>
          </a:p>
        </p:txBody>
      </p:sp>
      <p:sp>
        <p:nvSpPr>
          <p:cNvPr id="61" name="Text Box 43"/>
          <p:cNvSpPr txBox="1">
            <a:spLocks noChangeArrowheads="1"/>
          </p:cNvSpPr>
          <p:nvPr/>
        </p:nvSpPr>
        <p:spPr bwMode="auto">
          <a:xfrm>
            <a:off x="1062038" y="2895600"/>
            <a:ext cx="17018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1"/>
                </a:solidFill>
              </a:rPr>
              <a:t>Web Form Login</a:t>
            </a:r>
          </a:p>
        </p:txBody>
      </p:sp>
      <p:sp>
        <p:nvSpPr>
          <p:cNvPr id="63" name="Line 76"/>
          <p:cNvSpPr>
            <a:spLocks noChangeShapeType="1"/>
          </p:cNvSpPr>
          <p:nvPr/>
        </p:nvSpPr>
        <p:spPr bwMode="auto">
          <a:xfrm>
            <a:off x="2286000" y="1857864"/>
            <a:ext cx="1786275"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7180"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91270" y="1600200"/>
            <a:ext cx="600075" cy="60007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5" name="Text Box 43" hidden="1"/>
          <p:cNvSpPr txBox="1">
            <a:spLocks noChangeArrowheads="1"/>
          </p:cNvSpPr>
          <p:nvPr/>
        </p:nvSpPr>
        <p:spPr bwMode="auto">
          <a:xfrm>
            <a:off x="2260600" y="1187784"/>
            <a:ext cx="17018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dirty="0" smtClean="0">
                <a:solidFill>
                  <a:schemeClr val="bg1"/>
                </a:solidFill>
              </a:rPr>
              <a:t>Key value</a:t>
            </a:r>
            <a:br>
              <a:rPr lang="en-US" sz="1800" dirty="0" smtClean="0">
                <a:solidFill>
                  <a:schemeClr val="bg1"/>
                </a:solidFill>
              </a:rPr>
            </a:br>
            <a:r>
              <a:rPr lang="en-US" sz="1800" dirty="0" smtClean="0">
                <a:solidFill>
                  <a:schemeClr val="bg1"/>
                </a:solidFill>
              </a:rPr>
              <a:t/>
            </a:r>
            <a:br>
              <a:rPr lang="en-US" sz="1800" dirty="0" smtClean="0">
                <a:solidFill>
                  <a:schemeClr val="bg1"/>
                </a:solidFill>
              </a:rPr>
            </a:br>
            <a:r>
              <a:rPr lang="en-US" sz="1800" dirty="0" smtClean="0">
                <a:solidFill>
                  <a:schemeClr val="bg1"/>
                </a:solidFill>
              </a:rPr>
              <a:t/>
            </a:r>
            <a:br>
              <a:rPr lang="en-US" sz="1800" dirty="0" smtClean="0">
                <a:solidFill>
                  <a:schemeClr val="bg1"/>
                </a:solidFill>
              </a:rPr>
            </a:br>
            <a:r>
              <a:rPr lang="en-US" sz="1800" dirty="0" smtClean="0">
                <a:solidFill>
                  <a:schemeClr val="bg1"/>
                </a:solidFill>
              </a:rPr>
              <a:t> </a:t>
            </a:r>
            <a:br>
              <a:rPr lang="en-US" sz="1800" dirty="0" smtClean="0">
                <a:solidFill>
                  <a:schemeClr val="bg1"/>
                </a:solidFill>
              </a:rPr>
            </a:br>
            <a:r>
              <a:rPr lang="en-US" sz="1800" dirty="0" smtClean="0">
                <a:solidFill>
                  <a:schemeClr val="bg1"/>
                </a:solidFill>
              </a:rPr>
              <a:t>pair</a:t>
            </a:r>
            <a:endParaRPr lang="en-US" sz="1800" dirty="0">
              <a:solidFill>
                <a:schemeClr val="bg1"/>
              </a:solidFill>
            </a:endParaRPr>
          </a:p>
        </p:txBody>
      </p:sp>
    </p:spTree>
    <p:extLst>
      <p:ext uri="{BB962C8B-B14F-4D97-AF65-F5344CB8AC3E}">
        <p14:creationId xmlns:p14="http://schemas.microsoft.com/office/powerpoint/2010/main" val="3219316440"/>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10" descr="icon_TrainingAp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8948" y="1060962"/>
            <a:ext cx="1150652" cy="114883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3" name="Right Arrow 8192"/>
          <p:cNvSpPr/>
          <p:nvPr/>
        </p:nvSpPr>
        <p:spPr bwMode="auto">
          <a:xfrm>
            <a:off x="1371600" y="1457325"/>
            <a:ext cx="5847556" cy="335230"/>
          </a:xfrm>
          <a:prstGeom prst="right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a:t>Authentication service plugin</a:t>
            </a:r>
          </a:p>
        </p:txBody>
      </p:sp>
      <p:sp>
        <p:nvSpPr>
          <p:cNvPr id="3" name="Content Placeholder 2"/>
          <p:cNvSpPr>
            <a:spLocks noGrp="1"/>
          </p:cNvSpPr>
          <p:nvPr>
            <p:ph idx="1"/>
          </p:nvPr>
        </p:nvSpPr>
        <p:spPr/>
        <p:txBody>
          <a:bodyPr/>
          <a:lstStyle/>
          <a:p>
            <a:r>
              <a:rPr lang="en-US" dirty="0"/>
              <a:t>Determines whether to permit a user to log in</a:t>
            </a:r>
          </a:p>
          <a:p>
            <a:r>
              <a:rPr lang="en-US" dirty="0"/>
              <a:t>Typically validates a user credentials using</a:t>
            </a:r>
          </a:p>
          <a:p>
            <a:pPr lvl="1"/>
            <a:r>
              <a:rPr lang="en-US" dirty="0"/>
              <a:t>An external system such as MS Active Directory or </a:t>
            </a:r>
            <a:r>
              <a:rPr lang="en-US" dirty="0" err="1"/>
              <a:t>LDAP</a:t>
            </a:r>
            <a:r>
              <a:rPr lang="en-US" dirty="0"/>
              <a:t> </a:t>
            </a:r>
          </a:p>
          <a:p>
            <a:pPr lvl="1"/>
            <a:r>
              <a:rPr lang="en-US" dirty="0"/>
              <a:t>Internal user table such as </a:t>
            </a:r>
            <a:r>
              <a:rPr lang="en-US" dirty="0" err="1"/>
              <a:t>gwXX_Credential</a:t>
            </a:r>
            <a:endParaRPr lang="en-US" dirty="0"/>
          </a:p>
          <a:p>
            <a:pPr lvl="1"/>
            <a:r>
              <a:rPr lang="en-US" dirty="0"/>
              <a:t>Other data store, internal or external, for user credentials</a:t>
            </a:r>
          </a:p>
          <a:p>
            <a:endParaRPr lang="en-US" dirty="0"/>
          </a:p>
        </p:txBody>
      </p:sp>
      <p:pic>
        <p:nvPicPr>
          <p:cNvPr id="35"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383" y="1029838"/>
            <a:ext cx="1523612" cy="144666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5" name="Text Box 43"/>
          <p:cNvSpPr txBox="1">
            <a:spLocks noChangeArrowheads="1"/>
          </p:cNvSpPr>
          <p:nvPr/>
        </p:nvSpPr>
        <p:spPr bwMode="auto">
          <a:xfrm>
            <a:off x="6872288" y="2662592"/>
            <a:ext cx="170021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1"/>
                </a:solidFill>
              </a:rPr>
              <a:t>Guidewire</a:t>
            </a:r>
            <a:br>
              <a:rPr lang="en-US" sz="1600" dirty="0">
                <a:solidFill>
                  <a:schemeClr val="bg1"/>
                </a:solidFill>
              </a:rPr>
            </a:br>
            <a:r>
              <a:rPr lang="en-US" sz="1600" dirty="0">
                <a:solidFill>
                  <a:schemeClr val="bg1"/>
                </a:solidFill>
              </a:rPr>
              <a:t>Application</a:t>
            </a:r>
          </a:p>
        </p:txBody>
      </p:sp>
      <p:grpSp>
        <p:nvGrpSpPr>
          <p:cNvPr id="48" name="Group 47"/>
          <p:cNvGrpSpPr/>
          <p:nvPr/>
        </p:nvGrpSpPr>
        <p:grpSpPr>
          <a:xfrm>
            <a:off x="3810000" y="885825"/>
            <a:ext cx="1744947" cy="1922896"/>
            <a:chOff x="4110375" y="1255834"/>
            <a:chExt cx="1171919" cy="1291431"/>
          </a:xfrm>
        </p:grpSpPr>
        <p:pic>
          <p:nvPicPr>
            <p:cNvPr id="49" name="icon Doc"/>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54985" y="1255834"/>
              <a:ext cx="762000" cy="99853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0" name="icon Plugin"/>
            <p:cNvGrpSpPr>
              <a:grpSpLocks/>
            </p:cNvGrpSpPr>
            <p:nvPr/>
          </p:nvGrpSpPr>
          <p:grpSpPr bwMode="auto">
            <a:xfrm>
              <a:off x="4110375" y="1372512"/>
              <a:ext cx="392113" cy="462185"/>
              <a:chOff x="4500" y="2762"/>
              <a:chExt cx="247" cy="291"/>
            </a:xfrm>
            <a:effectLst>
              <a:outerShdw blurRad="50800" dist="38100" dir="2700000" algn="tl" rotWithShape="0">
                <a:prstClr val="black">
                  <a:alpha val="40000"/>
                </a:prstClr>
              </a:outerShdw>
            </a:effectLst>
          </p:grpSpPr>
          <p:sp>
            <p:nvSpPr>
              <p:cNvPr id="52"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53"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54"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55"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pic>
          <p:nvPicPr>
            <p:cNvPr id="5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44094" y="1755102"/>
              <a:ext cx="838200" cy="7921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56" name="Text Box 31"/>
          <p:cNvSpPr txBox="1">
            <a:spLocks noChangeArrowheads="1"/>
          </p:cNvSpPr>
          <p:nvPr/>
        </p:nvSpPr>
        <p:spPr bwMode="auto">
          <a:xfrm>
            <a:off x="3165475" y="2662592"/>
            <a:ext cx="282098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1"/>
                </a:solidFill>
              </a:rPr>
              <a:t>Authentication</a:t>
            </a:r>
            <a:br>
              <a:rPr lang="en-US" sz="1600" dirty="0">
                <a:solidFill>
                  <a:schemeClr val="bg1"/>
                </a:solidFill>
              </a:rPr>
            </a:br>
            <a:r>
              <a:rPr lang="en-US" sz="1600" dirty="0">
                <a:solidFill>
                  <a:schemeClr val="bg1"/>
                </a:solidFill>
              </a:rPr>
              <a:t>service plugin</a:t>
            </a:r>
          </a:p>
        </p:txBody>
      </p:sp>
      <p:sp>
        <p:nvSpPr>
          <p:cNvPr id="57" name="Text Box 82"/>
          <p:cNvSpPr txBox="1">
            <a:spLocks noChangeArrowheads="1"/>
          </p:cNvSpPr>
          <p:nvPr/>
        </p:nvSpPr>
        <p:spPr bwMode="auto">
          <a:xfrm>
            <a:off x="1071563" y="2662592"/>
            <a:ext cx="7858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1"/>
                </a:solidFill>
              </a:rPr>
              <a:t>User</a:t>
            </a:r>
          </a:p>
        </p:txBody>
      </p:sp>
    </p:spTree>
    <p:extLst>
      <p:ext uri="{BB962C8B-B14F-4D97-AF65-F5344CB8AC3E}">
        <p14:creationId xmlns:p14="http://schemas.microsoft.com/office/powerpoint/2010/main" val="182021951"/>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10" descr="icon_TrainingAp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7048" y="1066800"/>
            <a:ext cx="1150652" cy="114883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4"/>
          <p:cNvSpPr>
            <a:spLocks noGrp="1"/>
          </p:cNvSpPr>
          <p:nvPr>
            <p:ph type="title"/>
          </p:nvPr>
        </p:nvSpPr>
        <p:spPr/>
        <p:txBody>
          <a:bodyPr/>
          <a:lstStyle/>
          <a:p>
            <a:r>
              <a:rPr lang="en-US" dirty="0" smtClean="0"/>
              <a:t>Web services authentication plugin</a:t>
            </a:r>
            <a:endParaRPr lang="en-US" dirty="0"/>
          </a:p>
        </p:txBody>
      </p:sp>
      <p:sp>
        <p:nvSpPr>
          <p:cNvPr id="4" name="Content Placeholder 3"/>
          <p:cNvSpPr>
            <a:spLocks noGrp="1"/>
          </p:cNvSpPr>
          <p:nvPr>
            <p:ph idx="1"/>
          </p:nvPr>
        </p:nvSpPr>
        <p:spPr/>
        <p:txBody>
          <a:bodyPr/>
          <a:lstStyle/>
          <a:p>
            <a:r>
              <a:rPr lang="en-US" dirty="0" smtClean="0"/>
              <a:t>For </a:t>
            </a:r>
            <a:r>
              <a:rPr lang="en-US" dirty="0"/>
              <a:t>WS-I web services </a:t>
            </a:r>
            <a:r>
              <a:rPr lang="en-US" dirty="0" smtClean="0"/>
              <a:t>that require permissions</a:t>
            </a:r>
          </a:p>
          <a:p>
            <a:pPr lvl="1"/>
            <a:r>
              <a:rPr lang="en-US" dirty="0"/>
              <a:t>Handle the name/password authentication for a user connecting to WS-I web </a:t>
            </a:r>
            <a:r>
              <a:rPr lang="en-US" dirty="0" smtClean="0"/>
              <a:t>services</a:t>
            </a:r>
          </a:p>
          <a:p>
            <a:pPr lvl="1"/>
            <a:r>
              <a:rPr lang="en-US" dirty="0" smtClean="0"/>
              <a:t>Calls the registered implementation of the </a:t>
            </a:r>
            <a:r>
              <a:rPr lang="en-US" dirty="0" err="1" smtClean="0"/>
              <a:t>AuthenticationServicePlugin</a:t>
            </a:r>
            <a:r>
              <a:rPr lang="en-US" dirty="0" smtClean="0"/>
              <a:t> </a:t>
            </a:r>
            <a:endParaRPr lang="en-US" dirty="0"/>
          </a:p>
          <a:p>
            <a:r>
              <a:rPr lang="en-US" dirty="0" smtClean="0"/>
              <a:t>A registered and enabled version of the plugin required otherwise web services are unable to authenticate </a:t>
            </a:r>
          </a:p>
          <a:p>
            <a:pPr lvl="1"/>
            <a:endParaRPr lang="en-US" dirty="0"/>
          </a:p>
        </p:txBody>
      </p:sp>
      <p:grpSp>
        <p:nvGrpSpPr>
          <p:cNvPr id="8" name="icon Plugin"/>
          <p:cNvGrpSpPr>
            <a:grpSpLocks/>
          </p:cNvGrpSpPr>
          <p:nvPr/>
        </p:nvGrpSpPr>
        <p:grpSpPr bwMode="auto">
          <a:xfrm>
            <a:off x="3810000" y="1057294"/>
            <a:ext cx="583843" cy="688177"/>
            <a:chOff x="4500" y="2762"/>
            <a:chExt cx="247" cy="291"/>
          </a:xfrm>
          <a:effectLst>
            <a:outerShdw blurRad="50800" dist="38100" dir="2700000" algn="tl" rotWithShape="0">
              <a:prstClr val="black">
                <a:alpha val="40000"/>
              </a:prstClr>
            </a:outerShdw>
          </a:effectLst>
        </p:grpSpPr>
        <p:sp>
          <p:nvSpPr>
            <p:cNvPr id="10"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1"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2"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3"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sp>
        <p:nvSpPr>
          <p:cNvPr id="14" name="Right Arrow 13"/>
          <p:cNvSpPr/>
          <p:nvPr/>
        </p:nvSpPr>
        <p:spPr bwMode="auto">
          <a:xfrm>
            <a:off x="1828800" y="1457325"/>
            <a:ext cx="5390356" cy="335230"/>
          </a:xfrm>
          <a:prstGeom prst="right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16" name="Text Box 43"/>
          <p:cNvSpPr txBox="1">
            <a:spLocks noChangeArrowheads="1"/>
          </p:cNvSpPr>
          <p:nvPr/>
        </p:nvSpPr>
        <p:spPr bwMode="auto">
          <a:xfrm>
            <a:off x="7086600" y="2784157"/>
            <a:ext cx="11811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1"/>
                </a:solidFill>
              </a:rPr>
              <a:t>Guidewire</a:t>
            </a:r>
            <a:br>
              <a:rPr lang="en-US" sz="1600" dirty="0">
                <a:solidFill>
                  <a:schemeClr val="bg1"/>
                </a:solidFill>
              </a:rPr>
            </a:br>
            <a:r>
              <a:rPr lang="en-US" sz="1600" dirty="0">
                <a:solidFill>
                  <a:schemeClr val="bg1"/>
                </a:solidFill>
              </a:rPr>
              <a:t>Application</a:t>
            </a:r>
          </a:p>
        </p:txBody>
      </p:sp>
      <p:grpSp>
        <p:nvGrpSpPr>
          <p:cNvPr id="17" name="Group 16"/>
          <p:cNvGrpSpPr/>
          <p:nvPr/>
        </p:nvGrpSpPr>
        <p:grpSpPr>
          <a:xfrm>
            <a:off x="3810000" y="883565"/>
            <a:ext cx="1744947" cy="1922896"/>
            <a:chOff x="4110375" y="1255834"/>
            <a:chExt cx="1171919" cy="1291431"/>
          </a:xfrm>
        </p:grpSpPr>
        <p:pic>
          <p:nvPicPr>
            <p:cNvPr id="18" name="icon Do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4985" y="1255834"/>
              <a:ext cx="762000" cy="99853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9" name="icon Plugin"/>
            <p:cNvGrpSpPr>
              <a:grpSpLocks/>
            </p:cNvGrpSpPr>
            <p:nvPr/>
          </p:nvGrpSpPr>
          <p:grpSpPr bwMode="auto">
            <a:xfrm>
              <a:off x="4110375" y="1372512"/>
              <a:ext cx="392113" cy="462185"/>
              <a:chOff x="4500" y="2762"/>
              <a:chExt cx="247" cy="291"/>
            </a:xfrm>
            <a:effectLst>
              <a:outerShdw blurRad="50800" dist="38100" dir="2700000" algn="tl" rotWithShape="0">
                <a:prstClr val="black">
                  <a:alpha val="40000"/>
                </a:prstClr>
              </a:outerShdw>
            </a:effectLst>
          </p:grpSpPr>
          <p:sp>
            <p:nvSpPr>
              <p:cNvPr id="21"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22"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23"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4"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pic>
          <p:nvPicPr>
            <p:cNvPr id="2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4094" y="1755102"/>
              <a:ext cx="838200" cy="7921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5" name="Text Box 31"/>
          <p:cNvSpPr txBox="1">
            <a:spLocks noChangeArrowheads="1"/>
          </p:cNvSpPr>
          <p:nvPr/>
        </p:nvSpPr>
        <p:spPr bwMode="auto">
          <a:xfrm>
            <a:off x="3165475" y="2784157"/>
            <a:ext cx="282098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smtClean="0">
                <a:solidFill>
                  <a:schemeClr val="bg1"/>
                </a:solidFill>
              </a:rPr>
              <a:t>WS-I Web Service</a:t>
            </a:r>
            <a:r>
              <a:rPr lang="en-US" sz="1600" dirty="0">
                <a:solidFill>
                  <a:schemeClr val="bg1"/>
                </a:solidFill>
              </a:rPr>
              <a:t/>
            </a:r>
            <a:br>
              <a:rPr lang="en-US" sz="1600" dirty="0">
                <a:solidFill>
                  <a:schemeClr val="bg1"/>
                </a:solidFill>
              </a:rPr>
            </a:br>
            <a:r>
              <a:rPr lang="en-US" sz="1600" dirty="0" smtClean="0">
                <a:solidFill>
                  <a:schemeClr val="bg1"/>
                </a:solidFill>
              </a:rPr>
              <a:t>Authentication plugin</a:t>
            </a:r>
            <a:endParaRPr lang="en-US" sz="1600" dirty="0">
              <a:solidFill>
                <a:schemeClr val="bg1"/>
              </a:solidFill>
            </a:endParaRPr>
          </a:p>
        </p:txBody>
      </p:sp>
      <p:sp>
        <p:nvSpPr>
          <p:cNvPr id="26" name="Text Box 82"/>
          <p:cNvSpPr txBox="1">
            <a:spLocks noChangeArrowheads="1"/>
          </p:cNvSpPr>
          <p:nvPr/>
        </p:nvSpPr>
        <p:spPr bwMode="auto">
          <a:xfrm>
            <a:off x="838200" y="2784157"/>
            <a:ext cx="129684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smtClean="0">
                <a:solidFill>
                  <a:schemeClr val="bg1"/>
                </a:solidFill>
              </a:rPr>
              <a:t>Web Service</a:t>
            </a:r>
            <a:endParaRPr lang="en-US" sz="1600" dirty="0">
              <a:solidFill>
                <a:schemeClr val="bg1"/>
              </a:solidFill>
            </a:endParaRPr>
          </a:p>
        </p:txBody>
      </p:sp>
      <p:pic>
        <p:nvPicPr>
          <p:cNvPr id="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3893" y="1038225"/>
            <a:ext cx="1341152" cy="134115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6729388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 BG AppServer"/>
          <p:cNvSpPr/>
          <p:nvPr/>
        </p:nvSpPr>
        <p:spPr bwMode="auto">
          <a:xfrm>
            <a:off x="1828800" y="914400"/>
            <a:ext cx="5943600" cy="5410200"/>
          </a:xfrm>
          <a:prstGeom prst="roundRect">
            <a:avLst>
              <a:gd name="adj" fmla="val 6322"/>
            </a:avLst>
          </a:prstGeom>
          <a:solidFill>
            <a:schemeClr val="accent2">
              <a:lumMod val="20000"/>
              <a:lumOff val="80000"/>
            </a:schemeClr>
          </a:solidFill>
          <a:ln w="19050" algn="ctr">
            <a:solidFill>
              <a:schemeClr val="accent2">
                <a:lumMod val="20000"/>
                <a:lumOff val="8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altLang="zh-CN" dirty="0">
                <a:ea typeface="SimSun" pitchFamily="2" charset="-122"/>
              </a:rPr>
              <a:t>User authentication flow</a:t>
            </a:r>
            <a:endParaRPr lang="en-US" dirty="0"/>
          </a:p>
        </p:txBody>
      </p:sp>
      <p:sp>
        <p:nvSpPr>
          <p:cNvPr id="87" name="lbl AuthServicePlgn"/>
          <p:cNvSpPr txBox="1">
            <a:spLocks noChangeArrowheads="1"/>
          </p:cNvSpPr>
          <p:nvPr/>
        </p:nvSpPr>
        <p:spPr bwMode="auto">
          <a:xfrm>
            <a:off x="6332538" y="5289550"/>
            <a:ext cx="1004887"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1"/>
                </a:solidFill>
              </a:rPr>
              <a:t>Auth.</a:t>
            </a:r>
            <a:br>
              <a:rPr lang="en-US" sz="1600" dirty="0">
                <a:solidFill>
                  <a:schemeClr val="bg1"/>
                </a:solidFill>
              </a:rPr>
            </a:br>
            <a:r>
              <a:rPr lang="en-US" sz="1600" dirty="0">
                <a:solidFill>
                  <a:schemeClr val="bg1"/>
                </a:solidFill>
              </a:rPr>
              <a:t>service</a:t>
            </a:r>
            <a:br>
              <a:rPr lang="en-US" sz="1600" dirty="0">
                <a:solidFill>
                  <a:schemeClr val="bg1"/>
                </a:solidFill>
              </a:rPr>
            </a:br>
            <a:r>
              <a:rPr lang="en-US" sz="1600" dirty="0">
                <a:solidFill>
                  <a:schemeClr val="bg1"/>
                </a:solidFill>
              </a:rPr>
              <a:t>plugin</a:t>
            </a:r>
          </a:p>
        </p:txBody>
      </p:sp>
      <p:sp>
        <p:nvSpPr>
          <p:cNvPr id="108" name="lb API clieent"/>
          <p:cNvSpPr txBox="1">
            <a:spLocks noChangeArrowheads="1"/>
          </p:cNvSpPr>
          <p:nvPr/>
        </p:nvSpPr>
        <p:spPr bwMode="auto">
          <a:xfrm>
            <a:off x="228600" y="1127125"/>
            <a:ext cx="150653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1"/>
                </a:solidFill>
              </a:rPr>
              <a:t>API</a:t>
            </a:r>
            <a:r>
              <a:rPr lang="en-US" sz="1800" dirty="0">
                <a:solidFill>
                  <a:schemeClr val="bg1"/>
                </a:solidFill>
              </a:rPr>
              <a:t> client /</a:t>
            </a:r>
            <a:br>
              <a:rPr lang="en-US" sz="1800" dirty="0">
                <a:solidFill>
                  <a:schemeClr val="bg1"/>
                </a:solidFill>
              </a:rPr>
            </a:br>
            <a:r>
              <a:rPr lang="en-US" sz="1800" dirty="0">
                <a:solidFill>
                  <a:schemeClr val="bg1"/>
                </a:solidFill>
              </a:rPr>
              <a:t>Web browser</a:t>
            </a:r>
          </a:p>
        </p:txBody>
      </p:sp>
      <p:sp>
        <p:nvSpPr>
          <p:cNvPr id="110" name="lb Creator plugin"/>
          <p:cNvSpPr txBox="1">
            <a:spLocks noChangeArrowheads="1"/>
          </p:cNvSpPr>
          <p:nvPr/>
        </p:nvSpPr>
        <p:spPr bwMode="auto">
          <a:xfrm>
            <a:off x="6474446" y="2510378"/>
            <a:ext cx="836613"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1"/>
                </a:solidFill>
              </a:rPr>
              <a:t>Auth.</a:t>
            </a:r>
            <a:br>
              <a:rPr lang="en-US" sz="1600" dirty="0">
                <a:solidFill>
                  <a:schemeClr val="bg1"/>
                </a:solidFill>
              </a:rPr>
            </a:br>
            <a:r>
              <a:rPr lang="en-US" sz="1600" dirty="0">
                <a:solidFill>
                  <a:schemeClr val="bg1"/>
                </a:solidFill>
              </a:rPr>
              <a:t>source</a:t>
            </a:r>
            <a:br>
              <a:rPr lang="en-US" sz="1600" dirty="0">
                <a:solidFill>
                  <a:schemeClr val="bg1"/>
                </a:solidFill>
              </a:rPr>
            </a:br>
            <a:r>
              <a:rPr lang="en-US" sz="1600" dirty="0">
                <a:solidFill>
                  <a:schemeClr val="bg1"/>
                </a:solidFill>
              </a:rPr>
              <a:t>creator</a:t>
            </a:r>
            <a:br>
              <a:rPr lang="en-US" sz="1600" dirty="0">
                <a:solidFill>
                  <a:schemeClr val="bg1"/>
                </a:solidFill>
              </a:rPr>
            </a:br>
            <a:r>
              <a:rPr lang="en-US" sz="1600" dirty="0">
                <a:solidFill>
                  <a:schemeClr val="bg1"/>
                </a:solidFill>
              </a:rPr>
              <a:t>plugin</a:t>
            </a:r>
          </a:p>
        </p:txBody>
      </p:sp>
      <p:sp>
        <p:nvSpPr>
          <p:cNvPr id="126" name="lbl Externa Directory"/>
          <p:cNvSpPr txBox="1">
            <a:spLocks noChangeArrowheads="1"/>
          </p:cNvSpPr>
          <p:nvPr/>
        </p:nvSpPr>
        <p:spPr bwMode="auto">
          <a:xfrm>
            <a:off x="7840662" y="1570846"/>
            <a:ext cx="11842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dirty="0">
                <a:solidFill>
                  <a:schemeClr val="bg1"/>
                </a:solidFill>
              </a:rPr>
              <a:t>External Directory</a:t>
            </a:r>
          </a:p>
        </p:txBody>
      </p:sp>
      <p:sp>
        <p:nvSpPr>
          <p:cNvPr id="5" name="lb GWRE db"/>
          <p:cNvSpPr txBox="1"/>
          <p:nvPr/>
        </p:nvSpPr>
        <p:spPr>
          <a:xfrm>
            <a:off x="2124075" y="5621338"/>
            <a:ext cx="1373187" cy="703262"/>
          </a:xfrm>
          <a:prstGeom prst="rect">
            <a:avLst/>
          </a:prstGeom>
          <a:noFill/>
        </p:spPr>
        <p:txBody>
          <a:bodyPr wrap="square" rtlCol="0">
            <a:noAutofit/>
          </a:bodyPr>
          <a:lstStyle/>
          <a:p>
            <a:pPr algn="ctr"/>
            <a:r>
              <a:rPr lang="en-US" b="1" dirty="0" smtClean="0">
                <a:solidFill>
                  <a:schemeClr val="bg1"/>
                </a:solidFill>
                <a:latin typeface="Arial" pitchFamily="32" charset="0"/>
                <a:cs typeface="Arial" pitchFamily="32" charset="0"/>
              </a:rPr>
              <a:t>Guidewire database</a:t>
            </a:r>
          </a:p>
        </p:txBody>
      </p:sp>
      <p:sp>
        <p:nvSpPr>
          <p:cNvPr id="6" name="rec lbl Application sever"/>
          <p:cNvSpPr/>
          <p:nvPr/>
        </p:nvSpPr>
        <p:spPr bwMode="auto">
          <a:xfrm>
            <a:off x="4096431" y="723900"/>
            <a:ext cx="2890837" cy="381000"/>
          </a:xfrm>
          <a:prstGeom prst="roundRect">
            <a:avLst/>
          </a:prstGeom>
          <a:ln>
            <a:headEnd/>
            <a:tailEnd/>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r>
              <a:rPr lang="en-US" b="1" dirty="0" smtClean="0">
                <a:solidFill>
                  <a:schemeClr val="bg1"/>
                </a:solidFill>
              </a:rPr>
              <a:t>Application Server</a:t>
            </a:r>
            <a:endParaRPr lang="en-US" b="1" dirty="0">
              <a:solidFill>
                <a:schemeClr val="bg1"/>
              </a:solidFill>
            </a:endParaRPr>
          </a:p>
        </p:txBody>
      </p:sp>
      <p:sp>
        <p:nvSpPr>
          <p:cNvPr id="7" name="rec BG GWRE"/>
          <p:cNvSpPr/>
          <p:nvPr/>
        </p:nvSpPr>
        <p:spPr bwMode="auto">
          <a:xfrm>
            <a:off x="2124076" y="1742281"/>
            <a:ext cx="1404938" cy="2067719"/>
          </a:xfrm>
          <a:prstGeom prst="roundRect">
            <a:avLst>
              <a:gd name="adj" fmla="val 8206"/>
            </a:avLst>
          </a:prstGeom>
          <a:solidFill>
            <a:schemeClr val="tx1">
              <a:lumMod val="95000"/>
            </a:schemeClr>
          </a:solidFill>
          <a:ln w="19050" algn="ctr">
            <a:solidFill>
              <a:schemeClr val="tx1">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36" name="icon GWRE" descr="icon_TrainingAp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4418" y="1964436"/>
            <a:ext cx="1006475" cy="100488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 name="lbl GWRE app"/>
          <p:cNvSpPr txBox="1">
            <a:spLocks noChangeArrowheads="1"/>
          </p:cNvSpPr>
          <p:nvPr/>
        </p:nvSpPr>
        <p:spPr bwMode="auto">
          <a:xfrm>
            <a:off x="2212975" y="3157538"/>
            <a:ext cx="1249363" cy="549275"/>
          </a:xfrm>
          <a:prstGeom prst="rect">
            <a:avLst/>
          </a:prstGeom>
          <a:noFill/>
          <a:ln>
            <a:noFill/>
          </a:ln>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dirty="0">
                <a:solidFill>
                  <a:schemeClr val="bg1"/>
                </a:solidFill>
              </a:rPr>
              <a:t>Guidewire</a:t>
            </a:r>
            <a:br>
              <a:rPr lang="en-US" sz="1800" dirty="0">
                <a:solidFill>
                  <a:schemeClr val="bg1"/>
                </a:solidFill>
              </a:rPr>
            </a:br>
            <a:r>
              <a:rPr lang="en-US" sz="1800" dirty="0">
                <a:solidFill>
                  <a:schemeClr val="bg1"/>
                </a:solidFill>
              </a:rPr>
              <a:t>application</a:t>
            </a:r>
          </a:p>
        </p:txBody>
      </p:sp>
      <p:grpSp>
        <p:nvGrpSpPr>
          <p:cNvPr id="154" name="icon Stop"/>
          <p:cNvGrpSpPr>
            <a:grpSpLocks/>
          </p:cNvGrpSpPr>
          <p:nvPr/>
        </p:nvGrpSpPr>
        <p:grpSpPr bwMode="auto">
          <a:xfrm>
            <a:off x="8632825" y="79375"/>
            <a:ext cx="431800" cy="461963"/>
            <a:chOff x="2967" y="1718"/>
            <a:chExt cx="467" cy="499"/>
          </a:xfrm>
        </p:grpSpPr>
        <p:sp>
          <p:nvSpPr>
            <p:cNvPr id="155" name="Rectangle 96"/>
            <p:cNvSpPr>
              <a:spLocks noChangeArrowheads="1"/>
            </p:cNvSpPr>
            <p:nvPr/>
          </p:nvSpPr>
          <p:spPr bwMode="hidden">
            <a:xfrm>
              <a:off x="2967" y="171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56" name="Rectangle 97"/>
            <p:cNvSpPr>
              <a:spLocks noChangeArrowheads="1"/>
            </p:cNvSpPr>
            <p:nvPr/>
          </p:nvSpPr>
          <p:spPr bwMode="hidden">
            <a:xfrm>
              <a:off x="3043" y="1810"/>
              <a:ext cx="315" cy="31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grpSp>
        <p:nvGrpSpPr>
          <p:cNvPr id="157" name="icon Go"/>
          <p:cNvGrpSpPr>
            <a:grpSpLocks/>
          </p:cNvGrpSpPr>
          <p:nvPr/>
        </p:nvGrpSpPr>
        <p:grpSpPr bwMode="auto">
          <a:xfrm>
            <a:off x="8610600" y="76200"/>
            <a:ext cx="431800" cy="461963"/>
            <a:chOff x="3777" y="1768"/>
            <a:chExt cx="467" cy="499"/>
          </a:xfrm>
        </p:grpSpPr>
        <p:sp>
          <p:nvSpPr>
            <p:cNvPr id="158" name="Rectangle 93"/>
            <p:cNvSpPr>
              <a:spLocks noChangeArrowheads="1"/>
            </p:cNvSpPr>
            <p:nvPr/>
          </p:nvSpPr>
          <p:spPr bwMode="hidden">
            <a:xfrm>
              <a:off x="3777" y="176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59" name="AutoShape 94"/>
            <p:cNvSpPr>
              <a:spLocks noChangeArrowheads="1"/>
            </p:cNvSpPr>
            <p:nvPr/>
          </p:nvSpPr>
          <p:spPr bwMode="hidden">
            <a:xfrm rot="18896145" flipH="1">
              <a:off x="3789" y="1841"/>
              <a:ext cx="353" cy="353"/>
            </a:xfrm>
            <a:prstGeom prst="rtTriangle">
              <a:avLst/>
            </a:prstGeom>
            <a:solidFill>
              <a:srgbClr val="33CC3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nvGrpSpPr>
          <p:cNvPr id="10" name="grp Step 1"/>
          <p:cNvGrpSpPr/>
          <p:nvPr/>
        </p:nvGrpSpPr>
        <p:grpSpPr>
          <a:xfrm>
            <a:off x="322263" y="2676529"/>
            <a:ext cx="1801813" cy="2725262"/>
            <a:chOff x="322263" y="2676529"/>
            <a:chExt cx="1801813" cy="2725262"/>
          </a:xfrm>
        </p:grpSpPr>
        <p:sp>
          <p:nvSpPr>
            <p:cNvPr id="112" name="txt Step 1"/>
            <p:cNvSpPr txBox="1">
              <a:spLocks noChangeArrowheads="1"/>
            </p:cNvSpPr>
            <p:nvPr/>
          </p:nvSpPr>
          <p:spPr bwMode="auto">
            <a:xfrm>
              <a:off x="322263" y="3678242"/>
              <a:ext cx="1506538" cy="1723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smtClean="0">
                  <a:solidFill>
                    <a:schemeClr val="bg1"/>
                  </a:solidFill>
                </a:rPr>
                <a:t>(1)  Login request</a:t>
              </a:r>
              <a:br>
                <a:rPr lang="en-US" sz="1600" dirty="0" smtClean="0">
                  <a:solidFill>
                    <a:schemeClr val="bg1"/>
                  </a:solidFill>
                </a:rPr>
              </a:br>
              <a:r>
                <a:rPr lang="en-US" sz="1600" dirty="0" smtClean="0">
                  <a:solidFill>
                    <a:schemeClr val="bg1"/>
                  </a:solidFill>
                </a:rPr>
                <a:t>contains key value pair of username /password</a:t>
              </a:r>
            </a:p>
            <a:p>
              <a:pPr algn="ctr" eaLnBrk="1" hangingPunct="1"/>
              <a:endParaRPr lang="en-US" sz="1600" dirty="0">
                <a:solidFill>
                  <a:schemeClr val="bg1"/>
                </a:solidFill>
              </a:endParaRPr>
            </a:p>
          </p:txBody>
        </p:sp>
        <p:sp>
          <p:nvSpPr>
            <p:cNvPr id="113" name="Freeform 74"/>
            <p:cNvSpPr>
              <a:spLocks/>
            </p:cNvSpPr>
            <p:nvPr/>
          </p:nvSpPr>
          <p:spPr bwMode="auto">
            <a:xfrm>
              <a:off x="1079501" y="2676529"/>
              <a:ext cx="1044575" cy="520700"/>
            </a:xfrm>
            <a:custGeom>
              <a:avLst/>
              <a:gdLst>
                <a:gd name="T0" fmla="*/ 0 w 755"/>
                <a:gd name="T1" fmla="*/ 0 h 414"/>
                <a:gd name="T2" fmla="*/ 0 w 755"/>
                <a:gd name="T3" fmla="*/ 413 h 414"/>
                <a:gd name="T4" fmla="*/ 166 w 755"/>
                <a:gd name="T5" fmla="*/ 414 h 414"/>
                <a:gd name="T6" fmla="*/ 0 60000 65536"/>
                <a:gd name="T7" fmla="*/ 0 60000 65536"/>
                <a:gd name="T8" fmla="*/ 0 60000 65536"/>
                <a:gd name="T9" fmla="*/ 0 w 755"/>
                <a:gd name="T10" fmla="*/ 0 h 414"/>
                <a:gd name="T11" fmla="*/ 755 w 755"/>
                <a:gd name="T12" fmla="*/ 414 h 414"/>
              </a:gdLst>
              <a:ahLst/>
              <a:cxnLst>
                <a:cxn ang="T6">
                  <a:pos x="T0" y="T1"/>
                </a:cxn>
                <a:cxn ang="T7">
                  <a:pos x="T2" y="T3"/>
                </a:cxn>
                <a:cxn ang="T8">
                  <a:pos x="T4" y="T5"/>
                </a:cxn>
              </a:cxnLst>
              <a:rect l="T9" t="T10" r="T11" b="T12"/>
              <a:pathLst>
                <a:path w="755" h="414">
                  <a:moveTo>
                    <a:pt x="0" y="0"/>
                  </a:moveTo>
                  <a:lnTo>
                    <a:pt x="0" y="413"/>
                  </a:lnTo>
                  <a:lnTo>
                    <a:pt x="755" y="414"/>
                  </a:lnTo>
                </a:path>
              </a:pathLst>
            </a:cu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60" name="icon KV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2969324"/>
              <a:ext cx="534194" cy="53419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11" name="grp step 2a"/>
          <p:cNvGrpSpPr/>
          <p:nvPr/>
        </p:nvGrpSpPr>
        <p:grpSpPr>
          <a:xfrm>
            <a:off x="2212975" y="1295400"/>
            <a:ext cx="4592699" cy="766539"/>
            <a:chOff x="2212975" y="1295400"/>
            <a:chExt cx="4592699" cy="766539"/>
          </a:xfrm>
        </p:grpSpPr>
        <p:sp>
          <p:nvSpPr>
            <p:cNvPr id="115" name="txt Step 2"/>
            <p:cNvSpPr txBox="1">
              <a:spLocks noChangeArrowheads="1"/>
            </p:cNvSpPr>
            <p:nvPr/>
          </p:nvSpPr>
          <p:spPr bwMode="auto">
            <a:xfrm>
              <a:off x="2212975" y="1295400"/>
              <a:ext cx="4592699"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smtClean="0">
                  <a:solidFill>
                    <a:schemeClr val="bg1"/>
                  </a:solidFill>
                </a:rPr>
                <a:t>(2) Auth</a:t>
              </a:r>
              <a:r>
                <a:rPr lang="en-US" sz="1600" dirty="0">
                  <a:solidFill>
                    <a:schemeClr val="bg1"/>
                  </a:solidFill>
                </a:rPr>
                <a:t>. source </a:t>
              </a:r>
              <a:r>
                <a:rPr lang="en-US" sz="1600" dirty="0" smtClean="0">
                  <a:solidFill>
                    <a:schemeClr val="bg1"/>
                  </a:solidFill>
                </a:rPr>
                <a:t>plugin extracts credentials</a:t>
              </a:r>
              <a:endParaRPr lang="en-US" sz="1600" dirty="0">
                <a:solidFill>
                  <a:schemeClr val="bg1"/>
                </a:solidFill>
              </a:endParaRPr>
            </a:p>
          </p:txBody>
        </p:sp>
        <p:sp>
          <p:nvSpPr>
            <p:cNvPr id="116" name="Line 75"/>
            <p:cNvSpPr>
              <a:spLocks noChangeShapeType="1"/>
            </p:cNvSpPr>
            <p:nvPr/>
          </p:nvSpPr>
          <p:spPr bwMode="auto">
            <a:xfrm>
              <a:off x="3541577" y="1869262"/>
              <a:ext cx="3001657"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65" name="icon KVP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6406" y="1527745"/>
              <a:ext cx="534194" cy="53419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8" name="grp Step 2b"/>
          <p:cNvGrpSpPr/>
          <p:nvPr/>
        </p:nvGrpSpPr>
        <p:grpSpPr>
          <a:xfrm>
            <a:off x="3541713" y="2007104"/>
            <a:ext cx="3146425" cy="602241"/>
            <a:chOff x="3541713" y="2007104"/>
            <a:chExt cx="3146425" cy="602241"/>
          </a:xfrm>
        </p:grpSpPr>
        <p:sp>
          <p:nvSpPr>
            <p:cNvPr id="63" name="Line 75"/>
            <p:cNvSpPr>
              <a:spLocks noChangeShapeType="1"/>
            </p:cNvSpPr>
            <p:nvPr/>
          </p:nvSpPr>
          <p:spPr bwMode="auto">
            <a:xfrm>
              <a:off x="3541713" y="2209800"/>
              <a:ext cx="3146425" cy="0"/>
            </a:xfrm>
            <a:prstGeom prst="line">
              <a:avLst/>
            </a:prstGeom>
            <a:noFill/>
            <a:ln w="28575">
              <a:solidFill>
                <a:schemeClr val="accent1"/>
              </a:solidFill>
              <a:round/>
              <a:headEnd type="arrow" w="lg" len="med"/>
              <a:tailEnd type="non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61" name="icon Source Creato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30834" y="2007104"/>
              <a:ext cx="534126" cy="60224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137" name="iconn Authentication Source Plugin"/>
          <p:cNvGrpSpPr/>
          <p:nvPr/>
        </p:nvGrpSpPr>
        <p:grpSpPr>
          <a:xfrm>
            <a:off x="6589087" y="1434365"/>
            <a:ext cx="995025" cy="1204060"/>
            <a:chOff x="5638005" y="1448649"/>
            <a:chExt cx="995025" cy="1204060"/>
          </a:xfrm>
        </p:grpSpPr>
        <p:grpSp>
          <p:nvGrpSpPr>
            <p:cNvPr id="138" name="Group 137"/>
            <p:cNvGrpSpPr/>
            <p:nvPr/>
          </p:nvGrpSpPr>
          <p:grpSpPr>
            <a:xfrm>
              <a:off x="5682615" y="1448649"/>
              <a:ext cx="950415" cy="1204060"/>
              <a:chOff x="5682615" y="1448649"/>
              <a:chExt cx="950415" cy="1204060"/>
            </a:xfrm>
          </p:grpSpPr>
          <p:pic>
            <p:nvPicPr>
              <p:cNvPr id="144" name="icon Doc"/>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82615" y="1448649"/>
                <a:ext cx="762000" cy="99853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5" name="doc Sourc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30118" y="1972911"/>
                <a:ext cx="602912" cy="6797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139" name="icon Plugin"/>
            <p:cNvGrpSpPr>
              <a:grpSpLocks/>
            </p:cNvGrpSpPr>
            <p:nvPr/>
          </p:nvGrpSpPr>
          <p:grpSpPr bwMode="auto">
            <a:xfrm>
              <a:off x="5638005" y="1565327"/>
              <a:ext cx="392113" cy="462185"/>
              <a:chOff x="4500" y="2762"/>
              <a:chExt cx="247" cy="291"/>
            </a:xfrm>
            <a:effectLst>
              <a:outerShdw blurRad="50800" dist="38100" dir="2700000" algn="tl" rotWithShape="0">
                <a:prstClr val="black">
                  <a:alpha val="40000"/>
                </a:prstClr>
              </a:outerShdw>
            </a:effectLst>
          </p:grpSpPr>
          <p:sp>
            <p:nvSpPr>
              <p:cNvPr id="140"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41"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42"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43"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grpSp>
      <p:pic>
        <p:nvPicPr>
          <p:cNvPr id="2065" name="icon Web Clien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 y="1751739"/>
            <a:ext cx="1143000" cy="102540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9" name="grp Step 3"/>
          <p:cNvGrpSpPr/>
          <p:nvPr/>
        </p:nvGrpSpPr>
        <p:grpSpPr>
          <a:xfrm>
            <a:off x="3541713" y="2308225"/>
            <a:ext cx="3001521" cy="2040762"/>
            <a:chOff x="3541713" y="2308226"/>
            <a:chExt cx="2754087" cy="1870412"/>
          </a:xfrm>
        </p:grpSpPr>
        <p:sp>
          <p:nvSpPr>
            <p:cNvPr id="118" name="txt Step 3"/>
            <p:cNvSpPr txBox="1">
              <a:spLocks noChangeArrowheads="1"/>
            </p:cNvSpPr>
            <p:nvPr/>
          </p:nvSpPr>
          <p:spPr bwMode="auto">
            <a:xfrm rot="2074739">
              <a:off x="4544598" y="2955197"/>
              <a:ext cx="1580256" cy="491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smtClean="0">
                  <a:solidFill>
                    <a:schemeClr val="bg1"/>
                  </a:solidFill>
                </a:rPr>
                <a:t>(3) </a:t>
              </a:r>
              <a:r>
                <a:rPr lang="en-US" sz="1600" dirty="0">
                  <a:solidFill>
                    <a:schemeClr val="bg1"/>
                  </a:solidFill>
                </a:rPr>
                <a:t>Server request auth.</a:t>
              </a:r>
            </a:p>
          </p:txBody>
        </p:sp>
        <p:sp>
          <p:nvSpPr>
            <p:cNvPr id="119" name="Line 76"/>
            <p:cNvSpPr>
              <a:spLocks noChangeShapeType="1"/>
            </p:cNvSpPr>
            <p:nvPr/>
          </p:nvSpPr>
          <p:spPr bwMode="auto">
            <a:xfrm>
              <a:off x="3541713" y="2308226"/>
              <a:ext cx="2754087" cy="1870412"/>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68" name="icon Source Creator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76342" y="2382152"/>
              <a:ext cx="534126" cy="60224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1027" name="icn Directory"/>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09192" y="2323472"/>
            <a:ext cx="1078962" cy="95907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2" name="grp Step 5a"/>
          <p:cNvGrpSpPr/>
          <p:nvPr/>
        </p:nvGrpSpPr>
        <p:grpSpPr>
          <a:xfrm>
            <a:off x="3462337" y="4408457"/>
            <a:ext cx="3181177" cy="1543666"/>
            <a:chOff x="3462337" y="4408457"/>
            <a:chExt cx="3181177" cy="1543666"/>
          </a:xfrm>
        </p:grpSpPr>
        <p:sp>
          <p:nvSpPr>
            <p:cNvPr id="121" name="txt Step 5"/>
            <p:cNvSpPr txBox="1">
              <a:spLocks noChangeArrowheads="1"/>
            </p:cNvSpPr>
            <p:nvPr/>
          </p:nvSpPr>
          <p:spPr bwMode="auto">
            <a:xfrm>
              <a:off x="3764307" y="5459680"/>
              <a:ext cx="225409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smtClean="0">
                  <a:solidFill>
                    <a:schemeClr val="bg1"/>
                  </a:solidFill>
                </a:rPr>
                <a:t>(5) </a:t>
              </a:r>
              <a:r>
                <a:rPr lang="en-US" sz="1600" dirty="0">
                  <a:solidFill>
                    <a:schemeClr val="bg1"/>
                  </a:solidFill>
                </a:rPr>
                <a:t>Auth. service gets </a:t>
              </a:r>
              <a:r>
                <a:rPr lang="en-US" sz="1600" dirty="0" smtClean="0">
                  <a:solidFill>
                    <a:schemeClr val="bg1"/>
                  </a:solidFill>
                </a:rPr>
                <a:t/>
              </a:r>
              <a:br>
                <a:rPr lang="en-US" sz="1600" dirty="0" smtClean="0">
                  <a:solidFill>
                    <a:schemeClr val="bg1"/>
                  </a:solidFill>
                </a:rPr>
              </a:br>
              <a:r>
                <a:rPr lang="en-US" sz="1600" dirty="0" err="1" smtClean="0">
                  <a:solidFill>
                    <a:schemeClr val="bg1"/>
                  </a:solidFill>
                </a:rPr>
                <a:t>User.PublicID</a:t>
              </a:r>
              <a:endParaRPr lang="en-US" sz="1600" dirty="0">
                <a:solidFill>
                  <a:schemeClr val="bg1"/>
                </a:solidFill>
              </a:endParaRPr>
            </a:p>
          </p:txBody>
        </p:sp>
        <p:sp>
          <p:nvSpPr>
            <p:cNvPr id="75" name="Line 75"/>
            <p:cNvSpPr>
              <a:spLocks noChangeShapeType="1"/>
            </p:cNvSpPr>
            <p:nvPr/>
          </p:nvSpPr>
          <p:spPr bwMode="auto">
            <a:xfrm>
              <a:off x="3462337" y="4800600"/>
              <a:ext cx="3181177" cy="0"/>
            </a:xfrm>
            <a:prstGeom prst="line">
              <a:avLst/>
            </a:prstGeom>
            <a:noFill/>
            <a:ln w="28575">
              <a:solidFill>
                <a:schemeClr val="accent1"/>
              </a:solidFill>
              <a:round/>
              <a:headEnd type="arrow" w="lg" len="med"/>
              <a:tailEnd type="non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77" name="Picture 2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87431" y="4408457"/>
              <a:ext cx="542126" cy="54651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1029"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35756" y="4282960"/>
            <a:ext cx="1361506" cy="141455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3" name="grp Step 5b"/>
          <p:cNvGrpSpPr/>
          <p:nvPr/>
        </p:nvGrpSpPr>
        <p:grpSpPr>
          <a:xfrm>
            <a:off x="3340893" y="4854681"/>
            <a:ext cx="3204370" cy="375712"/>
            <a:chOff x="3343301" y="4854681"/>
            <a:chExt cx="3048883" cy="375712"/>
          </a:xfrm>
        </p:grpSpPr>
        <p:sp>
          <p:nvSpPr>
            <p:cNvPr id="76" name="Line 75"/>
            <p:cNvSpPr>
              <a:spLocks noChangeShapeType="1"/>
            </p:cNvSpPr>
            <p:nvPr/>
          </p:nvSpPr>
          <p:spPr bwMode="auto">
            <a:xfrm>
              <a:off x="3343301" y="5056193"/>
              <a:ext cx="3048883"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1031" name="Picture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49362" y="4854681"/>
              <a:ext cx="506467" cy="3757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14" name="grp Step 6"/>
          <p:cNvGrpSpPr/>
          <p:nvPr/>
        </p:nvGrpSpPr>
        <p:grpSpPr>
          <a:xfrm>
            <a:off x="3529013" y="2686051"/>
            <a:ext cx="3060074" cy="2067967"/>
            <a:chOff x="3529013" y="2686051"/>
            <a:chExt cx="3060074" cy="2067967"/>
          </a:xfrm>
        </p:grpSpPr>
        <p:sp>
          <p:nvSpPr>
            <p:cNvPr id="124" name="txt Step 6"/>
            <p:cNvSpPr txBox="1">
              <a:spLocks noChangeArrowheads="1"/>
            </p:cNvSpPr>
            <p:nvPr/>
          </p:nvSpPr>
          <p:spPr bwMode="auto">
            <a:xfrm rot="2030685">
              <a:off x="3940176" y="3714752"/>
              <a:ext cx="18653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smtClean="0">
                  <a:solidFill>
                    <a:schemeClr val="bg1"/>
                  </a:solidFill>
                </a:rPr>
                <a:t>(6) Auth</a:t>
              </a:r>
              <a:r>
                <a:rPr lang="en-US" sz="1600" dirty="0">
                  <a:solidFill>
                    <a:schemeClr val="bg1"/>
                  </a:solidFill>
                </a:rPr>
                <a:t>. service sends response</a:t>
              </a:r>
            </a:p>
          </p:txBody>
        </p:sp>
        <p:sp>
          <p:nvSpPr>
            <p:cNvPr id="125" name="Line 82"/>
            <p:cNvSpPr>
              <a:spLocks noChangeShapeType="1"/>
            </p:cNvSpPr>
            <p:nvPr/>
          </p:nvSpPr>
          <p:spPr bwMode="auto">
            <a:xfrm>
              <a:off x="3529013" y="2686051"/>
              <a:ext cx="3060074" cy="2067967"/>
            </a:xfrm>
            <a:prstGeom prst="line">
              <a:avLst/>
            </a:prstGeom>
            <a:noFill/>
            <a:ln w="28575">
              <a:solidFill>
                <a:schemeClr val="accent1"/>
              </a:solidFill>
              <a:round/>
              <a:headEnd type="arrow" w="lg" len="me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1038" name="Picture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95815" y="3981144"/>
              <a:ext cx="695614" cy="60363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31" name="grp Step 4a"/>
          <p:cNvGrpSpPr/>
          <p:nvPr/>
        </p:nvGrpSpPr>
        <p:grpSpPr>
          <a:xfrm>
            <a:off x="7772400" y="3282550"/>
            <a:ext cx="1425575" cy="2776939"/>
            <a:chOff x="7772400" y="3282550"/>
            <a:chExt cx="1425575" cy="2776939"/>
          </a:xfrm>
        </p:grpSpPr>
        <p:cxnSp>
          <p:nvCxnSpPr>
            <p:cNvPr id="102" name="line step 4 a"/>
            <p:cNvCxnSpPr>
              <a:stCxn id="1027" idx="2"/>
            </p:cNvCxnSpPr>
            <p:nvPr/>
          </p:nvCxnSpPr>
          <p:spPr bwMode="auto">
            <a:xfrm rot="5400000">
              <a:off x="7230543" y="3824407"/>
              <a:ext cx="1759988" cy="676273"/>
            </a:xfrm>
            <a:prstGeom prst="bentConnector3">
              <a:avLst>
                <a:gd name="adj1" fmla="val 101089"/>
              </a:avLst>
            </a:prstGeom>
            <a:noFill/>
            <a:ln w="28575">
              <a:solidFill>
                <a:schemeClr val="accent1"/>
              </a:solidFill>
              <a:round/>
              <a:headEnd type="arrow" w="lg" len="me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128" name="txt Step 4"/>
            <p:cNvSpPr txBox="1">
              <a:spLocks noChangeArrowheads="1"/>
            </p:cNvSpPr>
            <p:nvPr/>
          </p:nvSpPr>
          <p:spPr bwMode="auto">
            <a:xfrm>
              <a:off x="7935913" y="5081589"/>
              <a:ext cx="1262062"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smtClean="0">
                  <a:solidFill>
                    <a:schemeClr val="bg1"/>
                  </a:solidFill>
                </a:rPr>
                <a:t>(4) Auth</a:t>
              </a:r>
              <a:r>
                <a:rPr lang="en-US" sz="1600" dirty="0">
                  <a:solidFill>
                    <a:schemeClr val="bg1"/>
                  </a:solidFill>
                </a:rPr>
                <a:t>. service</a:t>
              </a:r>
              <a:br>
                <a:rPr lang="en-US" sz="1600" dirty="0">
                  <a:solidFill>
                    <a:schemeClr val="bg1"/>
                  </a:solidFill>
                </a:rPr>
              </a:br>
              <a:r>
                <a:rPr lang="en-US" sz="1600" dirty="0">
                  <a:solidFill>
                    <a:schemeClr val="bg1"/>
                  </a:solidFill>
                </a:rPr>
                <a:t>verifies credentials</a:t>
              </a:r>
            </a:p>
          </p:txBody>
        </p:sp>
      </p:grpSp>
      <p:grpSp>
        <p:nvGrpSpPr>
          <p:cNvPr id="2048" name="grp Step 4b"/>
          <p:cNvGrpSpPr/>
          <p:nvPr/>
        </p:nvGrpSpPr>
        <p:grpSpPr>
          <a:xfrm>
            <a:off x="7672559" y="3282549"/>
            <a:ext cx="1092582" cy="1776814"/>
            <a:chOff x="7672559" y="3282549"/>
            <a:chExt cx="1092582" cy="1776814"/>
          </a:xfrm>
        </p:grpSpPr>
        <p:cxnSp>
          <p:nvCxnSpPr>
            <p:cNvPr id="16" name="line Step 4 b"/>
            <p:cNvCxnSpPr>
              <a:stCxn id="149" idx="3"/>
              <a:endCxn id="1027" idx="2"/>
            </p:cNvCxnSpPr>
            <p:nvPr/>
          </p:nvCxnSpPr>
          <p:spPr bwMode="auto">
            <a:xfrm flipV="1">
              <a:off x="7672559" y="3282549"/>
              <a:ext cx="776114" cy="1776814"/>
            </a:xfrm>
            <a:prstGeom prst="bentConnector2">
              <a:avLst/>
            </a:prstGeom>
            <a:noFill/>
            <a:ln w="28575">
              <a:solidFill>
                <a:schemeClr val="accent1"/>
              </a:solidFill>
              <a:round/>
              <a:headEnd type="arrow" w="lg" len="med"/>
              <a:tailEnd/>
            </a:ln>
            <a:effectLst/>
            <a:extLst>
              <a:ext uri="{909E8E84-426E-40DD-AFC4-6F175D3DCCD1}">
                <a14:hiddenFill xmlns:a14="http://schemas.microsoft.com/office/drawing/2010/main">
                  <a:noFill/>
                </a14:hiddenFill>
              </a:ext>
            </a:extLst>
          </p:spPr>
        </p:cxnSp>
        <p:pic>
          <p:nvPicPr>
            <p:cNvPr id="2069" name="icon verif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221642" y="3897006"/>
              <a:ext cx="543499" cy="5479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146" name="icon Authentication Service Plugin"/>
          <p:cNvGrpSpPr/>
          <p:nvPr/>
        </p:nvGrpSpPr>
        <p:grpSpPr>
          <a:xfrm>
            <a:off x="6500640" y="4164013"/>
            <a:ext cx="1171919" cy="1291431"/>
            <a:chOff x="4110375" y="1255834"/>
            <a:chExt cx="1171919" cy="1291431"/>
          </a:xfrm>
        </p:grpSpPr>
        <p:pic>
          <p:nvPicPr>
            <p:cNvPr id="147" name="icon Doc"/>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54985" y="1255834"/>
              <a:ext cx="762000" cy="99853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48" name="icon Plugin"/>
            <p:cNvGrpSpPr>
              <a:grpSpLocks/>
            </p:cNvGrpSpPr>
            <p:nvPr/>
          </p:nvGrpSpPr>
          <p:grpSpPr bwMode="auto">
            <a:xfrm>
              <a:off x="4110375" y="1372512"/>
              <a:ext cx="392113" cy="462185"/>
              <a:chOff x="4500" y="2762"/>
              <a:chExt cx="247" cy="291"/>
            </a:xfrm>
            <a:effectLst>
              <a:outerShdw blurRad="50800" dist="38100" dir="2700000" algn="tl" rotWithShape="0">
                <a:prstClr val="black">
                  <a:alpha val="40000"/>
                </a:prstClr>
              </a:outerShdw>
            </a:effectLst>
          </p:grpSpPr>
          <p:sp>
            <p:nvSpPr>
              <p:cNvPr id="150"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51"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52"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53"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pic>
          <p:nvPicPr>
            <p:cNvPr id="149" name="Picture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44094" y="1755102"/>
              <a:ext cx="838200" cy="7921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37750376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outVertical)">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2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right)">
                                      <p:cBhvr>
                                        <p:cTn id="17" dur="2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20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wipe(down)">
                                      <p:cBhvr>
                                        <p:cTn id="27" dur="1000"/>
                                        <p:tgtEl>
                                          <p:spTgt spid="3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2048"/>
                                        </p:tgtEl>
                                        <p:attrNameLst>
                                          <p:attrName>style.visibility</p:attrName>
                                        </p:attrNameLst>
                                      </p:cBhvr>
                                      <p:to>
                                        <p:strVal val="visible"/>
                                      </p:to>
                                    </p:set>
                                    <p:animEffect transition="in" filter="wipe(up)">
                                      <p:cBhvr>
                                        <p:cTn id="32" dur="1000"/>
                                        <p:tgtEl>
                                          <p:spTgt spid="204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right)">
                                      <p:cBhvr>
                                        <p:cTn id="37" dur="20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left)">
                                      <p:cBhvr>
                                        <p:cTn id="42" dur="20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2" fill="hold"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right)">
                                      <p:cBhvr>
                                        <p:cTn id="47" dur="2000"/>
                                        <p:tgtEl>
                                          <p:spTgt spid="14"/>
                                        </p:tgtEl>
                                      </p:cBhvr>
                                    </p:animEffect>
                                  </p:childTnLst>
                                </p:cTn>
                              </p:par>
                            </p:childTnLst>
                          </p:cTn>
                        </p:par>
                        <p:par>
                          <p:cTn id="48" fill="hold">
                            <p:stCondLst>
                              <p:cond delay="2000"/>
                            </p:stCondLst>
                            <p:childTnLst>
                              <p:par>
                                <p:cTn id="49" presetID="17" presetClass="entr" presetSubtype="10" fill="hold" nodeType="afterEffect">
                                  <p:stCondLst>
                                    <p:cond delay="0"/>
                                  </p:stCondLst>
                                  <p:childTnLst>
                                    <p:set>
                                      <p:cBhvr>
                                        <p:cTn id="50" dur="1" fill="hold">
                                          <p:stCondLst>
                                            <p:cond delay="0"/>
                                          </p:stCondLst>
                                        </p:cTn>
                                        <p:tgtEl>
                                          <p:spTgt spid="154"/>
                                        </p:tgtEl>
                                        <p:attrNameLst>
                                          <p:attrName>style.visibility</p:attrName>
                                        </p:attrNameLst>
                                      </p:cBhvr>
                                      <p:to>
                                        <p:strVal val="visible"/>
                                      </p:to>
                                    </p:set>
                                    <p:anim calcmode="lin" valueType="num">
                                      <p:cBhvr>
                                        <p:cTn id="51" dur="2000" fill="hold"/>
                                        <p:tgtEl>
                                          <p:spTgt spid="154"/>
                                        </p:tgtEl>
                                        <p:attrNameLst>
                                          <p:attrName>ppt_w</p:attrName>
                                        </p:attrNameLst>
                                      </p:cBhvr>
                                      <p:tavLst>
                                        <p:tav tm="0">
                                          <p:val>
                                            <p:fltVal val="0"/>
                                          </p:val>
                                        </p:tav>
                                        <p:tav tm="100000">
                                          <p:val>
                                            <p:strVal val="#ppt_w"/>
                                          </p:val>
                                        </p:tav>
                                      </p:tavLst>
                                    </p:anim>
                                    <p:anim calcmode="lin" valueType="num">
                                      <p:cBhvr>
                                        <p:cTn id="52" dur="2000" fill="hold"/>
                                        <p:tgtEl>
                                          <p:spTgt spid="15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552D58B9F7294897B380DE69948B13" ma:contentTypeVersion="8" ma:contentTypeDescription="Create a new document." ma:contentTypeScope="" ma:versionID="048e195d36c257044299a9a680fd45f2">
  <xsd:schema xmlns:xsd="http://www.w3.org/2001/XMLSchema" xmlns:xs="http://www.w3.org/2001/XMLSchema" xmlns:p="http://schemas.microsoft.com/office/2006/metadata/properties" xmlns:ns2="c856eeb5-80f6-4042-a17b-f7bb2df89857" xmlns:ns3="cb5d11a5-97db-4cbf-be38-21d195c5a38e" targetNamespace="http://schemas.microsoft.com/office/2006/metadata/properties" ma:root="true" ma:fieldsID="7232608a52db831086fe9a19d3731f02" ns2:_="" ns3:_="">
    <xsd:import namespace="c856eeb5-80f6-4042-a17b-f7bb2df89857"/>
    <xsd:import namespace="cb5d11a5-97db-4cbf-be38-21d195c5a38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56eeb5-80f6-4042-a17b-f7bb2df898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b5d11a5-97db-4cbf-be38-21d195c5a38e"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3B2FDC5-75C5-404A-862A-E82B7B9FE8AB}"/>
</file>

<file path=customXml/itemProps2.xml><?xml version="1.0" encoding="utf-8"?>
<ds:datastoreItem xmlns:ds="http://schemas.openxmlformats.org/officeDocument/2006/customXml" ds:itemID="{926BF096-8BCF-40B8-8BE3-8D3E8032F07D}"/>
</file>

<file path=customXml/itemProps3.xml><?xml version="1.0" encoding="utf-8"?>
<ds:datastoreItem xmlns:ds="http://schemas.openxmlformats.org/officeDocument/2006/customXml" ds:itemID="{9B96C749-BB14-444F-A538-059FA58AE83A}"/>
</file>

<file path=docProps/app.xml><?xml version="1.0" encoding="utf-8"?>
<Properties xmlns="http://schemas.openxmlformats.org/officeDocument/2006/extended-properties" xmlns:vt="http://schemas.openxmlformats.org/officeDocument/2006/docPropsVTypes">
  <Template>Emerald_Template</Template>
  <TotalTime>3879</TotalTime>
  <Words>3152</Words>
  <Application>Microsoft Office PowerPoint</Application>
  <PresentationFormat>On-screen Show (4:3)</PresentationFormat>
  <Paragraphs>387</Paragraphs>
  <Slides>29</Slides>
  <Notes>29</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Emerald_Template</vt:lpstr>
      <vt:lpstr>Authentication Integration </vt:lpstr>
      <vt:lpstr>PowerPoint Presentation</vt:lpstr>
      <vt:lpstr>PowerPoint Presentation</vt:lpstr>
      <vt:lpstr>Authentication scenarios</vt:lpstr>
      <vt:lpstr>User authentication information</vt:lpstr>
      <vt:lpstr>Authentication source creator plugin</vt:lpstr>
      <vt:lpstr>Authentication service plugin</vt:lpstr>
      <vt:lpstr>Web services authentication plugin</vt:lpstr>
      <vt:lpstr>User authentication flow</vt:lpstr>
      <vt:lpstr>Review: Steps to implement plugins</vt:lpstr>
      <vt:lpstr>Review: Deploy plugin and code</vt:lpstr>
      <vt:lpstr>PowerPoint Presentation</vt:lpstr>
      <vt:lpstr>Authentication source creator</vt:lpstr>
      <vt:lpstr>Ways to retrieve credentials</vt:lpstr>
      <vt:lpstr>Example: Source creator plugin</vt:lpstr>
      <vt:lpstr>Configure plugin with the Plugin editor</vt:lpstr>
      <vt:lpstr>PowerPoint Presentation</vt:lpstr>
      <vt:lpstr>Authentication service implementation</vt:lpstr>
      <vt:lpstr>Example: LDAP authentication service (1)</vt:lpstr>
      <vt:lpstr>Example: LDAP authentication service (2)</vt:lpstr>
      <vt:lpstr>Create the plugin registry file</vt:lpstr>
      <vt:lpstr>Configure plugin with the Plugin editor</vt:lpstr>
      <vt:lpstr>PowerPoint Presentation</vt:lpstr>
      <vt:lpstr>Database plugin</vt:lpstr>
      <vt:lpstr>Database authentication implementation</vt:lpstr>
      <vt:lpstr>Example: Database authentication plugin</vt:lpstr>
      <vt:lpstr>PowerPoint Presentation</vt:lpstr>
      <vt:lpstr>PowerPoint Presentation</vt:lpstr>
      <vt:lpstr>PowerPoint Presentation</vt:lpstr>
    </vt:vector>
  </TitlesOfParts>
  <Company>GW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Authentication Integration</dc:title>
  <dc:subject>Guidewire 8.0 Application Integration Authentication Integration</dc:subject>
  <dc:creator>Seth Luersen</dc:creator>
  <cp:keywords>Emerald;Guidewire 8.0 Application Integration;Authentication Integration</cp:keywords>
  <cp:lastModifiedBy>Guidewire Education</cp:lastModifiedBy>
  <cp:revision>203</cp:revision>
  <dcterms:created xsi:type="dcterms:W3CDTF">2013-08-19T16:16:51Z</dcterms:created>
  <dcterms:modified xsi:type="dcterms:W3CDTF">2014-12-06T01:37:58Z</dcterms:modified>
  <cp:category>8.0.1</cp:category>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y fmtid="{D5CDD505-2E9C-101B-9397-08002B2CF9AE}" pid="3" name="ContentTypeId">
    <vt:lpwstr>0x01010057552D58B9F7294897B380DE69948B13</vt:lpwstr>
  </property>
</Properties>
</file>