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4"/>
  </p:sldMasterIdLst>
  <p:notesMasterIdLst>
    <p:notesMasterId r:id="rId53"/>
  </p:notesMasterIdLst>
  <p:handoutMasterIdLst>
    <p:handoutMasterId r:id="rId54"/>
  </p:handoutMasterIdLst>
  <p:sldIdLst>
    <p:sldId id="256" r:id="rId5"/>
    <p:sldId id="258" r:id="rId6"/>
    <p:sldId id="260" r:id="rId7"/>
    <p:sldId id="273" r:id="rId8"/>
    <p:sldId id="290" r:id="rId9"/>
    <p:sldId id="275" r:id="rId10"/>
    <p:sldId id="276" r:id="rId11"/>
    <p:sldId id="277" r:id="rId12"/>
    <p:sldId id="328" r:id="rId13"/>
    <p:sldId id="278" r:id="rId14"/>
    <p:sldId id="280" r:id="rId15"/>
    <p:sldId id="281" r:id="rId16"/>
    <p:sldId id="331" r:id="rId17"/>
    <p:sldId id="318" r:id="rId18"/>
    <p:sldId id="282" r:id="rId19"/>
    <p:sldId id="283" r:id="rId20"/>
    <p:sldId id="271" r:id="rId21"/>
    <p:sldId id="272" r:id="rId22"/>
    <p:sldId id="284" r:id="rId23"/>
    <p:sldId id="326" r:id="rId24"/>
    <p:sldId id="285" r:id="rId25"/>
    <p:sldId id="327" r:id="rId26"/>
    <p:sldId id="291" r:id="rId27"/>
    <p:sldId id="307" r:id="rId28"/>
    <p:sldId id="294" r:id="rId29"/>
    <p:sldId id="263" r:id="rId30"/>
    <p:sldId id="322" r:id="rId31"/>
    <p:sldId id="329" r:id="rId32"/>
    <p:sldId id="265" r:id="rId33"/>
    <p:sldId id="323" r:id="rId34"/>
    <p:sldId id="301" r:id="rId35"/>
    <p:sldId id="269" r:id="rId36"/>
    <p:sldId id="324" r:id="rId37"/>
    <p:sldId id="270" r:id="rId38"/>
    <p:sldId id="299" r:id="rId39"/>
    <p:sldId id="319" r:id="rId40"/>
    <p:sldId id="320" r:id="rId41"/>
    <p:sldId id="321" r:id="rId42"/>
    <p:sldId id="267" r:id="rId43"/>
    <p:sldId id="298" r:id="rId44"/>
    <p:sldId id="297" r:id="rId45"/>
    <p:sldId id="296" r:id="rId46"/>
    <p:sldId id="295" r:id="rId47"/>
    <p:sldId id="310" r:id="rId48"/>
    <p:sldId id="259" r:id="rId49"/>
    <p:sldId id="261" r:id="rId50"/>
    <p:sldId id="330" r:id="rId51"/>
    <p:sldId id="25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276"/>
            <p14:sldId id="277"/>
            <p14:sldId id="328"/>
            <p14:sldId id="278"/>
            <p14:sldId id="280"/>
            <p14:sldId id="281"/>
            <p14:sldId id="331"/>
            <p14:sldId id="318"/>
            <p14:sldId id="282"/>
            <p14:sldId id="283"/>
          </p14:sldIdLst>
        </p14:section>
        <p14:section name="Working" id="{ACEA0AFF-DD6B-469F-9F64-B8137CE3A6C9}">
          <p14:sldIdLst>
            <p14:sldId id="271"/>
            <p14:sldId id="272"/>
            <p14:sldId id="284"/>
            <p14:sldId id="326"/>
            <p14:sldId id="285"/>
            <p14:sldId id="327"/>
            <p14:sldId id="291"/>
            <p14:sldId id="307"/>
            <p14:sldId id="294"/>
          </p14:sldIdLst>
        </p14:section>
        <p14:section name="Synchronous" id="{7DF76CED-8BA4-4DC9-BA33-806C979418CD}">
          <p14:sldIdLst>
            <p14:sldId id="263"/>
            <p14:sldId id="322"/>
            <p14:sldId id="329"/>
          </p14:sldIdLst>
        </p14:section>
        <p14:section name="Asynchronous" id="{53477ED8-94AA-4084-97E5-C8B8C38A2E84}">
          <p14:sldIdLst>
            <p14:sldId id="265"/>
            <p14:sldId id="323"/>
            <p14:sldId id="301"/>
          </p14:sldIdLst>
        </p14:section>
        <p14:section name="Reply plugin" id="{D724705A-A3F8-49BB-918F-03DD59426308}">
          <p14:sldIdLst>
            <p14:sldId id="269"/>
            <p14:sldId id="324"/>
            <p14:sldId id="270"/>
            <p14:sldId id="299"/>
            <p14:sldId id="319"/>
            <p14:sldId id="320"/>
            <p14:sldId id="321"/>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330"/>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3" clrIdx="0"/>
  <p:cmAuthor id="1" name="Guidewire Education" initials="sluersen"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C1948-061B-42EF-824E-235693FDBAE0}" v="3" dt="2020-11-30T07:16:04.360"/>
    <p1510:client id="{6BA417A5-00DF-44CE-B1CC-C83302FBEC01}" v="12" dt="2021-09-17T13:45:56.479"/>
    <p1510:client id="{CA7E9D89-69A9-437E-91DC-F023DFD24462}" v="2" dt="2021-11-11T04:28:59.195"/>
    <p1510:client id="{FFB0B84C-82A2-42F4-A21B-23627C9EF1CD}" v="1" dt="2020-12-06T14:54:39.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954" autoAdjust="0"/>
  </p:normalViewPr>
  <p:slideViewPr>
    <p:cSldViewPr showGuides="1">
      <p:cViewPr varScale="1">
        <p:scale>
          <a:sx n="95" d="100"/>
          <a:sy n="95" d="100"/>
        </p:scale>
        <p:origin x="-2094" y="-1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p:scale>
          <a:sx n="150" d="100"/>
          <a:sy n="150" d="100"/>
        </p:scale>
        <p:origin x="-2472" y="27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chandana, Ala" userId="S::ala.harichandana@capgemini.com::9278af0e-03c8-4bf7-a97c-c26d7670660e" providerId="AD" clId="Web-{6BA417A5-00DF-44CE-B1CC-C83302FBEC01}"/>
    <pc:docChg chg="modSld">
      <pc:chgData name="Harichandana, Ala" userId="S::ala.harichandana@capgemini.com::9278af0e-03c8-4bf7-a97c-c26d7670660e" providerId="AD" clId="Web-{6BA417A5-00DF-44CE-B1CC-C83302FBEC01}" dt="2021-09-17T13:45:56.479" v="11" actId="1076"/>
      <pc:docMkLst>
        <pc:docMk/>
      </pc:docMkLst>
      <pc:sldChg chg="addSp">
        <pc:chgData name="Harichandana, Ala" userId="S::ala.harichandana@capgemini.com::9278af0e-03c8-4bf7-a97c-c26d7670660e" providerId="AD" clId="Web-{6BA417A5-00DF-44CE-B1CC-C83302FBEC01}" dt="2021-09-17T13:17:08.893" v="0"/>
        <pc:sldMkLst>
          <pc:docMk/>
          <pc:sldMk cId="2551511982" sldId="256"/>
        </pc:sldMkLst>
        <pc:spChg chg="add">
          <ac:chgData name="Harichandana, Ala" userId="S::ala.harichandana@capgemini.com::9278af0e-03c8-4bf7-a97c-c26d7670660e" providerId="AD" clId="Web-{6BA417A5-00DF-44CE-B1CC-C83302FBEC01}" dt="2021-09-17T13:17:08.893" v="0"/>
          <ac:spMkLst>
            <pc:docMk/>
            <pc:sldMk cId="2551511982" sldId="256"/>
            <ac:spMk id="4" creationId="{45AA907C-74E0-42BB-ADC9-5714897DB853}"/>
          </ac:spMkLst>
        </pc:spChg>
      </pc:sldChg>
      <pc:sldChg chg="addSp modSp">
        <pc:chgData name="Harichandana, Ala" userId="S::ala.harichandana@capgemini.com::9278af0e-03c8-4bf7-a97c-c26d7670660e" providerId="AD" clId="Web-{6BA417A5-00DF-44CE-B1CC-C83302FBEC01}" dt="2021-09-17T13:45:56.479" v="11" actId="1076"/>
        <pc:sldMkLst>
          <pc:docMk/>
          <pc:sldMk cId="819514121" sldId="301"/>
        </pc:sldMkLst>
        <pc:spChg chg="add mod">
          <ac:chgData name="Harichandana, Ala" userId="S::ala.harichandana@capgemini.com::9278af0e-03c8-4bf7-a97c-c26d7670660e" providerId="AD" clId="Web-{6BA417A5-00DF-44CE-B1CC-C83302FBEC01}" dt="2021-09-17T13:45:56.479" v="11" actId="1076"/>
          <ac:spMkLst>
            <pc:docMk/>
            <pc:sldMk cId="819514121" sldId="301"/>
            <ac:spMk id="4" creationId="{B7BC98A4-4595-436E-8F24-3F07A060F0D0}"/>
          </ac:spMkLst>
        </pc:spChg>
        <pc:picChg chg="mod">
          <ac:chgData name="Harichandana, Ala" userId="S::ala.harichandana@capgemini.com::9278af0e-03c8-4bf7-a97c-c26d7670660e" providerId="AD" clId="Web-{6BA417A5-00DF-44CE-B1CC-C83302FBEC01}" dt="2021-09-17T13:45:48.947" v="10" actId="1076"/>
          <ac:picMkLst>
            <pc:docMk/>
            <pc:sldMk cId="819514121" sldId="301"/>
            <ac:picMk id="5125" creationId="{00000000-0000-0000-0000-000000000000}"/>
          </ac:picMkLst>
        </pc:picChg>
      </pc:sldChg>
    </pc:docChg>
  </pc:docChgLst>
  <pc:docChgLst>
    <pc:chgData name="Chandra Mouli, Gaddam Raja" userId="S::gaddam-raja.chandra-mouli@capgemini.com::1af5bd4c-54b9-4b9a-ba4d-617ac4b681e2" providerId="AD" clId="Web-{CA7E9D89-69A9-437E-91DC-F023DFD24462}"/>
    <pc:docChg chg="modSld">
      <pc:chgData name="Chandra Mouli, Gaddam Raja" userId="S::gaddam-raja.chandra-mouli@capgemini.com::1af5bd4c-54b9-4b9a-ba4d-617ac4b681e2" providerId="AD" clId="Web-{CA7E9D89-69A9-437E-91DC-F023DFD24462}" dt="2021-11-11T04:28:59.195" v="1" actId="14100"/>
      <pc:docMkLst>
        <pc:docMk/>
      </pc:docMkLst>
      <pc:sldChg chg="modSp">
        <pc:chgData name="Chandra Mouli, Gaddam Raja" userId="S::gaddam-raja.chandra-mouli@capgemini.com::1af5bd4c-54b9-4b9a-ba4d-617ac4b681e2" providerId="AD" clId="Web-{CA7E9D89-69A9-437E-91DC-F023DFD24462}" dt="2021-11-11T04:28:59.195" v="1" actId="14100"/>
        <pc:sldMkLst>
          <pc:docMk/>
          <pc:sldMk cId="4282305785" sldId="258"/>
        </pc:sldMkLst>
        <pc:spChg chg="mod">
          <ac:chgData name="Chandra Mouli, Gaddam Raja" userId="S::gaddam-raja.chandra-mouli@capgemini.com::1af5bd4c-54b9-4b9a-ba4d-617ac4b681e2" providerId="AD" clId="Web-{CA7E9D89-69A9-437E-91DC-F023DFD24462}" dt="2021-11-11T04:28:59.195" v="1" actId="14100"/>
          <ac:spMkLst>
            <pc:docMk/>
            <pc:sldMk cId="4282305785" sldId="258"/>
            <ac:spMk id="4" creationId="{00000000-0000-0000-0000-000000000000}"/>
          </ac:spMkLst>
        </pc:spChg>
      </pc:sldChg>
    </pc:docChg>
  </pc:docChgLst>
  <pc:docChgLst>
    <pc:chgData name="Vudayagiri, Sai Shiva Kumar" userId="S::sai-shiva-kumar.vudayagiri@capgemini.com::536cd5f6-6341-4ccd-9164-4860f3b67f35" providerId="AD" clId="Web-{FFB0B84C-82A2-42F4-A21B-23627C9EF1CD}"/>
    <pc:docChg chg="modSld">
      <pc:chgData name="Vudayagiri, Sai Shiva Kumar" userId="S::sai-shiva-kumar.vudayagiri@capgemini.com::536cd5f6-6341-4ccd-9164-4860f3b67f35" providerId="AD" clId="Web-{FFB0B84C-82A2-42F4-A21B-23627C9EF1CD}" dt="2020-12-06T14:54:39.520" v="0" actId="1076"/>
      <pc:docMkLst>
        <pc:docMk/>
      </pc:docMkLst>
      <pc:sldChg chg="modSp">
        <pc:chgData name="Vudayagiri, Sai Shiva Kumar" userId="S::sai-shiva-kumar.vudayagiri@capgemini.com::536cd5f6-6341-4ccd-9164-4860f3b67f35" providerId="AD" clId="Web-{FFB0B84C-82A2-42F4-A21B-23627C9EF1CD}" dt="2020-12-06T14:54:39.520" v="0" actId="1076"/>
        <pc:sldMkLst>
          <pc:docMk/>
          <pc:sldMk cId="819514121" sldId="301"/>
        </pc:sldMkLst>
        <pc:picChg chg="mod">
          <ac:chgData name="Vudayagiri, Sai Shiva Kumar" userId="S::sai-shiva-kumar.vudayagiri@capgemini.com::536cd5f6-6341-4ccd-9164-4860f3b67f35" providerId="AD" clId="Web-{FFB0B84C-82A2-42F4-A21B-23627C9EF1CD}" dt="2020-12-06T14:54:39.520" v="0" actId="1076"/>
          <ac:picMkLst>
            <pc:docMk/>
            <pc:sldMk cId="819514121" sldId="301"/>
            <ac:picMk id="5125" creationId="{00000000-0000-0000-0000-000000000000}"/>
          </ac:picMkLst>
        </pc:picChg>
      </pc:sldChg>
    </pc:docChg>
  </pc:docChgLst>
  <pc:docChgLst>
    <pc:chgData name="TAMMANA, SRIDHAR JYOTHI" userId="S::sridhar-jyothi.tammana@capgemini.com::30093413-ddec-4733-96cc-db523c1b07f6" providerId="AD" clId="Web-{01EC1948-061B-42EF-824E-235693FDBAE0}"/>
    <pc:docChg chg="modSld">
      <pc:chgData name="TAMMANA, SRIDHAR JYOTHI" userId="S::sridhar-jyothi.tammana@capgemini.com::30093413-ddec-4733-96cc-db523c1b07f6" providerId="AD" clId="Web-{01EC1948-061B-42EF-824E-235693FDBAE0}" dt="2020-11-30T07:16:04.360" v="2" actId="14100"/>
      <pc:docMkLst>
        <pc:docMk/>
      </pc:docMkLst>
      <pc:sldChg chg="modSp">
        <pc:chgData name="TAMMANA, SRIDHAR JYOTHI" userId="S::sridhar-jyothi.tammana@capgemini.com::30093413-ddec-4733-96cc-db523c1b07f6" providerId="AD" clId="Web-{01EC1948-061B-42EF-824E-235693FDBAE0}" dt="2020-11-30T07:16:04.360" v="2" actId="14100"/>
        <pc:sldMkLst>
          <pc:docMk/>
          <pc:sldMk cId="1420407319" sldId="294"/>
        </pc:sldMkLst>
        <pc:picChg chg="mod">
          <ac:chgData name="TAMMANA, SRIDHAR JYOTHI" userId="S::sridhar-jyothi.tammana@capgemini.com::30093413-ddec-4733-96cc-db523c1b07f6" providerId="AD" clId="Web-{01EC1948-061B-42EF-824E-235693FDBAE0}" dt="2020-11-30T07:16:04.360" v="2" actId="14100"/>
          <ac:picMkLst>
            <pc:docMk/>
            <pc:sldMk cId="1420407319" sldId="294"/>
            <ac:picMk id="819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2001-2015.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entity (MessageGenerator(20)).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9093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a:p>
          <a:p>
            <a:r>
              <a:rPr lang="en-US" dirty="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9772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each destination expects to receive acknowledgements in one of three ways: synchronous with the sending of message, asynchronous</a:t>
            </a:r>
            <a:r>
              <a:rPr lang="en-US" baseline="0" dirty="0"/>
              <a:t> from a</a:t>
            </a:r>
            <a:r>
              <a:rPr lang="en-US" dirty="0"/>
              <a:t>n API,  or  asynchronous with a listener or polling mechanism.</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destination has up to three plugins that are used for messaging. Two of these plugins could play a role in acknowledging a message, though it is possible that no plugin is used for acknowledgement.</a:t>
            </a:r>
          </a:p>
          <a:p>
            <a:endParaRPr lang="en-US" dirty="0"/>
          </a:p>
          <a:p>
            <a:r>
              <a:rPr lang="en-US" dirty="0"/>
              <a:t>The request plugin is an optional plugin that is responsible for payload transformation. It is not involved in the acknowledgement of messages.</a:t>
            </a:r>
          </a:p>
          <a:p>
            <a:endParaRPr lang="en-US" dirty="0"/>
          </a:p>
          <a:p>
            <a:r>
              <a:rPr lang="en-US" dirty="0"/>
              <a:t>The transport plugin is a required plugin that is responsible for sending the message to the external system. If the acknowledgement is received synchronously, then this plugin also processes the reply.</a:t>
            </a:r>
          </a:p>
          <a:p>
            <a:endParaRPr lang="en-US" dirty="0"/>
          </a:p>
          <a:p>
            <a:r>
              <a:rPr lang="en-US" dirty="0"/>
              <a:t>An external system can acknowledge a message using a remote call (either the IMessageToolsAPI or a custom-built web service). If a remote call is used, then the message reply is handled independent of the destination's plugins.</a:t>
            </a:r>
          </a:p>
          <a:p>
            <a:endParaRPr lang="en-US" dirty="0"/>
          </a:p>
          <a:p>
            <a:r>
              <a:rPr lang="en-US" dirty="0"/>
              <a:t>The reply plugin is an optional plugin that initializes a listener queue and associates it to the destination. It processes acknowledgements sent asynchronously using the listener queue.</a:t>
            </a:r>
          </a:p>
          <a:p>
            <a:r>
              <a:rPr lang="en-US" dirty="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message is acknowledged synchronously,</a:t>
            </a:r>
            <a:r>
              <a:rPr lang="en-US" baseline="0" dirty="0"/>
              <a:t> t</a:t>
            </a:r>
            <a:r>
              <a:rPr lang="en-US" dirty="0"/>
              <a:t>he acknowledgement is processed in the same transaction that sends the message.</a:t>
            </a:r>
          </a:p>
          <a:p>
            <a:endParaRPr lang="en-US" dirty="0"/>
          </a:p>
          <a:p>
            <a:r>
              <a:rPr lang="en-US" dirty="0"/>
              <a:t>If a message is acknowledged asynchronously,</a:t>
            </a:r>
            <a:r>
              <a:rPr lang="en-US" baseline="0" dirty="0"/>
              <a:t> t</a:t>
            </a:r>
            <a:r>
              <a:rPr lang="en-US" dirty="0"/>
              <a:t>he acknowledgement is processed in its own transaction.</a:t>
            </a:r>
          </a:p>
          <a:p>
            <a:endParaRPr lang="en-US" dirty="0"/>
          </a:p>
          <a:p>
            <a:r>
              <a:rPr lang="en-US" dirty="0"/>
              <a:t>Transaction scope has particular meaning in how a Guidewire application manages the lifecycle of a message. It also has implications for messaging code that creates, updates, or deletes a non-messaging entity instance within a messaging transaction.  In these instances, the code should use the current transaction.  If there is an error in the messaging transaction, the work done to the non-messaging entity instance gets rolled back. In other words, messaging transaction code that creates, updates, or deletes a non-messaging entity instance should not occur in a new bundle transaction, but within the current messaging transaction.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cases, Guidewire</a:t>
            </a:r>
            <a:r>
              <a:rPr lang="en-US" baseline="0" dirty="0"/>
              <a:t> applications use </a:t>
            </a:r>
            <a:r>
              <a:rPr lang="en-US" dirty="0"/>
              <a:t>messaging to request data such as reports from external systems, such as:</a:t>
            </a:r>
          </a:p>
          <a:p>
            <a:pPr marL="171450" indent="-171450">
              <a:buFont typeface="Arial" pitchFamily="34" charset="0"/>
              <a:buChar char="•"/>
            </a:pPr>
            <a:r>
              <a:rPr lang="en-US" dirty="0"/>
              <a:t>A police report detailing an accident or burglary of insured items.</a:t>
            </a:r>
          </a:p>
          <a:p>
            <a:pPr marL="171450" indent="-171450">
              <a:buFont typeface="Arial" pitchFamily="34" charset="0"/>
              <a:buChar char="•"/>
            </a:pPr>
            <a:r>
              <a:rPr lang="en-US" dirty="0"/>
              <a:t>A medical report detailing customary prices for given medical procedures.</a:t>
            </a:r>
          </a:p>
          <a:p>
            <a:pPr marL="171450" indent="-171450">
              <a:buFont typeface="Arial" pitchFamily="34" charset="0"/>
              <a:buChar char="•"/>
            </a:pPr>
            <a:r>
              <a:rPr lang="en-US" dirty="0"/>
              <a:t>A fraud report detailing that a claim for a given loss has already been filed.</a:t>
            </a:r>
          </a:p>
          <a:p>
            <a:r>
              <a:rPr lang="en-US" dirty="0"/>
              <a:t>In these cases, the external system responds with the report data</a:t>
            </a:r>
            <a:r>
              <a:rPr lang="en-US" baseline="0" dirty="0"/>
              <a:t> and acknowledges the message.  Often, the mechanism for the external system response is a Guidewire application published web service or messaging reply plugin.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destination should have a specific number of times a message can be retried after the initial send.  The number of</a:t>
            </a:r>
            <a:r>
              <a:rPr lang="en-US" baseline="0" dirty="0"/>
              <a:t> retries </a:t>
            </a:r>
            <a:r>
              <a:rPr lang="en-US" dirty="0"/>
              <a:t>should be specified using either a plugin parameter for the reply code in the transport or</a:t>
            </a:r>
            <a:r>
              <a:rPr lang="en-US" baseline="0" dirty="0"/>
              <a:t> </a:t>
            </a:r>
            <a:r>
              <a:rPr lang="en-US" dirty="0"/>
              <a:t>reply plugin</a:t>
            </a:r>
            <a:r>
              <a:rPr lang="en-US" baseline="0" dirty="0"/>
              <a:t> or a</a:t>
            </a:r>
            <a:r>
              <a:rPr lang="en-US" dirty="0"/>
              <a:t> script parameter for the reply code in the web services</a:t>
            </a:r>
            <a:r>
              <a:rPr lang="en-US" baseline="0" dirty="0"/>
              <a:t> handler.</a:t>
            </a:r>
          </a:p>
          <a:p>
            <a:endParaRPr lang="en-US" baseline="0"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Before the max has been reached, report the error using</a:t>
            </a:r>
            <a:r>
              <a:rPr lang="en-US" baseline="0" dirty="0"/>
              <a:t> </a:t>
            </a:r>
            <a:r>
              <a:rPr lang="en-US" dirty="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a:t> </a:t>
            </a:r>
            <a:endParaRPr lang="en-US" dirty="0"/>
          </a:p>
          <a:p>
            <a:endParaRPr lang="en-US" dirty="0"/>
          </a:p>
          <a:p>
            <a:r>
              <a:rPr lang="en-US" dirty="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a:t>
            </a:r>
            <a:r>
              <a:rPr lang="en-US" baseline="0" dirty="0"/>
              <a:t> </a:t>
            </a:r>
            <a:r>
              <a:rPr lang="en-US" dirty="0"/>
              <a:t> If the second message uses the same SenderRefID as the first, then the external system may ignore it or report it as a duplicate, which would prevent the message from ever getting processed.</a:t>
            </a:r>
          </a:p>
          <a:p>
            <a:endParaRPr lang="en-US" dirty="0"/>
          </a:p>
          <a:p>
            <a:r>
              <a:rPr lang="en-US" dirty="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code references a function that you can find in </a:t>
            </a:r>
            <a:r>
              <a:rPr lang="en-US" dirty="0"/>
              <a:t>the </a:t>
            </a:r>
            <a:r>
              <a:rPr lang="en-US" dirty="0" err="1"/>
              <a:t>trainingapp.demo.messageack.MessageAckUtil</a:t>
            </a:r>
            <a:r>
              <a:rPr lang="en-US" dirty="0"/>
              <a:t> class</a:t>
            </a:r>
            <a:r>
              <a:rPr lang="en-US" baseline="0" dirty="0"/>
              <a:t> in TrainingApp.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reportExternalSystemError() function illustrates how an external system can report an error using a remote API call or message reply plugin.</a:t>
            </a:r>
          </a:p>
          <a:p>
            <a:endParaRPr lang="en-US" dirty="0"/>
          </a:p>
          <a:p>
            <a:r>
              <a:rPr lang="en-US" dirty="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30 seconds. For the second resend, aMessage.RetryCount is 1, so backOffMultiplier is set to 2 and waitTime is set to 60 seconds.  For the third resend, waitTime is set to 120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ErrorCategory is a typelist that identifies the error reason for</a:t>
            </a:r>
            <a:r>
              <a:rPr lang="en-US" baseline="0" dirty="0"/>
              <a:t> a</a:t>
            </a:r>
            <a:r>
              <a:rPr lang="en-US" dirty="0"/>
              <a:t> message.</a:t>
            </a:r>
            <a:r>
              <a:rPr lang="en-US" baseline="0" dirty="0"/>
              <a:t> </a:t>
            </a:r>
            <a:r>
              <a:rPr lang="en-US" dirty="0"/>
              <a:t>In each base application, the type</a:t>
            </a:r>
            <a:r>
              <a:rPr lang="en-US" baseline="0" dirty="0"/>
              <a:t>list is empty.  </a:t>
            </a:r>
          </a:p>
          <a:p>
            <a:r>
              <a:rPr lang="en-US" dirty="0"/>
              <a:t>When a given message's retry max has been reached,</a:t>
            </a:r>
            <a:r>
              <a:rPr lang="en-US" baseline="0" dirty="0"/>
              <a:t> r</a:t>
            </a:r>
            <a:r>
              <a:rPr lang="en-US" dirty="0"/>
              <a:t>eport the error using</a:t>
            </a:r>
            <a:r>
              <a:rPr lang="en-US" baseline="0" dirty="0"/>
              <a:t> </a:t>
            </a:r>
            <a:r>
              <a:rPr lang="en-US" baseline="0" dirty="0" err="1"/>
              <a:t>m</a:t>
            </a:r>
            <a:r>
              <a:rPr lang="en-US" dirty="0" err="1"/>
              <a:t>essage.reportError</a:t>
            </a:r>
            <a:r>
              <a:rPr lang="en-US" dirty="0"/>
              <a:t>(</a:t>
            </a:r>
            <a:r>
              <a:rPr lang="en-US" dirty="0" err="1"/>
              <a:t>errorCategory</a:t>
            </a:r>
            <a:r>
              <a:rPr lang="en-US" dirty="0"/>
              <a:t>)</a:t>
            </a:r>
            <a:r>
              <a:rPr lang="en-US" baseline="0" dirty="0"/>
              <a:t> and</a:t>
            </a:r>
            <a:r>
              <a:rPr lang="en-US" dirty="0"/>
              <a:t> alert an administrator to the issue as</a:t>
            </a:r>
            <a:r>
              <a:rPr lang="en-US" baseline="0" dirty="0"/>
              <a:t> it pertains to the message error.  </a:t>
            </a:r>
            <a:r>
              <a:rPr lang="en-US" dirty="0"/>
              <a:t>Guidewire will no longer try to resend the message.  When you simply</a:t>
            </a:r>
            <a:r>
              <a:rPr lang="en-US" baseline="0" dirty="0"/>
              <a:t> report the error, but no exception is thrown, Guidewire will not suspend the message destination. </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code references a function that you can find in </a:t>
            </a:r>
            <a:r>
              <a:rPr lang="en-US" dirty="0"/>
              <a:t>the </a:t>
            </a:r>
            <a:r>
              <a:rPr lang="en-US" dirty="0" err="1"/>
              <a:t>trainingapp.demo.messageack.MessageAckUtil</a:t>
            </a:r>
            <a:r>
              <a:rPr lang="en-US" dirty="0"/>
              <a:t> class</a:t>
            </a:r>
            <a:r>
              <a:rPr lang="en-US" baseline="0" dirty="0"/>
              <a:t> in TrainingApp.</a:t>
            </a:r>
          </a:p>
          <a:p>
            <a:endParaRPr lang="en-US" dirty="0"/>
          </a:p>
          <a:p>
            <a:r>
              <a:rPr lang="en-US" dirty="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message could be retried automatically </a:t>
            </a:r>
            <a:r>
              <a:rPr lang="en-US" b="1" dirty="0"/>
              <a:t>during the sending </a:t>
            </a:r>
            <a:r>
              <a:rPr lang="en-US" dirty="0"/>
              <a:t>of the message.</a:t>
            </a:r>
            <a:r>
              <a:rPr lang="en-US" baseline="0" dirty="0"/>
              <a:t> A</a:t>
            </a:r>
            <a:r>
              <a:rPr lang="en-US" dirty="0"/>
              <a:t> message could be </a:t>
            </a:r>
            <a:r>
              <a:rPr lang="en-US" b="1" dirty="0"/>
              <a:t>retried manually</a:t>
            </a:r>
            <a:r>
              <a:rPr lang="en-US" dirty="0"/>
              <a:t>.  Both are discussed in detail in the Sending Messages lesson.</a:t>
            </a:r>
          </a:p>
          <a:p>
            <a:endParaRPr lang="en-US" dirty="0"/>
          </a:p>
          <a:p>
            <a:r>
              <a:rPr lang="en-US" dirty="0"/>
              <a:t>A message can be retried automatically </a:t>
            </a:r>
            <a:r>
              <a:rPr lang="en-US" b="1" dirty="0"/>
              <a:t>after the sending </a:t>
            </a:r>
            <a:r>
              <a:rPr lang="en-US" dirty="0"/>
              <a:t>of the message.</a:t>
            </a:r>
          </a:p>
          <a:p>
            <a:pPr marL="171450" indent="-171450">
              <a:buFont typeface="Arial" pitchFamily="34" charset="0"/>
              <a:buChar char="•"/>
            </a:pPr>
            <a:r>
              <a:rPr lang="en-US" dirty="0"/>
              <a:t>Occurs when the external system reports a retryable error. </a:t>
            </a:r>
            <a:r>
              <a:rPr lang="en-US" baseline="0" dirty="0"/>
              <a:t> For example, t</a:t>
            </a:r>
            <a:r>
              <a:rPr lang="en-US" dirty="0"/>
              <a:t>he message was received but not successfully consumed. The error is expected to be temporary, such as unavailable</a:t>
            </a:r>
            <a:r>
              <a:rPr lang="en-US" baseline="0" dirty="0"/>
              <a:t> </a:t>
            </a:r>
            <a:r>
              <a:rPr lang="en-US" dirty="0"/>
              <a:t>network resource.</a:t>
            </a:r>
          </a:p>
          <a:p>
            <a:pPr marL="171450" indent="-171450">
              <a:buFont typeface="Arial" pitchFamily="34" charset="0"/>
              <a:buChar char="•"/>
            </a:pPr>
            <a:r>
              <a:rPr lang="en-US" dirty="0"/>
              <a:t>The message should be retried automatically by the integration code. When the code reports a an error, it should specify a retry time.</a:t>
            </a:r>
          </a:p>
          <a:p>
            <a:pPr marL="171450" indent="-171450">
              <a:buFont typeface="Arial" pitchFamily="34" charset="0"/>
              <a:buChar char="•"/>
            </a:pPr>
            <a:r>
              <a:rPr lang="en-US" dirty="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a:t>The maximum number of retries is specified by the integration code</a:t>
            </a:r>
            <a:r>
              <a:rPr lang="en-US" baseline="0" dirty="0"/>
              <a:t> as defined by </a:t>
            </a:r>
            <a:r>
              <a:rPr lang="en-US" dirty="0"/>
              <a:t>plugin parameter (for the transport or reply plugin) or a script parameter.</a:t>
            </a:r>
          </a:p>
          <a:p>
            <a:pPr marL="171450" indent="-171450">
              <a:buFont typeface="Arial" pitchFamily="34" charset="0"/>
              <a:buChar char="•"/>
            </a:pPr>
            <a:r>
              <a:rPr lang="en-US" dirty="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a:t> should not be affected.</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code references a function that you can find in </a:t>
            </a:r>
            <a:r>
              <a:rPr lang="en-US" dirty="0"/>
              <a:t>the </a:t>
            </a:r>
            <a:r>
              <a:rPr lang="en-US" dirty="0" err="1"/>
              <a:t>trainingapp.demo.messageack.MessageAckUtil</a:t>
            </a:r>
            <a:r>
              <a:rPr lang="en-US" dirty="0"/>
              <a:t> class</a:t>
            </a:r>
            <a:r>
              <a:rPr lang="en-US" baseline="0" dirty="0"/>
              <a:t> in TrainingApp.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code references a function that you can find in </a:t>
            </a:r>
            <a:r>
              <a:rPr lang="en-US" dirty="0"/>
              <a:t>the </a:t>
            </a:r>
            <a:r>
              <a:rPr lang="en-US" dirty="0" err="1"/>
              <a:t>BankAccountVerification</a:t>
            </a:r>
            <a:r>
              <a:rPr lang="en-US" baseline="0" dirty="0" err="1"/>
              <a:t>Transport</a:t>
            </a:r>
            <a:r>
              <a:rPr lang="en-US" baseline="0" dirty="0"/>
              <a:t> </a:t>
            </a:r>
            <a:r>
              <a:rPr lang="en-US" dirty="0"/>
              <a:t>class</a:t>
            </a:r>
            <a:r>
              <a:rPr lang="en-US" baseline="0" dirty="0"/>
              <a:t> in TrainingApp.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When there</a:t>
            </a:r>
            <a:r>
              <a:rPr lang="en-US" baseline="0" dirty="0"/>
              <a:t> is a </a:t>
            </a:r>
            <a:r>
              <a:rPr lang="en-US" dirty="0"/>
              <a:t>bank account verification from an</a:t>
            </a:r>
            <a:r>
              <a:rPr lang="en-US" baseline="0" dirty="0"/>
              <a:t> </a:t>
            </a:r>
            <a:r>
              <a:rPr lang="en-US" dirty="0"/>
              <a:t>external</a:t>
            </a:r>
            <a:r>
              <a:rPr lang="en-US" baseline="0" dirty="0"/>
              <a:t> system, </a:t>
            </a:r>
            <a:r>
              <a:rPr lang="en-US" dirty="0"/>
              <a:t>then the message is acknowledged synchronously within the message transport plugin's send</a:t>
            </a:r>
            <a:r>
              <a:rPr lang="en-US" baseline="0" dirty="0"/>
              <a:t> method.  If there no verification (null value), you would want to capture and throw an exception and then report the error</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87500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can be acknowledged asynchronously through an API.  In this case, the ACK code is not executed from a plugin.  An external system can acknowledge a message using a remote call (either the </a:t>
            </a:r>
            <a:r>
              <a:rPr lang="en-US" dirty="0" err="1"/>
              <a:t>MessageToolsAPI</a:t>
            </a:r>
            <a:r>
              <a:rPr lang="en-US" dirty="0"/>
              <a:t>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be received through a custom web service.</a:t>
            </a:r>
          </a:p>
          <a:p>
            <a:endParaRPr lang="en-US" dirty="0"/>
          </a:p>
          <a:p>
            <a:r>
              <a:rPr lang="en-US" dirty="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reply plugin is an optional plugin that initializes a listener queue and associates it with the destination. The reply plugin is implemented to receive replies as dictated by the external system, such as: a listener to a JMS message queue, a socket listener, or a </a:t>
            </a:r>
            <a:r>
              <a:rPr lang="en-US" dirty="0" err="1"/>
              <a:t>RMI</a:t>
            </a:r>
            <a:r>
              <a:rPr lang="en-US" dirty="0"/>
              <a:t>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a:t> </a:t>
            </a:r>
            <a:r>
              <a:rPr lang="en-US" dirty="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46359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You must restart the server when you create or modify destinations, plugin registry elements, and/or reply plugins.</a:t>
            </a:r>
          </a:p>
          <a:p>
            <a:endParaRPr lang="en-US" dirty="0"/>
          </a:p>
          <a:p>
            <a:r>
              <a:rPr lang="en-US" dirty="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Event Messages screens group all unacknowledged messages by: </a:t>
            </a:r>
          </a:p>
          <a:p>
            <a:r>
              <a:rPr lang="en-US" dirty="0"/>
              <a:t>Destination, then...</a:t>
            </a:r>
          </a:p>
          <a:p>
            <a:r>
              <a:rPr lang="en-US" dirty="0"/>
              <a:t>Primary entity (safe-ordering, plus one set for all unordered), then...</a:t>
            </a:r>
          </a:p>
          <a:p>
            <a:r>
              <a:rPr lang="en-US" dirty="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expects that every sent message will immediately or eventually be followed by a response from the external system. </a:t>
            </a:r>
            <a:r>
              <a:rPr lang="en-US" baseline="0" dirty="0"/>
              <a:t> </a:t>
            </a:r>
            <a:r>
              <a:rPr lang="en-US" dirty="0"/>
              <a:t>An</a:t>
            </a:r>
            <a:r>
              <a:rPr lang="en-US" baseline="0" dirty="0"/>
              <a:t> immediate response is a synchronous response. An eventual response is an asynchronous response. There, is of course, the possibility that the external system never replies with a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some cases, a response is simply a reply that is a positive acknowledgement. In other cases, a response includes both an acknowledgement and some type of data such as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a:t>
            </a:r>
            <a:r>
              <a:rPr lang="en-US" dirty="0"/>
              <a:t> acknowledgement </a:t>
            </a:r>
            <a:r>
              <a:rPr lang="en-US" baseline="0" dirty="0"/>
              <a:t>comes in the form of a positive acknowledgement or negative acknowledgement. With regards to the messaging Guidewire API, integration code calls an acknowledgement or reports an error. Code</a:t>
            </a:r>
            <a:r>
              <a:rPr lang="en-US" dirty="0"/>
              <a:t> that calls an </a:t>
            </a:r>
            <a:r>
              <a:rPr lang="en-US" baseline="0" dirty="0"/>
              <a:t>acknowledgement is a positive acknowledgement. Code that invokes</a:t>
            </a:r>
            <a:r>
              <a:rPr lang="en-US" dirty="0"/>
              <a:t> a</a:t>
            </a:r>
            <a:r>
              <a:rPr lang="en-US" baseline="0" dirty="0"/>
              <a:t>n error is generally a negative acknowledgement.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reply mechanism for the external system to make a response often depends if the response synchronous or asynchronous. For a synchronous response, often the message transport plugin is the reply mechanism. For asynchronous responses, often a Guidewire Application published web service or a message reply plugin is the reply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Event Messages, you can suspend, resume, and view messages for each destination</a:t>
            </a:r>
          </a:p>
          <a:p>
            <a:r>
              <a:rPr lang="en-US" dirty="0"/>
              <a:t>When safe ordering applies to a destination, the screen separates messages into safe-ordered and non-safe ordered</a:t>
            </a:r>
          </a:p>
          <a:p>
            <a:r>
              <a:rPr lang="en-US" dirty="0"/>
              <a:t>The following lists the primary safe ordering entity and resync event name for each application:</a:t>
            </a:r>
          </a:p>
          <a:p>
            <a:r>
              <a:rPr lang="en-US" dirty="0"/>
              <a:t>ClaimCenter: Claim; ClaimResync</a:t>
            </a:r>
          </a:p>
          <a:p>
            <a:r>
              <a:rPr lang="en-US" dirty="0"/>
              <a:t>PolicyCenter: Account; ResyncAccount</a:t>
            </a:r>
          </a:p>
          <a:p>
            <a:r>
              <a:rPr lang="en-US" dirty="0"/>
              <a:t>ContactCenter: ABContact; ABContactResync</a:t>
            </a:r>
          </a:p>
          <a:p>
            <a:r>
              <a:rPr lang="en-US" dirty="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a:t>Skips ALL ordered messages (failed, retryable, in-flight, and unsent) on primary entity / destination pair</a:t>
            </a:r>
          </a:p>
          <a:p>
            <a:pPr marL="171450" indent="-171450">
              <a:buFont typeface="Arial" pitchFamily="34" charset="0"/>
              <a:buChar char="•"/>
            </a:pPr>
            <a:r>
              <a:rPr lang="en-US" dirty="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a:t>Option</a:t>
            </a:r>
            <a:r>
              <a:rPr lang="en-US" dirty="0"/>
              <a:t> 			</a:t>
            </a:r>
            <a:r>
              <a:rPr lang="en-US" b="1" dirty="0"/>
              <a:t>Description</a:t>
            </a:r>
          </a:p>
          <a:p>
            <a:r>
              <a:rPr lang="en-US" dirty="0"/>
              <a:t>-user user		                     Specifies the user to run the process.</a:t>
            </a:r>
          </a:p>
          <a:p>
            <a:r>
              <a:rPr lang="en-US" dirty="0"/>
              <a:t>-password password		Specifies the administrative password.</a:t>
            </a:r>
          </a:p>
          <a:p>
            <a:r>
              <a:rPr lang="en-US" dirty="0"/>
              <a:t>-server url			Specifies the host server url.</a:t>
            </a:r>
          </a:p>
          <a:p>
            <a:endParaRPr lang="en-US" dirty="0"/>
          </a:p>
          <a:p>
            <a:r>
              <a:rPr lang="en-US" dirty="0"/>
              <a:t>-resume destinationID		Resumes the operation of the specified message </a:t>
            </a:r>
            <a:br>
              <a:rPr lang="en-US" dirty="0"/>
            </a:b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a:p>
          <a:p>
            <a:pPr algn="ctr"/>
            <a:r>
              <a:rPr lang="en-US" dirty="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dirty="0"/>
              <a:t> 			</a:t>
            </a:r>
            <a:r>
              <a:rPr lang="en-US" b="1" dirty="0"/>
              <a:t>Description</a:t>
            </a:r>
          </a:p>
          <a:p>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Prints the statistics for the specified destination.</a:t>
            </a:r>
          </a:p>
          <a:p>
            <a:r>
              <a:rPr lang="en-US" dirty="0"/>
              <a:t>-suspend destinationID		Suspends a message destination. </a:t>
            </a:r>
          </a:p>
          <a:p>
            <a:r>
              <a:rPr lang="en-US" dirty="0"/>
              <a:t>			Use this command if the destination system is going 			to be shut down or to  halt sending while Guidewire </a:t>
            </a:r>
          </a:p>
          <a:p>
            <a:r>
              <a:rPr lang="en-US" dirty="0"/>
              <a:t>			processes a daily batch file.</a:t>
            </a:r>
          </a:p>
          <a:p>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“Message table purged”. 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a:t>
            </a:r>
          </a:p>
          <a:p>
            <a:r>
              <a:rPr lang="en-US" dirty="0"/>
              <a:t>1) </a:t>
            </a:r>
            <a:r>
              <a:rPr lang="en-US" sz="1200" kern="1200" dirty="0">
                <a:solidFill>
                  <a:schemeClr val="tx1"/>
                </a:solidFill>
                <a:effectLst/>
                <a:latin typeface="Arial" pitchFamily="34" charset="0"/>
                <a:ea typeface="+mn-ea"/>
                <a:cs typeface="Arial" pitchFamily="34" charset="0"/>
              </a:rPr>
              <a:t>A messaging acknowledgement is Guidewire's  process for interpreting a messaging response from an external system.</a:t>
            </a:r>
            <a:endParaRPr lang="en-US" dirty="0"/>
          </a:p>
          <a:p>
            <a:r>
              <a:rPr lang="en-US" dirty="0"/>
              <a:t>2)</a:t>
            </a:r>
            <a:r>
              <a:rPr lang="en-US" baseline="0" dirty="0"/>
              <a:t> Guidewire can interpret an external system's response, if one exists, as a p</a:t>
            </a:r>
            <a:r>
              <a:rPr lang="en-US" dirty="0"/>
              <a:t>ositive acknowledgement, error, or duplicate.</a:t>
            </a:r>
          </a:p>
          <a:p>
            <a:r>
              <a:rPr lang="en-US" sz="1200" kern="1200" dirty="0">
                <a:solidFill>
                  <a:schemeClr val="tx1"/>
                </a:solidFill>
                <a:effectLst/>
                <a:latin typeface="Arial" pitchFamily="34" charset="0"/>
                <a:ea typeface="+mn-ea"/>
                <a:cs typeface="Arial" pitchFamily="34" charset="0"/>
              </a:rPr>
              <a:t>3) A message is added to the message history table when a message is positively acknowledged, skipped, or retried.  For the first two, the message is removed entirely from the Message table. For the third, a copy of the original message remains in the Message table</a:t>
            </a:r>
          </a:p>
          <a:p>
            <a:r>
              <a:rPr lang="en-US" dirty="0"/>
              <a:t>4a) When the reply is received synchronously.</a:t>
            </a:r>
          </a:p>
          <a:p>
            <a:r>
              <a:rPr lang="en-US" dirty="0"/>
              <a:t>4b) When the reply is received asynchronously through a listener or polling mechanism.</a:t>
            </a:r>
          </a:p>
          <a:p>
            <a:r>
              <a:rPr lang="en-US" dirty="0"/>
              <a:t>4c) When the reply is received asynchronously by an external system call to an API</a:t>
            </a:r>
          </a:p>
          <a:p>
            <a:endParaRPr lang="en-US" dirty="0"/>
          </a:p>
          <a:p>
            <a:endParaRPr lang="en-US" dirty="0"/>
          </a:p>
          <a:p>
            <a:endParaRPr lang="en-US" dirty="0"/>
          </a:p>
          <a:p>
            <a:pPr algn="ctr"/>
            <a:r>
              <a:rPr lang="en-US" dirty="0"/>
              <a:t>(continued)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(continued) </a:t>
            </a:r>
          </a:p>
          <a:p>
            <a:r>
              <a:rPr lang="en-US" dirty="0"/>
              <a:t>5a) When the message needs to be retried and the message has not reached its maximum number of retries.</a:t>
            </a:r>
          </a:p>
          <a:p>
            <a:r>
              <a:rPr lang="en-US" dirty="0"/>
              <a:t>5b)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can interpret a response to be one of three types:</a:t>
            </a:r>
            <a:r>
              <a:rPr lang="en-US" baseline="0" dirty="0"/>
              <a:t> positive acknowledgement, error, and duplicate response. </a:t>
            </a:r>
            <a:r>
              <a:rPr lang="en-US" dirty="0"/>
              <a:t>Guidewire applications must also decide how to react when the external system never sends a response to a message.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message can move from the message table to the message history table if the message is positively acknowledged or skipped.  The Message table contains messages that need further processing.</a:t>
            </a:r>
            <a:r>
              <a:rPr lang="en-US" baseline="0" dirty="0"/>
              <a:t> The MessageHistory table contains messages that do not need further processing. </a:t>
            </a:r>
            <a:r>
              <a:rPr lang="en-US" dirty="0"/>
              <a:t>A message can move from the message table to the message history table if the message is positively acknowledged or skipped. Otherwise, the message remains in the message table.</a:t>
            </a:r>
          </a:p>
          <a:p>
            <a:endParaRPr lang="en-US" dirty="0"/>
          </a:p>
          <a:p>
            <a:r>
              <a:rPr lang="en-US" dirty="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external system reports a message was successfully received and processed, Guidewire interprets this as a positive acknowledgement,</a:t>
            </a:r>
            <a:r>
              <a:rPr lang="en-US" baseline="0" dirty="0"/>
              <a:t> a</a:t>
            </a:r>
            <a:r>
              <a:rPr lang="en-US" dirty="0"/>
              <a:t>lso known as an ACK.</a:t>
            </a:r>
            <a:r>
              <a:rPr lang="en-US" baseline="0" dirty="0"/>
              <a:t>  </a:t>
            </a:r>
            <a:r>
              <a:rPr lang="en-US" dirty="0"/>
              <a:t>When a message is positively acknowledged, Guidewire a) moves the message from Message to MessageHistory, and b) changes the status to reflect acknowledgement.</a:t>
            </a:r>
          </a:p>
          <a:p>
            <a:endParaRPr lang="en-US" dirty="0"/>
          </a:p>
          <a:p>
            <a:r>
              <a:rPr lang="en-US" dirty="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exception is different than a reported error for a message. There are various types of exceptions such as a java.net.ConnectionException or gw.xml.ws.WsiAuthenticationException. </a:t>
            </a:r>
          </a:p>
          <a:p>
            <a:endParaRPr lang="en-US" baseline="0" dirty="0"/>
          </a:p>
          <a:p>
            <a:r>
              <a:rPr lang="en-US" baseline="0" dirty="0"/>
              <a:t>When there is an exception is thrown in a transport plugin class in a send method, the Guidewire application response is to retry sending the message until reaching the maximum number of retries.  The message's destination configuration defines </a:t>
            </a:r>
            <a:r>
              <a:rPr lang="en-US" dirty="0"/>
              <a:t>the value for</a:t>
            </a:r>
            <a:r>
              <a:rPr lang="en-US" baseline="0" dirty="0"/>
              <a:t> the maximum number of retries. </a:t>
            </a:r>
          </a:p>
          <a:p>
            <a:endParaRPr lang="en-US" dirty="0"/>
          </a:p>
          <a:p>
            <a:r>
              <a:rPr lang="en-US" dirty="0"/>
              <a:t>In order for an additional messages to be processed for the messaging destination, you need to skip</a:t>
            </a:r>
            <a:r>
              <a:rPr lang="en-US" baseline="0" dirty="0"/>
              <a:t> any messages reporting an error and </a:t>
            </a:r>
            <a:r>
              <a:rPr lang="en-US" dirty="0"/>
              <a:t>to resume the </a:t>
            </a:r>
            <a:r>
              <a:rPr lang="en-US" baseline="0" dirty="0"/>
              <a:t>s</a:t>
            </a:r>
            <a:r>
              <a:rPr lang="en-US" dirty="0"/>
              <a:t>uspended destination. An administrator can manually skip a message. It is also possible for custom code to</a:t>
            </a:r>
            <a:r>
              <a:rPr lang="en-US" baseline="0" dirty="0"/>
              <a:t> skip messages, for </a:t>
            </a:r>
            <a:r>
              <a:rPr lang="en-US" dirty="0"/>
              <a:t>example, from within a batch process.  If a message is safe ordered, the next message for the destination/entity pair will not be sent until the message is either resent and successfully acknowledged or skipped.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applications consider</a:t>
            </a:r>
            <a:r>
              <a:rPr lang="en-US" baseline="0" dirty="0"/>
              <a:t> all messages with an error as retryable messages</a:t>
            </a:r>
            <a:r>
              <a:rPr lang="en-US" dirty="0"/>
              <a:t>. </a:t>
            </a:r>
            <a:r>
              <a:rPr lang="en-US" baseline="0" dirty="0"/>
              <a:t> </a:t>
            </a:r>
            <a:r>
              <a:rPr lang="en-US" dirty="0"/>
              <a:t>A status of a retryable</a:t>
            </a:r>
            <a:r>
              <a:rPr lang="en-US" baseline="0" dirty="0"/>
              <a:t> error </a:t>
            </a:r>
            <a:r>
              <a:rPr lang="en-US" dirty="0"/>
              <a:t>indicates a condition that is expected to be temporary for the messaging destination. Some examples of temporary errors are: the external system is unreachable due to network problems, authentication protocols require new credentials, database locks, and the file system is full.  In all cases, G</a:t>
            </a:r>
            <a:r>
              <a:rPr lang="en-US" baseline="0" dirty="0"/>
              <a:t>uidewire application considers the messaging error as a retryable error.</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term "negative acknowledgement" (or "nack") indicates that the external system is reporting an error.  The mechanism</a:t>
            </a:r>
            <a:r>
              <a:rPr lang="en-US" baseline="0" dirty="0"/>
              <a:t> for a negative acknowledgement is similar to an acknowledgement with respect to if the messaging architecture is synchronous or asynchronous.  If the messaging is synchronous, the negative acknowledgement occurs in the transport plugin. If the messaging is asynchronous, a reply plugin,</a:t>
            </a:r>
            <a:r>
              <a:rPr lang="en-US" dirty="0"/>
              <a:t> or a remote API </a:t>
            </a:r>
            <a:r>
              <a:rPr lang="en-US" baseline="0" dirty="0"/>
              <a:t>reports the error.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87307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2001-2015.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2001-2015.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2001-2015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2001-2015.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8.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image" Target="../media/image24.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7.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8.png"/><Relationship Id="rId7"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April 3, 2015</a:t>
            </a:r>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
        <p:nvSpPr>
          <p:cNvPr id="4" name="TextBox 3">
            <a:extLst>
              <a:ext uri="{FF2B5EF4-FFF2-40B4-BE49-F238E27FC236}">
                <a16:creationId xmlns:a16="http://schemas.microsoft.com/office/drawing/2014/main" id="{45AA907C-74E0-42BB-ADC9-5714897DB853}"/>
              </a:ext>
            </a:extLst>
          </p:cNvPr>
          <p:cNvSpPr txBox="1"/>
          <p:nvPr/>
        </p:nvSpPr>
        <p:spPr>
          <a:xfrm>
            <a:off x="3200399" y="3200399"/>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an error</a:t>
            </a:r>
          </a:p>
        </p:txBody>
      </p:sp>
      <p:sp>
        <p:nvSpPr>
          <p:cNvPr id="3" name="Content Placeholder 2"/>
          <p:cNvSpPr>
            <a:spLocks noGrp="1"/>
          </p:cNvSpPr>
          <p:nvPr>
            <p:ph idx="1"/>
          </p:nvPr>
        </p:nvSpPr>
        <p:spPr>
          <a:xfrm>
            <a:off x="519113" y="4419601"/>
            <a:ext cx="8318500" cy="1981200"/>
          </a:xfrm>
        </p:spPr>
        <p:txBody>
          <a:bodyPr/>
          <a:lstStyle/>
          <a:p>
            <a:r>
              <a:rPr lang="en-US" dirty="0"/>
              <a:t>Message is moved to MessageHistory</a:t>
            </a:r>
          </a:p>
          <a:p>
            <a:r>
              <a:rPr lang="en-US" dirty="0"/>
              <a:t>A copy of the message is created and sent</a:t>
            </a:r>
          </a:p>
          <a:p>
            <a:pPr lvl="1"/>
            <a:r>
              <a:rPr lang="en-US" dirty="0"/>
              <a:t>References the same event and triggering entity</a:t>
            </a:r>
          </a:p>
          <a:p>
            <a:pPr lvl="1"/>
            <a:r>
              <a:rPr lang="en-US" dirty="0"/>
              <a:t>Uses a different SenderRefID</a:t>
            </a:r>
          </a:p>
          <a:p>
            <a:pPr lvl="1"/>
            <a:r>
              <a:rPr lang="en-US" dirty="0"/>
              <a:t>Incremented retry field by 1</a:t>
            </a:r>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440" y="914400"/>
            <a:ext cx="1065960" cy="715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745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2" y="3124200"/>
            <a:ext cx="8396287" cy="3276600"/>
          </a:xfrm>
        </p:spPr>
        <p:txBody>
          <a:bodyPr/>
          <a:lstStyle/>
          <a:p>
            <a:r>
              <a:rPr lang="en-US" dirty="0"/>
              <a:t>Duplicate messages </a:t>
            </a:r>
          </a:p>
          <a:p>
            <a:pPr lvl="1"/>
            <a:r>
              <a:rPr lang="en-US" dirty="0"/>
              <a:t>One message sent successfully</a:t>
            </a:r>
          </a:p>
          <a:p>
            <a:pPr lvl="1"/>
            <a:r>
              <a:rPr lang="en-US" dirty="0"/>
              <a:t>Received by the external system</a:t>
            </a:r>
          </a:p>
          <a:p>
            <a:pPr lvl="1"/>
            <a:r>
              <a:rPr lang="en-US" dirty="0"/>
              <a:t>External system processes the same message more than once</a:t>
            </a:r>
          </a:p>
          <a:p>
            <a:pPr lvl="1"/>
            <a:r>
              <a:rPr lang="en-US" dirty="0"/>
              <a:t>External systems responds with a positive acknowledgement (ACK) per each processed duplicate </a:t>
            </a:r>
          </a:p>
          <a:p>
            <a:pPr>
              <a:defRPr/>
            </a:pPr>
            <a:r>
              <a:rPr lang="en-US" dirty="0"/>
              <a:t>Guidewire application response</a:t>
            </a:r>
          </a:p>
          <a:p>
            <a:pPr lvl="1">
              <a:defRPr/>
            </a:pPr>
            <a:r>
              <a:rPr lang="en-US" dirty="0"/>
              <a:t>Increments the Duplicate Count  (Dup. Count) in the Message History table</a:t>
            </a:r>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5" y="914400"/>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598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a:t>Guidewire application sends message to external system </a:t>
            </a:r>
          </a:p>
          <a:p>
            <a:pPr lvl="1"/>
            <a:r>
              <a:rPr lang="en-US" dirty="0"/>
              <a:t>No ACK or NACK from external system</a:t>
            </a:r>
          </a:p>
          <a:p>
            <a:r>
              <a:rPr lang="en-US" dirty="0"/>
              <a:t>Guidewire application response</a:t>
            </a:r>
          </a:p>
          <a:p>
            <a:pPr lvl="1"/>
            <a:r>
              <a:rPr lang="en-US" dirty="0"/>
              <a:t>Keeps the message in the Message table</a:t>
            </a:r>
          </a:p>
          <a:p>
            <a:r>
              <a:rPr lang="en-US" dirty="0"/>
              <a:t>Consider batch process to purge message table and avoid manual intervention</a:t>
            </a:r>
          </a:p>
          <a:p>
            <a:pPr lvl="1"/>
            <a:r>
              <a:rPr lang="en-US" dirty="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440" y="914400"/>
            <a:ext cx="1065960" cy="700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05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Statuses </a:t>
            </a:r>
          </a:p>
        </p:txBody>
      </p:sp>
      <p:graphicFrame>
        <p:nvGraphicFramePr>
          <p:cNvPr id="7" name="Table 6"/>
          <p:cNvGraphicFramePr>
            <a:graphicFrameLocks noGrp="1"/>
          </p:cNvGraphicFramePr>
          <p:nvPr>
            <p:extLst>
              <p:ext uri="{D42A27DB-BD31-4B8C-83A1-F6EECF244321}">
                <p14:modId xmlns:p14="http://schemas.microsoft.com/office/powerpoint/2010/main" val="2091789762"/>
              </p:ext>
            </p:extLst>
          </p:nvPr>
        </p:nvGraphicFramePr>
        <p:xfrm>
          <a:off x="533400" y="914401"/>
          <a:ext cx="8305799" cy="5390697"/>
        </p:xfrm>
        <a:graphic>
          <a:graphicData uri="http://schemas.openxmlformats.org/drawingml/2006/table">
            <a:tbl>
              <a:tblPr firstRow="1" bandRow="1">
                <a:tableStyleId>{93296810-A885-4BE3-A3E7-6D5BEEA58F35}</a:tableStyleId>
              </a:tblPr>
              <a:tblGrid>
                <a:gridCol w="808528">
                  <a:extLst>
                    <a:ext uri="{9D8B030D-6E8A-4147-A177-3AD203B41FA5}">
                      <a16:colId xmlns:a16="http://schemas.microsoft.com/office/drawing/2014/main" val="20000"/>
                    </a:ext>
                  </a:extLst>
                </a:gridCol>
                <a:gridCol w="1401272">
                  <a:extLst>
                    <a:ext uri="{9D8B030D-6E8A-4147-A177-3AD203B41FA5}">
                      <a16:colId xmlns:a16="http://schemas.microsoft.com/office/drawing/2014/main" val="20001"/>
                    </a:ext>
                  </a:extLst>
                </a:gridCol>
                <a:gridCol w="3851187">
                  <a:extLst>
                    <a:ext uri="{9D8B030D-6E8A-4147-A177-3AD203B41FA5}">
                      <a16:colId xmlns:a16="http://schemas.microsoft.com/office/drawing/2014/main" val="20002"/>
                    </a:ext>
                  </a:extLst>
                </a:gridCol>
                <a:gridCol w="1047579">
                  <a:extLst>
                    <a:ext uri="{9D8B030D-6E8A-4147-A177-3AD203B41FA5}">
                      <a16:colId xmlns:a16="http://schemas.microsoft.com/office/drawing/2014/main" val="20003"/>
                    </a:ext>
                  </a:extLst>
                </a:gridCol>
                <a:gridCol w="1197233">
                  <a:extLst>
                    <a:ext uri="{9D8B030D-6E8A-4147-A177-3AD203B41FA5}">
                      <a16:colId xmlns:a16="http://schemas.microsoft.com/office/drawing/2014/main" val="20004"/>
                    </a:ext>
                  </a:extLst>
                </a:gridCol>
              </a:tblGrid>
              <a:tr h="698511">
                <a:tc>
                  <a:txBody>
                    <a:bodyPr/>
                    <a:lstStyle/>
                    <a:p>
                      <a:r>
                        <a:rPr lang="en-US" sz="1600" dirty="0"/>
                        <a:t>Status</a:t>
                      </a:r>
                    </a:p>
                  </a:txBody>
                  <a:tcPr/>
                </a:tc>
                <a:tc>
                  <a:txBody>
                    <a:bodyPr/>
                    <a:lstStyle/>
                    <a:p>
                      <a:r>
                        <a:rPr lang="en-US" sz="1600" dirty="0"/>
                        <a:t>Description</a:t>
                      </a:r>
                    </a:p>
                  </a:txBody>
                  <a:tcPr/>
                </a:tc>
                <a:tc>
                  <a:txBody>
                    <a:bodyPr/>
                    <a:lstStyle/>
                    <a:p>
                      <a:r>
                        <a:rPr lang="en-US" sz="1600" dirty="0"/>
                        <a:t>Meaning</a:t>
                      </a:r>
                    </a:p>
                  </a:txBody>
                  <a:tcPr/>
                </a:tc>
                <a:tc>
                  <a:txBody>
                    <a:bodyPr/>
                    <a:lstStyle/>
                    <a:p>
                      <a:r>
                        <a:rPr lang="en-US" sz="1600" dirty="0"/>
                        <a:t>Message</a:t>
                      </a:r>
                      <a:r>
                        <a:rPr lang="en-US" sz="1600" baseline="0" dirty="0"/>
                        <a:t> </a:t>
                      </a:r>
                      <a:br>
                        <a:rPr lang="en-US" sz="1600" baseline="0" dirty="0"/>
                      </a:br>
                      <a:r>
                        <a:rPr lang="en-US" sz="1600" baseline="0" dirty="0"/>
                        <a:t>table</a:t>
                      </a:r>
                      <a:endParaRPr lang="en-US" sz="1600" dirty="0"/>
                    </a:p>
                  </a:txBody>
                  <a:tcPr/>
                </a:tc>
                <a:tc>
                  <a:txBody>
                    <a:bodyPr/>
                    <a:lstStyle/>
                    <a:p>
                      <a:r>
                        <a:rPr lang="en-US" sz="1600" dirty="0"/>
                        <a:t>Message </a:t>
                      </a:r>
                      <a:br>
                        <a:rPr lang="en-US" sz="1600" dirty="0"/>
                      </a:br>
                      <a:r>
                        <a:rPr lang="en-US" sz="1600" dirty="0"/>
                        <a:t>History </a:t>
                      </a:r>
                      <a:br>
                        <a:rPr lang="en-US" sz="1600" dirty="0"/>
                      </a:br>
                      <a:r>
                        <a:rPr lang="en-US" sz="1600" dirty="0"/>
                        <a:t>table</a:t>
                      </a:r>
                    </a:p>
                  </a:txBody>
                  <a:tcPr/>
                </a:tc>
                <a:extLst>
                  <a:ext uri="{0D108BD9-81ED-4DB2-BD59-A6C34878D82A}">
                    <a16:rowId xmlns:a16="http://schemas.microsoft.com/office/drawing/2014/main" val="10000"/>
                  </a:ext>
                </a:extLst>
              </a:tr>
              <a:tr h="302606">
                <a:tc>
                  <a:txBody>
                    <a:bodyPr/>
                    <a:lstStyle/>
                    <a:p>
                      <a:r>
                        <a:rPr lang="en-US" sz="1400" kern="1200" dirty="0">
                          <a:effectLst/>
                        </a:rPr>
                        <a:t>1</a:t>
                      </a:r>
                      <a:endParaRPr lang="en-US" sz="1400" dirty="0"/>
                    </a:p>
                  </a:txBody>
                  <a:tcPr/>
                </a:tc>
                <a:tc>
                  <a:txBody>
                    <a:bodyPr/>
                    <a:lstStyle/>
                    <a:p>
                      <a:r>
                        <a:rPr lang="en-US" sz="1400" kern="1200" dirty="0">
                          <a:effectLst/>
                        </a:rPr>
                        <a:t>Pending send</a:t>
                      </a:r>
                      <a:endParaRPr lang="en-US" sz="1400" dirty="0"/>
                    </a:p>
                  </a:txBody>
                  <a:tcPr/>
                </a:tc>
                <a:tc>
                  <a:txBody>
                    <a:bodyPr/>
                    <a:lstStyle/>
                    <a:p>
                      <a:r>
                        <a:rPr lang="en-US" sz="1400" baseline="0" dirty="0"/>
                        <a:t>Waiting to send message</a:t>
                      </a:r>
                      <a:endParaRPr lang="en-US" sz="1400" dirty="0"/>
                    </a:p>
                  </a:txBody>
                  <a:tcPr/>
                </a:tc>
                <a:tc>
                  <a:txBody>
                    <a:bodyPr/>
                    <a:lstStyle/>
                    <a:p>
                      <a:r>
                        <a:rPr lang="en-US" sz="1400" dirty="0"/>
                        <a:t>X</a:t>
                      </a:r>
                    </a:p>
                  </a:txBody>
                  <a:tcPr/>
                </a:tc>
                <a:tc>
                  <a:txBody>
                    <a:bodyPr/>
                    <a:lstStyle/>
                    <a:p>
                      <a:endParaRPr lang="en-US" sz="1400" dirty="0"/>
                    </a:p>
                  </a:txBody>
                  <a:tcPr/>
                </a:tc>
                <a:extLst>
                  <a:ext uri="{0D108BD9-81ED-4DB2-BD59-A6C34878D82A}">
                    <a16:rowId xmlns:a16="http://schemas.microsoft.com/office/drawing/2014/main" val="10001"/>
                  </a:ext>
                </a:extLst>
              </a:tr>
              <a:tr h="491544">
                <a:tc>
                  <a:txBody>
                    <a:bodyPr/>
                    <a:lstStyle/>
                    <a:p>
                      <a:r>
                        <a:rPr lang="en-US" sz="1400" kern="1200" dirty="0">
                          <a:effectLst/>
                        </a:rPr>
                        <a:t>2</a:t>
                      </a:r>
                      <a:endParaRPr lang="en-US" sz="1400" dirty="0"/>
                    </a:p>
                  </a:txBody>
                  <a:tcPr/>
                </a:tc>
                <a:tc>
                  <a:txBody>
                    <a:bodyPr/>
                    <a:lstStyle/>
                    <a:p>
                      <a:r>
                        <a:rPr lang="en-US" sz="1400" kern="1200" dirty="0">
                          <a:effectLst/>
                        </a:rPr>
                        <a:t>Pending ACK</a:t>
                      </a:r>
                      <a:endParaRPr lang="en-US" sz="1400" dirty="0"/>
                    </a:p>
                  </a:txBody>
                  <a:tcPr/>
                </a:tc>
                <a:tc>
                  <a:txBody>
                    <a:bodyPr/>
                    <a:lstStyle/>
                    <a:p>
                      <a:r>
                        <a:rPr lang="en-US" sz="1400" dirty="0"/>
                        <a:t>Message sent.</a:t>
                      </a:r>
                      <a:r>
                        <a:rPr lang="en-US" sz="1400" baseline="0" dirty="0"/>
                        <a:t> Waiting for acknowledgment.</a:t>
                      </a:r>
                      <a:endParaRPr lang="en-US" sz="1400" dirty="0"/>
                    </a:p>
                  </a:txBody>
                  <a:tcPr/>
                </a:tc>
                <a:tc>
                  <a:txBody>
                    <a:bodyPr/>
                    <a:lstStyle/>
                    <a:p>
                      <a:r>
                        <a:rPr lang="en-US" sz="1400" dirty="0"/>
                        <a:t>X</a:t>
                      </a:r>
                    </a:p>
                  </a:txBody>
                  <a:tcPr/>
                </a:tc>
                <a:tc>
                  <a:txBody>
                    <a:bodyPr/>
                    <a:lstStyle/>
                    <a:p>
                      <a:endParaRPr lang="en-US" sz="1400"/>
                    </a:p>
                  </a:txBody>
                  <a:tcPr/>
                </a:tc>
                <a:extLst>
                  <a:ext uri="{0D108BD9-81ED-4DB2-BD59-A6C34878D82A}">
                    <a16:rowId xmlns:a16="http://schemas.microsoft.com/office/drawing/2014/main" val="10002"/>
                  </a:ext>
                </a:extLst>
              </a:tr>
              <a:tr h="327153">
                <a:tc>
                  <a:txBody>
                    <a:bodyPr/>
                    <a:lstStyle/>
                    <a:p>
                      <a:r>
                        <a:rPr lang="en-US" sz="1400" i="1" kern="1200" dirty="0">
                          <a:solidFill>
                            <a:schemeClr val="accent4"/>
                          </a:solidFill>
                          <a:effectLst/>
                        </a:rPr>
                        <a:t>3</a:t>
                      </a:r>
                      <a:endParaRPr lang="en-US" sz="1400" i="1" dirty="0">
                        <a:solidFill>
                          <a:schemeClr val="accent4"/>
                        </a:solidFill>
                      </a:endParaRPr>
                    </a:p>
                  </a:txBody>
                  <a:tcPr/>
                </a:tc>
                <a:tc>
                  <a:txBody>
                    <a:bodyPr/>
                    <a:lstStyle/>
                    <a:p>
                      <a:r>
                        <a:rPr lang="en-US" sz="1400" i="1" kern="1200" dirty="0">
                          <a:solidFill>
                            <a:schemeClr val="accent4"/>
                          </a:solidFill>
                          <a:effectLst/>
                        </a:rPr>
                        <a:t>Error</a:t>
                      </a:r>
                    </a:p>
                  </a:txBody>
                  <a:tcPr/>
                </a:tc>
                <a:tc>
                  <a:txBody>
                    <a:bodyPr/>
                    <a:lstStyle/>
                    <a:p>
                      <a:r>
                        <a:rPr lang="en-US" sz="1400" i="1" dirty="0">
                          <a:solidFill>
                            <a:schemeClr val="accent4"/>
                          </a:solidFill>
                        </a:rPr>
                        <a:t>Legacy,</a:t>
                      </a:r>
                      <a:r>
                        <a:rPr lang="en-US" sz="1400" i="1" baseline="0" dirty="0">
                          <a:solidFill>
                            <a:schemeClr val="accent4"/>
                          </a:solidFill>
                        </a:rPr>
                        <a:t> no longer used</a:t>
                      </a:r>
                      <a:endParaRPr lang="en-US" sz="1400" i="1" dirty="0">
                        <a:solidFill>
                          <a:schemeClr val="accent4"/>
                        </a:solidFill>
                      </a:endParaRPr>
                    </a:p>
                  </a:txBody>
                  <a:tcPr/>
                </a:tc>
                <a:tc>
                  <a:txBody>
                    <a:bodyPr/>
                    <a:lstStyle/>
                    <a:p>
                      <a:r>
                        <a:rPr lang="en-US" sz="1400" i="1" dirty="0">
                          <a:solidFill>
                            <a:schemeClr val="accent4"/>
                          </a:solidFill>
                        </a:rPr>
                        <a:t>X</a:t>
                      </a:r>
                    </a:p>
                  </a:txBody>
                  <a:tcPr/>
                </a:tc>
                <a:tc>
                  <a:txBody>
                    <a:bodyPr/>
                    <a:lstStyle/>
                    <a:p>
                      <a:endParaRPr lang="en-US" sz="1400" i="1" dirty="0">
                        <a:solidFill>
                          <a:schemeClr val="accent4"/>
                        </a:solidFill>
                      </a:endParaRPr>
                    </a:p>
                  </a:txBody>
                  <a:tcPr/>
                </a:tc>
                <a:extLst>
                  <a:ext uri="{0D108BD9-81ED-4DB2-BD59-A6C34878D82A}">
                    <a16:rowId xmlns:a16="http://schemas.microsoft.com/office/drawing/2014/main" val="10003"/>
                  </a:ext>
                </a:extLst>
              </a:tr>
              <a:tr h="698511">
                <a:tc>
                  <a:txBody>
                    <a:bodyPr/>
                    <a:lstStyle/>
                    <a:p>
                      <a:r>
                        <a:rPr lang="en-US" sz="1400" dirty="0"/>
                        <a:t>4</a:t>
                      </a:r>
                    </a:p>
                  </a:txBody>
                  <a:tcPr/>
                </a:tc>
                <a:tc>
                  <a:txBody>
                    <a:bodyPr/>
                    <a:lstStyle/>
                    <a:p>
                      <a:r>
                        <a:rPr lang="en-US" sz="1400" kern="1200" dirty="0">
                          <a:effectLst/>
                        </a:rPr>
                        <a:t>Retryable error</a:t>
                      </a:r>
                      <a:endParaRPr lang="en-US" sz="1400" dirty="0"/>
                    </a:p>
                  </a:txBody>
                  <a:tcPr/>
                </a:tc>
                <a:tc>
                  <a:txBody>
                    <a:bodyPr/>
                    <a:lstStyle/>
                    <a:p>
                      <a:r>
                        <a:rPr lang="en-US" sz="1400" dirty="0"/>
                        <a:t>Error reported. Can</a:t>
                      </a:r>
                      <a:r>
                        <a:rPr lang="en-US" sz="1400" baseline="0" dirty="0"/>
                        <a:t> be send() exception or negative acknowledgement from external system</a:t>
                      </a:r>
                      <a:endParaRPr lang="en-US" sz="1400" dirty="0"/>
                    </a:p>
                  </a:txBody>
                  <a:tcPr/>
                </a:tc>
                <a:tc>
                  <a:txBody>
                    <a:bodyPr/>
                    <a:lstStyle/>
                    <a:p>
                      <a:r>
                        <a:rPr lang="en-US" sz="1400" dirty="0"/>
                        <a:t>X</a:t>
                      </a:r>
                    </a:p>
                  </a:txBody>
                  <a:tcPr/>
                </a:tc>
                <a:tc>
                  <a:txBody>
                    <a:bodyPr/>
                    <a:lstStyle/>
                    <a:p>
                      <a:endParaRPr lang="en-US" sz="1400" dirty="0"/>
                    </a:p>
                  </a:txBody>
                  <a:tcPr/>
                </a:tc>
                <a:extLst>
                  <a:ext uri="{0D108BD9-81ED-4DB2-BD59-A6C34878D82A}">
                    <a16:rowId xmlns:a16="http://schemas.microsoft.com/office/drawing/2014/main" val="10004"/>
                  </a:ext>
                </a:extLst>
              </a:tr>
              <a:tr h="491544">
                <a:tc>
                  <a:txBody>
                    <a:bodyPr/>
                    <a:lstStyle/>
                    <a:p>
                      <a:r>
                        <a:rPr lang="en-US" sz="1400" dirty="0"/>
                        <a:t>10</a:t>
                      </a:r>
                    </a:p>
                  </a:txBody>
                  <a:tcPr/>
                </a:tc>
                <a:tc>
                  <a:txBody>
                    <a:bodyPr/>
                    <a:lstStyle/>
                    <a:p>
                      <a:r>
                        <a:rPr lang="en-US" sz="1400" kern="1200" dirty="0" err="1">
                          <a:effectLst/>
                        </a:rPr>
                        <a:t>Acked</a:t>
                      </a:r>
                      <a:endParaRPr lang="en-US" sz="1400" dirty="0"/>
                    </a:p>
                  </a:txBody>
                  <a:tcPr/>
                </a:tc>
                <a:tc>
                  <a:txBody>
                    <a:bodyPr/>
                    <a:lstStyle/>
                    <a:p>
                      <a:r>
                        <a:rPr lang="en-US" sz="1400" baseline="0" dirty="0"/>
                        <a:t>Positive acknowledgement of message; message moved into message history</a:t>
                      </a:r>
                      <a:endParaRPr lang="en-US" sz="1400" dirty="0"/>
                    </a:p>
                  </a:txBody>
                  <a:tcPr/>
                </a:tc>
                <a:tc>
                  <a:txBody>
                    <a:bodyPr/>
                    <a:lstStyle/>
                    <a:p>
                      <a:endParaRPr lang="en-US" sz="1400"/>
                    </a:p>
                  </a:txBody>
                  <a:tcPr/>
                </a:tc>
                <a:tc>
                  <a:txBody>
                    <a:bodyPr/>
                    <a:lstStyle/>
                    <a:p>
                      <a:r>
                        <a:rPr lang="en-US" sz="1400" dirty="0"/>
                        <a:t>X</a:t>
                      </a:r>
                    </a:p>
                  </a:txBody>
                  <a:tcPr/>
                </a:tc>
                <a:extLst>
                  <a:ext uri="{0D108BD9-81ED-4DB2-BD59-A6C34878D82A}">
                    <a16:rowId xmlns:a16="http://schemas.microsoft.com/office/drawing/2014/main" val="10005"/>
                  </a:ext>
                </a:extLst>
              </a:tr>
              <a:tr h="491544">
                <a:tc>
                  <a:txBody>
                    <a:bodyPr/>
                    <a:lstStyle/>
                    <a:p>
                      <a:r>
                        <a:rPr lang="en-US" sz="1400" dirty="0"/>
                        <a:t>11</a:t>
                      </a:r>
                    </a:p>
                  </a:txBody>
                  <a:tcPr/>
                </a:tc>
                <a:tc>
                  <a:txBody>
                    <a:bodyPr/>
                    <a:lstStyle/>
                    <a:p>
                      <a:r>
                        <a:rPr lang="en-US" sz="1400" kern="1200" dirty="0">
                          <a:effectLst/>
                        </a:rPr>
                        <a:t>Error cleared</a:t>
                      </a:r>
                      <a:endParaRPr lang="en-US" sz="1400" dirty="0"/>
                    </a:p>
                  </a:txBody>
                  <a:tcPr/>
                </a:tc>
                <a:tc>
                  <a:txBody>
                    <a:bodyPr/>
                    <a:lstStyle/>
                    <a:p>
                      <a:r>
                        <a:rPr lang="en-US" sz="1400" dirty="0"/>
                        <a:t>Message was in retryable error (4). M</a:t>
                      </a:r>
                      <a:r>
                        <a:rPr lang="en-US" sz="1400" baseline="0" dirty="0"/>
                        <a:t>oved to message history table.</a:t>
                      </a:r>
                      <a:endParaRPr lang="en-US" sz="1400" dirty="0"/>
                    </a:p>
                  </a:txBody>
                  <a:tcPr/>
                </a:tc>
                <a:tc>
                  <a:txBody>
                    <a:bodyPr/>
                    <a:lstStyle/>
                    <a:p>
                      <a:endParaRPr lang="en-US" sz="1400"/>
                    </a:p>
                  </a:txBody>
                  <a:tcPr/>
                </a:tc>
                <a:tc>
                  <a:txBody>
                    <a:bodyPr/>
                    <a:lstStyle/>
                    <a:p>
                      <a:r>
                        <a:rPr lang="en-US" sz="1400" dirty="0"/>
                        <a:t>X</a:t>
                      </a:r>
                    </a:p>
                  </a:txBody>
                  <a:tcPr/>
                </a:tc>
                <a:extLst>
                  <a:ext uri="{0D108BD9-81ED-4DB2-BD59-A6C34878D82A}">
                    <a16:rowId xmlns:a16="http://schemas.microsoft.com/office/drawing/2014/main" val="10006"/>
                  </a:ext>
                </a:extLst>
              </a:tr>
              <a:tr h="905477">
                <a:tc>
                  <a:txBody>
                    <a:bodyPr/>
                    <a:lstStyle/>
                    <a:p>
                      <a:r>
                        <a:rPr lang="en-US" sz="1400" dirty="0"/>
                        <a:t>12</a:t>
                      </a:r>
                    </a:p>
                  </a:txBody>
                  <a:tcPr/>
                </a:tc>
                <a:tc>
                  <a:txBody>
                    <a:bodyPr/>
                    <a:lstStyle/>
                    <a:p>
                      <a:r>
                        <a:rPr lang="en-US" sz="1400" kern="1200" dirty="0">
                          <a:effectLst/>
                        </a:rPr>
                        <a:t>Error retried</a:t>
                      </a:r>
                      <a:endParaRPr lang="en-US" sz="1400" dirty="0"/>
                    </a:p>
                  </a:txBody>
                  <a:tcPr/>
                </a:tc>
                <a:tc>
                  <a:txBody>
                    <a:bodyPr/>
                    <a:lstStyle/>
                    <a:p>
                      <a:r>
                        <a:rPr lang="en-US" sz="1400" dirty="0"/>
                        <a:t>Message with error retried. Original message with the error</a:t>
                      </a:r>
                      <a:r>
                        <a:rPr lang="en-US" sz="1400" baseline="0" dirty="0"/>
                        <a:t> in message history. Clone of the original message created in message table and will be resent.</a:t>
                      </a:r>
                      <a:endParaRPr lang="en-US" sz="1400" dirty="0"/>
                    </a:p>
                  </a:txBody>
                  <a:tcPr/>
                </a:tc>
                <a:tc>
                  <a:txBody>
                    <a:bodyPr/>
                    <a:lstStyle/>
                    <a:p>
                      <a:endParaRPr lang="en-US" sz="1400" dirty="0"/>
                    </a:p>
                  </a:txBody>
                  <a:tcPr/>
                </a:tc>
                <a:tc>
                  <a:txBody>
                    <a:bodyPr/>
                    <a:lstStyle/>
                    <a:p>
                      <a:r>
                        <a:rPr lang="en-US" sz="1400" dirty="0"/>
                        <a:t>X</a:t>
                      </a:r>
                    </a:p>
                  </a:txBody>
                  <a:tcPr/>
                </a:tc>
                <a:extLst>
                  <a:ext uri="{0D108BD9-81ED-4DB2-BD59-A6C34878D82A}">
                    <a16:rowId xmlns:a16="http://schemas.microsoft.com/office/drawing/2014/main" val="10007"/>
                  </a:ext>
                </a:extLst>
              </a:tr>
              <a:tr h="698511">
                <a:tc>
                  <a:txBody>
                    <a:bodyPr/>
                    <a:lstStyle/>
                    <a:p>
                      <a:r>
                        <a:rPr lang="en-US" sz="1400" dirty="0"/>
                        <a:t>13 </a:t>
                      </a:r>
                    </a:p>
                  </a:txBody>
                  <a:tcPr/>
                </a:tc>
                <a:tc>
                  <a:txBody>
                    <a:bodyPr/>
                    <a:lstStyle/>
                    <a:p>
                      <a:r>
                        <a:rPr lang="en-US" sz="1400" kern="1200" dirty="0">
                          <a:effectLst/>
                        </a:rPr>
                        <a:t>Skipped</a:t>
                      </a:r>
                      <a:endParaRPr lang="en-US" sz="1400" dirty="0"/>
                    </a:p>
                  </a:txBody>
                  <a:tcPr/>
                </a:tc>
                <a:tc>
                  <a:txBody>
                    <a:bodyPr/>
                    <a:lstStyle/>
                    <a:p>
                      <a:r>
                        <a:rPr lang="en-US" sz="1400" dirty="0"/>
                        <a:t>Message was not in error (4). Message</a:t>
                      </a:r>
                      <a:r>
                        <a:rPr lang="en-US" sz="1400" baseline="0" dirty="0"/>
                        <a:t> was in pending </a:t>
                      </a:r>
                      <a:r>
                        <a:rPr lang="en-US" sz="1400" dirty="0"/>
                        <a:t>send(1)</a:t>
                      </a:r>
                      <a:r>
                        <a:rPr lang="en-US" sz="1400" baseline="0" dirty="0"/>
                        <a:t> or pending </a:t>
                      </a:r>
                      <a:r>
                        <a:rPr lang="en-US" sz="1400" baseline="0" dirty="0" err="1"/>
                        <a:t>ack</a:t>
                      </a:r>
                      <a:r>
                        <a:rPr lang="en-US" sz="1400" baseline="0" dirty="0"/>
                        <a:t> (2). Moved to message history table.</a:t>
                      </a:r>
                      <a:endParaRPr lang="en-US" sz="1400" dirty="0"/>
                    </a:p>
                  </a:txBody>
                  <a:tcPr/>
                </a:tc>
                <a:tc>
                  <a:txBody>
                    <a:bodyPr/>
                    <a:lstStyle/>
                    <a:p>
                      <a:endParaRPr lang="en-US" sz="1400" dirty="0"/>
                    </a:p>
                  </a:txBody>
                  <a:tcPr/>
                </a:tc>
                <a:tc>
                  <a:txBody>
                    <a:bodyPr/>
                    <a:lstStyle/>
                    <a:p>
                      <a:r>
                        <a:rPr lang="en-US" sz="1400" dirty="0"/>
                        <a:t>X</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58325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46482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26670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936154"/>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Acknowledgement mechanisms</a:t>
            </a:r>
          </a:p>
        </p:txBody>
      </p:sp>
      <p:sp>
        <p:nvSpPr>
          <p:cNvPr id="2" name="Content Placeholder 1"/>
          <p:cNvSpPr>
            <a:spLocks noGrp="1"/>
          </p:cNvSpPr>
          <p:nvPr>
            <p:ph sz="half" idx="2"/>
          </p:nvPr>
        </p:nvSpPr>
        <p:spPr>
          <a:xfrm>
            <a:off x="5867400" y="914401"/>
            <a:ext cx="2956560" cy="5475289"/>
          </a:xfrm>
        </p:spPr>
        <p:txBody>
          <a:bodyPr/>
          <a:lstStyle/>
          <a:p>
            <a:r>
              <a:rPr lang="en-US" dirty="0"/>
              <a:t>Messaging destinations require acknowledgement mechanisms</a:t>
            </a:r>
          </a:p>
          <a:p>
            <a:r>
              <a:rPr lang="en-US" dirty="0"/>
              <a:t>Synchronous with the sending of message</a:t>
            </a:r>
          </a:p>
          <a:p>
            <a:r>
              <a:rPr lang="en-US" dirty="0"/>
              <a:t>Asynchronous via an API</a:t>
            </a:r>
          </a:p>
          <a:p>
            <a:r>
              <a:rPr lang="en-US" dirty="0"/>
              <a:t>Asynchronous via a listener or polling mechanism</a:t>
            </a:r>
          </a:p>
        </p:txBody>
      </p:sp>
      <p:sp>
        <p:nvSpPr>
          <p:cNvPr id="118" name="Text Box 28"/>
          <p:cNvSpPr txBox="1">
            <a:spLocks noChangeArrowheads="1"/>
          </p:cNvSpPr>
          <p:nvPr/>
        </p:nvSpPr>
        <p:spPr bwMode="auto">
          <a:xfrm>
            <a:off x="2633663" y="5679757"/>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a:t>
            </a:r>
            <a:br>
              <a:rPr lang="en-US" sz="1600" dirty="0">
                <a:solidFill>
                  <a:schemeClr val="bg1"/>
                </a:solidFill>
              </a:rPr>
            </a:br>
            <a:r>
              <a:rPr lang="en-US" sz="1600" dirty="0">
                <a:solidFill>
                  <a:schemeClr val="bg1"/>
                </a:solidFill>
              </a:rPr>
              <a:t>listener / polling</a:t>
            </a:r>
          </a:p>
        </p:txBody>
      </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633662" y="3694749"/>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 </a:t>
            </a:r>
            <a:br>
              <a:rPr lang="en-US" sz="1600" dirty="0">
                <a:solidFill>
                  <a:schemeClr val="bg1"/>
                </a:solidFill>
              </a:rPr>
            </a:br>
            <a:r>
              <a:rPr lang="en-US" sz="1600" dirty="0">
                <a:solidFill>
                  <a:schemeClr val="bg1"/>
                </a:solidFill>
              </a:rPr>
              <a:t>API</a:t>
            </a:r>
          </a:p>
        </p:txBody>
      </p:sp>
      <p:sp>
        <p:nvSpPr>
          <p:cNvPr id="178" name="Text Box 89"/>
          <p:cNvSpPr txBox="1">
            <a:spLocks noChangeArrowheads="1"/>
          </p:cNvSpPr>
          <p:nvPr/>
        </p:nvSpPr>
        <p:spPr bwMode="auto">
          <a:xfrm>
            <a:off x="2633663" y="1717357"/>
            <a:ext cx="18145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Synchronous</a:t>
            </a:r>
          </a:p>
        </p:txBody>
      </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04" y="34695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3" y="28956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507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768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nc Msg Sen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31162"/>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nc Msg Send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20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inc Msg Sen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432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inc Msg Reply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43226"/>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102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17704"/>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797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Plugins that acknowledge messages</a:t>
            </a:r>
          </a:p>
        </p:txBody>
      </p:sp>
      <p:cxnSp>
        <p:nvCxnSpPr>
          <p:cNvPr id="205" name="Elbow Connector 204"/>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56461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Reply</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52651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217681770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synchronous </a:t>
            </a:r>
            <a:br>
              <a:rPr lang="en-US" sz="1600" dirty="0">
                <a:solidFill>
                  <a:srgbClr val="009900"/>
                </a:solidFill>
              </a:rPr>
            </a:br>
            <a:r>
              <a:rPr lang="en-US" sz="1600" dirty="0">
                <a:solidFill>
                  <a:srgbClr val="009900"/>
                </a:solidFill>
              </a:rPr>
              <a:t>reply</a:t>
            </a:r>
          </a:p>
        </p:txBody>
      </p:sp>
      <p:sp>
        <p:nvSpPr>
          <p:cNvPr id="211" name="txt asynch reply plgn"/>
          <p:cNvSpPr txBox="1">
            <a:spLocks noChangeArrowheads="1"/>
          </p:cNvSpPr>
          <p:nvPr/>
        </p:nvSpPr>
        <p:spPr bwMode="auto">
          <a:xfrm>
            <a:off x="5105400" y="53397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via </a:t>
            </a:r>
            <a:br>
              <a:rPr lang="en-US" sz="1600" dirty="0">
                <a:solidFill>
                  <a:srgbClr val="009900"/>
                </a:solidFill>
              </a:rPr>
            </a:br>
            <a:r>
              <a:rPr lang="en-US" sz="1600" dirty="0">
                <a:solidFill>
                  <a:srgbClr val="009900"/>
                </a:solidFill>
              </a:rPr>
              <a:t>listener </a:t>
            </a:r>
            <a:br>
              <a:rPr lang="en-US" sz="1600" dirty="0">
                <a:solidFill>
                  <a:srgbClr val="009900"/>
                </a:solidFill>
              </a:rPr>
            </a:br>
            <a:r>
              <a:rPr lang="en-US" sz="1600" dirty="0">
                <a:solidFill>
                  <a:srgbClr val="009900"/>
                </a:solidFill>
              </a:rPr>
              <a:t>or polling</a:t>
            </a:r>
          </a:p>
        </p:txBody>
      </p:sp>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via </a:t>
            </a:r>
            <a:br>
              <a:rPr lang="en-US" sz="1600" dirty="0">
                <a:solidFill>
                  <a:srgbClr val="009900"/>
                </a:solidFill>
              </a:rPr>
            </a:br>
            <a:r>
              <a:rPr lang="en-US" sz="1600" dirty="0">
                <a:solidFill>
                  <a:srgbClr val="009900"/>
                </a:solidFill>
              </a:rPr>
              <a:t>API</a:t>
            </a:r>
          </a:p>
        </p:txBody>
      </p:sp>
      <p:pic>
        <p:nvPicPr>
          <p:cNvPr id="213" name="icn AO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Web service</a:t>
            </a:r>
            <a:br>
              <a:rPr lang="en-US" sz="1600" dirty="0">
                <a:solidFill>
                  <a:schemeClr val="bg1"/>
                </a:solidFill>
              </a:rPr>
            </a:br>
            <a:r>
              <a:rPr lang="en-US" sz="1600" dirty="0">
                <a:solidFill>
                  <a:schemeClr val="bg1"/>
                </a:solidFill>
              </a:rPr>
              <a:t>or socket</a:t>
            </a:r>
          </a:p>
        </p:txBody>
      </p:sp>
      <p:pic>
        <p:nvPicPr>
          <p:cNvPr id="216" name="inc Msg Reply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5562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 name="inc Msg Repl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626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038600"/>
            <a:ext cx="8318500" cy="2362200"/>
          </a:xfrm>
        </p:spPr>
        <p:txBody>
          <a:bodyPr/>
          <a:lstStyle/>
          <a:p>
            <a:r>
              <a:rPr lang="en-US" dirty="0"/>
              <a:t>Synchronously acknowledged message</a:t>
            </a:r>
          </a:p>
          <a:p>
            <a:pPr lvl="1"/>
            <a:r>
              <a:rPr lang="en-US" dirty="0"/>
              <a:t>Acknowledgement processed in the sending transaction, trans 3</a:t>
            </a:r>
          </a:p>
          <a:p>
            <a:pPr lvl="1"/>
            <a:r>
              <a:rPr lang="en-US" dirty="0"/>
              <a:t>Messaging transport plugin acknowledges</a:t>
            </a:r>
          </a:p>
          <a:p>
            <a:r>
              <a:rPr lang="en-US" dirty="0"/>
              <a:t>Asynchronously acknowledged message:</a:t>
            </a:r>
          </a:p>
          <a:p>
            <a:pPr lvl="1"/>
            <a:r>
              <a:rPr lang="en-US" dirty="0"/>
              <a:t>Acknowledgement processed in separate transaction, trans 4</a:t>
            </a:r>
          </a:p>
          <a:p>
            <a:pPr lvl="1"/>
            <a:r>
              <a:rPr lang="en-US" dirty="0"/>
              <a:t>Remote call API or Messaging reply plugin acknowledges</a:t>
            </a:r>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rgbClr val="009900"/>
                </a:solidFill>
              </a:rPr>
              <a:t>Application server(s)</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rgbClr val="009900"/>
                </a:solidFill>
              </a:rPr>
              <a:t>Batch server</a:t>
            </a:r>
          </a:p>
        </p:txBody>
      </p:sp>
      <p:sp>
        <p:nvSpPr>
          <p:cNvPr id="79"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2"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84"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85"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86"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88"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89"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90"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91"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92"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93"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94"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accent1"/>
                </a:solidFill>
              </a:rPr>
              <a:t>payload</a:t>
            </a:r>
          </a:p>
        </p:txBody>
      </p:sp>
      <p:sp>
        <p:nvSpPr>
          <p:cNvPr id="9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96" name="Group 95"/>
          <p:cNvGrpSpPr/>
          <p:nvPr/>
        </p:nvGrpSpPr>
        <p:grpSpPr>
          <a:xfrm>
            <a:off x="602328" y="2488919"/>
            <a:ext cx="991127" cy="1161320"/>
            <a:chOff x="2448995" y="2044222"/>
            <a:chExt cx="1532365" cy="1795498"/>
          </a:xfrm>
        </p:grpSpPr>
        <p:pic>
          <p:nvPicPr>
            <p:cNvPr id="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Group 97"/>
            <p:cNvGrpSpPr/>
            <p:nvPr/>
          </p:nvGrpSpPr>
          <p:grpSpPr>
            <a:xfrm>
              <a:off x="3298002" y="2109793"/>
              <a:ext cx="569146" cy="552157"/>
              <a:chOff x="8351520" y="2281418"/>
              <a:chExt cx="1021080" cy="990600"/>
            </a:xfrm>
          </p:grpSpPr>
          <p:sp>
            <p:nvSpPr>
              <p:cNvPr id="99" name="Arc 9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a:ln>
                    <a:noFill/>
                  </a:ln>
                  <a:solidFill>
                    <a:srgbClr val="FF0000"/>
                  </a:solidFill>
                  <a:effectLst/>
                  <a:latin typeface="Arial" charset="0"/>
                </a:endParaRPr>
              </a:p>
            </p:txBody>
          </p:sp>
          <p:sp>
            <p:nvSpPr>
              <p:cNvPr id="100" name="Arc 9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a:ln>
                    <a:noFill/>
                  </a:ln>
                  <a:solidFill>
                    <a:srgbClr val="FF0000"/>
                  </a:solidFill>
                  <a:effectLst/>
                  <a:latin typeface="Arial" charset="0"/>
                </a:endParaRPr>
              </a:p>
            </p:txBody>
          </p:sp>
        </p:grpSp>
      </p:grpSp>
      <p:graphicFrame>
        <p:nvGraphicFramePr>
          <p:cNvPr id="101" name="tbl XX_Msg"/>
          <p:cNvGraphicFramePr>
            <a:graphicFrameLocks noGrp="1"/>
          </p:cNvGraphicFramePr>
          <p:nvPr>
            <p:extLst>
              <p:ext uri="{D42A27DB-BD31-4B8C-83A1-F6EECF244321}">
                <p14:modId xmlns:p14="http://schemas.microsoft.com/office/powerpoint/2010/main" val="2458032212"/>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1868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messaging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Reporting positive acknowledgement</a:t>
            </a:r>
          </a:p>
        </p:txBody>
      </p:sp>
      <p:sp>
        <p:nvSpPr>
          <p:cNvPr id="2" name="Content Placeholder 1"/>
          <p:cNvSpPr>
            <a:spLocks noGrp="1"/>
          </p:cNvSpPr>
          <p:nvPr>
            <p:ph idx="1"/>
          </p:nvPr>
        </p:nvSpPr>
        <p:spPr/>
        <p:txBody>
          <a:bodyPr/>
          <a:lstStyle/>
          <a:p>
            <a:r>
              <a:rPr lang="en-US" b="1" dirty="0">
                <a:latin typeface="Courier New" pitchFamily="49" charset="0"/>
                <a:cs typeface="Courier New" pitchFamily="49" charset="0"/>
              </a:rPr>
              <a:t>message.reportAck()</a:t>
            </a:r>
          </a:p>
          <a:p>
            <a:r>
              <a:rPr lang="en-US" dirty="0"/>
              <a:t>Include processes that respond to the acknowledgement:</a:t>
            </a:r>
          </a:p>
          <a:p>
            <a:pPr lvl="1"/>
            <a:r>
              <a:rPr lang="en-US" dirty="0"/>
              <a:t>Changing a verified status to true</a:t>
            </a:r>
          </a:p>
          <a:p>
            <a:pPr lvl="1"/>
            <a:r>
              <a:rPr lang="en-US" dirty="0"/>
              <a:t>Recording an acknowledgement code</a:t>
            </a:r>
          </a:p>
          <a:p>
            <a:pPr lvl="1"/>
            <a:r>
              <a:rPr lang="en-US" dirty="0"/>
              <a:t>Saving a received report to the database</a:t>
            </a:r>
          </a:p>
          <a:p>
            <a:endParaRPr lang="en-US" dirty="0"/>
          </a:p>
        </p:txBody>
      </p:sp>
      <p:sp>
        <p:nvSpPr>
          <p:cNvPr id="10" name="Rectangle 1"/>
          <p:cNvSpPr>
            <a:spLocks noChangeArrowheads="1"/>
          </p:cNvSpPr>
          <p:nvPr/>
        </p:nvSpPr>
        <p:spPr bwMode="auto">
          <a:xfrm>
            <a:off x="502920" y="909697"/>
            <a:ext cx="8436067" cy="2062103"/>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70</a:t>
            </a:r>
            <a:r>
              <a:rPr kumimoji="0" lang="en-US" sz="1600" b="1" i="0" u="none" strike="noStrike" cap="none" normalizeH="0" baseline="0" dirty="0">
                <a:ln>
                  <a:noFill/>
                </a:ln>
                <a:solidFill>
                  <a:srgbClr val="800000"/>
                </a:solidFill>
                <a:effectLst/>
                <a:latin typeface="Courier New" pitchFamily="49" charset="0"/>
                <a:cs typeface="Courier New" pitchFamily="49" charset="0"/>
              </a:rPr>
              <a:t>  </a:t>
            </a:r>
            <a:r>
              <a:rPr kumimoji="0" lang="en-US" sz="1600" b="1" i="1" u="none" strike="noStrike" cap="none" normalizeH="0" baseline="0" dirty="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71  </a:t>
            </a:r>
            <a:r>
              <a:rPr kumimoji="0" lang="en-US" sz="1600" b="1" i="0" u="none" strike="noStrike" cap="none" normalizeH="0" baseline="0" dirty="0">
                <a:ln>
                  <a:noFill/>
                </a:ln>
                <a:solidFill>
                  <a:srgbClr val="000000"/>
                </a:solidFill>
                <a:effectLst/>
                <a:latin typeface="Courier New" pitchFamily="49" charset="0"/>
                <a:cs typeface="Courier New" pitchFamily="49" charset="0"/>
              </a:rPr>
              <a:t>aMessage.reportAck() </a:t>
            </a:r>
            <a:br>
              <a:rPr kumimoji="0" lang="en-US" sz="1600" b="1" i="0" u="none" strike="noStrike" cap="none" normalizeH="0" baseline="0" dirty="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72  </a:t>
            </a:r>
            <a:r>
              <a:rPr kumimoji="0" lang="en-US" sz="1600" b="1" i="1" u="none" strike="noStrike" cap="none" normalizeH="0" baseline="0" dirty="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73  </a:t>
            </a:r>
            <a:r>
              <a:rPr kumimoji="0" lang="en-US" sz="1600" b="1" i="0" u="none" strike="noStrike" cap="none" normalizeH="0" baseline="0" dirty="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a:ln>
                  <a:noFill/>
                </a:ln>
                <a:solidFill>
                  <a:srgbClr val="000000"/>
                </a:solidFill>
                <a:effectLst/>
                <a:latin typeface="Courier New" pitchFamily="49" charset="0"/>
                <a:cs typeface="Courier New" pitchFamily="49" charset="0"/>
              </a:rPr>
              <a:t> relatedContact = aMessage.MessageRoot </a:t>
            </a:r>
            <a:r>
              <a:rPr kumimoji="0" lang="en-US" sz="1600" b="1" i="0" u="none" strike="noStrike" cap="none" normalizeH="0" baseline="0" dirty="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a:ln>
                  <a:noFill/>
                </a:ln>
                <a:solidFill>
                  <a:srgbClr val="000000"/>
                </a:solidFill>
                <a:effectLst/>
                <a:latin typeface="Courier New" pitchFamily="49" charset="0"/>
                <a:cs typeface="Courier New" pitchFamily="49" charset="0"/>
              </a:rPr>
            </a:br>
            <a:r>
              <a:rPr kumimoji="0" lang="en-US" sz="1600" b="1" i="0" u="none" strike="noStrike" cap="none" normalizeH="0" baseline="0" dirty="0">
                <a:ln>
                  <a:noFill/>
                </a:ln>
                <a:solidFill>
                  <a:srgbClr val="000000"/>
                </a:solidFill>
                <a:effectLst/>
                <a:latin typeface="Courier New" pitchFamily="49" charset="0"/>
                <a:cs typeface="Courier New" pitchFamily="49" charset="0"/>
              </a:rPr>
              <a:t>…75</a:t>
            </a:r>
            <a:r>
              <a:rPr lang="en-US" sz="1600" b="1" dirty="0">
                <a:solidFill>
                  <a:srgbClr val="000000"/>
                </a:solidFill>
                <a:latin typeface="Courier New"/>
                <a:ea typeface="Times New Roman"/>
                <a:cs typeface="Times New Roman"/>
              </a:rPr>
              <a:t>  </a:t>
            </a:r>
            <a:r>
              <a:rPr kumimoji="0" lang="en-US" sz="1600" b="1" i="0" u="none" strike="noStrike" cap="none" normalizeH="0" baseline="0" dirty="0">
                <a:ln>
                  <a:noFill/>
                </a:ln>
                <a:solidFill>
                  <a:srgbClr val="000000"/>
                </a:solidFill>
                <a:effectLst/>
                <a:latin typeface="Courier New" pitchFamily="49" charset="0"/>
                <a:cs typeface="Courier New" pitchFamily="49" charset="0"/>
              </a:rPr>
              <a:t>relatedContact.LegalCaseReportStatus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a:solidFill>
                  <a:srgbClr val="000000"/>
                </a:solidFill>
                <a:latin typeface="Courier New" pitchFamily="49" charset="0"/>
                <a:cs typeface="Courier New" pitchFamily="49" charset="0"/>
              </a:rPr>
              <a:t>       LegalCaseReportStatus.TC_REQUESTED_RECEIVED</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76</a:t>
            </a:r>
            <a:r>
              <a:rPr lang="en-US" sz="1600" b="1" dirty="0">
                <a:solidFill>
                  <a:srgbClr val="000000"/>
                </a:solidFill>
                <a:latin typeface="Courier New"/>
                <a:ea typeface="Times New Roman"/>
                <a:cs typeface="Times New Roman"/>
              </a:rPr>
              <a:t>  </a:t>
            </a:r>
            <a:r>
              <a:rPr kumimoji="0" lang="en-US" sz="1600" b="1" i="0" u="none" strike="noStrike" cap="none" normalizeH="0" baseline="0" dirty="0">
                <a:ln>
                  <a:noFill/>
                </a:ln>
                <a:solidFill>
                  <a:srgbClr val="000000"/>
                </a:solidFill>
                <a:effectLst/>
                <a:latin typeface="Courier New" pitchFamily="49" charset="0"/>
                <a:cs typeface="Courier New" pitchFamily="49" charset="0"/>
              </a:rPr>
              <a:t>relatedContact.LastLegalCaseReportDate = </a:t>
            </a:r>
            <a:br>
              <a:rPr kumimoji="0" lang="en-US" sz="1600" b="1" i="0" u="none" strike="noStrike" cap="none" normalizeH="0" baseline="0" dirty="0">
                <a:ln>
                  <a:noFill/>
                </a:ln>
                <a:solidFill>
                  <a:srgbClr val="000000"/>
                </a:solidFill>
                <a:effectLst/>
                <a:latin typeface="Courier New" pitchFamily="49" charset="0"/>
                <a:cs typeface="Courier New" pitchFamily="49" charset="0"/>
              </a:rPr>
            </a:br>
            <a:r>
              <a:rPr kumimoji="0" lang="en-US" sz="1600" b="1" i="0" u="none" strike="noStrike" cap="none" normalizeH="0" baseline="0" dirty="0">
                <a:ln>
                  <a:noFill/>
                </a:ln>
                <a:solidFill>
                  <a:srgbClr val="000000"/>
                </a:solidFill>
                <a:effectLst/>
                <a:latin typeface="Courier New" pitchFamily="49" charset="0"/>
                <a:cs typeface="Courier New" pitchFamily="49" charset="0"/>
              </a:rPr>
              <a:t>          DateUtil.currentDate()</a:t>
            </a:r>
            <a:r>
              <a:rPr kumimoji="0" lang="en-US" sz="1600" b="1" i="0" u="none" strike="noStrike" cap="none" normalizeH="0" baseline="0" dirty="0">
                <a:ln>
                  <a:noFill/>
                </a:ln>
                <a:solidFill>
                  <a:schemeClr val="tx1"/>
                </a:solidFill>
                <a:effectLst/>
                <a:latin typeface="Arial" pitchFamily="34" charset="0"/>
                <a:cs typeface="Arial"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84" y="609600"/>
            <a:ext cx="715716" cy="4872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arw Code Line"/>
          <p:cNvCxnSpPr/>
          <p:nvPr/>
        </p:nvCxnSpPr>
        <p:spPr bwMode="auto">
          <a:xfrm>
            <a:off x="457200" y="1295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08565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errors (below max)</a:t>
            </a:r>
          </a:p>
        </p:txBody>
      </p:sp>
      <p:sp>
        <p:nvSpPr>
          <p:cNvPr id="3" name="Content Placeholder 2"/>
          <p:cNvSpPr>
            <a:spLocks noGrp="1"/>
          </p:cNvSpPr>
          <p:nvPr>
            <p:ph idx="1"/>
          </p:nvPr>
        </p:nvSpPr>
        <p:spPr/>
        <p:txBody>
          <a:bodyPr/>
          <a:lstStyle/>
          <a:p>
            <a:r>
              <a:rPr lang="en-US" dirty="0"/>
              <a:t>Message destination should define retry behavior</a:t>
            </a:r>
          </a:p>
          <a:p>
            <a:pPr lvl="1"/>
            <a:r>
              <a:rPr lang="en-US" dirty="0"/>
              <a:t>Max retries after initial send</a:t>
            </a:r>
          </a:p>
          <a:p>
            <a:pPr lvl="1"/>
            <a:r>
              <a:rPr lang="en-US" dirty="0"/>
              <a:t>Initial retry interval</a:t>
            </a:r>
          </a:p>
          <a:p>
            <a:pPr lvl="1"/>
            <a:r>
              <a:rPr lang="en-US" dirty="0"/>
              <a:t>Retry backoff multiplier</a:t>
            </a:r>
          </a:p>
          <a:p>
            <a:r>
              <a:rPr lang="en-US" dirty="0"/>
              <a:t>Define parameters for maximum retries</a:t>
            </a:r>
          </a:p>
          <a:p>
            <a:pPr lvl="1"/>
            <a:r>
              <a:rPr lang="en-US" dirty="0"/>
              <a:t>Plugin parameter (for reply code in transport/reply plugin)</a:t>
            </a:r>
          </a:p>
          <a:p>
            <a:pPr lvl="1"/>
            <a:r>
              <a:rPr lang="en-US" dirty="0"/>
              <a:t>Script parameter (for reply code in web services)</a:t>
            </a:r>
          </a:p>
          <a:p>
            <a:r>
              <a:rPr lang="en-US" b="1" dirty="0">
                <a:latin typeface="Courier New" pitchFamily="49" charset="0"/>
                <a:cs typeface="Courier New" pitchFamily="49" charset="0"/>
              </a:rPr>
              <a:t>message.reportError(retryTime)</a:t>
            </a:r>
          </a:p>
          <a:p>
            <a:pPr lvl="1"/>
            <a:r>
              <a:rPr lang="en-US" dirty="0"/>
              <a:t>Call before the max retries has reached</a:t>
            </a:r>
            <a:endParaRPr lang="en-US" b="1" dirty="0">
              <a:latin typeface="Courier New" pitchFamily="49" charset="0"/>
              <a:cs typeface="Courier New" pitchFamily="49" charset="0"/>
            </a:endParaRPr>
          </a:p>
          <a:p>
            <a:pPr lvl="1"/>
            <a:r>
              <a:rPr lang="en-US" dirty="0"/>
              <a:t>Guidewire send again at the retry time</a:t>
            </a:r>
          </a:p>
          <a:p>
            <a:pPr lvl="1"/>
            <a:r>
              <a:rPr lang="en-US" dirty="0"/>
              <a:t>Use a new SenderRefID</a:t>
            </a:r>
          </a:p>
          <a:p>
            <a:pPr lvl="1"/>
            <a:r>
              <a:rPr lang="en-US" dirty="0"/>
              <a:t>Increase the resend time per each resend</a:t>
            </a:r>
          </a:p>
          <a:p>
            <a:pPr lvl="1"/>
            <a:endParaRPr lang="en-US" dirty="0"/>
          </a:p>
        </p:txBody>
      </p:sp>
    </p:spTree>
    <p:extLst>
      <p:ext uri="{BB962C8B-B14F-4D97-AF65-F5344CB8AC3E}">
        <p14:creationId xmlns:p14="http://schemas.microsoft.com/office/powerpoint/2010/main" val="34371825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0699" y="1344168"/>
            <a:ext cx="8321040" cy="4351804"/>
          </a:xfrm>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 time example</a:t>
            </a:r>
          </a:p>
        </p:txBody>
      </p:sp>
      <p:sp>
        <p:nvSpPr>
          <p:cNvPr id="3" name="Content Placeholder 2"/>
          <p:cNvSpPr>
            <a:spLocks noGrp="1"/>
          </p:cNvSpPr>
          <p:nvPr>
            <p:ph idx="1"/>
          </p:nvPr>
        </p:nvSpPr>
        <p:spPr>
          <a:xfrm>
            <a:off x="519113" y="4114800"/>
            <a:ext cx="8318500" cy="2286000"/>
          </a:xfrm>
        </p:spPr>
        <p:txBody>
          <a:bodyPr/>
          <a:lstStyle/>
          <a:p>
            <a:r>
              <a:rPr lang="en-US" b="1" dirty="0">
                <a:latin typeface="Courier New" pitchFamily="49" charset="0"/>
                <a:cs typeface="Courier New" pitchFamily="49" charset="0"/>
              </a:rPr>
              <a:t>message.reportError(retryTime)</a:t>
            </a:r>
            <a:r>
              <a:rPr lang="en-US" dirty="0"/>
              <a:t> </a:t>
            </a:r>
          </a:p>
          <a:p>
            <a:pPr lvl="1"/>
            <a:r>
              <a:rPr lang="en-US" b="1" dirty="0">
                <a:latin typeface="Courier New" pitchFamily="49" charset="0"/>
                <a:cs typeface="Courier New" pitchFamily="49" charset="0"/>
              </a:rPr>
              <a:t>RetryCount</a:t>
            </a:r>
            <a:r>
              <a:rPr lang="en-US" dirty="0"/>
              <a:t> property starts at 0 and increments with resend</a:t>
            </a:r>
          </a:p>
          <a:p>
            <a:endParaRPr lang="en-US" dirty="0"/>
          </a:p>
        </p:txBody>
      </p:sp>
      <p:sp>
        <p:nvSpPr>
          <p:cNvPr id="12" name="rec Grey"/>
          <p:cNvSpPr/>
          <p:nvPr/>
        </p:nvSpPr>
        <p:spPr bwMode="auto">
          <a:xfrm>
            <a:off x="5334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541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27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aMessage.RetryCount + </a:t>
            </a:r>
            <a:r>
              <a:rPr kumimoji="0" lang="en-US" sz="1600" b="1" i="0" u="none" strike="noStrike" cap="none" normalizeH="0" baseline="0" dirty="0" bmk="">
                <a:ln>
                  <a:noFill/>
                </a:ln>
                <a:solidFill>
                  <a:srgbClr val="0000FF"/>
                </a:solidFill>
                <a:effectLst/>
                <a:latin typeface="Courier New" pitchFamily="49" charset="0"/>
                <a:cs typeface="Courier New" pitchFamily="49" charset="0"/>
              </a:rPr>
              <a:t>1</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28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bmk="">
                <a:ln>
                  <a:noFill/>
                </a:ln>
                <a:solidFill>
                  <a:srgbClr val="0000FF"/>
                </a:solidFill>
                <a:effectLst/>
                <a:latin typeface="Courier New" pitchFamily="49" charset="0"/>
                <a:cs typeface="Courier New" pitchFamily="49" charset="0"/>
              </a:rPr>
              <a:t>30 </a:t>
            </a:r>
            <a:br>
              <a:rPr kumimoji="0" lang="en-US" sz="1600" b="1" i="0" u="none" strike="noStrike" cap="none" normalizeH="0" baseline="0" dirty="0" bmk="">
                <a:ln>
                  <a:noFill/>
                </a:ln>
                <a:solidFill>
                  <a:srgbClr val="0000FF"/>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29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wait time in seconds</a:t>
            </a:r>
            <a:br>
              <a:rPr kumimoji="0" lang="en-US" sz="1600" b="1" i="1" u="none" strike="noStrike" cap="none" normalizeH="0" baseline="0" dirty="0" bmk="">
                <a:ln>
                  <a:noFill/>
                </a:ln>
                <a:solidFill>
                  <a:srgbClr val="80808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30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retryTime =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(DateUtil.currentDate()</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31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report the message error with retryTime</a:t>
            </a:r>
            <a:br>
              <a:rPr kumimoji="0" lang="en-US" sz="1600" b="1" i="1" u="none" strike="noStrike" cap="none" normalizeH="0" baseline="0" dirty="0" bmk="">
                <a:ln>
                  <a:noFill/>
                </a:ln>
                <a:solidFill>
                  <a:srgbClr val="80808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32   aMessage.reportError(retryTime)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…39  </a:t>
            </a:r>
            <a:r>
              <a:rPr lang="en-US" sz="1600" b="1" dirty="0">
                <a:solidFill>
                  <a:srgbClr val="000000"/>
                </a:solidFill>
                <a:latin typeface="Courier New" pitchFamily="49" charset="0"/>
                <a:cs typeface="Courier New" pitchFamily="49" charset="0"/>
              </a:rPr>
              <a:t>}</a:t>
            </a:r>
            <a:r>
              <a:rPr lang="en-US" sz="1600" b="1" dirty="0">
                <a:latin typeface="Courier New" pitchFamily="49" charset="0"/>
                <a:cs typeface="Courier New" pitchFamily="49" charset="0"/>
              </a:rPr>
              <a:t> </a:t>
            </a:r>
          </a:p>
          <a:p>
            <a:pPr lvl="0"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a:ln>
                  <a:noFill/>
                </a:ln>
                <a:solidFill>
                  <a:srgbClr val="000000"/>
                </a:solidFill>
                <a:effectLst/>
                <a:latin typeface="Courier New" pitchFamily="49" charset="0"/>
                <a:cs typeface="Courier New" pitchFamily="49" charset="0"/>
              </a:rPr>
              <a:t>}</a:t>
            </a:r>
            <a:r>
              <a:rPr kumimoji="0" lang="en-US" sz="1600" b="1" i="0" u="none" strike="noStrike" cap="none" normalizeH="0" baseline="0" dirty="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32766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878273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errors (at max retries)</a:t>
            </a:r>
          </a:p>
        </p:txBody>
      </p:sp>
      <p:sp>
        <p:nvSpPr>
          <p:cNvPr id="3" name="Content Placeholder 2"/>
          <p:cNvSpPr>
            <a:spLocks noGrp="1"/>
          </p:cNvSpPr>
          <p:nvPr>
            <p:ph idx="1"/>
          </p:nvPr>
        </p:nvSpPr>
        <p:spPr/>
        <p:txBody>
          <a:bodyPr/>
          <a:lstStyle/>
          <a:p>
            <a:r>
              <a:rPr lang="en-US" dirty="0"/>
              <a:t>Define typekeys in ErrorCategory typelist extension</a:t>
            </a:r>
          </a:p>
          <a:p>
            <a:pPr lvl="1"/>
            <a:r>
              <a:rPr lang="en-US" dirty="0"/>
              <a:t>…\config\extensions\typelist\ErrorCategory.ttx</a:t>
            </a:r>
          </a:p>
          <a:p>
            <a:r>
              <a:rPr lang="en-US" b="1" dirty="0">
                <a:latin typeface="Courier New" pitchFamily="49" charset="0"/>
                <a:cs typeface="Courier New" pitchFamily="49" charset="0"/>
              </a:rPr>
              <a:t>message.reportError(errorCategory)</a:t>
            </a:r>
          </a:p>
          <a:p>
            <a:pPr lvl="1"/>
            <a:r>
              <a:rPr lang="en-US" dirty="0"/>
              <a:t>Call when retry max has been reached</a:t>
            </a:r>
          </a:p>
          <a:p>
            <a:pPr lvl="1"/>
            <a:r>
              <a:rPr lang="en-US" dirty="0"/>
              <a:t>Specify the error category</a:t>
            </a:r>
          </a:p>
          <a:p>
            <a:pPr lvl="1"/>
            <a:r>
              <a:rPr lang="en-US" dirty="0"/>
              <a:t>Alert an administrator to the message error</a:t>
            </a:r>
          </a:p>
          <a:p>
            <a:pPr lvl="1"/>
            <a:r>
              <a:rPr lang="en-US" dirty="0"/>
              <a:t>Guidewire no longer tries to resend the message</a:t>
            </a:r>
          </a:p>
        </p:txBody>
      </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9198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errors (at max retries) example</a:t>
            </a:r>
          </a:p>
        </p:txBody>
      </p:sp>
      <p:sp>
        <p:nvSpPr>
          <p:cNvPr id="3" name="Content Placeholder 2"/>
          <p:cNvSpPr>
            <a:spLocks noGrp="1"/>
          </p:cNvSpPr>
          <p:nvPr>
            <p:ph idx="1"/>
          </p:nvPr>
        </p:nvSpPr>
        <p:spPr>
          <a:xfrm>
            <a:off x="519113" y="3886200"/>
            <a:ext cx="8318500" cy="2514600"/>
          </a:xfrm>
        </p:spPr>
        <p:txBody>
          <a:bodyPr/>
          <a:lstStyle/>
          <a:p>
            <a:r>
              <a:rPr lang="en-US" b="1" dirty="0" err="1">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a:t>Call when the max retries has reached</a:t>
            </a:r>
            <a:endParaRPr lang="en-US" b="1" dirty="0">
              <a:latin typeface="Courier New" pitchFamily="49" charset="0"/>
              <a:cs typeface="Courier New" pitchFamily="49" charset="0"/>
            </a:endParaRPr>
          </a:p>
          <a:p>
            <a:r>
              <a:rPr lang="en-US" dirty="0"/>
              <a:t>An administrator alert usually takes the form of:</a:t>
            </a:r>
          </a:p>
          <a:p>
            <a:pPr lvl="1"/>
            <a:r>
              <a:rPr lang="en-US" dirty="0"/>
              <a:t>An email sent to the administrator, </a:t>
            </a:r>
          </a:p>
          <a:p>
            <a:pPr lvl="1"/>
            <a:r>
              <a:rPr lang="en-US" dirty="0"/>
              <a:t>An activity assigned to the administrator</a:t>
            </a:r>
          </a:p>
        </p:txBody>
      </p:sp>
      <p:sp>
        <p:nvSpPr>
          <p:cNvPr id="12" name="rec Grey"/>
          <p:cNvSpPr/>
          <p:nvPr/>
        </p:nvSpPr>
        <p:spPr bwMode="auto">
          <a:xfrm>
            <a:off x="533400" y="914400"/>
            <a:ext cx="45720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4400"/>
            <a:ext cx="8610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…34  }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max is reached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…36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R</a:t>
            </a:r>
            <a:r>
              <a:rPr kumimoji="0" lang="en-US" sz="1600" b="1" i="1" u="none" strike="noStrike" cap="none" normalizeH="0" dirty="0" bmk="">
                <a:ln>
                  <a:noFill/>
                </a:ln>
                <a:solidFill>
                  <a:srgbClr val="808080"/>
                </a:solidFill>
                <a:effectLst/>
                <a:latin typeface="Courier New" pitchFamily="49" charset="0"/>
                <a:cs typeface="Courier New" pitchFamily="49" charset="0"/>
              </a:rPr>
              <a:t>eport the error category</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37   aMessage.reportError(errorCategory)</a:t>
            </a:r>
          </a:p>
          <a:p>
            <a:pPr lvl="0"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38   </a:t>
            </a:r>
            <a:r>
              <a:rPr lang="en-US" sz="1600" b="1" i="1" dirty="0" bmk="">
                <a:solidFill>
                  <a:srgbClr val="808080"/>
                </a:solidFill>
                <a:latin typeface="Courier New" pitchFamily="49" charset="0"/>
                <a:cs typeface="Courier New" pitchFamily="49" charset="0"/>
              </a:rPr>
              <a:t>// Alert the administrator</a:t>
            </a:r>
            <a:endParaRPr kumimoji="0" lang="en-US" sz="1600" b="1" i="0" u="none" strike="noStrike" cap="none" normalizeH="0" baseline="0" dirty="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39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alertAdminAboutMessageError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40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a:ln>
                  <a:noFill/>
                </a:ln>
                <a:solidFill>
                  <a:srgbClr val="000000"/>
                </a:solidFill>
                <a:effectLst/>
                <a:latin typeface="Courier New" pitchFamily="49" charset="0"/>
                <a:cs typeface="Courier New" pitchFamily="49" charset="0"/>
              </a:rPr>
              <a:t>}</a:t>
            </a:r>
            <a:r>
              <a:rPr kumimoji="0" lang="en-US" sz="1600" b="1" i="0" u="none" strike="noStrike" cap="none" normalizeH="0" baseline="0" dirty="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22860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051977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833574646"/>
              </p:ext>
            </p:extLst>
          </p:nvPr>
        </p:nvGraphicFramePr>
        <p:xfrm>
          <a:off x="533400" y="847376"/>
          <a:ext cx="8305799" cy="5340999"/>
        </p:xfrm>
        <a:graphic>
          <a:graphicData uri="http://schemas.openxmlformats.org/drawingml/2006/table">
            <a:tbl>
              <a:tblPr firstRow="1" firstCol="1" bandRow="1">
                <a:effectLst/>
              </a:tblPr>
              <a:tblGrid>
                <a:gridCol w="2209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904999">
                  <a:extLst>
                    <a:ext uri="{9D8B030D-6E8A-4147-A177-3AD203B41FA5}">
                      <a16:colId xmlns:a16="http://schemas.microsoft.com/office/drawing/2014/main" val="20003"/>
                    </a:ext>
                  </a:extLst>
                </a:gridCol>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a:ln>
                            <a:noFill/>
                          </a:ln>
                          <a:effectLst/>
                        </a:rPr>
                        <a:t>Initial send error</a:t>
                      </a:r>
                      <a:br>
                        <a:rPr kumimoji="0" lang="en-US" sz="1600" u="none" strike="noStrike" kern="1200" cap="none" normalizeH="0" baseline="0" dirty="0">
                          <a:ln>
                            <a:noFill/>
                          </a:ln>
                          <a:effectLst/>
                        </a:rPr>
                      </a:br>
                      <a:r>
                        <a:rPr kumimoji="0" lang="en-US" sz="1600" u="none" strike="noStrike" kern="1200" cap="none" normalizeH="0" baseline="0" dirty="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a:ln>
                            <a:noFill/>
                          </a:ln>
                          <a:effectLst/>
                        </a:rPr>
                        <a:t>External system error (Automatic retry </a:t>
                      </a:r>
                      <a:br>
                        <a:rPr kumimoji="0" lang="en-US" sz="1600" u="none" strike="noStrike" kern="1200" cap="none" normalizeH="0" baseline="0" dirty="0">
                          <a:ln>
                            <a:noFill/>
                          </a:ln>
                          <a:effectLst/>
                        </a:rPr>
                      </a:br>
                      <a:r>
                        <a:rPr kumimoji="0" lang="en-US" sz="1600" u="none" strike="noStrike" kern="1200" cap="none" normalizeH="0" baseline="0" dirty="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a:ln>
                            <a:noFill/>
                          </a:ln>
                          <a:solidFill>
                            <a:schemeClr val="bg1"/>
                          </a:solidFill>
                          <a:effectLst/>
                        </a:rPr>
                        <a:t>External System reports error</a:t>
                      </a:r>
                      <a:endParaRPr kumimoji="0" lang="en-US" sz="1600" b="0" i="0" u="none" strike="noStrike" cap="none" normalizeH="0" baseline="0" dirty="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02"/>
                  </a:ext>
                </a:extLst>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r h="113286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a:ln>
                            <a:noFill/>
                          </a:ln>
                          <a:solidFill>
                            <a:schemeClr val="bg1"/>
                          </a:solidFill>
                          <a:effectLst/>
                          <a:latin typeface="+mn-lt"/>
                          <a:ea typeface="+mn-ea"/>
                          <a:cs typeface="Arial" pitchFamily="34" charset="0"/>
                        </a:rPr>
                      </a:br>
                      <a:r>
                        <a:rPr kumimoji="0" lang="en-US" sz="1600" b="0" i="0" u="none" strike="noStrike" kern="1200" cap="none" normalizeH="0" baseline="0" dirty="0">
                          <a:ln>
                            <a:noFill/>
                          </a:ln>
                          <a:solidFill>
                            <a:schemeClr val="bg1"/>
                          </a:solidFill>
                          <a:effectLst/>
                          <a:latin typeface="+mn-lt"/>
                          <a:ea typeface="+mn-ea"/>
                          <a:cs typeface="Arial" pitchFamily="34" charset="0"/>
                        </a:rPr>
                        <a:t>using parameter from plugin 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04"/>
                  </a:ext>
                </a:extLst>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a:ln>
                            <a:noFill/>
                          </a:ln>
                          <a:solidFill>
                            <a:schemeClr val="bg1"/>
                          </a:solidFill>
                          <a:effectLst/>
                          <a:latin typeface="+mn-lt"/>
                          <a:ea typeface="+mn-ea"/>
                          <a:cs typeface="Arial" pitchFamily="34" charset="0"/>
                        </a:rPr>
                      </a:br>
                      <a:r>
                        <a:rPr kumimoji="0" lang="en-US" sz="1600" b="0" i="0" u="none" strike="noStrike" kern="1200" cap="none" normalizeH="0" baseline="0" dirty="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61764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2" y="3886200"/>
            <a:ext cx="8408987" cy="2514600"/>
          </a:xfrm>
        </p:spPr>
        <p:txBody>
          <a:bodyPr/>
          <a:lstStyle/>
          <a:p>
            <a:r>
              <a:rPr lang="en-US" b="1" dirty="0" err="1">
                <a:latin typeface="Courier New" pitchFamily="49" charset="0"/>
                <a:cs typeface="Courier New" pitchFamily="49" charset="0"/>
              </a:rPr>
              <a:t>messageHistory.reportDuplicate</a:t>
            </a:r>
            <a:r>
              <a:rPr lang="en-US" b="1" dirty="0">
                <a:latin typeface="Courier New" pitchFamily="49" charset="0"/>
                <a:cs typeface="Courier New" pitchFamily="49" charset="0"/>
              </a:rPr>
              <a:t>()</a:t>
            </a:r>
          </a:p>
          <a:p>
            <a:r>
              <a:rPr lang="en-US" dirty="0"/>
              <a:t>From MessageHistory instances, report duplicates</a:t>
            </a:r>
          </a:p>
          <a:p>
            <a:pPr lvl="1"/>
            <a:r>
              <a:rPr lang="en-US" dirty="0"/>
              <a:t>One message sent successfully and received by the external system</a:t>
            </a:r>
          </a:p>
          <a:p>
            <a:pPr lvl="1"/>
            <a:r>
              <a:rPr lang="en-US" dirty="0"/>
              <a:t>External system processes the same message more than once</a:t>
            </a:r>
          </a:p>
          <a:p>
            <a:pPr lvl="1"/>
            <a:r>
              <a:rPr lang="en-US" dirty="0"/>
              <a:t>External systems responds with a positive acknowledgement (ACK) per each processed duplicate </a:t>
            </a:r>
          </a:p>
        </p:txBody>
      </p:sp>
      <p:sp>
        <p:nvSpPr>
          <p:cNvPr id="12" name="rec Grey"/>
          <p:cNvSpPr/>
          <p:nvPr/>
        </p:nvSpPr>
        <p:spPr bwMode="auto">
          <a:xfrm>
            <a:off x="533400" y="914400"/>
            <a:ext cx="45720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02920" y="914400"/>
            <a:ext cx="8394700" cy="2554545"/>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a:ln>
                  <a:noFill/>
                </a:ln>
                <a:solidFill>
                  <a:schemeClr val="bg1"/>
                </a:solidFill>
                <a:effectLst/>
                <a:latin typeface="Courier New" pitchFamily="49" charset="0"/>
                <a:cs typeface="Courier New" pitchFamily="49" charset="0"/>
              </a:rPr>
              <a:t> 65 </a:t>
            </a:r>
            <a:r>
              <a:rPr lang="en-US" sz="1600" b="1" dirty="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reportDuplicate(senderRefID: String): String {</a:t>
            </a:r>
          </a:p>
          <a:p>
            <a:pPr lvl="0" fontAlgn="base">
              <a:spcBef>
                <a:spcPct val="0"/>
              </a:spcBef>
              <a:spcAft>
                <a:spcPct val="0"/>
              </a:spcAft>
            </a:pPr>
            <a:r>
              <a:rPr lang="en-US" sz="1600" b="1" dirty="0">
                <a:solidFill>
                  <a:schemeClr val="bg1"/>
                </a:solidFill>
                <a:latin typeface="Courier New" pitchFamily="49" charset="0"/>
                <a:cs typeface="Courier New" pitchFamily="49" charset="0"/>
              </a:rPr>
              <a:t>…67  </a:t>
            </a:r>
            <a:r>
              <a:rPr lang="en-US" sz="1600" b="1" dirty="0">
                <a:solidFill>
                  <a:srgbClr val="000080"/>
                </a:solidFill>
                <a:latin typeface="Courier New" pitchFamily="49" charset="0"/>
                <a:cs typeface="Courier New" pitchFamily="49" charset="0"/>
              </a:rPr>
              <a:t>var </a:t>
            </a:r>
            <a:r>
              <a:rPr lang="en-US" sz="1600" b="1" dirty="0" err="1">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 </a:t>
            </a:r>
            <a:r>
              <a:rPr lang="en-US" sz="1600" b="1" dirty="0" err="1">
                <a:solidFill>
                  <a:schemeClr val="bg1"/>
                </a:solidFill>
                <a:latin typeface="Courier New" pitchFamily="49" charset="0"/>
                <a:cs typeface="Courier New" pitchFamily="49" charset="0"/>
              </a:rPr>
              <a:t>Query.make</a:t>
            </a:r>
            <a:r>
              <a:rPr lang="en-US" sz="1600" b="1" dirty="0">
                <a:solidFill>
                  <a:schemeClr val="bg1"/>
                </a:solidFill>
                <a:latin typeface="Courier New" pitchFamily="49" charset="0"/>
                <a:cs typeface="Courier New" pitchFamily="49" charset="0"/>
              </a:rPr>
              <a:t>(MessageHistory)</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.compare(</a:t>
            </a:r>
            <a:r>
              <a:rPr lang="en-US" sz="1600" b="1" dirty="0" err="1">
                <a:solidFill>
                  <a:schemeClr val="bg1"/>
                </a:solidFill>
                <a:latin typeface="Courier New" pitchFamily="49" charset="0"/>
                <a:cs typeface="Courier New" pitchFamily="49" charset="0"/>
              </a:rPr>
              <a:t>MessageHistory#SenderRefID</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 </a:t>
            </a:r>
            <a:r>
              <a:rPr lang="en-US" sz="1600" b="1" dirty="0" err="1">
                <a:solidFill>
                  <a:schemeClr val="bg1"/>
                </a:solidFill>
                <a:latin typeface="Courier New" pitchFamily="49" charset="0"/>
                <a:cs typeface="Courier New" pitchFamily="49" charset="0"/>
              </a:rPr>
              <a:t>Relop.Equals</a:t>
            </a:r>
            <a:r>
              <a:rPr lang="en-US" sz="1600" b="1" dirty="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senderRefID</a:t>
            </a:r>
            <a:r>
              <a:rPr lang="en-US" sz="1600" b="1" dirty="0">
                <a:solidFill>
                  <a:schemeClr val="bg1"/>
                </a:solidFill>
                <a:latin typeface="Courier New" pitchFamily="49" charset="0"/>
                <a:cs typeface="Courier New" pitchFamily="49" charset="0"/>
              </a:rPr>
              <a:t>)</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.select().</a:t>
            </a:r>
            <a:r>
              <a:rPr lang="en-US" sz="1600" b="1" dirty="0" err="1">
                <a:solidFill>
                  <a:schemeClr val="bg1"/>
                </a:solidFill>
                <a:latin typeface="Courier New" pitchFamily="49" charset="0"/>
                <a:cs typeface="Courier New" pitchFamily="49" charset="0"/>
              </a:rPr>
              <a:t>AtMostOneRow</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68  </a:t>
            </a:r>
            <a:r>
              <a:rPr kumimoji="0" lang="en-US" sz="1600" b="1" i="0" u="none" strike="noStrike" cap="none" normalizeH="0" baseline="0" dirty="0">
                <a:ln>
                  <a:noFill/>
                </a:ln>
                <a:solidFill>
                  <a:srgbClr val="000080"/>
                </a:solidFill>
                <a:effectLst/>
                <a:latin typeface="Courier New" pitchFamily="49" charset="0"/>
                <a:cs typeface="Courier New" pitchFamily="49" charset="0"/>
              </a:rPr>
              <a:t>if</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a:ln>
                  <a:noFill/>
                </a:ln>
                <a:solidFill>
                  <a:srgbClr val="000000"/>
                </a:solidFill>
                <a:effectLst/>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null</a:t>
            </a:r>
            <a:r>
              <a:rPr lang="en-US" sz="1600" b="1" dirty="0">
                <a:solidFill>
                  <a:schemeClr val="bg1"/>
                </a:solidFill>
                <a:latin typeface="Courier New" pitchFamily="49" charset="0"/>
                <a:cs typeface="Courier New" pitchFamily="49" charset="0"/>
              </a:rPr>
              <a:t>) </a:t>
            </a:r>
            <a:r>
              <a:rPr kumimoji="0" lang="en-US" sz="1600" b="1" i="0" u="none" strike="noStrike" cap="none" normalizeH="0" baseline="0" dirty="0">
                <a:ln>
                  <a:noFill/>
                </a:ln>
                <a:solidFill>
                  <a:srgbClr val="000000"/>
                </a:solidFill>
                <a:effectLst/>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 history found so duplicate</a:t>
            </a:r>
            <a:br>
              <a:rPr kumimoji="0" lang="en-US" sz="1600" b="1" i="0" u="none" strike="noStrike" cap="none" normalizeH="0" baseline="0" dirty="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69   </a:t>
            </a:r>
            <a:r>
              <a:rPr lang="en-US" sz="1600" b="1" dirty="0" err="1">
                <a:solidFill>
                  <a:srgbClr val="000000"/>
                </a:solidFill>
                <a:latin typeface="Courier New" pitchFamily="49" charset="0"/>
                <a:cs typeface="Courier New" pitchFamily="49" charset="0"/>
              </a:rPr>
              <a:t>Transaction.Current.add</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 70   </a:t>
            </a:r>
            <a:r>
              <a:rPr lang="en-US" sz="1600" b="1" dirty="0" err="1">
                <a:solidFill>
                  <a:srgbClr val="000000"/>
                </a:solidFill>
                <a:latin typeface="Courier New" pitchFamily="49" charset="0"/>
                <a:cs typeface="Courier New" pitchFamily="49" charset="0"/>
              </a:rPr>
              <a:t>aMessageHistory.reportDuplicate</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…72  }</a:t>
            </a:r>
          </a:p>
          <a:p>
            <a:pPr lvl="0" fontAlgn="base">
              <a:spcBef>
                <a:spcPct val="0"/>
              </a:spcBef>
              <a:spcAft>
                <a:spcPct val="0"/>
              </a:spcAft>
            </a:pPr>
            <a:r>
              <a:rPr kumimoji="0" lang="en-US" sz="1600" b="1" i="0" u="none" strike="noStrike" cap="none" normalizeH="0" baseline="0" dirty="0">
                <a:ln>
                  <a:noFill/>
                </a:ln>
                <a:solidFill>
                  <a:srgbClr val="000000"/>
                </a:solidFill>
                <a:effectLst/>
                <a:latin typeface="Courier New" pitchFamily="49" charset="0"/>
                <a:cs typeface="Courier New" pitchFamily="49" charset="0"/>
              </a:rPr>
              <a:t>…77 }</a:t>
            </a:r>
            <a:endParaRPr kumimoji="0" lang="en-US" sz="1600" b="1" i="0" u="none" strike="noStrike" cap="none" normalizeH="0" baseline="0" dirty="0">
              <a:ln>
                <a:noFill/>
              </a:ln>
              <a:solidFill>
                <a:schemeClr val="tx1"/>
              </a:solidFill>
              <a:effectLst/>
              <a:latin typeface="Arial" pitchFamily="34" charset="0"/>
              <a:cs typeface="Arial" pitchFamily="34" charset="0"/>
            </a:endParaRPr>
          </a:p>
        </p:txBody>
      </p:sp>
      <p:pic>
        <p:nvPicPr>
          <p:cNvPr id="7170" name="icn Msg Duplic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144" y="378932"/>
            <a:ext cx="664956" cy="598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35657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a:t>Check for messages </a:t>
            </a:r>
            <a:br>
              <a:rPr lang="en-US" dirty="0"/>
            </a:br>
            <a:r>
              <a:rPr lang="en-US" dirty="0"/>
              <a:t>that have not received a reply within a timely fashion</a:t>
            </a:r>
          </a:p>
          <a:p>
            <a:r>
              <a:rPr lang="en-US" dirty="0"/>
              <a:t>Check the xx_message table</a:t>
            </a:r>
          </a:p>
          <a:p>
            <a:pPr lvl="1"/>
            <a:r>
              <a:rPr lang="en-US" dirty="0"/>
              <a:t>Batch process</a:t>
            </a:r>
          </a:p>
          <a:p>
            <a:pPr lvl="1"/>
            <a:r>
              <a:rPr lang="en-US" dirty="0"/>
              <a:t>Database monitoring tool</a:t>
            </a:r>
          </a:p>
          <a:p>
            <a:r>
              <a:rPr lang="en-US" dirty="0"/>
              <a:t>Evaluate the cause and handle the resolution</a:t>
            </a:r>
          </a:p>
          <a:p>
            <a:pPr lvl="1"/>
            <a:endParaRPr lang="en-US" dirty="0"/>
          </a:p>
          <a:p>
            <a:endParaRPr lang="en-US" dirty="0"/>
          </a:p>
        </p:txBody>
      </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106562" cy="55190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260" y="603250"/>
            <a:ext cx="710640" cy="4669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59533"/>
            <a:ext cx="1219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038600" y="5989320"/>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latin typeface="Courier New" pitchFamily="49" charset="0"/>
                <a:cs typeface="Courier New" pitchFamily="49" charset="0"/>
              </a:rPr>
              <a:t>FlagOverdueLegalReportsBatch</a:t>
            </a:r>
          </a:p>
        </p:txBody>
      </p:sp>
    </p:spTree>
    <p:extLst>
      <p:ext uri="{BB962C8B-B14F-4D97-AF65-F5344CB8AC3E}">
        <p14:creationId xmlns:p14="http://schemas.microsoft.com/office/powerpoint/2010/main" val="14204073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3" name="Content Placeholder 2"/>
          <p:cNvSpPr>
            <a:spLocks noGrp="1"/>
          </p:cNvSpPr>
          <p:nvPr>
            <p:ph idx="1"/>
          </p:nvPr>
        </p:nvSpPr>
        <p:spPr/>
        <p:txBody>
          <a:bodyPr/>
          <a:lstStyle/>
          <a:p>
            <a:r>
              <a:rPr lang="en-US" dirty="0"/>
              <a:t>Synchronous acknowledgement implemented immediately after sending the message</a:t>
            </a:r>
          </a:p>
          <a:p>
            <a:r>
              <a:rPr lang="en-US" dirty="0"/>
              <a:t>Acknowledgement code is included in the transport plugin's send() method</a:t>
            </a:r>
          </a:p>
          <a:p>
            <a:endParaRPr lang="en-US" dirty="0"/>
          </a:p>
        </p:txBody>
      </p: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97486675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synchronous </a:t>
            </a:r>
            <a:br>
              <a:rPr lang="en-US" sz="1600" dirty="0">
                <a:solidFill>
                  <a:srgbClr val="009900"/>
                </a:solidFill>
              </a:rPr>
            </a:br>
            <a:r>
              <a:rPr lang="en-US" sz="1600" dirty="0">
                <a:solidFill>
                  <a:srgbClr val="009900"/>
                </a:solidFill>
              </a:rPr>
              <a:t>reply</a:t>
            </a:r>
          </a:p>
        </p:txBody>
      </p:sp>
      <p:pic>
        <p:nvPicPr>
          <p:cNvPr id="240"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02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Grey"/>
          <p:cNvSpPr/>
          <p:nvPr/>
        </p:nvSpPr>
        <p:spPr bwMode="auto">
          <a:xfrm>
            <a:off x="533400" y="914400"/>
            <a:ext cx="457200"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267200"/>
            <a:ext cx="8318500" cy="2133600"/>
          </a:xfrm>
        </p:spPr>
        <p:txBody>
          <a:bodyPr/>
          <a:lstStyle/>
          <a:p>
            <a:r>
              <a:rPr lang="en-US" b="1" dirty="0" err="1">
                <a:latin typeface="Courier New" pitchFamily="49" charset="0"/>
                <a:cs typeface="Courier New" pitchFamily="49" charset="0"/>
              </a:rPr>
              <a:t>message.reportAck</a:t>
            </a:r>
            <a:r>
              <a:rPr lang="en-US" b="1" dirty="0">
                <a:latin typeface="Courier New" pitchFamily="49" charset="0"/>
                <a:cs typeface="Courier New" pitchFamily="49" charset="0"/>
              </a:rPr>
              <a:t>()</a:t>
            </a:r>
          </a:p>
          <a:p>
            <a:pPr lvl="1"/>
            <a:r>
              <a:rPr lang="en-US" dirty="0"/>
              <a:t>Occurs within transaction scope of message transport plugin's send() method</a:t>
            </a:r>
          </a:p>
          <a:p>
            <a:pPr lvl="1"/>
            <a:r>
              <a:rPr lang="en-US" dirty="0" err="1"/>
              <a:t>IsVerified</a:t>
            </a:r>
            <a:r>
              <a:rPr lang="en-US" dirty="0"/>
              <a:t> field is set based on the value returned from the external system (lines 54 - 60)</a:t>
            </a:r>
          </a:p>
          <a:p>
            <a:endParaRPr lang="en-US" dirty="0"/>
          </a:p>
        </p:txBody>
      </p:sp>
      <p:cxnSp>
        <p:nvCxnSpPr>
          <p:cNvPr id="5" name="arw Code"/>
          <p:cNvCxnSpPr/>
          <p:nvPr/>
        </p:nvCxnSpPr>
        <p:spPr bwMode="auto">
          <a:xfrm>
            <a:off x="457200" y="18288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Rectangle 1"/>
          <p:cNvSpPr>
            <a:spLocks noChangeArrowheads="1"/>
          </p:cNvSpPr>
          <p:nvPr/>
        </p:nvSpPr>
        <p:spPr bwMode="auto">
          <a:xfrm>
            <a:off x="502920" y="914400"/>
            <a:ext cx="83362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cs typeface="Courier New" pitchFamily="49" charset="0"/>
              </a:rPr>
              <a:t> 3</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0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send(</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52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54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…57   }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58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60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…61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…64 </a:t>
            </a:r>
            <a:r>
              <a:rPr kumimoji="0" lang="en-US" sz="1600" b="1" i="0" u="none" strike="noStrike" cap="none" normalizeH="0" baseline="0" dirty="0">
                <a:ln>
                  <a:noFill/>
                </a:ln>
                <a:solidFill>
                  <a:srgbClr val="000000"/>
                </a:solidFill>
                <a:effectLst/>
                <a:latin typeface="Courier New" pitchFamily="49" charset="0"/>
                <a:cs typeface="Courier New" pitchFamily="49" charset="0"/>
              </a:rPr>
              <a:t>}</a:t>
            </a:r>
            <a:r>
              <a:rPr kumimoji="0" lang="en-US" sz="1600" b="1" i="0" u="none" strike="noStrike" cap="none" normalizeH="0" baseline="0" dirty="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75985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plugin for asynchronous remote calls </a:t>
            </a:r>
          </a:p>
        </p:txBody>
      </p:sp>
      <p:sp>
        <p:nvSpPr>
          <p:cNvPr id="3" name="Content Placeholder 2"/>
          <p:cNvSpPr>
            <a:spLocks noGrp="1"/>
          </p:cNvSpPr>
          <p:nvPr>
            <p:ph idx="1"/>
          </p:nvPr>
        </p:nvSpPr>
        <p:spPr>
          <a:xfrm>
            <a:off x="519113" y="5410200"/>
            <a:ext cx="8318500" cy="990600"/>
          </a:xfrm>
        </p:spPr>
        <p:txBody>
          <a:bodyPr/>
          <a:lstStyle/>
          <a:p>
            <a:r>
              <a:rPr lang="en-US" dirty="0" err="1"/>
              <a:t>Ack</a:t>
            </a:r>
            <a:r>
              <a:rPr lang="en-US" dirty="0"/>
              <a:t> code is not executed from a plugin</a:t>
            </a:r>
          </a:p>
          <a:p>
            <a:r>
              <a:rPr lang="en-US" dirty="0"/>
              <a:t>Message acknowledged asynchronously through an API</a:t>
            </a:r>
          </a:p>
          <a:p>
            <a:endParaRPr lang="en-US" dirty="0"/>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772863840"/>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via </a:t>
            </a:r>
            <a:br>
              <a:rPr lang="en-US" sz="1600" dirty="0">
                <a:solidFill>
                  <a:srgbClr val="009900"/>
                </a:solidFill>
              </a:rPr>
            </a:br>
            <a:r>
              <a:rPr lang="en-US" sz="1600" dirty="0">
                <a:solidFill>
                  <a:srgbClr val="009900"/>
                </a:solidFill>
              </a:rPr>
              <a:t>API</a:t>
            </a:r>
          </a:p>
        </p:txBody>
      </p:sp>
      <p:pic>
        <p:nvPicPr>
          <p:cNvPr id="213" name="icn AO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Web service</a:t>
            </a:r>
            <a:br>
              <a:rPr lang="en-US" sz="1600" dirty="0">
                <a:solidFill>
                  <a:schemeClr val="bg1"/>
                </a:solidFill>
              </a:rPr>
            </a:br>
            <a:r>
              <a:rPr lang="en-US" sz="1600" dirty="0">
                <a:solidFill>
                  <a:schemeClr val="bg1"/>
                </a:solidFill>
              </a:rPr>
              <a:t>or socket</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568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C:\Users\sluersen\AppData\Local\Temp\SNAGHTML6bf52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70" y="915700"/>
            <a:ext cx="4667250" cy="55152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icn AO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667" y="5181600"/>
            <a:ext cx="1114258" cy="11902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Using a custom web service</a:t>
            </a:r>
          </a:p>
        </p:txBody>
      </p:sp>
      <p:sp>
        <p:nvSpPr>
          <p:cNvPr id="3" name="Content Placeholder 2"/>
          <p:cNvSpPr>
            <a:spLocks noGrp="1"/>
          </p:cNvSpPr>
          <p:nvPr>
            <p:ph sz="half" idx="2"/>
          </p:nvPr>
        </p:nvSpPr>
        <p:spPr>
          <a:xfrm>
            <a:off x="5562600" y="914401"/>
            <a:ext cx="3261360" cy="5475289"/>
          </a:xfrm>
        </p:spPr>
        <p:txBody>
          <a:bodyPr/>
          <a:lstStyle/>
          <a:p>
            <a:r>
              <a:rPr lang="en-US" dirty="0"/>
              <a:t>External system uses a published web service API to respond</a:t>
            </a:r>
          </a:p>
          <a:p>
            <a:r>
              <a:rPr lang="en-US" dirty="0"/>
              <a:t>Provides a message acknowledgement</a:t>
            </a:r>
          </a:p>
          <a:p>
            <a:pPr lvl="1"/>
            <a:r>
              <a:rPr lang="en-US" dirty="0"/>
              <a:t>Positive ACK</a:t>
            </a:r>
          </a:p>
          <a:p>
            <a:pPr lvl="1"/>
            <a:r>
              <a:rPr lang="en-US" dirty="0"/>
              <a:t>Report external error (NACK)</a:t>
            </a:r>
          </a:p>
          <a:p>
            <a:pPr lvl="1"/>
            <a:r>
              <a:rPr lang="en-US" dirty="0"/>
              <a:t>Duplicate</a:t>
            </a:r>
          </a:p>
          <a:p>
            <a:pPr lvl="1"/>
            <a:r>
              <a:rPr lang="en-US" dirty="0"/>
              <a:t>No response</a:t>
            </a:r>
          </a:p>
          <a:p>
            <a:endParaRPr lang="en-US" dirty="0"/>
          </a:p>
        </p:txBody>
      </p:sp>
      <p:sp>
        <p:nvSpPr>
          <p:cNvPr id="6" name="Rounded Rectangle 5"/>
          <p:cNvSpPr/>
          <p:nvPr/>
        </p:nvSpPr>
        <p:spPr bwMode="auto">
          <a:xfrm>
            <a:off x="6019800" y="598932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latin typeface="Courier New" pitchFamily="49" charset="0"/>
                <a:cs typeface="Courier New" pitchFamily="49" charset="0"/>
              </a:rPr>
              <a:t>LegalReportAPI</a:t>
            </a:r>
          </a:p>
        </p:txBody>
      </p:sp>
      <p:sp>
        <p:nvSpPr>
          <p:cNvPr id="4" name="TextBox 3">
            <a:extLst>
              <a:ext uri="{FF2B5EF4-FFF2-40B4-BE49-F238E27FC236}">
                <a16:creationId xmlns:a16="http://schemas.microsoft.com/office/drawing/2014/main" id="{B7BC98A4-4595-436E-8F24-3F07A060F0D0}"/>
              </a:ext>
            </a:extLst>
          </p:cNvPr>
          <p:cNvSpPr txBox="1"/>
          <p:nvPr/>
        </p:nvSpPr>
        <p:spPr>
          <a:xfrm>
            <a:off x="2401796" y="1253805"/>
            <a:ext cx="2165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8195141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a:xfrm>
            <a:off x="519113" y="5410200"/>
            <a:ext cx="8318500" cy="990600"/>
          </a:xfrm>
        </p:spPr>
        <p:txBody>
          <a:bodyPr/>
          <a:lstStyle/>
          <a:p>
            <a:r>
              <a:rPr lang="en-US" dirty="0"/>
              <a:t>Acknowledges message asynchronously through a listener queue</a:t>
            </a:r>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44269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Reply</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4045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3587739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
        <p:nvSpPr>
          <p:cNvPr id="211" name="txt asynch reply plgn"/>
          <p:cNvSpPr txBox="1">
            <a:spLocks noChangeArrowheads="1"/>
          </p:cNvSpPr>
          <p:nvPr/>
        </p:nvSpPr>
        <p:spPr bwMode="auto">
          <a:xfrm>
            <a:off x="5105400" y="41205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via </a:t>
            </a:r>
            <a:br>
              <a:rPr lang="en-US" sz="1600" dirty="0">
                <a:solidFill>
                  <a:srgbClr val="009900"/>
                </a:solidFill>
              </a:rPr>
            </a:br>
            <a:r>
              <a:rPr lang="en-US" sz="1600" dirty="0">
                <a:solidFill>
                  <a:srgbClr val="009900"/>
                </a:solidFill>
              </a:rPr>
              <a:t>listener </a:t>
            </a:r>
            <a:br>
              <a:rPr lang="en-US" sz="1600" dirty="0">
                <a:solidFill>
                  <a:srgbClr val="009900"/>
                </a:solidFill>
              </a:rPr>
            </a:br>
            <a:r>
              <a:rPr lang="en-US" sz="1600" dirty="0">
                <a:solidFill>
                  <a:srgbClr val="009900"/>
                </a:solidFill>
              </a:rPr>
              <a:t>or polling</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067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s"/>
          <p:cNvSpPr/>
          <p:nvPr/>
        </p:nvSpPr>
        <p:spPr bwMode="auto">
          <a:xfrm>
            <a:off x="533400" y="914401"/>
            <a:ext cx="430592" cy="28955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a:t> </a:t>
            </a:r>
          </a:p>
        </p:txBody>
      </p:sp>
      <p:sp>
        <p:nvSpPr>
          <p:cNvPr id="3" name="Title 2"/>
          <p:cNvSpPr>
            <a:spLocks noGrp="1"/>
          </p:cNvSpPr>
          <p:nvPr>
            <p:ph type="title"/>
          </p:nvPr>
        </p:nvSpPr>
        <p:spPr/>
        <p:txBody>
          <a:bodyPr/>
          <a:lstStyle/>
          <a:p>
            <a:r>
              <a:rPr lang="en-US" dirty="0"/>
              <a:t>initTools() executed at application startup</a:t>
            </a:r>
          </a:p>
        </p:txBody>
      </p:sp>
      <p:sp>
        <p:nvSpPr>
          <p:cNvPr id="4" name="Content Placeholder 3"/>
          <p:cNvSpPr>
            <a:spLocks noGrp="1"/>
          </p:cNvSpPr>
          <p:nvPr>
            <p:ph idx="1"/>
          </p:nvPr>
        </p:nvSpPr>
        <p:spPr>
          <a:xfrm>
            <a:off x="519113" y="4800600"/>
            <a:ext cx="8318500" cy="1600200"/>
          </a:xfrm>
        </p:spPr>
        <p:txBody>
          <a:bodyPr/>
          <a:lstStyle/>
          <a:p>
            <a:r>
              <a:rPr lang="en-US" dirty="0"/>
              <a:t>Executed during startup</a:t>
            </a:r>
          </a:p>
          <a:p>
            <a:r>
              <a:rPr lang="en-US" dirty="0"/>
              <a:t>Helpful in processing replies</a:t>
            </a:r>
          </a:p>
          <a:p>
            <a:pPr lvl="1"/>
            <a:r>
              <a:rPr lang="en-US" dirty="0"/>
              <a:t>Finds message with MessageFinder</a:t>
            </a:r>
          </a:p>
          <a:p>
            <a:pPr lvl="1"/>
            <a:r>
              <a:rPr lang="en-US" dirty="0"/>
              <a:t>Provides transaction context with Plugin</a:t>
            </a:r>
          </a:p>
        </p:txBody>
      </p:sp>
      <p:sp>
        <p:nvSpPr>
          <p:cNvPr id="6" name="Rectangle 1"/>
          <p:cNvSpPr>
            <a:spLocks noChangeArrowheads="1"/>
          </p:cNvSpPr>
          <p:nvPr/>
        </p:nvSpPr>
        <p:spPr bwMode="auto">
          <a:xfrm>
            <a:off x="502920" y="9144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ExampleJMSReply</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MessageReply</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_finder: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_handler: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15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destID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senderRefID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23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initTools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24     _handler =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25     _finder =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26   } </a:t>
            </a: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(often 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105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a:t> </a:t>
            </a:r>
          </a:p>
        </p:txBody>
      </p:sp>
      <p:sp>
        <p:nvSpPr>
          <p:cNvPr id="2" name="Title 1"/>
          <p:cNvSpPr>
            <a:spLocks noGrp="1"/>
          </p:cNvSpPr>
          <p:nvPr>
            <p:ph type="title"/>
          </p:nvPr>
        </p:nvSpPr>
        <p:spPr/>
        <p:txBody>
          <a:bodyPr/>
          <a:lstStyle/>
          <a:p>
            <a:r>
              <a:rPr lang="en-US" dirty="0"/>
              <a:t>Message reply plugin: Example (1)</a:t>
            </a:r>
          </a:p>
        </p:txBody>
      </p:sp>
      <p:sp>
        <p:nvSpPr>
          <p:cNvPr id="5" name="Rectangle 1"/>
          <p:cNvSpPr>
            <a:spLocks noChangeArrowheads="1"/>
          </p:cNvSpPr>
          <p:nvPr/>
        </p:nvSpPr>
        <p:spPr bwMode="auto">
          <a:xfrm>
            <a:off x="502920" y="914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12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class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ExampleJMSReply</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implements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MessageReply</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MessageListener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13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_finder: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14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_handler: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15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int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16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17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18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queueReceiverName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8000"/>
                </a:solidFill>
                <a:effectLst/>
                <a:latin typeface="Courier New" pitchFamily="49" charset="0"/>
                <a:cs typeface="Courier New" pitchFamily="49" charset="0"/>
              </a:rPr>
              <a:t>entitychangereplies</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bmk="">
                <a:ln>
                  <a:noFill/>
                </a:ln>
                <a:solidFill>
                  <a:srgbClr val="000000"/>
                </a:solidFill>
                <a:effectLst/>
                <a:latin typeface="Courier New" pitchFamily="49" charset="0"/>
                <a:cs typeface="Courier New" pitchFamily="49" charset="0"/>
              </a:rPr>
            </a:br>
            <a:endParaRPr kumimoji="0" lang="en-US" sz="1400" b="1" i="0" u="none" strike="noStrike" cap="none" normalizeH="0" baseline="0" dirty="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19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8000"/>
                </a:solidFill>
                <a:effectLst/>
                <a:latin typeface="Courier New" pitchFamily="49" charset="0"/>
                <a:cs typeface="Courier New" pitchFamily="49" charset="0"/>
              </a:rPr>
              <a:t>REQUEST_MESSAGE_OK</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20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8000"/>
                </a:solidFill>
                <a:effectLst/>
                <a:latin typeface="Courier New" pitchFamily="49" charset="0"/>
                <a:cs typeface="Courier New" pitchFamily="49" charset="0"/>
              </a:rPr>
              <a:t>REQUEST_MESSAGE_DUPLICATE</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21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MESSAGE_INVALID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8000"/>
                </a:solidFill>
                <a:effectLst/>
                <a:latin typeface="Courier New" pitchFamily="49" charset="0"/>
                <a:cs typeface="Courier New" pitchFamily="49" charset="0"/>
              </a:rPr>
              <a:t>REQUEST_MESSAGE_INVALID</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22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TEMP_UNAVAILABLE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8000"/>
                </a:solidFill>
                <a:effectLst/>
                <a:latin typeface="Courier New" pitchFamily="49" charset="0"/>
                <a:cs typeface="Courier New" pitchFamily="49" charset="0"/>
              </a:rPr>
              <a:t>TEMP_UNAVAILABLE</a:t>
            </a:r>
            <a:r>
              <a:rPr kumimoji="0" lang="en-US" sz="1400" b="1" i="0" u="none" strike="noStrike" cap="none" normalizeH="0" baseline="0" dirty="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br>
              <a:rPr kumimoji="0" lang="en-US" sz="1400" b="1" i="0" u="none" strike="noStrike" cap="none" normalizeH="0" baseline="0" dirty="0" bmk="">
                <a:ln>
                  <a:noFill/>
                </a:ln>
                <a:solidFill>
                  <a:srgbClr val="000000"/>
                </a:solidFill>
                <a:effectLst/>
                <a:latin typeface="Courier New" pitchFamily="49" charset="0"/>
                <a:cs typeface="Courier New" pitchFamily="49" charset="0"/>
              </a:rPr>
            </a:br>
            <a:r>
              <a:rPr kumimoji="0" lang="en-US" sz="1400" b="1" i="0" u="none" strike="noStrike" cap="none" normalizeH="0" baseline="0" dirty="0" bmk="">
                <a:ln>
                  <a:noFill/>
                </a:ln>
                <a:solidFill>
                  <a:srgbClr val="000000"/>
                </a:solidFill>
                <a:effectLst/>
                <a:latin typeface="Courier New" pitchFamily="49" charset="0"/>
                <a:cs typeface="Courier New" pitchFamily="49" charset="0"/>
              </a:rPr>
              <a:t> 23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initTools</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br>
              <a:rPr kumimoji="0" lang="en-US" sz="1400" b="1" i="0" u="none" strike="noStrike" cap="none" normalizeH="0" baseline="0" dirty="0" bmk="">
                <a:ln>
                  <a:noFill/>
                </a:ln>
                <a:solidFill>
                  <a:srgbClr val="000000"/>
                </a:solidFill>
                <a:effectLst/>
                <a:latin typeface="Courier New" pitchFamily="49" charset="0"/>
                <a:cs typeface="Courier New" pitchFamily="49" charset="0"/>
              </a:rPr>
            </a:b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24     _handler =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25     _finder =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27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shutdown()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28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suspend() {</a:t>
            </a:r>
            <a:r>
              <a:rPr kumimoji="0" lang="en-US" sz="1400" b="1" i="0" u="none" strike="noStrike" cap="none" normalizeH="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29</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resume() { }</a:t>
            </a:r>
          </a:p>
          <a:p>
            <a:pPr lvl="0" fontAlgn="base">
              <a:spcBef>
                <a:spcPct val="0"/>
              </a:spcBef>
              <a:spcAft>
                <a:spcPct val="0"/>
              </a:spcAft>
            </a:pPr>
            <a:r>
              <a:rPr lang="en-US" sz="1400" b="1" dirty="0" bmk="">
                <a:solidFill>
                  <a:srgbClr val="000000"/>
                </a:solidFill>
                <a:latin typeface="Courier New" pitchFamily="49" charset="0"/>
                <a:cs typeface="Courier New" pitchFamily="49" charset="0"/>
              </a:rPr>
              <a:t> 30   </a:t>
            </a:r>
            <a:r>
              <a:rPr lang="en-US" sz="1400" b="1" dirty="0" bmk="">
                <a:solidFill>
                  <a:srgbClr val="000080"/>
                </a:solidFill>
                <a:latin typeface="Courier New" pitchFamily="49" charset="0"/>
                <a:cs typeface="Courier New" pitchFamily="49" charset="0"/>
              </a:rPr>
              <a:t>override function </a:t>
            </a:r>
            <a:r>
              <a:rPr lang="en-US" sz="1400" b="1" dirty="0" err="1" bmk="">
                <a:solidFill>
                  <a:srgbClr val="000000"/>
                </a:solidFill>
                <a:latin typeface="Courier New" pitchFamily="49" charset="0"/>
                <a:cs typeface="Courier New" pitchFamily="49" charset="0"/>
              </a:rPr>
              <a:t>setDestinationID</a:t>
            </a:r>
            <a:r>
              <a:rPr lang="en-US" sz="1400" b="1" dirty="0" bmk="">
                <a:solidFill>
                  <a:srgbClr val="000000"/>
                </a:solidFill>
                <a:latin typeface="Courier New" pitchFamily="49" charset="0"/>
                <a:cs typeface="Courier New" pitchFamily="49" charset="0"/>
              </a:rPr>
              <a:t>(</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int</a:t>
            </a:r>
            <a:r>
              <a:rPr lang="en-US" sz="1400" b="1" dirty="0" bmk="">
                <a:solidFill>
                  <a:srgbClr val="000000"/>
                </a:solidFill>
                <a:latin typeface="Courier New" pitchFamily="49" charset="0"/>
                <a:cs typeface="Courier New" pitchFamily="49" charset="0"/>
              </a:rPr>
              <a:t>) {</a:t>
            </a:r>
          </a:p>
          <a:p>
            <a:pPr lvl="0" fontAlgn="base">
              <a:spcBef>
                <a:spcPct val="0"/>
              </a:spcBef>
              <a:spcAft>
                <a:spcPct val="0"/>
              </a:spcAft>
            </a:pPr>
            <a:r>
              <a:rPr lang="en-US" sz="1400" b="1" dirty="0" bmk="">
                <a:solidFill>
                  <a:srgbClr val="000000"/>
                </a:solidFill>
                <a:latin typeface="Courier New" pitchFamily="49" charset="0"/>
                <a:cs typeface="Courier New" pitchFamily="49" charset="0"/>
              </a:rPr>
              <a:t> 31     _</a:t>
            </a:r>
            <a:r>
              <a:rPr lang="en-US" sz="1400" b="1" dirty="0" err="1" bmk="">
                <a:solidFill>
                  <a:srgbClr val="000000"/>
                </a:solidFill>
                <a:latin typeface="Courier New" pitchFamily="49" charset="0"/>
                <a:cs typeface="Courier New" pitchFamily="49" charset="0"/>
              </a:rPr>
              <a:t>destID</a:t>
            </a:r>
            <a:r>
              <a:rPr lang="en-US" sz="1400" b="1" dirty="0" bmk="">
                <a:solidFill>
                  <a:srgbClr val="000000"/>
                </a:solidFill>
                <a:latin typeface="Courier New" pitchFamily="49" charset="0"/>
                <a:cs typeface="Courier New" pitchFamily="49" charset="0"/>
              </a:rPr>
              <a:t> = </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p:txBody>
      </p:sp>
    </p:spTree>
    <p:extLst>
      <p:ext uri="{BB962C8B-B14F-4D97-AF65-F5344CB8AC3E}">
        <p14:creationId xmlns:p14="http://schemas.microsoft.com/office/powerpoint/2010/main" val="7237211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638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a:t> </a:t>
            </a:r>
          </a:p>
        </p:txBody>
      </p:sp>
      <p:sp>
        <p:nvSpPr>
          <p:cNvPr id="2" name="Title 1"/>
          <p:cNvSpPr>
            <a:spLocks noGrp="1"/>
          </p:cNvSpPr>
          <p:nvPr>
            <p:ph type="title"/>
          </p:nvPr>
        </p:nvSpPr>
        <p:spPr/>
        <p:txBody>
          <a:bodyPr/>
          <a:lstStyle/>
          <a:p>
            <a:r>
              <a:rPr lang="en-US" dirty="0"/>
              <a:t>Message reply plugin: Example (2)</a:t>
            </a:r>
          </a:p>
        </p:txBody>
      </p:sp>
      <p:sp>
        <p:nvSpPr>
          <p:cNvPr id="4" name="Rectangle 1"/>
          <p:cNvSpPr>
            <a:spLocks noChangeArrowheads="1"/>
          </p:cNvSpPr>
          <p:nvPr/>
        </p:nvSpPr>
        <p:spPr bwMode="auto">
          <a:xfrm>
            <a:off x="502920" y="914400"/>
            <a:ext cx="87934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r>
              <a:rPr lang="en-US" sz="1400" b="1" dirty="0" bmk="">
                <a:solidFill>
                  <a:srgbClr val="000000"/>
                </a:solidFill>
                <a:latin typeface="Courier New" pitchFamily="49" charset="0"/>
                <a:cs typeface="Courier New" pitchFamily="49" charset="0"/>
              </a:rPr>
              <a:t> 33 </a:t>
            </a:r>
            <a:r>
              <a:rPr lang="en-US" sz="1400" b="1" i="1" dirty="0" bmk="">
                <a:solidFill>
                  <a:srgbClr val="808080"/>
                </a:solidFill>
                <a:latin typeface="Courier New" pitchFamily="49" charset="0"/>
                <a:cs typeface="Courier New" pitchFamily="49" charset="0"/>
              </a:rPr>
              <a:t>/* JMS message type can be used to transport plain-text messages, </a:t>
            </a:r>
            <a:br>
              <a:rPr lang="en-US" sz="1400" b="1" i="1" dirty="0" bmk="">
                <a:solidFill>
                  <a:srgbClr val="808080"/>
                </a:solidFill>
                <a:latin typeface="Courier New" pitchFamily="49" charset="0"/>
                <a:cs typeface="Courier New" pitchFamily="49" charset="0"/>
              </a:rPr>
            </a:br>
            <a:r>
              <a:rPr lang="en-US" sz="1400" b="1" i="1" dirty="0" bmk="">
                <a:solidFill>
                  <a:srgbClr val="808080"/>
                </a:solidFill>
                <a:latin typeface="Courier New" pitchFamily="49" charset="0"/>
                <a:cs typeface="Courier New" pitchFamily="49" charset="0"/>
              </a:rPr>
              <a:t>       and XML messages.*/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34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onMessage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javax.jms.Message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35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80"/>
                </a:solidFill>
                <a:effectLst/>
                <a:latin typeface="Courier New" pitchFamily="49" charset="0"/>
                <a:cs typeface="Courier New" pitchFamily="49" charset="0"/>
              </a:rPr>
              <a:t>typeis</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TextMessage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…37   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handler.execute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38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finder.findBySenderRefID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39    </a:t>
            </a:r>
            <a:r>
              <a:rPr kumimoji="0" lang="en-US" sz="1400" b="1" i="1" u="none" strike="noStrike" cap="none" normalizeH="0" baseline="0" dirty="0" bmk="">
                <a:ln>
                  <a:noFill/>
                </a:ln>
                <a:solidFill>
                  <a:srgbClr val="808080"/>
                </a:solidFill>
                <a:effectLst/>
                <a:latin typeface="Courier New" pitchFamily="49" charset="0"/>
                <a:cs typeface="Courier New" pitchFamily="49" charset="0"/>
              </a:rPr>
              <a:t>// handle duplicate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40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aMsg.AckCount</a:t>
            </a:r>
            <a:r>
              <a:rPr lang="en-US" sz="1400" b="1" dirty="0" bmk="">
                <a:solidFill>
                  <a:srgbClr val="000000"/>
                </a:solidFill>
                <a:latin typeface="Courier New" pitchFamily="49" charset="0"/>
                <a:cs typeface="Courier New" pitchFamily="49" charset="0"/>
              </a:rPr>
              <a:t> &gt;</a:t>
            </a:r>
            <a:r>
              <a:rPr lang="en-US" sz="1400" b="1" dirty="0" bmk="">
                <a:solidFill>
                  <a:srgbClr val="0000FF"/>
                </a:solidFill>
                <a:latin typeface="Courier New" pitchFamily="49" charset="0"/>
                <a:cs typeface="Courier New" pitchFamily="49" charset="0"/>
              </a:rPr>
              <a:t>0</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bmk="">
                <a:ln>
                  <a:noFill/>
                </a:ln>
                <a:solidFill>
                  <a:srgbClr val="000000"/>
                </a:solidFill>
                <a:effectLst/>
                <a:latin typeface="Courier New" pitchFamily="49" charset="0"/>
                <a:cs typeface="Courier New" pitchFamily="49" charset="0"/>
              </a:rPr>
            </a:b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41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finder.findHistoryBySenderRefID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42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43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currentTransaction</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Transaction.getCurrent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44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currentTransaction.add</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45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aMsgHist.reportDuplicate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47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48    </a:t>
            </a:r>
            <a:r>
              <a:rPr kumimoji="0" lang="en-US" sz="1400" b="1" i="1" u="none" strike="noStrike" cap="none" normalizeH="0" baseline="0" dirty="0" bmk="">
                <a:ln>
                  <a:noFill/>
                </a:ln>
                <a:solidFill>
                  <a:srgbClr val="808080"/>
                </a:solidFill>
                <a:effectLst/>
                <a:latin typeface="Courier New" pitchFamily="49" charset="0"/>
                <a:cs typeface="Courier New" pitchFamily="49" charset="0"/>
              </a:rPr>
              <a:t>// handle errors and acknowledgement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49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&amp;&amp;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aMsg.AckCount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bmk="">
                <a:ln>
                  <a:noFill/>
                </a:ln>
                <a:solidFill>
                  <a:srgbClr val="0000FF"/>
                </a:solidFill>
                <a:effectLst/>
                <a:latin typeface="Courier New" pitchFamily="49" charset="0"/>
                <a:cs typeface="Courier New" pitchFamily="49" charset="0"/>
              </a:rPr>
              <a:t>0</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50      </a:t>
            </a:r>
            <a:r>
              <a:rPr kumimoji="0" lang="en-US" sz="1400" b="1" i="1" u="none" strike="noStrike" cap="none" normalizeH="0" baseline="0" dirty="0" bmk="">
                <a:ln>
                  <a:noFill/>
                </a:ln>
                <a:solidFill>
                  <a:srgbClr val="808080"/>
                </a:solidFill>
                <a:effectLst/>
                <a:latin typeface="Courier New" pitchFamily="49" charset="0"/>
                <a:cs typeface="Courier New" pitchFamily="49" charset="0"/>
              </a:rPr>
              <a:t>// code to handle message acknowledgement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57      </a:t>
            </a:r>
            <a:r>
              <a:rPr kumimoji="0" lang="en-US" sz="1400" b="1" i="0" u="none" strike="noStrike" cap="none" normalizeH="0" baseline="0" dirty="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58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aMsg.reportAck</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59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60    }  </a:t>
            </a:r>
          </a:p>
          <a:p>
            <a:pPr lvl="0" fontAlgn="base">
              <a:spcBef>
                <a:spcPct val="0"/>
              </a:spcBef>
              <a:spcAft>
                <a:spcPct val="0"/>
              </a:spcAf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61   }) </a:t>
            </a:r>
            <a:r>
              <a:rPr lang="en-US" sz="1400" b="1" i="1" dirty="0" bmk="">
                <a:solidFill>
                  <a:srgbClr val="808080"/>
                </a:solidFill>
                <a:latin typeface="Courier New" pitchFamily="49" charset="0"/>
                <a:cs typeface="Courier New" pitchFamily="49" charset="0"/>
              </a:rPr>
              <a:t>// end block</a:t>
            </a:r>
          </a:p>
          <a:p>
            <a:pPr lvl="0" fontAlgn="base">
              <a:spcBef>
                <a:spcPct val="0"/>
              </a:spcBef>
              <a:spcAft>
                <a:spcPct val="0"/>
              </a:spcAf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…65  </a:t>
            </a:r>
            <a:r>
              <a:rPr kumimoji="0" lang="en-US" sz="1400" b="1" i="0" u="none" strike="noStrike" cap="none" normalizeH="0" baseline="0" dirty="0" err="1" bmk="">
                <a:ln>
                  <a:noFill/>
                </a:ln>
                <a:solidFill>
                  <a:srgbClr val="000000"/>
                </a:solidFill>
                <a:effectLst/>
                <a:latin typeface="Courier New" pitchFamily="49" charset="0"/>
                <a:cs typeface="Courier New" pitchFamily="49" charset="0"/>
              </a:rPr>
              <a:t>jmsMsg.acknowledge</a:t>
            </a:r>
            <a:r>
              <a:rPr kumimoji="0" lang="en-US" sz="1400" b="1" i="0" u="none" strike="noStrike" cap="none" normalizeH="0" baseline="0" dirty="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bmk="">
                <a:ln>
                  <a:noFill/>
                </a:ln>
                <a:solidFill>
                  <a:srgbClr val="000000"/>
                </a:solidFill>
                <a:effectLst/>
                <a:latin typeface="Courier New" pitchFamily="49" charset="0"/>
                <a:cs typeface="Courier New" pitchFamily="49" charset="0"/>
              </a:rPr>
              <a:t> 67 </a:t>
            </a:r>
            <a:r>
              <a:rPr kumimoji="0" lang="en-US" sz="1400" b="1" i="0" u="none" strike="noStrike" cap="none" normalizeH="0" baseline="0" dirty="0">
                <a:ln>
                  <a:noFill/>
                </a:ln>
                <a:solidFill>
                  <a:srgbClr val="000000"/>
                </a:solidFill>
                <a:effectLst/>
                <a:latin typeface="Courier New" pitchFamily="49" charset="0"/>
                <a:cs typeface="Courier New" pitchFamily="49" charset="0"/>
              </a:rPr>
              <a:t>}</a:t>
            </a:r>
            <a:r>
              <a:rPr kumimoji="0" lang="en-US" sz="1400" b="1" i="0" u="none" strike="noStrike" cap="none" normalizeH="0" baseline="0" dirty="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538919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5: Deploy message acknowledgement</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dirty="0"/>
              <a:t>Reload Changed Classes</a:t>
            </a:r>
          </a:p>
        </p:txBody>
      </p:sp>
      <p:sp>
        <p:nvSpPr>
          <p:cNvPr id="5" name="Content Placeholder 4"/>
          <p:cNvSpPr>
            <a:spLocks noGrp="1"/>
          </p:cNvSpPr>
          <p:nvPr>
            <p:ph sz="half" idx="2"/>
          </p:nvPr>
        </p:nvSpPr>
        <p:spPr/>
        <p:txBody>
          <a:bodyPr/>
          <a:lstStyle/>
          <a:p>
            <a:r>
              <a:rPr lang="en-US" dirty="0"/>
              <a:t>Reply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elements</a:t>
            </a:r>
          </a:p>
        </p:txBody>
      </p:sp>
      <p:sp>
        <p:nvSpPr>
          <p:cNvPr id="83" name="Rectangle 82"/>
          <p:cNvSpPr/>
          <p:nvPr/>
        </p:nvSpPr>
        <p:spPr>
          <a:xfrm>
            <a:off x="4800600" y="5562600"/>
            <a:ext cx="1667765" cy="584775"/>
          </a:xfrm>
          <a:prstGeom prst="rect">
            <a:avLst/>
          </a:prstGeom>
        </p:spPr>
        <p:txBody>
          <a:bodyPr wrap="square">
            <a:spAutoFit/>
          </a:bodyPr>
          <a:lstStyle/>
          <a:p>
            <a:pPr algn="ctr"/>
            <a:r>
              <a:rPr lang="en-US" sz="1600" b="1" dirty="0">
                <a:solidFill>
                  <a:schemeClr val="bg1"/>
                </a:solidFill>
              </a:rPr>
              <a:t>Reply Plugin </a:t>
            </a:r>
            <a:br>
              <a:rPr lang="en-US" sz="1600" b="1" dirty="0">
                <a:solidFill>
                  <a:schemeClr val="bg1"/>
                </a:solidFill>
              </a:rPr>
            </a:br>
            <a:r>
              <a:rPr lang="en-US" sz="1600" b="1" dirty="0">
                <a:solidFill>
                  <a:schemeClr val="bg1"/>
                </a:solidFill>
              </a:rPr>
              <a:t>Gosu Class</a:t>
            </a: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a:solidFill>
                  <a:schemeClr val="bg1"/>
                </a:solidFill>
              </a:rPr>
              <a:t>Destination</a:t>
            </a:r>
          </a:p>
        </p:txBody>
      </p:sp>
      <p:sp>
        <p:nvSpPr>
          <p:cNvPr id="86" name="Rectangle 85"/>
          <p:cNvSpPr/>
          <p:nvPr/>
        </p:nvSpPr>
        <p:spPr>
          <a:xfrm>
            <a:off x="2376514" y="5511225"/>
            <a:ext cx="1400976" cy="584775"/>
          </a:xfrm>
          <a:prstGeom prst="rect">
            <a:avLst/>
          </a:prstGeom>
        </p:spPr>
        <p:txBody>
          <a:bodyPr wrap="square">
            <a:spAutoFit/>
          </a:bodyPr>
          <a:lstStyle/>
          <a:p>
            <a:pPr algn="ctr"/>
            <a:r>
              <a:rPr lang="en-US" sz="1600" b="1" dirty="0">
                <a:solidFill>
                  <a:schemeClr val="bg1"/>
                </a:solidFill>
              </a:rPr>
              <a:t>Plugin </a:t>
            </a:r>
            <a:br>
              <a:rPr lang="en-US" sz="1600" b="1" dirty="0">
                <a:solidFill>
                  <a:schemeClr val="bg1"/>
                </a:solidFill>
              </a:rPr>
            </a:br>
            <a:r>
              <a:rPr lang="en-US" sz="1600" b="1" dirty="0">
                <a:solidFill>
                  <a:schemeClr val="bg1"/>
                </a:solidFill>
              </a:rPr>
              <a:t>Registry</a:t>
            </a: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icn Msg Plugin Reply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34"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8662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9"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a:t>Message acknowledgement </a:t>
            </a:r>
            <a:r>
              <a:rPr lang="en-US" dirty="0"/>
              <a:t>is the process in which Guidewire interprets a messaging response from an external system</a:t>
            </a:r>
          </a:p>
          <a:p>
            <a:r>
              <a:rPr lang="en-US" dirty="0"/>
              <a:t>Expected behavior is that every sent message will receive a response</a:t>
            </a:r>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Send </a:t>
            </a:r>
            <a:br>
              <a:rPr lang="en-US" dirty="0">
                <a:solidFill>
                  <a:schemeClr val="bg1"/>
                </a:solidFill>
              </a:rPr>
            </a:br>
            <a:r>
              <a:rPr lang="en-US" dirty="0">
                <a:solidFill>
                  <a:schemeClr val="bg1"/>
                </a:solidFill>
              </a:rPr>
              <a:t>message</a:t>
            </a: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Response</a:t>
            </a: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interpret</a:t>
            </a:r>
            <a:br>
              <a:rPr lang="en-US" dirty="0">
                <a:solidFill>
                  <a:schemeClr val="bg1"/>
                </a:solidFill>
              </a:rPr>
            </a:br>
            <a:r>
              <a:rPr lang="en-US" dirty="0">
                <a:solidFill>
                  <a:schemeClr val="bg1"/>
                </a:solidFill>
              </a:rPr>
              <a:t>response</a:t>
            </a:r>
          </a:p>
        </p:txBody>
      </p:sp>
      <p:pic>
        <p:nvPicPr>
          <p:cNvPr id="32" name="icn Msg Sne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535" y="1261527"/>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esg 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5651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administration</a:t>
            </a:r>
          </a:p>
        </p:txBody>
      </p:sp>
      <p:sp>
        <p:nvSpPr>
          <p:cNvPr id="3" name="Content Placeholder 2"/>
          <p:cNvSpPr>
            <a:spLocks noGrp="1"/>
          </p:cNvSpPr>
          <p:nvPr>
            <p:ph sz="half" idx="1"/>
          </p:nvPr>
        </p:nvSpPr>
        <p:spPr>
          <a:xfrm>
            <a:off x="519111" y="4114800"/>
            <a:ext cx="4586289" cy="2274891"/>
          </a:xfrm>
        </p:spPr>
        <p:txBody>
          <a:bodyPr/>
          <a:lstStyle/>
          <a:p>
            <a:r>
              <a:rPr lang="en-US" dirty="0"/>
              <a:t>A series of </a:t>
            </a:r>
            <a:br>
              <a:rPr lang="en-US" dirty="0"/>
            </a:br>
            <a:r>
              <a:rPr lang="en-US" dirty="0"/>
              <a:t>drilldown </a:t>
            </a:r>
            <a:br>
              <a:rPr lang="en-US" dirty="0"/>
            </a:br>
            <a:r>
              <a:rPr lang="en-US" dirty="0"/>
              <a:t>screens for </a:t>
            </a:r>
            <a:br>
              <a:rPr lang="en-US" dirty="0"/>
            </a:br>
            <a:r>
              <a:rPr lang="en-US" dirty="0"/>
              <a:t>message administration</a:t>
            </a:r>
          </a:p>
          <a:p>
            <a:r>
              <a:rPr lang="en-US" dirty="0"/>
              <a:t>Administration tab </a:t>
            </a:r>
            <a:r>
              <a:rPr lang="en-US" dirty="0">
                <a:sym typeface="Wingdings" pitchFamily="2" charset="2"/>
              </a:rPr>
              <a:t> </a:t>
            </a:r>
            <a:br>
              <a:rPr lang="en-US" dirty="0">
                <a:sym typeface="Wingdings" pitchFamily="2" charset="2"/>
              </a:rPr>
            </a:br>
            <a:r>
              <a:rPr lang="en-US" dirty="0"/>
              <a:t>Event Messages</a:t>
            </a:r>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6"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86442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276" y="22537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Msg Duplica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5858" y="3177007"/>
            <a:ext cx="731452" cy="65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614" y="4676901"/>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98901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Message</a:t>
            </a:r>
          </a:p>
        </p:txBody>
      </p:sp>
      <p:sp>
        <p:nvSpPr>
          <p:cNvPr id="3" name="Content Placeholder 2"/>
          <p:cNvSpPr>
            <a:spLocks noGrp="1"/>
          </p:cNvSpPr>
          <p:nvPr>
            <p:ph idx="1"/>
          </p:nvPr>
        </p:nvSpPr>
        <p:spPr>
          <a:xfrm>
            <a:off x="519113" y="4495800"/>
            <a:ext cx="8318500" cy="1905000"/>
          </a:xfrm>
        </p:spPr>
        <p:txBody>
          <a:bodyPr/>
          <a:lstStyle/>
          <a:p>
            <a:r>
              <a:rPr lang="en-US" dirty="0"/>
              <a:t>Suspend, resume, and view messages for each destination</a:t>
            </a:r>
          </a:p>
          <a:p>
            <a:r>
              <a:rPr lang="en-US" dirty="0"/>
              <a:t>Safe-ordered and non-safe-ordered messages</a:t>
            </a:r>
          </a:p>
          <a:p>
            <a:pPr lvl="1"/>
            <a:r>
              <a:rPr lang="en-US" dirty="0"/>
              <a:t>When applicable, screen segments messages</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Drilldown screens</a:t>
            </a:r>
          </a:p>
        </p:txBody>
      </p:sp>
      <p:sp>
        <p:nvSpPr>
          <p:cNvPr id="4" name="Content Placeholder 3"/>
          <p:cNvSpPr>
            <a:spLocks noGrp="1"/>
          </p:cNvSpPr>
          <p:nvPr>
            <p:ph idx="1"/>
          </p:nvPr>
        </p:nvSpPr>
        <p:spPr/>
        <p:txBody>
          <a:bodyPr/>
          <a:lstStyle/>
          <a:p>
            <a:r>
              <a:rPr lang="en-US" dirty="0"/>
              <a:t>Retire or skip messages</a:t>
            </a:r>
          </a:p>
          <a:p>
            <a:r>
              <a:rPr lang="en-US" dirty="0"/>
              <a:t>Drilldown into message event</a:t>
            </a:r>
          </a:p>
          <a:p>
            <a:r>
              <a:rPr lang="en-US" dirty="0"/>
              <a:t>Edit the payload manually</a:t>
            </a:r>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MessagingToolsAPI</a:t>
            </a:r>
          </a:p>
        </p:txBody>
      </p:sp>
      <p:sp>
        <p:nvSpPr>
          <p:cNvPr id="2" name="Content Placeholder 1"/>
          <p:cNvSpPr>
            <a:spLocks noGrp="1"/>
          </p:cNvSpPr>
          <p:nvPr>
            <p:ph idx="1"/>
          </p:nvPr>
        </p:nvSpPr>
        <p:spPr>
          <a:xfrm>
            <a:off x="519113" y="4038600"/>
            <a:ext cx="8318500" cy="2362200"/>
          </a:xfrm>
        </p:spPr>
        <p:txBody>
          <a:bodyPr/>
          <a:lstStyle/>
          <a:p>
            <a:r>
              <a:rPr lang="en-US" dirty="0"/>
              <a:t>messaging_tools </a:t>
            </a:r>
          </a:p>
          <a:p>
            <a:pPr lvl="1"/>
            <a:r>
              <a:rPr lang="en-US" dirty="0"/>
              <a:t>-user </a:t>
            </a:r>
            <a:r>
              <a:rPr lang="en-US" i="1" dirty="0"/>
              <a:t>user</a:t>
            </a:r>
            <a:r>
              <a:rPr lang="en-US" dirty="0"/>
              <a:t>  -password </a:t>
            </a:r>
            <a:r>
              <a:rPr lang="en-US" i="1" dirty="0"/>
              <a:t>password</a:t>
            </a:r>
            <a:r>
              <a:rPr lang="en-US" dirty="0"/>
              <a:t>  -</a:t>
            </a:r>
            <a:r>
              <a:rPr lang="en-US" i="1" dirty="0"/>
              <a:t>command  -param</a:t>
            </a:r>
          </a:p>
          <a:p>
            <a:pPr lvl="1"/>
            <a:r>
              <a:rPr lang="en-US" dirty="0"/>
              <a:t>Syntax to execute from admin/bin</a:t>
            </a:r>
          </a:p>
          <a:p>
            <a:r>
              <a:rPr lang="en-US" dirty="0"/>
              <a:t>Commands include</a:t>
            </a:r>
          </a:p>
          <a:p>
            <a:pPr lvl="1"/>
            <a:r>
              <a:rPr lang="en-US" dirty="0"/>
              <a:t>[ -suspend | -resume ]  destinationID</a:t>
            </a:r>
          </a:p>
          <a:p>
            <a:pPr lvl="1"/>
            <a:r>
              <a:rPr lang="en-US" dirty="0"/>
              <a:t>[ -retry | -skip ] messageID</a:t>
            </a:r>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2685304"/>
            <a:ext cx="8175625" cy="1303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flipH="1">
            <a:off x="4598988" y="2138741"/>
            <a:ext cx="49212" cy="546563"/>
          </a:xfrm>
          <a:prstGeom prst="bentConnector4">
            <a:avLst>
              <a:gd name="adj1" fmla="val -464521"/>
              <a:gd name="adj2" fmla="val 6266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252412" cy="1077567"/>
          </a:xfrm>
          <a:prstGeom prst="bentConnector4">
            <a:avLst>
              <a:gd name="adj1" fmla="val -90566"/>
              <a:gd name="adj2" fmla="val 80236"/>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messaging acknowledgement from an external system?</a:t>
            </a:r>
          </a:p>
          <a:p>
            <a:r>
              <a:rPr lang="en-US" dirty="0"/>
              <a:t>What are the possible 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pPr marL="400050" lvl="1" indent="0">
              <a:buNone/>
            </a:pPr>
            <a:endParaRPr lang="en-US" dirty="0"/>
          </a:p>
          <a:p>
            <a:pPr marL="400050" lvl="1" indent="0" algn="ctr">
              <a:buNone/>
            </a:pPr>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When should you use each of the following methods?</a:t>
            </a:r>
          </a:p>
          <a:p>
            <a:pPr marL="857250" lvl="1" indent="-457200">
              <a:buFont typeface="+mj-lt"/>
              <a:buAutoNum type="alphaLcParenR"/>
            </a:pPr>
            <a:r>
              <a:rPr lang="en-US" dirty="0"/>
              <a:t>aMessage.reportError(retryTime)?</a:t>
            </a:r>
          </a:p>
          <a:p>
            <a:pPr marL="857250" lvl="1" indent="-457200">
              <a:buFont typeface="+mj-lt"/>
              <a:buAutoNum type="alphaLcParenR"/>
            </a:pPr>
            <a:r>
              <a:rPr lang="en-US" dirty="0"/>
              <a:t>aMessage.reportError(errorCategory)?</a:t>
            </a:r>
          </a:p>
          <a:p>
            <a:pPr marL="857250" lvl="1" indent="-457200">
              <a:buFont typeface="+mj-lt"/>
              <a:buAutoNum type="alphaLcParenR"/>
            </a:pPr>
            <a:endParaRPr lang="en-US" dirty="0"/>
          </a:p>
          <a:p>
            <a:pPr lvl="1"/>
            <a:endParaRPr lang="en-US" dirty="0"/>
          </a:p>
          <a:p>
            <a:pPr>
              <a:buAutoNum type="arabicPeriod" startAt="5"/>
            </a:pPr>
            <a:endParaRPr lang="en-US" dirty="0"/>
          </a:p>
        </p:txBody>
      </p:sp>
    </p:spTree>
    <p:extLst>
      <p:ext uri="{BB962C8B-B14F-4D97-AF65-F5344CB8AC3E}">
        <p14:creationId xmlns:p14="http://schemas.microsoft.com/office/powerpoint/2010/main" val="333112950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external system response</a:t>
            </a:r>
          </a:p>
        </p:txBody>
      </p:sp>
      <p:sp>
        <p:nvSpPr>
          <p:cNvPr id="5" name="Content Placeholder 4"/>
          <p:cNvSpPr>
            <a:spLocks noGrp="1"/>
          </p:cNvSpPr>
          <p:nvPr>
            <p:ph idx="1"/>
          </p:nvPr>
        </p:nvSpPr>
        <p:spPr>
          <a:xfrm>
            <a:off x="519113" y="5029200"/>
            <a:ext cx="8318500" cy="1371600"/>
          </a:xfrm>
        </p:spPr>
        <p:txBody>
          <a:bodyPr/>
          <a:lstStyle/>
          <a:p>
            <a:r>
              <a:rPr lang="en-US" dirty="0"/>
              <a:t>Guidewire interprets three response types</a:t>
            </a:r>
          </a:p>
          <a:p>
            <a:pPr lvl="1"/>
            <a:r>
              <a:rPr lang="en-US" dirty="0"/>
              <a:t>Positive acknowledgement, error, and duplicate response</a:t>
            </a:r>
          </a:p>
          <a:p>
            <a:r>
              <a:rPr lang="en-US" dirty="0"/>
              <a:t>No response may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0" name="ln Retry 2"/>
          <p:cNvSpPr>
            <a:spLocks noChangeShapeType="1"/>
          </p:cNvSpPr>
          <p:nvPr/>
        </p:nvSpPr>
        <p:spPr bwMode="auto">
          <a:xfrm flipH="1">
            <a:off x="3200399" y="4410678"/>
            <a:ext cx="4048123" cy="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754881" y="1067280"/>
            <a:ext cx="3255519" cy="60912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a:solidFill>
                  <a:schemeClr val="bg1"/>
                </a:solidFill>
              </a:rPr>
              <a:t>ACK</a:t>
            </a:r>
            <a:br>
              <a:rPr lang="en-US" dirty="0">
                <a:solidFill>
                  <a:schemeClr val="bg1"/>
                </a:solidFill>
              </a:rPr>
            </a:br>
            <a:r>
              <a:rPr lang="en-US" dirty="0">
                <a:solidFill>
                  <a:schemeClr val="bg1"/>
                </a:solidFill>
              </a:rPr>
              <a:t>positive acknowledgement</a:t>
            </a:r>
          </a:p>
        </p:txBody>
      </p:sp>
      <p:sp>
        <p:nvSpPr>
          <p:cNvPr id="47" name="Rounded Rectangle 46"/>
          <p:cNvSpPr/>
          <p:nvPr/>
        </p:nvSpPr>
        <p:spPr bwMode="auto">
          <a:xfrm>
            <a:off x="3754881" y="2133600"/>
            <a:ext cx="2895600" cy="60960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a:solidFill>
                  <a:schemeClr val="bg1"/>
                </a:solidFill>
              </a:rPr>
              <a:t>error </a:t>
            </a:r>
            <a:br>
              <a:rPr lang="en-US" dirty="0">
                <a:solidFill>
                  <a:schemeClr val="bg1"/>
                </a:solidFill>
              </a:rPr>
            </a:br>
            <a:r>
              <a:rPr lang="en-US" dirty="0">
                <a:solidFill>
                  <a:schemeClr val="bg1"/>
                </a:solidFill>
              </a:rPr>
              <a:t>negative acknowledgment</a:t>
            </a:r>
            <a:br>
              <a:rPr lang="en-US" dirty="0">
                <a:solidFill>
                  <a:schemeClr val="bg1"/>
                </a:solidFill>
              </a:rPr>
            </a:br>
            <a:endParaRPr lang="en-US" dirty="0">
              <a:solidFill>
                <a:schemeClr val="bg1"/>
              </a:solidFill>
            </a:endParaRPr>
          </a:p>
        </p:txBody>
      </p:sp>
      <p:sp>
        <p:nvSpPr>
          <p:cNvPr id="49" name="Rounded Rectangle 48"/>
          <p:cNvSpPr/>
          <p:nvPr/>
        </p:nvSpPr>
        <p:spPr bwMode="auto">
          <a:xfrm>
            <a:off x="3754881" y="3200400"/>
            <a:ext cx="2038519" cy="37435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duplicate message</a:t>
            </a:r>
          </a:p>
        </p:txBody>
      </p:sp>
      <p:sp>
        <p:nvSpPr>
          <p:cNvPr id="50" name="Rounded Rectangle 49"/>
          <p:cNvSpPr/>
          <p:nvPr/>
        </p:nvSpPr>
        <p:spPr bwMode="auto">
          <a:xfrm>
            <a:off x="3754881" y="4018677"/>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735" y="4191000"/>
            <a:ext cx="88830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 Ext Sys"/>
          <p:cNvSpPr>
            <a:spLocks noChangeArrowheads="1"/>
          </p:cNvSpPr>
          <p:nvPr/>
        </p:nvSpPr>
        <p:spPr bwMode="auto">
          <a:xfrm>
            <a:off x="7248523" y="91171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3"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34" name="icn External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bwMode="auto">
          <a:xfrm flipH="1">
            <a:off x="3429000" y="24003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Arrow Connector 64"/>
          <p:cNvCxnSpPr/>
          <p:nvPr/>
        </p:nvCxnSpPr>
        <p:spPr bwMode="auto">
          <a:xfrm flipH="1">
            <a:off x="2232457" y="24003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Arrow Connector 68"/>
          <p:cNvCxnSpPr/>
          <p:nvPr/>
        </p:nvCxnSpPr>
        <p:spPr bwMode="auto">
          <a:xfrm flipH="1">
            <a:off x="3429000" y="13335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5" name="Straight Arrow Connector 74"/>
          <p:cNvCxnSpPr/>
          <p:nvPr/>
        </p:nvCxnSpPr>
        <p:spPr bwMode="auto">
          <a:xfrm flipH="1">
            <a:off x="2232457" y="13335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Straight Arrow Connector 75"/>
          <p:cNvCxnSpPr/>
          <p:nvPr/>
        </p:nvCxnSpPr>
        <p:spPr bwMode="auto">
          <a:xfrm flipH="1">
            <a:off x="3407919" y="3543300"/>
            <a:ext cx="3852162"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0" name="Straight Arrow Connector 79"/>
          <p:cNvCxnSpPr/>
          <p:nvPr/>
        </p:nvCxnSpPr>
        <p:spPr bwMode="auto">
          <a:xfrm flipH="1">
            <a:off x="2232457" y="3543300"/>
            <a:ext cx="891743"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027" name="icn Msg 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3" y="1049623"/>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icn Msg Duplica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288" y="3119917"/>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ess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7" y="2084350"/>
            <a:ext cx="900990" cy="5900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476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32" name="Subtitle 31"/>
          <p:cNvSpPr>
            <a:spLocks noGrp="1"/>
          </p:cNvSpPr>
          <p:nvPr>
            <p:ph type="subTitle" idx="10"/>
          </p:nvPr>
        </p:nvSpPr>
        <p:spPr/>
        <p:txBody>
          <a:bodyPr/>
          <a:lstStyle/>
          <a:p>
            <a:r>
              <a:rPr lang="en-US" dirty="0"/>
              <a:t>Message table contains </a:t>
            </a:r>
          </a:p>
          <a:p>
            <a:endParaRPr lang="en-US" dirty="0"/>
          </a:p>
        </p:txBody>
      </p:sp>
      <p:sp>
        <p:nvSpPr>
          <p:cNvPr id="33" name="Text Placeholder 32"/>
          <p:cNvSpPr>
            <a:spLocks noGrp="1"/>
          </p:cNvSpPr>
          <p:nvPr>
            <p:ph type="body" sz="quarter" idx="11"/>
          </p:nvPr>
        </p:nvSpPr>
        <p:spPr/>
        <p:txBody>
          <a:bodyPr/>
          <a:lstStyle/>
          <a:p>
            <a:r>
              <a:rPr lang="en-US" dirty="0"/>
              <a:t>MessageHistory table contains</a:t>
            </a:r>
          </a:p>
          <a:p>
            <a:endParaRPr lang="en-US" dirty="0"/>
          </a:p>
        </p:txBody>
      </p:sp>
      <p:sp>
        <p:nvSpPr>
          <p:cNvPr id="3" name="Content Placeholder 2"/>
          <p:cNvSpPr>
            <a:spLocks noGrp="1"/>
          </p:cNvSpPr>
          <p:nvPr>
            <p:ph sz="half" idx="2"/>
          </p:nvPr>
        </p:nvSpPr>
        <p:spPr/>
        <p:txBody>
          <a:bodyPr/>
          <a:lstStyle/>
          <a:p>
            <a:r>
              <a:rPr lang="en-US" dirty="0"/>
              <a:t>Positively acknowledged messages</a:t>
            </a:r>
          </a:p>
          <a:p>
            <a:r>
              <a:rPr lang="en-US" dirty="0"/>
              <a:t>Skipped messages</a:t>
            </a:r>
          </a:p>
          <a:p>
            <a:endParaRPr lang="en-US" dirty="0"/>
          </a:p>
          <a:p>
            <a:endParaRPr lang="en-US" dirty="0"/>
          </a:p>
        </p:txBody>
      </p:sp>
      <p:sp>
        <p:nvSpPr>
          <p:cNvPr id="7" name="Content Placeholder 6"/>
          <p:cNvSpPr>
            <a:spLocks noGrp="1"/>
          </p:cNvSpPr>
          <p:nvPr>
            <p:ph sz="half" idx="1"/>
          </p:nvPr>
        </p:nvSpPr>
        <p:spPr/>
        <p:txBody>
          <a:bodyPr/>
          <a:lstStyle/>
          <a:p>
            <a:r>
              <a:rPr lang="en-US" dirty="0"/>
              <a:t>Messages that… </a:t>
            </a:r>
          </a:p>
          <a:p>
            <a:pPr lvl="1"/>
            <a:r>
              <a:rPr lang="en-US" dirty="0"/>
              <a:t>Have yet to be sent</a:t>
            </a:r>
          </a:p>
          <a:p>
            <a:pPr lvl="1"/>
            <a:r>
              <a:rPr lang="en-US" dirty="0"/>
              <a:t>Require manual intervention</a:t>
            </a:r>
          </a:p>
          <a:p>
            <a:r>
              <a:rPr lang="en-US" dirty="0"/>
              <a:t>Sent messages that are…</a:t>
            </a:r>
          </a:p>
          <a:p>
            <a:pPr lvl="1"/>
            <a:r>
              <a:rPr lang="en-US" dirty="0"/>
              <a:t>Pending acknowledgement</a:t>
            </a:r>
          </a:p>
          <a:p>
            <a:pPr lvl="1"/>
            <a:r>
              <a:rPr lang="en-US" dirty="0"/>
              <a:t>Waiting to be retried</a:t>
            </a:r>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p:txBody>
      </p:sp>
      <p:sp>
        <p:nvSpPr>
          <p:cNvPr id="30" name="Text Box 28"/>
          <p:cNvSpPr txBox="1">
            <a:spLocks noChangeArrowheads="1"/>
          </p:cNvSpPr>
          <p:nvPr/>
        </p:nvSpPr>
        <p:spPr bwMode="auto">
          <a:xfrm>
            <a:off x="4811348" y="5082927"/>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ACK'd</a:t>
            </a:r>
          </a:p>
        </p:txBody>
      </p:sp>
      <p:sp>
        <p:nvSpPr>
          <p:cNvPr id="31" name="Text Box 29"/>
          <p:cNvSpPr txBox="1">
            <a:spLocks noChangeArrowheads="1"/>
          </p:cNvSpPr>
          <p:nvPr/>
        </p:nvSpPr>
        <p:spPr bwMode="auto">
          <a:xfrm>
            <a:off x="4811348" y="5937798"/>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cxnSp>
        <p:nvCxnSpPr>
          <p:cNvPr id="66" name="Elbow Connector 65"/>
          <p:cNvCxnSpPr/>
          <p:nvPr/>
        </p:nvCxnSpPr>
        <p:spPr bwMode="auto">
          <a:xfrm>
            <a:off x="2514600" y="5220246"/>
            <a:ext cx="4267200" cy="189954"/>
          </a:xfrm>
          <a:prstGeom prst="bentConnector3">
            <a:avLst/>
          </a:pr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67" name="Elbow Connector 66"/>
          <p:cNvCxnSpPr/>
          <p:nvPr/>
        </p:nvCxnSpPr>
        <p:spPr bwMode="auto">
          <a:xfrm>
            <a:off x="2514600" y="5951976"/>
            <a:ext cx="4267200" cy="335070"/>
          </a:xfrm>
          <a:prstGeom prst="bentConnector3">
            <a:avLst>
              <a:gd name="adj1" fmla="val 50000"/>
            </a:avLst>
          </a:pr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graphicFrame>
        <p:nvGraphicFramePr>
          <p:cNvPr id="68" name="tbl XX_Msg"/>
          <p:cNvGraphicFramePr>
            <a:graphicFrameLocks noGrp="1"/>
          </p:cNvGraphicFramePr>
          <p:nvPr>
            <p:extLst>
              <p:ext uri="{D42A27DB-BD31-4B8C-83A1-F6EECF244321}">
                <p14:modId xmlns:p14="http://schemas.microsoft.com/office/powerpoint/2010/main" val="2189507413"/>
              </p:ext>
            </p:extLst>
          </p:nvPr>
        </p:nvGraphicFramePr>
        <p:xfrm>
          <a:off x="838200" y="4789222"/>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extLst>
                  <a:ext uri="{0D108BD9-81ED-4DB2-BD59-A6C34878D82A}">
                    <a16:rowId xmlns:a16="http://schemas.microsoft.com/office/drawing/2014/main" val="10004"/>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graphicFrame>
        <p:nvGraphicFramePr>
          <p:cNvPr id="69" name="tbl XX_Msg"/>
          <p:cNvGraphicFramePr>
            <a:graphicFrameLocks noGrp="1"/>
          </p:cNvGraphicFramePr>
          <p:nvPr>
            <p:extLst>
              <p:ext uri="{D42A27DB-BD31-4B8C-83A1-F6EECF244321}">
                <p14:modId xmlns:p14="http://schemas.microsoft.com/office/powerpoint/2010/main" val="3941418490"/>
              </p:ext>
            </p:extLst>
          </p:nvPr>
        </p:nvGraphicFramePr>
        <p:xfrm>
          <a:off x="6858000" y="4789222"/>
          <a:ext cx="1600200" cy="16459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198120">
                <a:tc gridSpan="3">
                  <a:txBody>
                    <a:bodyPr/>
                    <a:lstStyle/>
                    <a:p>
                      <a:pPr algn="ctr"/>
                      <a:r>
                        <a:rPr lang="en-US" sz="1600" dirty="0"/>
                        <a:t>xx_message</a:t>
                      </a:r>
                      <a:br>
                        <a:rPr lang="en-US" sz="1600" dirty="0"/>
                      </a:br>
                      <a:r>
                        <a:rPr lang="en-US" sz="1600" dirty="0"/>
                        <a:t>history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solidFill>
                      <a:schemeClr val="accent5"/>
                    </a:solidFill>
                  </a:tcPr>
                </a:tc>
                <a:tc>
                  <a:txBody>
                    <a:bodyPr/>
                    <a:lstStyle/>
                    <a:p>
                      <a:endParaRPr lang="en-US" sz="800" dirty="0"/>
                    </a:p>
                  </a:txBody>
                  <a:tcPr>
                    <a:solidFill>
                      <a:schemeClr val="accent5"/>
                    </a:solidFill>
                  </a:tcPr>
                </a:tc>
                <a:tc>
                  <a:txBody>
                    <a:bodyPr/>
                    <a:lstStyle/>
                    <a:p>
                      <a:endParaRPr lang="en-US" sz="800" dirty="0"/>
                    </a:p>
                  </a:txBody>
                  <a:tcPr>
                    <a:solidFill>
                      <a:schemeClr val="accent5"/>
                    </a:solidFill>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extLst>
                  <a:ext uri="{0D108BD9-81ED-4DB2-BD59-A6C34878D82A}">
                    <a16:rowId xmlns:a16="http://schemas.microsoft.com/office/drawing/2014/main" val="10004"/>
                  </a:ext>
                </a:extLst>
              </a:tr>
              <a:tr h="202719">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extLst>
                  <a:ext uri="{0D108BD9-81ED-4DB2-BD59-A6C34878D82A}">
                    <a16:rowId xmlns:a16="http://schemas.microsoft.com/office/drawing/2014/main" val="10005"/>
                  </a:ext>
                </a:extLst>
              </a:tr>
            </a:tbl>
          </a:graphicData>
        </a:graphic>
      </p:graphicFrame>
      <p:pic>
        <p:nvPicPr>
          <p:cNvPr id="11267" name="icn Msg Sk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99" y="5616005"/>
            <a:ext cx="907335" cy="596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859" y="4915974"/>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6696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a:t>A </a:t>
            </a:r>
            <a:r>
              <a:rPr lang="en-US" b="1" dirty="0"/>
              <a:t>positive acknowledgment </a:t>
            </a:r>
            <a:r>
              <a:rPr lang="en-US" dirty="0"/>
              <a:t> is when the external system reports the acknowledgement</a:t>
            </a:r>
          </a:p>
          <a:p>
            <a:pPr lvl="1"/>
            <a:r>
              <a:rPr lang="en-US" dirty="0"/>
              <a:t>Message was successfully received and processed</a:t>
            </a:r>
          </a:p>
          <a:p>
            <a:pPr>
              <a:defRPr/>
            </a:pPr>
            <a:r>
              <a:rPr lang="en-US" dirty="0"/>
              <a:t>Guidewire application response to ACK</a:t>
            </a:r>
          </a:p>
          <a:p>
            <a:pPr lvl="1">
              <a:defRPr/>
            </a:pPr>
            <a:r>
              <a:rPr lang="en-US" dirty="0"/>
              <a:t>Moves 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826" y="931168"/>
            <a:ext cx="1073574" cy="7309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9563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6455"/>
          <a:stretch/>
        </p:blipFill>
        <p:spPr bwMode="auto">
          <a:xfrm>
            <a:off x="534988" y="914400"/>
            <a:ext cx="7551737" cy="13239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Messaging exception during send</a:t>
            </a:r>
          </a:p>
        </p:txBody>
      </p:sp>
      <p:sp>
        <p:nvSpPr>
          <p:cNvPr id="3" name="Content Placeholder 2"/>
          <p:cNvSpPr>
            <a:spLocks noGrp="1"/>
          </p:cNvSpPr>
          <p:nvPr>
            <p:ph idx="1"/>
          </p:nvPr>
        </p:nvSpPr>
        <p:spPr>
          <a:xfrm>
            <a:off x="519112" y="2895600"/>
            <a:ext cx="8548687" cy="3657600"/>
          </a:xfrm>
        </p:spPr>
        <p:txBody>
          <a:bodyPr/>
          <a:lstStyle/>
          <a:p>
            <a:r>
              <a:rPr lang="en-US" dirty="0"/>
              <a:t>Initial send from Guidewire transport throws an exception</a:t>
            </a:r>
          </a:p>
          <a:p>
            <a:r>
              <a:rPr lang="en-US" dirty="0"/>
              <a:t>Guidewire application response</a:t>
            </a:r>
          </a:p>
          <a:p>
            <a:pPr lvl="1">
              <a:defRPr/>
            </a:pPr>
            <a:r>
              <a:rPr lang="en-US" dirty="0"/>
              <a:t>Message stays in Message table </a:t>
            </a:r>
          </a:p>
          <a:p>
            <a:pPr lvl="1">
              <a:defRPr/>
            </a:pPr>
            <a:r>
              <a:rPr lang="en-US" dirty="0"/>
              <a:t>Message status stays as Pending send (1)</a:t>
            </a:r>
          </a:p>
          <a:p>
            <a:pPr lvl="1">
              <a:defRPr/>
            </a:pPr>
            <a:r>
              <a:rPr lang="en-US" dirty="0"/>
              <a:t>Guidewire retries to send the message until reaching the maximum number of retries as defined in the destination</a:t>
            </a:r>
          </a:p>
          <a:p>
            <a:pPr lvl="1">
              <a:defRPr/>
            </a:pPr>
            <a:r>
              <a:rPr lang="en-US" dirty="0"/>
              <a:t>At maximum retries, the Guidewire suspends the destination </a:t>
            </a:r>
          </a:p>
          <a:p>
            <a:pPr lvl="1"/>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910288"/>
            <a:ext cx="2065809" cy="23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915025" y="189060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40748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errors</a:t>
            </a:r>
          </a:p>
        </p:txBody>
      </p:sp>
      <p:sp>
        <p:nvSpPr>
          <p:cNvPr id="3" name="Content Placeholder 2"/>
          <p:cNvSpPr>
            <a:spLocks noGrp="1"/>
          </p:cNvSpPr>
          <p:nvPr>
            <p:ph idx="1"/>
          </p:nvPr>
        </p:nvSpPr>
        <p:spPr>
          <a:xfrm>
            <a:off x="519112" y="2895600"/>
            <a:ext cx="8548687" cy="3657600"/>
          </a:xfrm>
        </p:spPr>
        <p:txBody>
          <a:bodyPr/>
          <a:lstStyle/>
          <a:p>
            <a:r>
              <a:rPr lang="en-US" dirty="0"/>
              <a:t>Error from external system is a NACK</a:t>
            </a:r>
          </a:p>
          <a:p>
            <a:pPr lvl="1"/>
            <a:r>
              <a:rPr lang="en-US" dirty="0"/>
              <a:t>Temporarily cannot process the successfully received message</a:t>
            </a:r>
          </a:p>
          <a:p>
            <a:pPr lvl="1"/>
            <a:r>
              <a:rPr lang="en-US" dirty="0"/>
              <a:t>Reports error, a negative acknowledgement (NACK)</a:t>
            </a:r>
          </a:p>
          <a:p>
            <a:pPr>
              <a:defRPr/>
            </a:pPr>
            <a:r>
              <a:rPr lang="en-US" dirty="0"/>
              <a:t>Guidewire application response</a:t>
            </a:r>
          </a:p>
          <a:p>
            <a:pPr lvl="1">
              <a:defRPr/>
            </a:pPr>
            <a:r>
              <a:rPr lang="en-US" dirty="0"/>
              <a:t>Message stays in Message table </a:t>
            </a:r>
          </a:p>
          <a:p>
            <a:pPr lvl="1">
              <a:defRPr/>
            </a:pPr>
            <a:r>
              <a:rPr lang="en-US" dirty="0"/>
              <a:t>Guidewire assigns message status of retryable error </a:t>
            </a:r>
          </a:p>
          <a:p>
            <a:pPr>
              <a:defRPr/>
            </a:pPr>
            <a:r>
              <a:rPr lang="en-US" dirty="0"/>
              <a:t>Retry scenario</a:t>
            </a:r>
          </a:p>
          <a:p>
            <a:pPr lvl="1">
              <a:defRPr/>
            </a:pPr>
            <a:r>
              <a:rPr lang="en-US" dirty="0"/>
              <a:t>Manual retry from administrator or integration code to resend message</a:t>
            </a:r>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91547"/>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4FAE32-1652-44F3-9011-0483CAC90D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F36247-4998-4541-8320-3DE4C7F70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CEDE80-B032-4605-B511-A814B51BBD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Emerald_Template</Template>
  <TotalTime>8464</TotalTime>
  <Words>5321</Words>
  <Application>Microsoft Office PowerPoint</Application>
  <PresentationFormat>On-screen Show (4:3)</PresentationFormat>
  <Paragraphs>641</Paragraphs>
  <Slides>48</Slides>
  <Notes>47</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Positive acknowledgements</vt:lpstr>
      <vt:lpstr>Messaging exception during send</vt:lpstr>
      <vt:lpstr>Messaging errors</vt:lpstr>
      <vt:lpstr>Retrying an error</vt:lpstr>
      <vt:lpstr>Duplicate messages</vt:lpstr>
      <vt:lpstr>No response</vt:lpstr>
      <vt:lpstr>Message Statuses </vt:lpstr>
      <vt:lpstr>Acknowledgement mechanisms</vt:lpstr>
      <vt:lpstr>Plugins that acknowledge messages</vt:lpstr>
      <vt:lpstr>Message acknowledgement transactions</vt:lpstr>
      <vt:lpstr>PowerPoint Presentation</vt:lpstr>
      <vt:lpstr>Reporting positive acknowledgement</vt:lpstr>
      <vt:lpstr>Reporting errors (below max)</vt:lpstr>
      <vt:lpstr>Retry time example</vt:lpstr>
      <vt:lpstr>Reporting errors (at max retries)</vt:lpstr>
      <vt:lpstr>At errors (at max retries) example</vt:lpstr>
      <vt:lpstr>Contrasting retry scenarios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 (1)</vt:lpstr>
      <vt:lpstr>Message reply plugin: Example (2)</vt:lpstr>
      <vt:lpstr>Step 5: Deploy message acknowledgement</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Guidewire Education</cp:lastModifiedBy>
  <cp:revision>321</cp:revision>
  <dcterms:created xsi:type="dcterms:W3CDTF">2013-08-19T16:16:51Z</dcterms:created>
  <dcterms:modified xsi:type="dcterms:W3CDTF">2021-11-11T04:29:06Z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