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4"/>
  </p:notesMasterIdLst>
  <p:handoutMasterIdLst>
    <p:handoutMasterId r:id="rId35"/>
  </p:handoutMasterIdLst>
  <p:sldIdLst>
    <p:sldId id="256" r:id="rId5"/>
    <p:sldId id="258" r:id="rId6"/>
    <p:sldId id="260" r:id="rId7"/>
    <p:sldId id="273" r:id="rId8"/>
    <p:sldId id="274" r:id="rId9"/>
    <p:sldId id="275" r:id="rId10"/>
    <p:sldId id="276" r:id="rId11"/>
    <p:sldId id="300" r:id="rId12"/>
    <p:sldId id="277" r:id="rId13"/>
    <p:sldId id="278" r:id="rId14"/>
    <p:sldId id="301" r:id="rId15"/>
    <p:sldId id="263" r:id="rId16"/>
    <p:sldId id="279" r:id="rId17"/>
    <p:sldId id="280" r:id="rId18"/>
    <p:sldId id="281" r:id="rId19"/>
    <p:sldId id="282" r:id="rId20"/>
    <p:sldId id="267" r:id="rId21"/>
    <p:sldId id="283" r:id="rId22"/>
    <p:sldId id="285" r:id="rId23"/>
    <p:sldId id="298" r:id="rId24"/>
    <p:sldId id="287" r:id="rId25"/>
    <p:sldId id="289" r:id="rId26"/>
    <p:sldId id="265" r:id="rId27"/>
    <p:sldId id="266" r:id="rId28"/>
    <p:sldId id="291" r:id="rId29"/>
    <p:sldId id="292"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300"/>
            <p14:sldId id="277"/>
            <p14:sldId id="278"/>
            <p14:sldId id="301"/>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98"/>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CB2D0-8F3A-413F-B682-3829E9F52D2E}" v="3" dt="2021-11-16T12:51:30.785"/>
    <p1510:client id="{CBBBEA2C-F8CF-470A-84AE-24EA3DF67718}" v="19" dt="2021-11-18T14:52:33.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3211" autoAdjust="0"/>
  </p:normalViewPr>
  <p:slideViewPr>
    <p:cSldViewPr showGuides="1">
      <p:cViewPr varScale="1">
        <p:scale>
          <a:sx n="55" d="100"/>
          <a:sy n="55" d="100"/>
        </p:scale>
        <p:origin x="1592"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sim, Mohamed" userId="S::mohamed.a.t@capgemini.com::345c70ae-5153-4257-a398-a509f2da2b59" providerId="AD" clId="Web-{CBBBEA2C-F8CF-470A-84AE-24EA3DF67718}"/>
    <pc:docChg chg="modSld">
      <pc:chgData name="Jassim, Mohamed" userId="S::mohamed.a.t@capgemini.com::345c70ae-5153-4257-a398-a509f2da2b59" providerId="AD" clId="Web-{CBBBEA2C-F8CF-470A-84AE-24EA3DF67718}" dt="2021-11-18T14:52:33.020" v="10" actId="688"/>
      <pc:docMkLst>
        <pc:docMk/>
      </pc:docMkLst>
      <pc:sldChg chg="modSp">
        <pc:chgData name="Jassim, Mohamed" userId="S::mohamed.a.t@capgemini.com::345c70ae-5153-4257-a398-a509f2da2b59" providerId="AD" clId="Web-{CBBBEA2C-F8CF-470A-84AE-24EA3DF67718}" dt="2021-11-18T14:52:33.020" v="10" actId="688"/>
        <pc:sldMkLst>
          <pc:docMk/>
          <pc:sldMk cId="3775037640" sldId="277"/>
        </pc:sldMkLst>
        <pc:spChg chg="mod">
          <ac:chgData name="Jassim, Mohamed" userId="S::mohamed.a.t@capgemini.com::345c70ae-5153-4257-a398-a509f2da2b59" providerId="AD" clId="Web-{CBBBEA2C-F8CF-470A-84AE-24EA3DF67718}" dt="2021-11-18T14:52:17.535" v="7" actId="688"/>
          <ac:spMkLst>
            <pc:docMk/>
            <pc:sldMk cId="3775037640" sldId="277"/>
            <ac:spMk id="159" creationId="{00000000-0000-0000-0000-000000000000}"/>
          </ac:spMkLst>
        </pc:spChg>
        <pc:grpChg chg="mod">
          <ac:chgData name="Jassim, Mohamed" userId="S::mohamed.a.t@capgemini.com::345c70ae-5153-4257-a398-a509f2da2b59" providerId="AD" clId="Web-{CBBBEA2C-F8CF-470A-84AE-24EA3DF67718}" dt="2021-11-18T14:52:33.020" v="10" actId="688"/>
          <ac:grpSpMkLst>
            <pc:docMk/>
            <pc:sldMk cId="3775037640" sldId="277"/>
            <ac:grpSpMk id="157" creationId="{00000000-0000-0000-0000-000000000000}"/>
          </ac:grpSpMkLst>
        </pc:grpChg>
      </pc:sldChg>
    </pc:docChg>
  </pc:docChgLst>
  <pc:docChgLst>
    <pc:chgData name="Sharma, Akash" userId="S::akash.k.sharma@capgemini.com::9a44a4d5-dfe9-4a3c-a96b-597871f515ad" providerId="AD" clId="Web-{C2DCB2D0-8F3A-413F-B682-3829E9F52D2E}"/>
    <pc:docChg chg="modSld">
      <pc:chgData name="Sharma, Akash" userId="S::akash.k.sharma@capgemini.com::9a44a4d5-dfe9-4a3c-a96b-597871f515ad" providerId="AD" clId="Web-{C2DCB2D0-8F3A-413F-B682-3829E9F52D2E}" dt="2021-11-16T12:51:30.785" v="2" actId="14100"/>
      <pc:docMkLst>
        <pc:docMk/>
      </pc:docMkLst>
      <pc:sldChg chg="modSp">
        <pc:chgData name="Sharma, Akash" userId="S::akash.k.sharma@capgemini.com::9a44a4d5-dfe9-4a3c-a96b-597871f515ad" providerId="AD" clId="Web-{C2DCB2D0-8F3A-413F-B682-3829E9F52D2E}" dt="2021-11-16T12:51:30.785" v="2" actId="14100"/>
        <pc:sldMkLst>
          <pc:docMk/>
          <pc:sldMk cId="2781864948" sldId="267"/>
        </pc:sldMkLst>
        <pc:spChg chg="mod">
          <ac:chgData name="Sharma, Akash" userId="S::akash.k.sharma@capgemini.com::9a44a4d5-dfe9-4a3c-a96b-597871f515ad" providerId="AD" clId="Web-{C2DCB2D0-8F3A-413F-B682-3829E9F52D2E}" dt="2021-11-16T12:51:30.785" v="2" actId="14100"/>
          <ac:spMkLst>
            <pc:docMk/>
            <pc:sldMk cId="2781864948" sldId="26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Gosu plugins, the class files should</a:t>
            </a:r>
            <a:r>
              <a:rPr lang="en-US" baseline="0" dirty="0"/>
              <a:t> be located </a:t>
            </a:r>
            <a:r>
              <a:rPr lang="en-US" dirty="0"/>
              <a:t>in</a:t>
            </a:r>
            <a:r>
              <a:rPr lang="en-US" baseline="0" dirty="0"/>
              <a:t> </a:t>
            </a:r>
            <a:r>
              <a:rPr lang="en-US" dirty="0"/>
              <a:t>modules/configuration/</a:t>
            </a:r>
            <a:r>
              <a:rPr lang="en-US" dirty="0" err="1"/>
              <a:t>gsrc</a:t>
            </a:r>
            <a:r>
              <a:rPr lang="en-US" dirty="0"/>
              <a:t>.  Some exceptions</a:t>
            </a:r>
            <a:r>
              <a:rPr lang="en-US" baseline="0" dirty="0"/>
              <a:t> apply for Gosu classes</a:t>
            </a:r>
            <a:endParaRPr lang="en-US" dirty="0"/>
          </a:p>
          <a:p>
            <a:endParaRPr lang="en-US" dirty="0"/>
          </a:p>
          <a:p>
            <a:r>
              <a:rPr lang="en-US" dirty="0"/>
              <a:t>For Java plugins, see the Guidewire application documentation for details about where to put Java classes and JARS in the project structure.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87633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a:t>
            </a:r>
            <a:r>
              <a:rPr lang="en-US" baseline="0" dirty="0"/>
              <a:t> only reads the contents plugin registry directory at server startup. </a:t>
            </a:r>
            <a:r>
              <a:rPr lang="en-US" dirty="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You can r</a:t>
            </a:r>
            <a:r>
              <a:rPr lang="en-US" dirty="0"/>
              <a:t>estart the server from Studio by stopping a running server (debug mode is ok)</a:t>
            </a:r>
            <a:r>
              <a:rPr lang="en-US" baseline="0" dirty="0"/>
              <a:t> </a:t>
            </a:r>
            <a:r>
              <a:rPr lang="en-US" dirty="0"/>
              <a:t>and after</a:t>
            </a:r>
            <a:r>
              <a:rPr lang="en-US" baseline="0" dirty="0"/>
              <a:t> the server stops, then </a:t>
            </a:r>
            <a:r>
              <a:rPr lang="en-US" dirty="0"/>
              <a:t>running the server</a:t>
            </a:r>
            <a:r>
              <a:rPr lang="en-US" baseline="0" dirty="0"/>
              <a:t> again in either Run or Debug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plugin name </a:t>
            </a:r>
            <a:r>
              <a:rPr lang="en-US" baseline="0" dirty="0"/>
              <a:t>and the plugin interface name must be identical for all plugins other than startable or multi-instance plugins.  </a:t>
            </a:r>
            <a:r>
              <a:rPr lang="en-US" dirty="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authentication service plugin may need to initialize itself.  If the plugin implements </a:t>
            </a:r>
            <a:r>
              <a:rPr lang="en-US" dirty="0" err="1"/>
              <a:t>InitializablePlugin</a:t>
            </a:r>
            <a:r>
              <a:rPr lang="en-US" dirty="0"/>
              <a:t>, initialization can occur during the invocation of either the </a:t>
            </a:r>
            <a:r>
              <a:rPr lang="en-US" dirty="0" err="1"/>
              <a:t>setCallback</a:t>
            </a:r>
            <a:r>
              <a:rPr lang="en-US" dirty="0"/>
              <a:t>() or </a:t>
            </a:r>
            <a:r>
              <a:rPr lang="en-US" dirty="0" err="1"/>
              <a:t>setParameters</a:t>
            </a:r>
            <a:r>
              <a:rPr lang="en-US" dirty="0"/>
              <a:t>() methods.</a:t>
            </a:r>
          </a:p>
          <a:p>
            <a:endParaRPr lang="en-US" dirty="0"/>
          </a:p>
          <a:p>
            <a:r>
              <a:rPr lang="en-US" dirty="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a:t>User.PublicId</a:t>
            </a:r>
            <a:r>
              <a:rPr lang="en-US" dirty="0"/>
              <a:t> from the </a:t>
            </a:r>
            <a:r>
              <a:rPr lang="en-US" dirty="0" err="1"/>
              <a:t>XX_credential</a:t>
            </a:r>
            <a:r>
              <a:rPr lang="en-US" dirty="0"/>
              <a:t> table in the Guidewire application database. Successful authentication occurs when the authenticate methods returns the user's public ID. The authenticate method uses the callback handler to find the user's public ID for the Guidewire application database.  The authentication service plugin should save the handler in a field.  The authentication process can later use the field value.  To indicate an unsuccessful login, throw  a </a:t>
            </a:r>
            <a:r>
              <a:rPr lang="en-US" dirty="0" err="1"/>
              <a:t>javax.security.auth.login.LoginException</a:t>
            </a:r>
            <a:r>
              <a:rPr lang="en-US" dirty="0"/>
              <a:t> (or subtypes such as </a:t>
            </a:r>
            <a:r>
              <a:rPr lang="en-US" dirty="0" err="1"/>
              <a:t>FailedLoginException</a:t>
            </a:r>
            <a:r>
              <a:rPr lang="en-US" dirty="0"/>
              <a:t>).  Guidewire applications treat a returned null value from the authenticate method as a failed login.</a:t>
            </a:r>
          </a:p>
          <a:p>
            <a:endParaRPr lang="en-US" dirty="0"/>
          </a:p>
          <a:p>
            <a:r>
              <a:rPr lang="en-US" dirty="0"/>
              <a:t>Do not invoke a local Guidewire web service API from an authentication plugin because calling a web service may itself require authentication resulting in an authentication loop.  For a web service authentication, exception messages are visible to the caller as part of the returned SOAP Fault.  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setParameters</a:t>
            </a:r>
            <a:r>
              <a:rPr lang="en-US" dirty="0"/>
              <a:t> method is present because the class also implements the </a:t>
            </a:r>
            <a:r>
              <a:rPr lang="en-US" dirty="0" err="1"/>
              <a:t>InitializablePlugin</a:t>
            </a:r>
            <a:r>
              <a:rPr lang="en-US" dirty="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35: Check the authentication source</a:t>
            </a:r>
            <a:r>
              <a:rPr lang="en-US" baseline="0" dirty="0"/>
              <a:t> to insure that we are using the correct authentication source, such as a </a:t>
            </a:r>
            <a:r>
              <a:rPr lang="en-US" baseline="0" dirty="0" err="1"/>
              <a:t>UserNamePasswordAuthenticationSource</a:t>
            </a:r>
            <a:endParaRPr lang="en-US" dirty="0"/>
          </a:p>
          <a:p>
            <a:r>
              <a:rPr lang="en-US" dirty="0"/>
              <a:t>Line 39:</a:t>
            </a:r>
            <a:r>
              <a:rPr lang="en-US" baseline="0" dirty="0"/>
              <a:t> </a:t>
            </a:r>
            <a:r>
              <a:rPr lang="en-US" dirty="0"/>
              <a:t>Calling external system to authenticate the user</a:t>
            </a:r>
          </a:p>
          <a:p>
            <a:r>
              <a:rPr lang="en-US" dirty="0"/>
              <a:t>Line 42: Using </a:t>
            </a:r>
            <a:r>
              <a:rPr lang="en-US" dirty="0" err="1"/>
              <a:t>setCallback</a:t>
            </a:r>
            <a:r>
              <a:rPr lang="en-US" dirty="0"/>
              <a:t> method via the _handler private variable to find</a:t>
            </a:r>
            <a:r>
              <a:rPr lang="en-US" baseline="0" dirty="0"/>
              <a:t> the User </a:t>
            </a:r>
            <a:r>
              <a:rPr lang="en-US" dirty="0"/>
              <a:t>in the Guidewire database. </a:t>
            </a:r>
          </a:p>
          <a:p>
            <a:r>
              <a:rPr lang="en-US" dirty="0"/>
              <a:t>Line 46: Return </a:t>
            </a:r>
            <a:r>
              <a:rPr lang="en-US" dirty="0" err="1"/>
              <a:t>publicID</a:t>
            </a:r>
            <a:r>
              <a:rPr lang="en-US" dirty="0"/>
              <a:t> which indicates user is authenticated</a:t>
            </a:r>
            <a:br>
              <a:rPr lang="en-US" dirty="0"/>
            </a:br>
            <a:br>
              <a:rPr lang="en-US" dirty="0"/>
            </a:br>
            <a:r>
              <a:rPr lang="en-US" dirty="0"/>
              <a:t>When creating a custom </a:t>
            </a:r>
            <a:r>
              <a:rPr lang="en-US" dirty="0" err="1"/>
              <a:t>AuthenticationServicePlugin</a:t>
            </a:r>
            <a:r>
              <a:rPr lang="en-US" dirty="0"/>
              <a:t> implementation, you need to override the authenticate() method.  </a:t>
            </a:r>
          </a:p>
          <a:p>
            <a:endParaRPr lang="en-US" dirty="0"/>
          </a:p>
          <a:p>
            <a:r>
              <a:rPr lang="en-US" dirty="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a:t>SSO</a:t>
            </a:r>
            <a:r>
              <a:rPr lang="en-US" dirty="0"/>
              <a:t>) service.</a:t>
            </a:r>
          </a:p>
          <a:p>
            <a:endParaRPr lang="en-US" dirty="0"/>
          </a:p>
          <a:p>
            <a:r>
              <a:rPr lang="en-US" dirty="0"/>
              <a:t>If this is not the case, your </a:t>
            </a:r>
            <a:r>
              <a:rPr lang="en-US" dirty="0" err="1"/>
              <a:t>AuthenticationServicePlugin</a:t>
            </a:r>
            <a:r>
              <a:rPr lang="en-US" dirty="0"/>
              <a:t> code should enable a password check when you supply a username. The </a:t>
            </a:r>
            <a:r>
              <a:rPr lang="en-US" dirty="0" err="1"/>
              <a:t>AuthenticationServicePluginCallbackHandler</a:t>
            </a:r>
            <a:r>
              <a:rPr lang="en-US" dirty="0"/>
              <a:t> interface contains the </a:t>
            </a:r>
            <a:r>
              <a:rPr lang="en-US" dirty="0" err="1">
                <a:latin typeface="Courier New" pitchFamily="49" charset="0"/>
                <a:cs typeface="Courier New" pitchFamily="49" charset="0"/>
              </a:rPr>
              <a:t>verfyInternalCredentials</a:t>
            </a:r>
            <a:r>
              <a:rPr lang="en-US" dirty="0">
                <a:latin typeface="Courier New" pitchFamily="49" charset="0"/>
                <a:cs typeface="Courier New" pitchFamily="49" charset="0"/>
              </a:rPr>
              <a:t>()</a:t>
            </a:r>
            <a:r>
              <a:rPr lang="en-US" dirty="0"/>
              <a:t> method that takes both the username and password as input parameters.  Use this method to verify the username and password. The method returns a </a:t>
            </a:r>
            <a:r>
              <a:rPr lang="en-US" dirty="0" err="1"/>
              <a:t>CredentialVerificationResult</a:t>
            </a:r>
            <a:r>
              <a:rPr lang="en-US" dirty="0"/>
              <a:t> that can contain on of the following: </a:t>
            </a:r>
            <a:r>
              <a:rPr lang="en-US" dirty="0" err="1"/>
              <a:t>BAD_USER_ID</a:t>
            </a:r>
            <a:r>
              <a:rPr lang="en-US" dirty="0"/>
              <a:t>, </a:t>
            </a:r>
            <a:r>
              <a:rPr lang="en-US" dirty="0" err="1"/>
              <a:t>WAIT_TO_RETRY</a:t>
            </a:r>
            <a:r>
              <a:rPr lang="en-US" dirty="0"/>
              <a:t>, </a:t>
            </a:r>
            <a:r>
              <a:rPr lang="en-US" dirty="0" err="1"/>
              <a:t>CREDENTIAL_LOCKED</a:t>
            </a:r>
            <a:r>
              <a:rPr lang="en-US" dirty="0"/>
              <a:t>, </a:t>
            </a:r>
            <a:r>
              <a:rPr lang="en-US" dirty="0" err="1"/>
              <a:t>PASSWORD_MISMATCH</a:t>
            </a:r>
            <a:r>
              <a:rPr lang="en-US" dirty="0"/>
              <a:t>, or SUCCESS.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Project view, select the registry folder. The path is …\config\plugin\registry.  Right click to open the context menu and  select New </a:t>
            </a:r>
            <a:r>
              <a:rPr lang="en-US" dirty="0">
                <a:sym typeface="Wingdings"/>
              </a:rPr>
              <a:t></a:t>
            </a:r>
            <a:r>
              <a:rPr lang="en-US" dirty="0"/>
              <a:t> Plugin. In the Plugin dialog, specify the name of the new plugin registry file. Next, click the ellipse button to select the interface. In the Select Plugin Class dialog, select the required class.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Regular plugins must be named after the</a:t>
            </a:r>
            <a:r>
              <a:rPr lang="en-US" baseline="0" dirty="0"/>
              <a:t> plugin</a:t>
            </a:r>
            <a:r>
              <a:rPr lang="en-US" dirty="0"/>
              <a:t> interface.</a:t>
            </a:r>
            <a:r>
              <a:rPr lang="en-US" baseline="0" dirty="0"/>
              <a:t> </a:t>
            </a:r>
            <a:r>
              <a:rPr lang="en-US" dirty="0"/>
              <a:t>The plugin name </a:t>
            </a:r>
            <a:r>
              <a:rPr lang="en-US" baseline="0" dirty="0"/>
              <a:t>and the plugin interface name must be identical for all plugins other than startable or multi-instance plugins.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plugin name </a:t>
            </a:r>
            <a:r>
              <a:rPr lang="en-US" baseline="0" dirty="0"/>
              <a:t>and the plugin interface name must be identical for all plugins other than startable or multi-instance plugins.  </a:t>
            </a:r>
            <a:r>
              <a:rPr lang="en-US" dirty="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a:solidFill>
                  <a:schemeClr val="tx1"/>
                </a:solidFill>
                <a:effectLst/>
                <a:latin typeface="Arial" pitchFamily="34" charset="0"/>
                <a:ea typeface="+mn-ea"/>
                <a:cs typeface="Arial" pitchFamily="34" charset="0"/>
              </a:rPr>
              <a:t> for a given Guidewire application. </a:t>
            </a:r>
          </a:p>
          <a:p>
            <a:endParaRPr lang="en-US" dirty="0"/>
          </a:p>
          <a:p>
            <a:r>
              <a:rPr lang="en-US" dirty="0"/>
              <a:t>A database authentication plugin</a:t>
            </a:r>
            <a:r>
              <a:rPr lang="en-US" baseline="0" dirty="0"/>
              <a:t> </a:t>
            </a:r>
            <a:r>
              <a:rPr lang="en-US" dirty="0"/>
              <a:t>can retrieve name and password information from an external system, encrypt passwords, read password files from the local file system, or perform</a:t>
            </a:r>
            <a:r>
              <a:rPr lang="en-US" baseline="0" dirty="0"/>
              <a:t> similar actions.</a:t>
            </a:r>
            <a:r>
              <a:rPr lang="en-US" dirty="0"/>
              <a:t> The resulting username and password substitutes into the database configuration file anywhere that ${username} or ${password} are found in the database parameter elements.</a:t>
            </a:r>
          </a:p>
          <a:p>
            <a:endParaRPr lang="en-US" dirty="0"/>
          </a:p>
          <a:p>
            <a:r>
              <a:rPr lang="en-US" dirty="0"/>
              <a:t>In Guidewire 7 (Diamond)</a:t>
            </a:r>
            <a:r>
              <a:rPr lang="en-US" baseline="0" dirty="0"/>
              <a:t> applications, the database element is found in the config.xml file in the database element.  Guidewire 8 (Emerald) application now have a separate database-config.xml file and the &lt;</a:t>
            </a:r>
            <a:r>
              <a:rPr lang="en-US" baseline="0" dirty="0" err="1"/>
              <a:t>dbcp</a:t>
            </a:r>
            <a:r>
              <a:rPr lang="en-US" baseline="0" dirty="0"/>
              <a:t>-connection-pool&gt; element defines the </a:t>
            </a:r>
            <a:r>
              <a:rPr lang="en-US" baseline="0" dirty="0" err="1"/>
              <a:t>jdbcURL</a:t>
            </a:r>
            <a:r>
              <a:rPr lang="en-US" baseline="0" dirty="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database authentication plugin, implement a plugin that implements the class </a:t>
            </a:r>
            <a:r>
              <a:rPr lang="en-US" dirty="0" err="1"/>
              <a:t>DBAuthenticationPlugin</a:t>
            </a:r>
            <a:r>
              <a:rPr lang="en-US" dirty="0"/>
              <a:t>. This class has only one method you need to </a:t>
            </a:r>
            <a:r>
              <a:rPr lang="en-US" dirty="0" err="1"/>
              <a:t>implement:retrieveUsernameAndPassword</a:t>
            </a:r>
            <a:r>
              <a:rPr lang="en-US" dirty="0"/>
              <a:t>, which must return a username and password. Store the username and password combined together as properties within a single instance of the </a:t>
            </a:r>
            <a:r>
              <a:rPr lang="en-US" dirty="0" err="1"/>
              <a:t>classUsernamePasswordPair</a:t>
            </a:r>
            <a:r>
              <a:rPr lang="en-US" dirty="0"/>
              <a:t>. </a:t>
            </a:r>
          </a:p>
          <a:p>
            <a:endParaRPr lang="en-US" dirty="0"/>
          </a:p>
          <a:p>
            <a:r>
              <a:rPr lang="en-US" dirty="0"/>
              <a:t>The one method parameter for </a:t>
            </a:r>
            <a:r>
              <a:rPr lang="en-US" dirty="0" err="1"/>
              <a:t>retrieveUsernameAndPassword</a:t>
            </a:r>
            <a:r>
              <a:rPr lang="en-US" dirty="0"/>
              <a:t> is the name of the database (as a String) for which the application requests authentication information. This will match the value of the name attribute on the database or archive elements in your config.xml file.</a:t>
            </a:r>
          </a:p>
          <a:p>
            <a:endParaRPr lang="en-US" dirty="0"/>
          </a:p>
          <a:p>
            <a:r>
              <a:rPr lang="en-US" dirty="0"/>
              <a:t>If you need to pass additional optional properties such as properties that vary by server ID, pass parameters to the plugin in the Studio configuration of your plugin. Get these parameters in your plugin implementation using the standard </a:t>
            </a:r>
            <a:r>
              <a:rPr lang="en-US" dirty="0" err="1"/>
              <a:t>setParameters</a:t>
            </a:r>
            <a:r>
              <a:rPr lang="en-US" dirty="0"/>
              <a:t> method </a:t>
            </a:r>
            <a:r>
              <a:rPr lang="en-US" dirty="0" err="1"/>
              <a:t>ofInitializablePlugin</a:t>
            </a:r>
            <a:r>
              <a:rPr lang="en-US" dirty="0"/>
              <a:t>. </a:t>
            </a:r>
          </a:p>
          <a:p>
            <a:endParaRPr lang="en-US" dirty="0"/>
          </a:p>
          <a:p>
            <a:r>
              <a:rPr lang="en-US" dirty="0"/>
              <a:t>Typically,</a:t>
            </a:r>
            <a:r>
              <a:rPr lang="en-US" baseline="0" dirty="0"/>
              <a:t> </a:t>
            </a:r>
            <a:r>
              <a:rPr lang="en-US" sz="1200" b="0" i="0" kern="1200" dirty="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Answers</a:t>
            </a:r>
          </a:p>
          <a:p>
            <a:r>
              <a:rPr lang="en-US" dirty="0"/>
              <a:t>1) User authentication plugins authenticate users when logging on to Guidewire (either from the user interface or via a web service API).</a:t>
            </a:r>
          </a:p>
          <a:p>
            <a:r>
              <a:rPr lang="en-US" dirty="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a:t>3) A user authentication source creator plugin needs to implement the interface AuthenticationSourceCreatorPlugin and provide an implementation for the method createSourceFromHTTPRequest().</a:t>
            </a:r>
          </a:p>
          <a:p>
            <a:r>
              <a:rPr lang="en-US" dirty="0"/>
              <a:t>4) A user authentication service plugin needs to implement the interface </a:t>
            </a:r>
            <a:r>
              <a:rPr lang="en-US" dirty="0" err="1"/>
              <a:t>AuthenticationServicePlugin</a:t>
            </a:r>
            <a:r>
              <a:rPr lang="en-US" dirty="0"/>
              <a:t>  and provide an implementation for two methods: </a:t>
            </a:r>
            <a:r>
              <a:rPr lang="en-US" dirty="0" err="1"/>
              <a:t>setCallback</a:t>
            </a:r>
            <a:r>
              <a:rPr lang="en-US" dirty="0"/>
              <a:t>() and authenticate().</a:t>
            </a:r>
          </a:p>
          <a:p>
            <a:r>
              <a:rPr lang="en-US" dirty="0"/>
              <a:t>5) A database authentication plugin needs to implement the interface </a:t>
            </a:r>
            <a:r>
              <a:rPr lang="en-US" dirty="0" err="1"/>
              <a:t>DBAuthenticationPlugin</a:t>
            </a:r>
            <a:r>
              <a:rPr lang="en-US" dirty="0"/>
              <a:t>  and provide an implementation for the method: </a:t>
            </a:r>
            <a:r>
              <a:rPr lang="en-US" dirty="0" err="1"/>
              <a:t>retrieveUsernameAndPassword</a:t>
            </a:r>
            <a:r>
              <a:rPr lang="en-US" dirty="0"/>
              <a:t>().</a:t>
            </a:r>
          </a:p>
          <a:p>
            <a:r>
              <a:rPr lang="en-US" dirty="0"/>
              <a:t>6) You cannot attempt to use Guidewire web service (SOAP) APIs from within authentication plugins because doing so would require authentication and thus cause an authentication loop. </a:t>
            </a:r>
          </a:p>
          <a:p>
            <a:r>
              <a:rPr lang="en-US" dirty="0"/>
              <a:t>7) You can deploy a user authentication service plugin in two steps: (a) Move your code to the proper directory,</a:t>
            </a:r>
            <a:r>
              <a:rPr lang="en-US" baseline="0" dirty="0"/>
              <a:t> and (b</a:t>
            </a:r>
            <a:r>
              <a:rPr lang="en-US" dirty="0"/>
              <a:t>)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detail with clients certs (certs in general) is that is can be exported and most implementations do not lock down portability of the cert. Stronger implementations (application dependent) may store the certs and keys in a </a:t>
            </a:r>
            <a:r>
              <a:rPr lang="en-US" dirty="0" err="1"/>
              <a:t>keystore</a:t>
            </a:r>
            <a:r>
              <a:rPr lang="en-US" dirty="0"/>
              <a:t> (i.e. java key store).  The key store can add additional protection like ensuring the private key is not exportable. Hardware key stores (i.e. smart cards, </a:t>
            </a:r>
            <a:r>
              <a:rPr lang="en-US" dirty="0" err="1"/>
              <a:t>usb</a:t>
            </a:r>
            <a:r>
              <a:rPr lang="en-US" dirty="0"/>
              <a:t> </a:t>
            </a:r>
            <a:r>
              <a:rPr lang="en-US" dirty="0" err="1"/>
              <a:t>hsm</a:t>
            </a:r>
            <a:r>
              <a:rPr lang="en-US" dirty="0"/>
              <a:t>, </a:t>
            </a:r>
            <a:r>
              <a:rPr lang="en-US" dirty="0" err="1"/>
              <a:t>ironkey</a:t>
            </a:r>
            <a:r>
              <a:rPr lang="en-US" dirty="0"/>
              <a:t>, </a:t>
            </a:r>
            <a:r>
              <a:rPr lang="en-US" dirty="0" err="1"/>
              <a:t>etc</a:t>
            </a:r>
            <a:r>
              <a:rPr lang="en-US" dirty="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implement the </a:t>
            </a:r>
            <a:r>
              <a:rPr lang="en-US" dirty="0" err="1"/>
              <a:t>AuthenticationSourceCreator</a:t>
            </a:r>
            <a:r>
              <a:rPr lang="en-US" dirty="0"/>
              <a:t> plugin such that it uses a source type other than UserNamePasswordAuthenticationSource, you should either:</a:t>
            </a:r>
          </a:p>
          <a:p>
            <a:r>
              <a:rPr lang="en-US" dirty="0"/>
              <a:t>(a)</a:t>
            </a:r>
            <a:r>
              <a:rPr lang="en-US" baseline="0" dirty="0"/>
              <a:t> </a:t>
            </a:r>
            <a:r>
              <a:rPr lang="en-US" dirty="0"/>
              <a:t>Extend your AuthenticationSource type from UserNamePasswordAuthenticationSource, so that it is compatible with the authentication </a:t>
            </a:r>
            <a:r>
              <a:rPr lang="en-US" dirty="0" err="1"/>
              <a:t>process.The</a:t>
            </a:r>
            <a:r>
              <a:rPr lang="en-US" dirty="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a:t>...OR...</a:t>
            </a:r>
          </a:p>
          <a:p>
            <a:r>
              <a:rPr lang="en-US" dirty="0"/>
              <a:t>(b)</a:t>
            </a:r>
            <a:r>
              <a:rPr lang="en-US" baseline="0" dirty="0"/>
              <a:t> </a:t>
            </a:r>
            <a:r>
              <a:rPr lang="en-US" dirty="0"/>
              <a:t>Include logic in the </a:t>
            </a:r>
            <a:r>
              <a:rPr lang="en-US" dirty="0" err="1"/>
              <a:t>AuthenticationService</a:t>
            </a:r>
            <a:r>
              <a:rPr lang="en-US" dirty="0"/>
              <a:t> plugin's authenticate(..) method to differentiate between the types of AuthenticationSource objects that may be received.</a:t>
            </a:r>
          </a:p>
          <a:p>
            <a:r>
              <a:rPr lang="en-US" dirty="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a:p>
          <a:p>
            <a:r>
              <a:rPr lang="en-US" dirty="0"/>
              <a:t>Note that for web service API and Studio logins, the </a:t>
            </a:r>
            <a:r>
              <a:rPr lang="en-US" dirty="0" err="1"/>
              <a:t>AuthenticationSourceCreator</a:t>
            </a:r>
            <a:r>
              <a:rPr lang="en-US" dirty="0"/>
              <a:t> plugin is </a:t>
            </a:r>
            <a:r>
              <a:rPr lang="en-US" b="1" dirty="0"/>
              <a:t>not </a:t>
            </a:r>
            <a:r>
              <a:rPr lang="en-US" dirty="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a:p>
            <a:endParaRPr lang="en-US" dirty="0"/>
          </a:p>
          <a:p>
            <a:r>
              <a:rPr lang="en-US" dirty="0"/>
              <a:t>When creating a custom </a:t>
            </a:r>
            <a:r>
              <a:rPr lang="en-US" dirty="0" err="1"/>
              <a:t>AuthenticationServicePlugin</a:t>
            </a:r>
            <a:r>
              <a:rPr lang="en-US" dirty="0"/>
              <a:t> implementation, you need to override the authenticate() method.  </a:t>
            </a:r>
          </a:p>
          <a:p>
            <a:endParaRPr lang="en-US" dirty="0"/>
          </a:p>
          <a:p>
            <a:r>
              <a:rPr lang="en-US" dirty="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a:t>SSO</a:t>
            </a:r>
            <a:r>
              <a:rPr lang="en-US" dirty="0"/>
              <a:t>) service.</a:t>
            </a:r>
          </a:p>
          <a:p>
            <a:endParaRPr lang="en-US" dirty="0"/>
          </a:p>
          <a:p>
            <a:r>
              <a:rPr lang="en-US" dirty="0"/>
              <a:t>If this is not the case, your </a:t>
            </a:r>
            <a:r>
              <a:rPr lang="en-US" dirty="0" err="1"/>
              <a:t>AuthenticationServicePlugin</a:t>
            </a:r>
            <a:r>
              <a:rPr lang="en-US" dirty="0"/>
              <a:t> code should enable a password check when you supply a username. The </a:t>
            </a:r>
            <a:r>
              <a:rPr lang="en-US" dirty="0" err="1"/>
              <a:t>AuthenticationServicePluginCallbackHandler</a:t>
            </a:r>
            <a:r>
              <a:rPr lang="en-US" dirty="0"/>
              <a:t> interface contains the </a:t>
            </a:r>
            <a:r>
              <a:rPr lang="en-US" dirty="0" err="1"/>
              <a:t>verfyInternalCredentials</a:t>
            </a:r>
            <a:r>
              <a:rPr lang="en-US" dirty="0"/>
              <a:t>() method that takes both the username and password as input parameters.  Use this method to verify the username and password. The method returns a </a:t>
            </a:r>
            <a:r>
              <a:rPr lang="en-US" dirty="0" err="1"/>
              <a:t>CredentialVerificationResult</a:t>
            </a:r>
            <a:r>
              <a:rPr lang="en-US" dirty="0"/>
              <a:t> that can contain on of the following: </a:t>
            </a:r>
            <a:r>
              <a:rPr lang="en-US" dirty="0" err="1"/>
              <a:t>BAD_USER_ID</a:t>
            </a:r>
            <a:r>
              <a:rPr lang="en-US" dirty="0"/>
              <a:t>, </a:t>
            </a:r>
            <a:r>
              <a:rPr lang="en-US" dirty="0" err="1"/>
              <a:t>WAIT_TO_RETRY</a:t>
            </a:r>
            <a:r>
              <a:rPr lang="en-US" dirty="0"/>
              <a:t>, </a:t>
            </a:r>
            <a:r>
              <a:rPr lang="en-US" dirty="0" err="1"/>
              <a:t>CREDENTIAL_LOCKED</a:t>
            </a:r>
            <a:r>
              <a:rPr lang="en-US" dirty="0"/>
              <a:t>, </a:t>
            </a:r>
            <a:r>
              <a:rPr lang="en-US" dirty="0" err="1"/>
              <a:t>PASSWORD_MISMATCH</a:t>
            </a:r>
            <a:r>
              <a:rPr lang="en-US" dirty="0"/>
              <a:t>, or SUCCESS.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default configuration of the </a:t>
            </a:r>
            <a:r>
              <a:rPr lang="en-US" sz="1200" b="0" i="0" kern="1200" dirty="0" err="1">
                <a:solidFill>
                  <a:schemeClr val="tx1"/>
                </a:solidFill>
                <a:effectLst/>
                <a:latin typeface="Arial" pitchFamily="34" charset="0"/>
                <a:ea typeface="+mn-ea"/>
                <a:cs typeface="Arial" pitchFamily="34" charset="0"/>
              </a:rPr>
              <a:t>WebservicesAuthenticationPlugin</a:t>
            </a:r>
            <a:r>
              <a:rPr lang="en-US" sz="1200" b="0" i="0" kern="1200" dirty="0">
                <a:solidFill>
                  <a:schemeClr val="tx1"/>
                </a:solidFill>
                <a:effectLst/>
                <a:latin typeface="Arial" pitchFamily="34" charset="0"/>
                <a:ea typeface="+mn-ea"/>
                <a:cs typeface="Arial" pitchFamily="34" charset="0"/>
              </a:rPr>
              <a:t> </a:t>
            </a:r>
            <a:r>
              <a:rPr lang="en-US" dirty="0"/>
              <a:t>is registers </a:t>
            </a:r>
            <a:r>
              <a:rPr lang="en-US" dirty="0" err="1"/>
              <a:t>gw.plugin.security.DefaultWebservicesAuthenticationPlugin</a:t>
            </a:r>
            <a:r>
              <a:rPr lang="en-US" dirty="0"/>
              <a:t>. This internal class uses the </a:t>
            </a:r>
            <a:r>
              <a:rPr lang="en-US" dirty="0" err="1"/>
              <a:t>WebservicesAuthenticationContext</a:t>
            </a:r>
            <a:r>
              <a:rPr lang="en-US" dirty="0"/>
              <a:t> for</a:t>
            </a:r>
            <a:r>
              <a:rPr lang="en-US" baseline="0" dirty="0"/>
              <a:t> authentication information that is in found in either the Http Request headers or the request </a:t>
            </a:r>
            <a:r>
              <a:rPr lang="en-US" dirty="0" err="1"/>
              <a:t>SoapHeaders</a:t>
            </a:r>
            <a:r>
              <a:rPr lang="en-US" dirty="0"/>
              <a:t>.  </a:t>
            </a:r>
          </a:p>
          <a:p>
            <a:pPr fontAlgn="base"/>
            <a:endParaRPr lang="en-US" dirty="0"/>
          </a:p>
          <a:p>
            <a:pPr fontAlgn="base"/>
            <a:r>
              <a:rPr lang="en-US" dirty="0"/>
              <a:t>The </a:t>
            </a:r>
            <a:r>
              <a:rPr lang="en-US" dirty="0" err="1"/>
              <a:t>DefaultWebservicesAuthenticationPlugin</a:t>
            </a:r>
            <a:r>
              <a:rPr lang="en-US" dirty="0"/>
              <a:t> plugin implementation supports WS-I web service connections only. This plugin does not support authentication for the older style of RPCE web services nor for authenticating login from the application user interface. The class looks at HTTP request headers for WS-I authentication information.</a:t>
            </a:r>
          </a:p>
          <a:p>
            <a:pPr fontAlgn="base"/>
            <a:endParaRPr lang="en-US" dirty="0"/>
          </a:p>
          <a:p>
            <a:pPr fontAlgn="base"/>
            <a:r>
              <a:rPr lang="en-US" dirty="0"/>
              <a:t>To change the default web services authentication behavior, write your own class that implements the </a:t>
            </a:r>
            <a:r>
              <a:rPr lang="en-US" dirty="0" err="1"/>
              <a:t>WebservicesAuthenticationPlugin</a:t>
            </a:r>
            <a:r>
              <a:rPr lang="en-US" dirty="0"/>
              <a:t> plugin interface and performs authentication against the local Guidewire applications users in the database. This class calls the registered implementation of the </a:t>
            </a:r>
            <a:r>
              <a:rPr lang="en-US" dirty="0" err="1"/>
              <a:t>AuthenticationServicePlugin</a:t>
            </a:r>
            <a:r>
              <a:rPr lang="en-US" dirty="0"/>
              <a:t> plugin interface, so if you implement your own version of the interface, be aware of this interaction.</a:t>
            </a:r>
          </a:p>
          <a:p>
            <a:pPr fontAlgn="base"/>
            <a:endParaRPr lang="en-US" dirty="0"/>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pitchFamily="34" charset="0"/>
                <a:ea typeface="+mn-ea"/>
                <a:cs typeface="Arial" pitchFamily="34" charset="0"/>
              </a:rPr>
              <a:t>There must always be a registered version of the </a:t>
            </a:r>
            <a:r>
              <a:rPr lang="en-US" sz="1200" b="0" i="0" kern="1200" dirty="0" err="1">
                <a:solidFill>
                  <a:schemeClr val="tx1"/>
                </a:solidFill>
                <a:effectLst/>
                <a:latin typeface="Arial" pitchFamily="34" charset="0"/>
                <a:ea typeface="+mn-ea"/>
                <a:cs typeface="Arial" pitchFamily="34" charset="0"/>
              </a:rPr>
              <a:t>WebservicesAuthenticationPlugin</a:t>
            </a:r>
            <a:r>
              <a:rPr lang="en-US" sz="1200" b="0" i="0" kern="1200" dirty="0">
                <a:solidFill>
                  <a:schemeClr val="tx1"/>
                </a:solidFill>
                <a:effectLst/>
                <a:latin typeface="Arial" pitchFamily="34" charset="0"/>
                <a:ea typeface="+mn-ea"/>
                <a:cs typeface="Arial" pitchFamily="34" charset="0"/>
              </a:rPr>
              <a:t> plugin</a:t>
            </a:r>
            <a:r>
              <a:rPr lang="en-US" sz="1200" b="0" i="0" kern="1200" baseline="0" dirty="0">
                <a:solidFill>
                  <a:schemeClr val="tx1"/>
                </a:solidFill>
                <a:effectLst/>
                <a:latin typeface="Arial" pitchFamily="34" charset="0"/>
                <a:ea typeface="+mn-ea"/>
                <a:cs typeface="Arial" pitchFamily="34" charset="0"/>
              </a:rPr>
              <a:t> </a:t>
            </a:r>
            <a:r>
              <a:rPr lang="en-US" sz="1200" b="0" i="0" kern="1200" dirty="0">
                <a:solidFill>
                  <a:schemeClr val="tx1"/>
                </a:solidFill>
                <a:effectLst/>
                <a:latin typeface="Arial" pitchFamily="34" charset="0"/>
                <a:ea typeface="+mn-ea"/>
                <a:cs typeface="Arial" pitchFamily="34" charset="0"/>
              </a:rPr>
              <a:t>otherwise web services that require permissions cannot authenticate successfully.</a:t>
            </a:r>
          </a:p>
          <a:p>
            <a:pPr fontAlgn="base"/>
            <a:endParaRPr lang="en-US" dirty="0"/>
          </a:p>
          <a:p>
            <a:pPr fontAlgn="base"/>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4322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user authentication flow consists of six steps:</a:t>
            </a:r>
          </a:p>
          <a:p>
            <a:pPr marL="228600" indent="-228600">
              <a:buFont typeface="+mj-lt"/>
              <a:buAutoNum type="arabicPeriod"/>
            </a:pPr>
            <a:r>
              <a:rPr lang="en-US" sz="1000" dirty="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a:t>HTTPRequest</a:t>
            </a:r>
            <a:r>
              <a:rPr lang="en-US" sz="1000" dirty="0"/>
              <a:t> from the browser and returns it to Guidewire. If an Authentication Source Creator plugin is not configured, a default built-in plugin will take the role, which will extract username/password from </a:t>
            </a:r>
            <a:r>
              <a:rPr lang="en-US" sz="1000" dirty="0" err="1"/>
              <a:t>HTTPRequest</a:t>
            </a:r>
            <a:r>
              <a:rPr lang="en-US" sz="1000" dirty="0"/>
              <a:t> attributes having the same names. </a:t>
            </a:r>
          </a:p>
          <a:p>
            <a:pPr marL="228600" indent="-228600">
              <a:buFont typeface="+mj-lt"/>
              <a:buAutoNum type="arabicPeriod"/>
            </a:pPr>
            <a:r>
              <a:rPr lang="en-US" sz="1000" dirty="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a:t>LDAP</a:t>
            </a:r>
            <a:r>
              <a:rPr lang="en-US" sz="1000" dirty="0"/>
              <a:t> directory or a single sign-on system (</a:t>
            </a:r>
            <a:r>
              <a:rPr lang="en-US" sz="1000" dirty="0" err="1"/>
              <a:t>SSO</a:t>
            </a:r>
            <a:r>
              <a:rPr lang="en-US" sz="1000" dirty="0"/>
              <a:t>).</a:t>
            </a:r>
          </a:p>
          <a:p>
            <a:pPr marL="228600" indent="-228600">
              <a:buFont typeface="+mj-lt"/>
              <a:buAutoNum type="arabicPeriod"/>
            </a:pPr>
            <a:r>
              <a:rPr lang="en-US" sz="1000" dirty="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2904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3.emf"/><Relationship Id="rId5" Type="http://schemas.openxmlformats.org/officeDocument/2006/relationships/image" Target="../media/image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5, 2014</a:t>
            </a:r>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p>
          <a:p>
            <a:r>
              <a:rPr lang="en-US" dirty="0"/>
              <a:t>Write (or modify) plugin class</a:t>
            </a:r>
          </a:p>
          <a:p>
            <a:pPr lvl="1"/>
            <a:r>
              <a:rPr lang="en-US" dirty="0"/>
              <a:t>Gosu</a:t>
            </a:r>
          </a:p>
          <a:p>
            <a:pPr lvl="1"/>
            <a:r>
              <a:rPr lang="en-US" dirty="0"/>
              <a:t>Java</a:t>
            </a:r>
          </a:p>
          <a:p>
            <a:r>
              <a:rPr lang="en-US" dirty="0"/>
              <a:t>Move plugin code to proper directory (if necessary)</a:t>
            </a:r>
          </a:p>
          <a:p>
            <a:pPr lvl="1"/>
            <a:r>
              <a:rPr lang="en-US" dirty="0"/>
              <a:t>Special requirements for Java classes and libraries</a:t>
            </a:r>
          </a:p>
          <a:p>
            <a:r>
              <a:rPr lang="en-US" dirty="0"/>
              <a:t>Modify plugin registry file (if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Review: Deploy plugin and code</a:t>
            </a:r>
          </a:p>
        </p:txBody>
      </p:sp>
      <p:sp>
        <p:nvSpPr>
          <p:cNvPr id="6" name="Subtitle 5"/>
          <p:cNvSpPr>
            <a:spLocks noGrp="1"/>
          </p:cNvSpPr>
          <p:nvPr>
            <p:ph type="subTitle" idx="10"/>
          </p:nvPr>
        </p:nvSpPr>
        <p:spPr/>
        <p:txBody>
          <a:bodyPr/>
          <a:lstStyle/>
          <a:p>
            <a:r>
              <a:rPr lang="en-US" dirty="0"/>
              <a:t>Restart Server</a:t>
            </a:r>
            <a:br>
              <a:rPr lang="en-US" dirty="0"/>
            </a:br>
            <a:endParaRPr lang="en-US" dirty="0"/>
          </a:p>
        </p:txBody>
      </p:sp>
      <p:sp>
        <p:nvSpPr>
          <p:cNvPr id="5" name="Text Placeholder 4"/>
          <p:cNvSpPr>
            <a:spLocks noGrp="1"/>
          </p:cNvSpPr>
          <p:nvPr>
            <p:ph type="body" sz="quarter" idx="11"/>
          </p:nvPr>
        </p:nvSpPr>
        <p:spPr/>
        <p:txBody>
          <a:bodyPr/>
          <a:lstStyle/>
          <a:p>
            <a:r>
              <a:rPr lang="en-US" dirty="0"/>
              <a:t>Make Project  or </a:t>
            </a:r>
            <a:br>
              <a:rPr lang="en-US" dirty="0"/>
            </a:br>
            <a:r>
              <a:rPr lang="en-US" dirty="0"/>
              <a:t>Reload Changed Classes </a:t>
            </a:r>
          </a:p>
        </p:txBody>
      </p:sp>
      <p:sp>
        <p:nvSpPr>
          <p:cNvPr id="3" name="Content Placeholder 2"/>
          <p:cNvSpPr>
            <a:spLocks noGrp="1"/>
          </p:cNvSpPr>
          <p:nvPr>
            <p:ph sz="half" idx="2"/>
          </p:nvPr>
        </p:nvSpPr>
        <p:spPr/>
        <p:txBody>
          <a:bodyPr/>
          <a:lstStyle/>
          <a:p>
            <a:r>
              <a:rPr lang="en-US" dirty="0"/>
              <a:t>Modified Gosu plugin class</a:t>
            </a:r>
          </a:p>
        </p:txBody>
      </p:sp>
      <p:sp>
        <p:nvSpPr>
          <p:cNvPr id="4" name="Content Placeholder 3"/>
          <p:cNvSpPr>
            <a:spLocks noGrp="1"/>
          </p:cNvSpPr>
          <p:nvPr>
            <p:ph sz="half" idx="1"/>
          </p:nvPr>
        </p:nvSpPr>
        <p:spPr/>
        <p:txBody>
          <a:bodyPr/>
          <a:lstStyle/>
          <a:p>
            <a:r>
              <a:rPr lang="en-US" dirty="0"/>
              <a:t>New Gosu plugin class</a:t>
            </a:r>
          </a:p>
          <a:p>
            <a:r>
              <a:rPr lang="en-US" dirty="0"/>
              <a:t>New or modified</a:t>
            </a:r>
          </a:p>
          <a:p>
            <a:pPr lvl="1"/>
            <a:r>
              <a:rPr lang="en-US" dirty="0"/>
              <a:t>Java plugin class</a:t>
            </a:r>
          </a:p>
          <a:p>
            <a:pPr lvl="1"/>
            <a:r>
              <a:rPr lang="en-US" dirty="0"/>
              <a:t>Plugin 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a:solidFill>
                  <a:schemeClr val="bg1"/>
                </a:solidFill>
              </a:rPr>
              <a:t>Plugin </a:t>
            </a:r>
            <a:br>
              <a:rPr lang="en-US" sz="1600" b="1" dirty="0">
                <a:solidFill>
                  <a:schemeClr val="bg1"/>
                </a:solidFill>
              </a:rPr>
            </a:br>
            <a:r>
              <a:rPr lang="en-US" sz="1600" b="1" dirty="0">
                <a:solidFill>
                  <a:schemeClr val="bg1"/>
                </a:solidFill>
              </a:rPr>
              <a:t>File</a:t>
            </a:r>
          </a:p>
        </p:txBody>
      </p:sp>
      <p:sp>
        <p:nvSpPr>
          <p:cNvPr id="54" name="Rectangle 53"/>
          <p:cNvSpPr/>
          <p:nvPr/>
        </p:nvSpPr>
        <p:spPr>
          <a:xfrm>
            <a:off x="643025" y="5409138"/>
            <a:ext cx="1601708" cy="584775"/>
          </a:xfrm>
          <a:prstGeom prst="rect">
            <a:avLst/>
          </a:prstGeom>
        </p:spPr>
        <p:txBody>
          <a:bodyPr wrap="square">
            <a:spAutoFit/>
          </a:bodyPr>
          <a:lstStyle/>
          <a:p>
            <a:pPr algn="ctr"/>
            <a:r>
              <a:rPr lang="en-US" sz="1600" b="1" dirty="0">
                <a:solidFill>
                  <a:schemeClr val="bg1"/>
                </a:solidFill>
              </a:rPr>
              <a:t>Java or Gosu Plugin Class</a:t>
            </a: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457303" y="5550065"/>
            <a:ext cx="1313180" cy="584775"/>
          </a:xfrm>
          <a:prstGeom prst="rect">
            <a:avLst/>
          </a:prstGeom>
        </p:spPr>
        <p:txBody>
          <a:bodyPr wrap="none">
            <a:spAutoFit/>
          </a:bodyPr>
          <a:lstStyle/>
          <a:p>
            <a:pPr algn="ctr"/>
            <a:r>
              <a:rPr lang="en-US" sz="1600" b="1" dirty="0">
                <a:solidFill>
                  <a:schemeClr val="bg1"/>
                </a:solidFill>
              </a:rPr>
              <a:t>Modified </a:t>
            </a:r>
            <a:br>
              <a:rPr lang="en-US" sz="1600" b="1" dirty="0">
                <a:solidFill>
                  <a:schemeClr val="bg1"/>
                </a:solidFill>
              </a:rPr>
            </a:br>
            <a:r>
              <a:rPr lang="en-US" sz="1600" b="1" dirty="0">
                <a:solidFill>
                  <a:schemeClr val="bg1"/>
                </a:solidFill>
              </a:rPr>
              <a:t>Gosu Class</a:t>
            </a: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a:solidFill>
                    <a:schemeClr val="bg2"/>
                  </a:solidFill>
                  <a:latin typeface="Arial" pitchFamily="32" charset="0"/>
                  <a:cs typeface="Arial" pitchFamily="32" charset="0"/>
                </a:rPr>
                <a:t>GWP</a:t>
              </a:r>
              <a:endParaRPr lang="en-US" sz="1600" b="1" dirty="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121" y="4241747"/>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25" y="3866665"/>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0933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creator</a:t>
            </a:r>
          </a:p>
        </p:txBody>
      </p:sp>
      <p:sp>
        <p:nvSpPr>
          <p:cNvPr id="3" name="Content Placeholder 2"/>
          <p:cNvSpPr>
            <a:spLocks noGrp="1"/>
          </p:cNvSpPr>
          <p:nvPr>
            <p:ph idx="1"/>
          </p:nvPr>
        </p:nvSpPr>
        <p:spPr/>
        <p:txBody>
          <a:bodyPr/>
          <a:lstStyle/>
          <a:p>
            <a:r>
              <a:rPr lang="en-US" dirty="0"/>
              <a:t>Interface for Gosu and Java plugins</a:t>
            </a:r>
          </a:p>
          <a:p>
            <a:pPr lvl="1"/>
            <a:r>
              <a:rPr lang="en-US" b="1" dirty="0" err="1">
                <a:latin typeface="Courier New" pitchFamily="49" charset="0"/>
                <a:cs typeface="Courier New" pitchFamily="49" charset="0"/>
              </a:rPr>
              <a:t>gw.plugin.security</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AuthenticationSourceCreatorPlugin</a:t>
            </a:r>
            <a:r>
              <a:rPr lang="en-US" b="1" dirty="0"/>
              <a:t> </a:t>
            </a:r>
          </a:p>
          <a:p>
            <a:endParaRPr lang="en-US" dirty="0"/>
          </a:p>
          <a:p>
            <a:r>
              <a:rPr lang="en-US" dirty="0"/>
              <a:t>Required method</a:t>
            </a:r>
          </a:p>
          <a:p>
            <a:pPr lvl="1"/>
            <a:r>
              <a:rPr lang="en-US" b="1" dirty="0">
                <a:latin typeface="Courier New" pitchFamily="49" charset="0"/>
                <a:cs typeface="Courier New" pitchFamily="49" charset="0"/>
              </a:rPr>
              <a:t>createSourceFromHTTPRequest(request : </a:t>
            </a:r>
            <a:br>
              <a:rPr lang="en-US" b="1" dirty="0">
                <a:latin typeface="Courier New" pitchFamily="49" charset="0"/>
                <a:cs typeface="Courier New" pitchFamily="49" charset="0"/>
              </a:rPr>
            </a:br>
            <a:r>
              <a:rPr lang="en-US" b="1" dirty="0">
                <a:latin typeface="Courier New" pitchFamily="49" charset="0"/>
                <a:cs typeface="Courier New" pitchFamily="49" charset="0"/>
              </a:rPr>
              <a:t>       HttpServletRequest) : AuthenticationSource</a:t>
            </a:r>
          </a:p>
          <a:p>
            <a:pPr lvl="1"/>
            <a:r>
              <a:rPr lang="en-US" dirty="0"/>
              <a:t>If authentication source cannot be created, 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Source creator plugin</a:t>
            </a:r>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a:solidFill>
                  <a:schemeClr val="bg1"/>
                </a:solidFill>
                <a:latin typeface="Courier New"/>
                <a:ea typeface="Times New Roman"/>
                <a:cs typeface="Times New Roman"/>
              </a:rPr>
              <a:t>ta.examples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br>
              <a:rPr lang="en-US" sz="1600" b="1" dirty="0">
                <a:solidFill>
                  <a:schemeClr val="bg1"/>
                </a:solidFill>
                <a:latin typeface="Courier New"/>
                <a:ea typeface="Times New Roman"/>
                <a:cs typeface="Times New Roman"/>
              </a:rPr>
            </a:b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return 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 </a:t>
            </a:r>
            <a:br>
              <a:rPr lang="en-US" sz="1600" b="1" dirty="0">
                <a:solidFill>
                  <a:schemeClr val="bg1"/>
                </a:solidFill>
                <a:latin typeface="Courier New"/>
                <a:ea typeface="Times New Roman"/>
                <a:cs typeface="Times New Roman"/>
              </a:rPr>
            </a:br>
            <a:r>
              <a:rPr lang="en-US" sz="1600" b="1" dirty="0">
                <a:solidFill>
                  <a:schemeClr val="bg1"/>
                </a:solidFill>
                <a:latin typeface="Courier New"/>
                <a:ea typeface="Times New Roman"/>
                <a:cs typeface="Times New Roman"/>
              </a:rPr>
              <a:t>          password)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plugin with the Plugin editor</a:t>
            </a:r>
          </a:p>
        </p:txBody>
      </p:sp>
      <p:sp>
        <p:nvSpPr>
          <p:cNvPr id="3" name="Content Placeholder 2"/>
          <p:cNvSpPr>
            <a:spLocks noGrp="1"/>
          </p:cNvSpPr>
          <p:nvPr>
            <p:ph sz="half" idx="1"/>
          </p:nvPr>
        </p:nvSpPr>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a:t>
            </a:r>
          </a:p>
          <a:p>
            <a:pPr marL="857250" lvl="1" indent="-457200">
              <a:buFont typeface="+mj-lt"/>
              <a:buAutoNum type="arabicPeriod"/>
            </a:pPr>
            <a:r>
              <a:rPr lang="en-US" dirty="0"/>
              <a:t>Mark enabled</a:t>
            </a:r>
          </a:p>
          <a:p>
            <a:pPr marL="857250" lvl="1" indent="-457200">
              <a:buFont typeface="+mj-lt"/>
              <a:buAutoNum type="arabicPeriod"/>
            </a:pPr>
            <a:r>
              <a:rPr lang="en-US" dirty="0"/>
              <a:t>Optional: define parameters</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914400"/>
            <a:ext cx="7442050" cy="5486400"/>
          </a:xfrm>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a:t>Interface for Gosu and Java plugins</a:t>
            </a:r>
          </a:p>
          <a:p>
            <a:pPr lvl="1"/>
            <a:r>
              <a:rPr lang="en-US" b="1" dirty="0" err="1">
                <a:latin typeface="Courier New" pitchFamily="49" charset="0"/>
                <a:cs typeface="Courier New" pitchFamily="49" charset="0"/>
              </a:rPr>
              <a:t>gw.plugin.security</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err="1">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r>
              <a:rPr lang="en-US" dirty="0"/>
              <a:t>Required method(s):</a:t>
            </a:r>
          </a:p>
          <a:p>
            <a:pPr lvl="1"/>
            <a:r>
              <a:rPr lang="en-US" b="1" dirty="0" err="1">
                <a:latin typeface="Courier New" pitchFamily="49" charset="0"/>
                <a:cs typeface="Courier New" pitchFamily="49" charset="0"/>
              </a:rPr>
              <a:t>setCallback</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callbackHandler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AuthenticationServicePluginCallbackHandler</a:t>
            </a:r>
            <a:r>
              <a:rPr lang="en-US" b="1" dirty="0">
                <a:latin typeface="Courier New" pitchFamily="49" charset="0"/>
                <a:cs typeface="Courier New" pitchFamily="49" charset="0"/>
              </a:rPr>
              <a:t>)</a:t>
            </a:r>
          </a:p>
          <a:p>
            <a:pPr lvl="2"/>
            <a:r>
              <a:rPr lang="en-US" dirty="0" err="1"/>
              <a:t>callbackHandler</a:t>
            </a:r>
            <a:r>
              <a:rPr lang="en-US" dirty="0"/>
              <a:t> used to find the user's </a:t>
            </a:r>
            <a:r>
              <a:rPr lang="en-US" dirty="0" err="1"/>
              <a:t>publicID</a:t>
            </a:r>
            <a:r>
              <a:rPr lang="en-US" dirty="0"/>
              <a:t> from the Guidewire database</a:t>
            </a:r>
          </a:p>
          <a:p>
            <a:pPr lvl="2"/>
            <a:r>
              <a:rPr lang="en-US" dirty="0"/>
              <a:t>Does not return anything; just used to set the handler</a:t>
            </a:r>
          </a:p>
          <a:p>
            <a:pPr lvl="1"/>
            <a:r>
              <a:rPr lang="en-US" b="1" dirty="0">
                <a:latin typeface="Courier New" pitchFamily="49" charset="0"/>
                <a:cs typeface="Courier New" pitchFamily="49" charset="0"/>
              </a:rPr>
              <a:t>authenticate(source: </a:t>
            </a:r>
            <a:r>
              <a:rPr lang="en-US" b="1" dirty="0" err="1">
                <a:latin typeface="Courier New" pitchFamily="49" charset="0"/>
                <a:cs typeface="Courier New" pitchFamily="49" charset="0"/>
              </a:rPr>
              <a:t>AuthenticationSource</a:t>
            </a:r>
            <a:r>
              <a:rPr lang="en-US" b="1" dirty="0">
                <a:latin typeface="Courier New" pitchFamily="49" charset="0"/>
                <a:cs typeface="Courier New" pitchFamily="49" charset="0"/>
              </a:rPr>
              <a:t>): String</a:t>
            </a:r>
          </a:p>
          <a:p>
            <a:pPr lvl="2"/>
            <a:r>
              <a:rPr lang="en-US" dirty="0"/>
              <a:t>Verifies user credentials against authentication system</a:t>
            </a:r>
          </a:p>
          <a:p>
            <a:pPr lvl="2"/>
            <a:r>
              <a:rPr lang="en-US" dirty="0"/>
              <a:t>Returns user's </a:t>
            </a:r>
            <a:r>
              <a:rPr lang="en-US" dirty="0" err="1"/>
              <a:t>publicID</a:t>
            </a:r>
            <a:r>
              <a:rPr lang="en-US" dirty="0"/>
              <a:t> as string</a:t>
            </a:r>
          </a:p>
          <a:p>
            <a:pPr lvl="2"/>
            <a:r>
              <a:rPr lang="en-US" dirty="0"/>
              <a:t>Place where </a:t>
            </a:r>
            <a:r>
              <a:rPr lang="en-US" dirty="0" err="1"/>
              <a:t>callbackHandler</a:t>
            </a:r>
            <a:r>
              <a:rPr lang="en-US" dirty="0"/>
              <a:t> calls the </a:t>
            </a:r>
            <a:r>
              <a:rPr lang="en-US" b="1" dirty="0" err="1">
                <a:latin typeface="Courier New" pitchFamily="49" charset="0"/>
                <a:cs typeface="Courier New" pitchFamily="49" charset="0"/>
              </a:rPr>
              <a:t>findUser</a:t>
            </a:r>
            <a:r>
              <a:rPr lang="en-US" b="1" dirty="0">
                <a:latin typeface="Courier New" pitchFamily="49" charset="0"/>
                <a:cs typeface="Courier New" pitchFamily="49" charset="0"/>
              </a:rPr>
              <a:t>() </a:t>
            </a:r>
            <a:r>
              <a:rPr lang="en-US" dirty="0"/>
              <a:t>method</a:t>
            </a:r>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a:t>
            </a:r>
            <a:r>
              <a:rPr lang="en-US" dirty="0" err="1"/>
              <a:t>LDAP</a:t>
            </a:r>
            <a:r>
              <a:rPr lang="en-US" dirty="0"/>
              <a:t> authentication service (1)</a:t>
            </a:r>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a:solidFill>
                  <a:srgbClr val="000000"/>
                </a:solidFill>
                <a:latin typeface="Courier New"/>
                <a:ea typeface="Times New Roman"/>
                <a:cs typeface="Times New Roman"/>
              </a:rPr>
              <a:t>AuthenticationServicePluginCallbackHandler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20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21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22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24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25    _handler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30    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31    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189113"/>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a:t>
            </a:r>
            <a:r>
              <a:rPr lang="en-US" dirty="0" err="1"/>
              <a:t>LDAP</a:t>
            </a:r>
            <a:r>
              <a:rPr lang="en-US" dirty="0"/>
              <a:t> authentication service (2)</a:t>
            </a:r>
          </a:p>
        </p:txBody>
      </p:sp>
      <p:sp>
        <p:nvSpPr>
          <p:cNvPr id="7" name="Rectangle 6"/>
          <p:cNvSpPr/>
          <p:nvPr/>
        </p:nvSpPr>
        <p:spPr>
          <a:xfrm>
            <a:off x="279400" y="914400"/>
            <a:ext cx="9906000" cy="518911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…34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authenticate(</a:t>
            </a:r>
            <a:r>
              <a:rPr lang="en-US" sz="1600" b="1" dirty="0" err="1">
                <a:solidFill>
                  <a:srgbClr val="000000"/>
                </a:solidFill>
                <a:latin typeface="Courier New"/>
                <a:ea typeface="Times New Roman"/>
                <a:cs typeface="Times New Roman"/>
              </a:rPr>
              <a:t>src:AuthenticationSource</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a:solidFill>
                  <a:srgbClr val="000080"/>
                </a:solidFill>
                <a:latin typeface="Courier New"/>
                <a:ea typeface="Times New Roman"/>
                <a:cs typeface="Times New Roman"/>
              </a:rPr>
              <a:t>throw new </a:t>
            </a:r>
            <a:r>
              <a:rPr lang="en-US" sz="1600" b="1" dirty="0" err="1">
                <a:solidFill>
                  <a:srgbClr val="000000"/>
                </a:solidFill>
                <a:latin typeface="Courier New"/>
                <a:ea typeface="Times New Roman"/>
                <a:cs typeface="Times New Roman"/>
              </a:rPr>
              <a:t>IllegalArgumentException</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msgExArg</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UserNamePasswordAuthenticationSource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verifyLDAPCredential</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a:solidFill>
                  <a:srgbClr val="000000"/>
                </a:solidFill>
                <a:latin typeface="Courier New"/>
                <a:ea typeface="Times New Roman"/>
                <a:cs typeface="Times New Roman"/>
              </a:rPr>
              <a:t>FailedLoginException</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msgFailed</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…42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dirty="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a:solidFill>
                  <a:srgbClr val="000080"/>
                </a:solidFill>
                <a:latin typeface="Courier New"/>
                <a:ea typeface="Times New Roman"/>
                <a:cs typeface="Times New Roman"/>
              </a:rPr>
              <a:t>private function </a:t>
            </a:r>
            <a:r>
              <a:rPr lang="en-US" sz="1600" b="1" dirty="0" err="1">
                <a:solidFill>
                  <a:srgbClr val="000000"/>
                </a:solidFill>
                <a:latin typeface="Courier New"/>
                <a:ea typeface="Times New Roman"/>
                <a:cs typeface="Times New Roman"/>
              </a:rPr>
              <a:t>verifyLDAPCredential</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pSrc:UserNamePasswordAuthenticationSource</a:t>
            </a:r>
            <a:r>
              <a:rPr lang="en-US" sz="1600" b="1" dirty="0">
                <a:solidFill>
                  <a:srgbClr val="000000"/>
                </a:solidFill>
                <a:latin typeface="Courier New"/>
                <a:ea typeface="Times New Roman"/>
                <a:cs typeface="Times New Roman"/>
              </a:rPr>
              <a:t>):boolean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52   </a:t>
            </a:r>
            <a:r>
              <a:rPr lang="en-US" sz="1600" b="1" i="1" dirty="0">
                <a:solidFill>
                  <a:srgbClr val="808080"/>
                </a:solidFill>
                <a:latin typeface="Courier New"/>
                <a:ea typeface="Times New Roman"/>
                <a:cs typeface="Times New Roman"/>
              </a:rPr>
              <a:t>//</a:t>
            </a:r>
            <a:r>
              <a:rPr lang="en-US" sz="1600" b="1" i="1" dirty="0" err="1">
                <a:solidFill>
                  <a:srgbClr val="808080"/>
                </a:solidFill>
                <a:latin typeface="Courier New"/>
                <a:ea typeface="Times New Roman"/>
                <a:cs typeface="Times New Roman"/>
              </a:rPr>
              <a:t>TODO</a:t>
            </a:r>
            <a:r>
              <a:rPr lang="en-US" sz="1600" b="1" i="1" dirty="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service return true for authenticated</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53   </a:t>
            </a:r>
            <a:r>
              <a:rPr lang="en-US" sz="1600" b="1" dirty="0">
                <a:solidFill>
                  <a:srgbClr val="000080"/>
                </a:solidFill>
                <a:latin typeface="Courier New"/>
                <a:ea typeface="Times New Roman"/>
                <a:cs typeface="Times New Roman"/>
              </a:rPr>
              <a:t>return 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1339767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962e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03597"/>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the plugin registry file</a:t>
            </a:r>
          </a:p>
        </p:txBody>
      </p:sp>
      <p:sp>
        <p:nvSpPr>
          <p:cNvPr id="3" name="Content Placeholder 2"/>
          <p:cNvSpPr>
            <a:spLocks noGrp="1"/>
          </p:cNvSpPr>
          <p:nvPr>
            <p:ph idx="1"/>
          </p:nvPr>
        </p:nvSpPr>
        <p:spPr/>
        <p:txBody>
          <a:bodyPr/>
          <a:lstStyle/>
          <a:p>
            <a:pPr marL="457200" indent="-457200">
              <a:buFont typeface="+mj-lt"/>
              <a:buAutoNum type="arabicPeriod"/>
            </a:pPr>
            <a:r>
              <a:rPr lang="en-US" dirty="0"/>
              <a:t>Registry </a:t>
            </a:r>
            <a:r>
              <a:rPr lang="en-US" dirty="0">
                <a:sym typeface="Wingdings"/>
              </a:rPr>
              <a:t></a:t>
            </a:r>
            <a:r>
              <a:rPr lang="en-US" dirty="0"/>
              <a:t> New </a:t>
            </a:r>
            <a:r>
              <a:rPr lang="en-US" dirty="0">
                <a:sym typeface="Wingdings"/>
              </a:rPr>
              <a:t></a:t>
            </a:r>
            <a:r>
              <a:rPr lang="en-US" dirty="0"/>
              <a:t> Plugin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startAt="2"/>
            </a:pPr>
            <a:r>
              <a:rPr lang="en-US" dirty="0"/>
              <a:t>Plugin name must be same as select interface name!</a:t>
            </a:r>
          </a:p>
          <a:p>
            <a:endParaRPr lang="en-US" dirty="0"/>
          </a:p>
        </p:txBody>
      </p:sp>
      <p:sp>
        <p:nvSpPr>
          <p:cNvPr id="23" name="Rounded Rectangle 22"/>
          <p:cNvSpPr/>
          <p:nvPr/>
        </p:nvSpPr>
        <p:spPr bwMode="auto">
          <a:xfrm>
            <a:off x="3063097" y="4056013"/>
            <a:ext cx="577596" cy="31745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000" y="4392400"/>
            <a:ext cx="4160000" cy="211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741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5537200" y="6069148"/>
            <a:ext cx="762000" cy="29316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76" y="1505752"/>
            <a:ext cx="1869524" cy="120095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533" y="1353352"/>
            <a:ext cx="2686667" cy="151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336495"/>
            <a:ext cx="1126667" cy="110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ight Arrow 14"/>
          <p:cNvSpPr/>
          <p:nvPr/>
        </p:nvSpPr>
        <p:spPr bwMode="auto">
          <a:xfrm>
            <a:off x="5235200" y="4621455"/>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8"/>
            <a:ext cx="3534918" cy="26511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a40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3401718"/>
            <a:ext cx="8229601" cy="30283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plugin with the Plugin editor</a:t>
            </a:r>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 </a:t>
            </a:r>
          </a:p>
          <a:p>
            <a:pPr marL="857250" lvl="1" indent="-457200">
              <a:buFont typeface="+mj-lt"/>
              <a:buAutoNum type="arabicPeriod"/>
            </a:pPr>
            <a:r>
              <a:rPr lang="en-US" dirty="0"/>
              <a:t>Mark enabled</a:t>
            </a:r>
          </a:p>
          <a:p>
            <a:pPr marL="857250" lvl="1" indent="-457200">
              <a:buFont typeface="+mj-lt"/>
              <a:buAutoNum type="arabicPeriod"/>
            </a:pPr>
            <a:r>
              <a:rPr lang="en-US" dirty="0"/>
              <a:t>Optional: define parameters</a:t>
            </a:r>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a:t>Database connection requires a database username and password as part of </a:t>
            </a:r>
            <a:r>
              <a:rPr lang="en-US" dirty="0" err="1"/>
              <a:t>jdbcURL</a:t>
            </a:r>
            <a:endParaRPr lang="en-US" dirty="0"/>
          </a:p>
          <a:p>
            <a:pPr lvl="1"/>
            <a:r>
              <a:rPr lang="en-US" dirty="0"/>
              <a:t>database-config.xml in &lt;</a:t>
            </a:r>
            <a:r>
              <a:rPr lang="en-US" dirty="0" err="1"/>
              <a:t>dbcp</a:t>
            </a:r>
            <a:r>
              <a:rPr lang="en-US" dirty="0"/>
              <a:t>-connection-pool /&gt; element</a:t>
            </a:r>
          </a:p>
          <a:p>
            <a:pPr lvl="1"/>
            <a:r>
              <a:rPr lang="en-US" dirty="0"/>
              <a:t>Password file</a:t>
            </a:r>
          </a:p>
          <a:p>
            <a:pPr lvl="1"/>
            <a:r>
              <a:rPr lang="en-US" dirty="0"/>
              <a:t>Database authentication plugin can </a:t>
            </a:r>
            <a:r>
              <a:rPr lang="en-US" dirty="0" err="1"/>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3581400" y="2475071"/>
            <a:ext cx="1752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Database </a:t>
            </a:r>
            <a:br>
              <a:rPr lang="en-US" sz="1600" dirty="0">
                <a:solidFill>
                  <a:schemeClr val="bg1"/>
                </a:solidFill>
              </a:rPr>
            </a:br>
            <a:r>
              <a:rPr lang="en-US" sz="1600" dirty="0">
                <a:solidFill>
                  <a:schemeClr val="bg1"/>
                </a:solidFill>
              </a:rPr>
              <a:t>authentication </a:t>
            </a:r>
            <a:br>
              <a:rPr lang="en-US" sz="1600" dirty="0">
                <a:solidFill>
                  <a:schemeClr val="bg1"/>
                </a:solidFill>
              </a:rPr>
            </a:br>
            <a:r>
              <a:rPr lang="en-US" sz="1600" dirty="0">
                <a:solidFill>
                  <a:schemeClr val="bg1"/>
                </a:solidFill>
              </a:rPr>
              <a:t>plugin</a:t>
            </a:r>
          </a:p>
        </p:txBody>
      </p:sp>
      <p:grpSp>
        <p:nvGrpSpPr>
          <p:cNvPr id="17" name="Group 16"/>
          <p:cNvGrpSpPr/>
          <p:nvPr/>
        </p:nvGrpSpPr>
        <p:grpSpPr>
          <a:xfrm>
            <a:off x="3815306"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6" name="Text Box 43"/>
          <p:cNvSpPr txBox="1">
            <a:spLocks noChangeArrowheads="1"/>
          </p:cNvSpPr>
          <p:nvPr/>
        </p:nvSpPr>
        <p:spPr bwMode="auto">
          <a:xfrm>
            <a:off x="7010400" y="2475071"/>
            <a:ext cx="1447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Database</a:t>
            </a:r>
          </a:p>
        </p:txBody>
      </p:sp>
      <p:sp>
        <p:nvSpPr>
          <p:cNvPr id="39" name="Text Box 82"/>
          <p:cNvSpPr txBox="1">
            <a:spLocks noChangeArrowheads="1"/>
          </p:cNvSpPr>
          <p:nvPr/>
        </p:nvSpPr>
        <p:spPr bwMode="auto">
          <a:xfrm>
            <a:off x="838200" y="2475071"/>
            <a:ext cx="11506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 application</a:t>
            </a:r>
          </a:p>
        </p:txBody>
      </p:sp>
    </p:spTree>
    <p:extLst>
      <p:ext uri="{BB962C8B-B14F-4D97-AF65-F5344CB8AC3E}">
        <p14:creationId xmlns:p14="http://schemas.microsoft.com/office/powerpoint/2010/main" val="6813022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a:t>Interfaces to implement in Gosu and Java</a:t>
            </a:r>
          </a:p>
          <a:p>
            <a:pPr lvl="1"/>
            <a:r>
              <a:rPr lang="en-US" b="1" dirty="0" err="1">
                <a:latin typeface="Courier New" pitchFamily="49" charset="0"/>
                <a:cs typeface="Courier New" pitchFamily="49" charset="0"/>
              </a:rPr>
              <a:t>gw.plugin.DBAuthenticationPlugin</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br>
              <a:rPr lang="en-US" b="1" dirty="0">
                <a:latin typeface="Courier New" pitchFamily="49" charset="0"/>
                <a:cs typeface="Courier New" pitchFamily="49" charset="0"/>
              </a:rPr>
            </a:br>
            <a:endParaRPr lang="en-US" b="1" dirty="0">
              <a:latin typeface="Courier New" pitchFamily="49" charset="0"/>
              <a:cs typeface="Courier New" pitchFamily="49" charset="0"/>
            </a:endParaRPr>
          </a:p>
          <a:p>
            <a:r>
              <a:rPr lang="en-US" dirty="0"/>
              <a:t>Required methods:</a:t>
            </a:r>
          </a:p>
          <a:p>
            <a:pPr lvl="1"/>
            <a:r>
              <a:rPr lang="en-US" b="1" dirty="0" err="1">
                <a:latin typeface="Courier New" pitchFamily="49" charset="0"/>
                <a:cs typeface="Courier New" pitchFamily="49" charset="0"/>
              </a:rPr>
              <a:t>retrieveUsernameAndPassword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StringOrMap</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dirty="0" err="1">
                <a:latin typeface="Courier New" pitchFamily="49" charset="0"/>
                <a:cs typeface="Courier New" pitchFamily="49" charset="0"/>
              </a:rPr>
              <a:t>UsernamePasswordPair</a:t>
            </a:r>
            <a:endParaRPr lang="en-US" b="1" dirty="0">
              <a:latin typeface="Courier New" pitchFamily="49" charset="0"/>
              <a:cs typeface="Courier New" pitchFamily="49" charset="0"/>
            </a:endParaRPr>
          </a:p>
          <a:p>
            <a:r>
              <a:rPr lang="en-US" dirty="0"/>
              <a:t>Returns 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Database authentication</a:t>
            </a:r>
            <a:br>
              <a:rPr lang="en-US" sz="1600" dirty="0">
                <a:solidFill>
                  <a:schemeClr val="bg1"/>
                </a:solidFill>
              </a:rPr>
            </a:br>
            <a:r>
              <a:rPr lang="en-US" sz="1600" dirty="0">
                <a:solidFill>
                  <a:schemeClr val="bg1"/>
                </a:solidFill>
              </a:rPr>
              <a:t>plugin</a:t>
            </a: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Database authentication plugin</a:t>
            </a:r>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15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16   }</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Authentication</a:t>
            </a:r>
          </a:p>
          <a:p>
            <a:endParaRPr lang="en-US" dirty="0"/>
          </a:p>
          <a:p>
            <a:endParaRPr lang="en-US" dirty="0"/>
          </a:p>
          <a:p>
            <a:endParaRPr lang="en-US" dirty="0"/>
          </a:p>
          <a:p>
            <a:endParaRPr lang="en-US" dirty="0"/>
          </a:p>
          <a:p>
            <a:pPr marL="0" indent="0">
              <a:buNone/>
            </a:pPr>
            <a:br>
              <a:rPr lang="en-US" dirty="0"/>
            </a:br>
            <a:endParaRPr lang="en-US" dirty="0"/>
          </a:p>
          <a:p>
            <a:r>
              <a:rPr lang="en-US" dirty="0"/>
              <a:t>User logs into a Guidewire application</a:t>
            </a:r>
          </a:p>
          <a:p>
            <a:pPr lvl="1"/>
            <a:r>
              <a:rPr lang="en-US" dirty="0"/>
              <a:t>End user via login page	</a:t>
            </a:r>
          </a:p>
          <a:p>
            <a:pPr lvl="1"/>
            <a:r>
              <a:rPr lang="en-US" dirty="0"/>
              <a:t>External 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a:p>
          <a:p>
            <a:endParaRPr lang="en-US" dirty="0"/>
          </a:p>
          <a:p>
            <a:endParaRPr lang="en-US" dirty="0"/>
          </a:p>
          <a:p>
            <a:br>
              <a:rPr lang="en-US" dirty="0"/>
            </a:br>
            <a:endParaRPr lang="en-US" dirty="0"/>
          </a:p>
          <a:p>
            <a:r>
              <a:rPr lang="en-US" dirty="0"/>
              <a:t>Guidewire 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Database</a:t>
            </a: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Web Service</a:t>
            </a:r>
          </a:p>
        </p:txBody>
      </p:sp>
    </p:spTree>
    <p:extLst>
      <p:ext uri="{BB962C8B-B14F-4D97-AF65-F5344CB8AC3E}">
        <p14:creationId xmlns:p14="http://schemas.microsoft.com/office/powerpoint/2010/main" val="28415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a:t>Can consist of:</a:t>
            </a:r>
          </a:p>
          <a:p>
            <a:pPr lvl="1"/>
            <a:r>
              <a:rPr lang="en-US" dirty="0"/>
              <a:t>Username/password from web form or external system</a:t>
            </a:r>
          </a:p>
          <a:p>
            <a:pPr lvl="1"/>
            <a:r>
              <a:rPr lang="en-US" dirty="0"/>
              <a:t>Single sign-on credential (</a:t>
            </a:r>
            <a:r>
              <a:rPr lang="en-US" dirty="0" err="1"/>
              <a:t>SSO</a:t>
            </a:r>
            <a:r>
              <a:rPr lang="en-US" dirty="0"/>
              <a:t>) </a:t>
            </a:r>
          </a:p>
          <a:p>
            <a:pPr lvl="1"/>
            <a:r>
              <a:rPr lang="en-US" dirty="0"/>
              <a:t>Client certificate</a:t>
            </a:r>
            <a:br>
              <a:rPr lang="en-US" dirty="0"/>
            </a:br>
            <a:endParaRPr lang="en-US" dirty="0"/>
          </a:p>
          <a:p>
            <a:r>
              <a:rPr lang="en-US" dirty="0"/>
              <a:t>Authentication Source Creator plugin</a:t>
            </a:r>
          </a:p>
          <a:p>
            <a:pPr lvl="1"/>
            <a:r>
              <a:rPr lang="en-US" dirty="0"/>
              <a:t>Creates authentication source</a:t>
            </a:r>
          </a:p>
          <a:p>
            <a:endParaRPr lang="en-US" dirty="0"/>
          </a:p>
          <a:p>
            <a:r>
              <a:rPr lang="en-US" dirty="0"/>
              <a:t>Authentication Service plugin </a:t>
            </a:r>
          </a:p>
          <a:p>
            <a:pPr lvl="1"/>
            <a:r>
              <a:rPr lang="en-US" dirty="0"/>
              <a:t>Determines if credential is valid</a:t>
            </a:r>
          </a:p>
          <a:p>
            <a:pPr lvl="1"/>
            <a:r>
              <a:rPr lang="en-US" dirty="0"/>
              <a:t>Allows user to log into </a:t>
            </a:r>
            <a:br>
              <a:rPr lang="en-US" dirty="0"/>
            </a:br>
            <a:r>
              <a:rPr lang="en-US" dirty="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br>
              <a:rPr lang="en-US" sz="1600" dirty="0">
                <a:solidFill>
                  <a:schemeClr val="bg1"/>
                </a:solidFill>
              </a:rPr>
            </a:br>
            <a:r>
              <a:rPr lang="en-US" sz="1600" dirty="0">
                <a:solidFill>
                  <a:schemeClr val="bg1"/>
                </a:solidFill>
              </a:rPr>
              <a:t>plugin</a:t>
            </a: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br>
              <a:rPr lang="en-US" dirty="0"/>
            </a:br>
            <a:r>
              <a:rPr lang="en-US" dirty="0"/>
              <a:t>source creator </a:t>
            </a:r>
            <a:br>
              <a:rPr lang="en-US" dirty="0"/>
            </a:br>
            <a:r>
              <a:rPr lang="en-US" dirty="0"/>
              <a:t>plugin</a:t>
            </a:r>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Key value</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pair</a:t>
            </a:r>
          </a:p>
        </p:txBody>
      </p:sp>
    </p:spTree>
    <p:extLst>
      <p:ext uri="{BB962C8B-B14F-4D97-AF65-F5344CB8AC3E}">
        <p14:creationId xmlns:p14="http://schemas.microsoft.com/office/powerpoint/2010/main" val="32193164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48" y="1060962"/>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ight Arrow 8192"/>
          <p:cNvSpPr/>
          <p:nvPr/>
        </p:nvSpPr>
        <p:spPr bwMode="auto">
          <a:xfrm>
            <a:off x="1371600" y="1457325"/>
            <a:ext cx="58475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83" y="102983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662592"/>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885825"/>
            <a:ext cx="1744947" cy="1922896"/>
            <a:chOff x="4110375" y="1255834"/>
            <a:chExt cx="1171919" cy="1291431"/>
          </a:xfrm>
        </p:grpSpPr>
        <p:pic>
          <p:nvPicPr>
            <p:cNvPr id="49"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662592"/>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662592"/>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spTree>
    <p:extLst>
      <p:ext uri="{BB962C8B-B14F-4D97-AF65-F5344CB8AC3E}">
        <p14:creationId xmlns:p14="http://schemas.microsoft.com/office/powerpoint/2010/main" val="1820219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48" y="1066800"/>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dirty="0"/>
              <a:t>Web services authentication plugin</a:t>
            </a:r>
          </a:p>
        </p:txBody>
      </p:sp>
      <p:sp>
        <p:nvSpPr>
          <p:cNvPr id="4" name="Content Placeholder 3"/>
          <p:cNvSpPr>
            <a:spLocks noGrp="1"/>
          </p:cNvSpPr>
          <p:nvPr>
            <p:ph idx="1"/>
          </p:nvPr>
        </p:nvSpPr>
        <p:spPr/>
        <p:txBody>
          <a:bodyPr/>
          <a:lstStyle/>
          <a:p>
            <a:r>
              <a:rPr lang="en-US" dirty="0"/>
              <a:t>For WS-I web services that require permissions</a:t>
            </a:r>
          </a:p>
          <a:p>
            <a:pPr lvl="1"/>
            <a:r>
              <a:rPr lang="en-US" dirty="0"/>
              <a:t>Handle the name/password authentication for a user connecting to WS-I web services</a:t>
            </a:r>
          </a:p>
          <a:p>
            <a:pPr lvl="1"/>
            <a:r>
              <a:rPr lang="en-US" dirty="0"/>
              <a:t>Calls the registered implementation of the </a:t>
            </a:r>
            <a:r>
              <a:rPr lang="en-US" dirty="0" err="1"/>
              <a:t>AuthenticationServicePlugin</a:t>
            </a:r>
            <a:r>
              <a:rPr lang="en-US" dirty="0"/>
              <a:t> </a:t>
            </a:r>
          </a:p>
          <a:p>
            <a:r>
              <a:rPr lang="en-US" dirty="0"/>
              <a:t>A registered and enabled version of the plugin required otherwise web services are unable to authenticate </a:t>
            </a:r>
          </a:p>
          <a:p>
            <a:pPr lvl="1"/>
            <a:endParaRPr lang="en-US" dirty="0"/>
          </a:p>
        </p:txBody>
      </p:sp>
      <p:grpSp>
        <p:nvGrpSpPr>
          <p:cNvPr id="8" name="icon Plugin"/>
          <p:cNvGrpSpPr>
            <a:grpSpLocks/>
          </p:cNvGrpSpPr>
          <p:nvPr/>
        </p:nvGrpSpPr>
        <p:grpSpPr bwMode="auto">
          <a:xfrm>
            <a:off x="3810000" y="1057294"/>
            <a:ext cx="583843" cy="688177"/>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4" name="Right Arrow 13"/>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 Box 43"/>
          <p:cNvSpPr txBox="1">
            <a:spLocks noChangeArrowheads="1"/>
          </p:cNvSpPr>
          <p:nvPr/>
        </p:nvSpPr>
        <p:spPr bwMode="auto">
          <a:xfrm>
            <a:off x="7086600" y="2784157"/>
            <a:ext cx="1181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17" name="Group 16"/>
          <p:cNvGrpSpPr/>
          <p:nvPr/>
        </p:nvGrpSpPr>
        <p:grpSpPr>
          <a:xfrm>
            <a:off x="3810000" y="883565"/>
            <a:ext cx="1744947" cy="1922896"/>
            <a:chOff x="4110375" y="1255834"/>
            <a:chExt cx="1171919" cy="1291431"/>
          </a:xfrm>
        </p:grpSpPr>
        <p:pic>
          <p:nvPicPr>
            <p:cNvPr id="1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 Box 31"/>
          <p:cNvSpPr txBox="1">
            <a:spLocks noChangeArrowheads="1"/>
          </p:cNvSpPr>
          <p:nvPr/>
        </p:nvSpPr>
        <p:spPr bwMode="auto">
          <a:xfrm>
            <a:off x="3165475" y="278415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WS-I Web Service</a:t>
            </a:r>
            <a:br>
              <a:rPr lang="en-US" sz="1600" dirty="0">
                <a:solidFill>
                  <a:schemeClr val="bg1"/>
                </a:solidFill>
              </a:rPr>
            </a:br>
            <a:r>
              <a:rPr lang="en-US" sz="1600" dirty="0">
                <a:solidFill>
                  <a:schemeClr val="bg1"/>
                </a:solidFill>
              </a:rPr>
              <a:t>Authentication plugin</a:t>
            </a:r>
          </a:p>
        </p:txBody>
      </p:sp>
      <p:sp>
        <p:nvSpPr>
          <p:cNvPr id="26" name="Text Box 82"/>
          <p:cNvSpPr txBox="1">
            <a:spLocks noChangeArrowheads="1"/>
          </p:cNvSpPr>
          <p:nvPr/>
        </p:nvSpPr>
        <p:spPr bwMode="auto">
          <a:xfrm>
            <a:off x="838200" y="2784157"/>
            <a:ext cx="12968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Service</a:t>
            </a: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93" y="1038225"/>
            <a:ext cx="1341152" cy="1341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93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Application Server</a:t>
            </a: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rot="13920000">
            <a:off x="8762831" y="76200"/>
            <a:ext cx="380818" cy="408801"/>
            <a:chOff x="3520" y="1768"/>
            <a:chExt cx="891"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5400000" flipH="1">
              <a:off x="3789" y="1572"/>
              <a:ext cx="353" cy="891"/>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cs typeface="Arial"/>
              </a:endParaRPr>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(1)  Login request</a:t>
              </a:r>
              <a:br>
                <a:rPr lang="en-US" sz="1600" dirty="0">
                  <a:solidFill>
                    <a:schemeClr val="bg1"/>
                  </a:solidFill>
                </a:rPr>
              </a:br>
              <a:r>
                <a:rPr lang="en-US" sz="1600" dirty="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(2) Auth. source plugin extracts credentials</a:t>
              </a: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(3) 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(5) Auth. service gets </a:t>
              </a:r>
              <a:br>
                <a:rPr lang="en-US" sz="1600" dirty="0">
                  <a:solidFill>
                    <a:schemeClr val="bg1"/>
                  </a:solidFill>
                </a:rPr>
              </a:br>
              <a:r>
                <a:rPr lang="en-US" sz="1600" dirty="0" err="1">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(6) Auth.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(4) Auth.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9" ma:contentTypeDescription="Create a new document." ma:contentTypeScope="" ma:versionID="f8d98beb726a0e98c18fcde77a51455f">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d7e6ca731ebb11c7df3c8294c6a380e5"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94C62A-EF0D-4BB9-9635-C2AE3E2E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A7E658-F74E-47D9-83F0-C8ACB4FC9780}">
  <ds:schemaRefs>
    <ds:schemaRef ds:uri="http://purl.org/dc/terms/"/>
    <ds:schemaRef ds:uri="cb5d11a5-97db-4cbf-be38-21d195c5a38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856eeb5-80f6-4042-a17b-f7bb2df89857"/>
    <ds:schemaRef ds:uri="http://www.w3.org/XML/1998/namespace"/>
    <ds:schemaRef ds:uri="http://purl.org/dc/dcmitype/"/>
  </ds:schemaRefs>
</ds:datastoreItem>
</file>

<file path=customXml/itemProps3.xml><?xml version="1.0" encoding="utf-8"?>
<ds:datastoreItem xmlns:ds="http://schemas.openxmlformats.org/officeDocument/2006/customXml" ds:itemID="{C4093AA7-4296-4638-82D4-729E7E1A18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TotalTime>3879</TotalTime>
  <Words>4338</Words>
  <Application>Microsoft Office PowerPoint</Application>
  <PresentationFormat>On-screen Show (4:3)</PresentationFormat>
  <Paragraphs>387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Web services authentication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Sindhuja, Dyapa</cp:lastModifiedBy>
  <cp:revision>211</cp:revision>
  <dcterms:created xsi:type="dcterms:W3CDTF">2013-08-19T16:16:51Z</dcterms:created>
  <dcterms:modified xsi:type="dcterms:W3CDTF">2021-11-18T14:52:33Z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