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77" r:id="rId4"/>
    <p:sldId id="278" r:id="rId5"/>
    <p:sldId id="270" r:id="rId6"/>
    <p:sldId id="260" r:id="rId7"/>
    <p:sldId id="261" r:id="rId8"/>
    <p:sldId id="275" r:id="rId9"/>
    <p:sldId id="274" r:id="rId10"/>
    <p:sldId id="263" r:id="rId11"/>
    <p:sldId id="271" r:id="rId12"/>
    <p:sldId id="276" r:id="rId13"/>
    <p:sldId id="272" r:id="rId14"/>
    <p:sldId id="264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93F"/>
    <a:srgbClr val="640000"/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628" autoAdjust="0"/>
  </p:normalViewPr>
  <p:slideViewPr>
    <p:cSldViewPr snapToGrid="0">
      <p:cViewPr varScale="1">
        <p:scale>
          <a:sx n="71" d="100"/>
          <a:sy n="71" d="100"/>
        </p:scale>
        <p:origin x="1786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06b06e3f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06b06e3f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06b06e3f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06b06e3f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lvl="0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47226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81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06b06e3f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06b06e3f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c8764ff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c8764fff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lang="en-US" sz="10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c8764ff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c8764ff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lang="en-US" sz="1000" dirty="0">
              <a:solidFill>
                <a:srgbClr val="333333"/>
              </a:solidFill>
              <a:highlight>
                <a:srgbClr val="FCFCFC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96062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c8764ff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c8764ff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lang="en-US" sz="1000" dirty="0">
              <a:solidFill>
                <a:srgbClr val="333333"/>
              </a:solidFill>
              <a:highlight>
                <a:srgbClr val="FCFCFC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67058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f68afaa1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f68afaa1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922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06b06e3f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06b06e3f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06b06e3f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06b06e3f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i="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06b06e3f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06b06e3f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484693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06b06e3f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06b06e3f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tabLst/>
              <a:defRPr/>
            </a:pP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17232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sz="800">
                <a:solidFill>
                  <a:schemeClr val="bg2"/>
                </a:solidFill>
                <a:latin typeface="Congenial" panose="02000503040000020004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77101" y="971424"/>
            <a:ext cx="8520600" cy="10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693F"/>
                </a:solidFill>
                <a:latin typeface="Congenial" panose="02000503040000020004" pitchFamily="2" charset="0"/>
                <a:sym typeface="Calibri"/>
              </a:rPr>
              <a:t>Technical Debt in R Packages</a:t>
            </a:r>
            <a:endParaRPr dirty="0">
              <a:solidFill>
                <a:srgbClr val="12693F"/>
              </a:solidFill>
              <a:latin typeface="Congenial" panose="02000503040000020004" pitchFamily="2" charset="0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524146"/>
            <a:ext cx="8520600" cy="1542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Congenial" panose="02000503040000020004" pitchFamily="2" charset="0"/>
                <a:sym typeface="Calibri"/>
              </a:rPr>
              <a:t>zadiacodabux@ieee.org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ongenial" panose="02000503040000020004" pitchFamily="2" charset="0"/>
                <a:sym typeface="Calibri"/>
              </a:rPr>
              <a:t>@zadiacodabux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ongenial" panose="02000503040000020004" pitchFamily="2" charset="0"/>
                <a:sym typeface="Calibri"/>
              </a:rPr>
              <a:t>https://www.cs.usask.ca/faculty/zadiacodabux/</a:t>
            </a:r>
            <a:endParaRPr sz="1700" dirty="0">
              <a:solidFill>
                <a:schemeClr val="dk1"/>
              </a:solidFill>
              <a:latin typeface="Congenial" panose="02000503040000020004" pitchFamily="2" charset="0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13" y="136961"/>
            <a:ext cx="2639833" cy="59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Twitter - Wikipedia">
            <a:extLst>
              <a:ext uri="{FF2B5EF4-FFF2-40B4-BE49-F238E27FC236}">
                <a16:creationId xmlns:a16="http://schemas.microsoft.com/office/drawing/2014/main" id="{E02C8888-8BF7-6055-30FE-1FFEBB5F4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655" y="3981927"/>
            <a:ext cx="315458" cy="26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rl Icon Vector Art, Icons, and Graphics for Free Download">
            <a:extLst>
              <a:ext uri="{FF2B5EF4-FFF2-40B4-BE49-F238E27FC236}">
                <a16:creationId xmlns:a16="http://schemas.microsoft.com/office/drawing/2014/main" id="{6697D1E0-6345-33F1-C6C3-8BD62C52D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4" t="12677" r="68138" b="53159"/>
          <a:stretch/>
        </p:blipFill>
        <p:spPr bwMode="auto">
          <a:xfrm>
            <a:off x="1636034" y="4206124"/>
            <a:ext cx="418360" cy="40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mail PNG Download, Email Logo, Icon, Email Symbol, @ PNG ...">
            <a:extLst>
              <a:ext uri="{FF2B5EF4-FFF2-40B4-BE49-F238E27FC236}">
                <a16:creationId xmlns:a16="http://schemas.microsoft.com/office/drawing/2014/main" id="{9714FF7A-9DBA-3A8D-8118-9F0C0CC60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92" y="3589519"/>
            <a:ext cx="357809" cy="35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A9B054-E9FF-55FB-0CAF-96FEE18D07D6}"/>
              </a:ext>
            </a:extLst>
          </p:cNvPr>
          <p:cNvSpPr txBox="1"/>
          <p:nvPr/>
        </p:nvSpPr>
        <p:spPr>
          <a:xfrm>
            <a:off x="1636034" y="2207508"/>
            <a:ext cx="5478986" cy="96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ongenial" panose="02000503040000020004" pitchFamily="2" charset="0"/>
                <a:sym typeface="Calibri"/>
              </a:rPr>
              <a:t>Zadia Codabux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ongenial" panose="02000503040000020004" pitchFamily="2" charset="0"/>
                <a:sym typeface="Calibri"/>
              </a:rPr>
              <a:t>University of Saskatchewan, Canada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ABFB4-6660-2E9F-CBF3-A160EC23C03A}"/>
              </a:ext>
            </a:extLst>
          </p:cNvPr>
          <p:cNvSpPr txBox="1"/>
          <p:nvPr/>
        </p:nvSpPr>
        <p:spPr>
          <a:xfrm>
            <a:off x="5705919" y="98596"/>
            <a:ext cx="3358568" cy="670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ngenial" panose="02000503040000020004" pitchFamily="2" charset="0"/>
                <a:sym typeface="Calibri"/>
              </a:rPr>
              <a:t>It Will Never Work in Theory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genial" panose="02000503040000020004" pitchFamily="2" charset="0"/>
                <a:sym typeface="Calibri"/>
              </a:rPr>
              <a:t>April 2023</a:t>
            </a:r>
            <a:endParaRPr lang="en" sz="1600" b="1" dirty="0">
              <a:solidFill>
                <a:schemeClr val="dk1"/>
              </a:solidFill>
              <a:latin typeface="Congenial" panose="02000503040000020004" pitchFamily="2" charset="0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87B6A5-42EE-3540-8B67-D5E79FEAD0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76A0E-F8A1-AFE8-E64C-41BB34CA6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67" y="833966"/>
            <a:ext cx="7656346" cy="30183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538DC9-A9B6-4001-D43A-396F077229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B716DA-90AF-AEA5-698D-249C251ED1A2}"/>
              </a:ext>
            </a:extLst>
          </p:cNvPr>
          <p:cNvSpPr/>
          <p:nvPr/>
        </p:nvSpPr>
        <p:spPr>
          <a:xfrm>
            <a:off x="717131" y="431044"/>
            <a:ext cx="7709737" cy="5558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genial" panose="02000503040000020004" pitchFamily="2" charset="0"/>
              </a:rPr>
              <a:t>Goal: Automatic detection and causes of Self Admitted TD (SATD) in R Packages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91E609-0311-FC2D-2D4D-DE503D52E89F}"/>
              </a:ext>
            </a:extLst>
          </p:cNvPr>
          <p:cNvSpPr txBox="1"/>
          <p:nvPr/>
        </p:nvSpPr>
        <p:spPr>
          <a:xfrm>
            <a:off x="5801908" y="3288425"/>
            <a:ext cx="1494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2693F"/>
                </a:solidFill>
                <a:latin typeface="Congenial" panose="020B0604020202020204" pitchFamily="2" charset="0"/>
              </a:rPr>
              <a:t>Causes of SATD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71FB34-98E5-249F-742A-4F78C807202B}"/>
              </a:ext>
            </a:extLst>
          </p:cNvPr>
          <p:cNvSpPr txBox="1"/>
          <p:nvPr/>
        </p:nvSpPr>
        <p:spPr>
          <a:xfrm>
            <a:off x="1884702" y="3011427"/>
            <a:ext cx="25710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12693F"/>
                </a:solidFill>
                <a:latin typeface="Congenial" panose="020B0604020202020204" pitchFamily="2" charset="0"/>
              </a:rPr>
              <a:t>Best Performing Model:</a:t>
            </a:r>
          </a:p>
          <a:p>
            <a:pPr algn="ctr"/>
            <a:r>
              <a:rPr lang="en-US" dirty="0">
                <a:solidFill>
                  <a:srgbClr val="12693F"/>
                </a:solidFill>
                <a:latin typeface="Congenial" panose="020B0604020202020204" pitchFamily="2" charset="0"/>
              </a:rPr>
              <a:t>SATD &amp; SATD Types </a:t>
            </a:r>
          </a:p>
          <a:p>
            <a:pPr algn="ctr"/>
            <a:r>
              <a:rPr lang="en-US" dirty="0">
                <a:solidFill>
                  <a:srgbClr val="12693F"/>
                </a:solidFill>
                <a:latin typeface="Congenial" panose="020B0604020202020204" pitchFamily="2" charset="0"/>
              </a:rPr>
              <a:t>Detection</a:t>
            </a:r>
          </a:p>
          <a:p>
            <a:pPr algn="ctr"/>
            <a:endParaRPr lang="en-US" dirty="0">
              <a:solidFill>
                <a:srgbClr val="12693F"/>
              </a:solidFill>
              <a:latin typeface="Congenial" panose="020B0604020202020204" pitchFamily="2" charset="0"/>
            </a:endParaRPr>
          </a:p>
        </p:txBody>
      </p:sp>
      <p:pic>
        <p:nvPicPr>
          <p:cNvPr id="1026" name="Picture 2" descr="232,682 Causes Images, Stock Photos &amp; Vectors | Shutterstock">
            <a:extLst>
              <a:ext uri="{FF2B5EF4-FFF2-40B4-BE49-F238E27FC236}">
                <a16:creationId xmlns:a16="http://schemas.microsoft.com/office/drawing/2014/main" id="{9E2C2848-3F91-EE27-A8BF-86C8B31A85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6"/>
          <a:stretch/>
        </p:blipFill>
        <p:spPr bwMode="auto">
          <a:xfrm>
            <a:off x="5282266" y="1269410"/>
            <a:ext cx="1783167" cy="174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chine learning model&quot; Icon - Download for free – Iconduck">
            <a:extLst>
              <a:ext uri="{FF2B5EF4-FFF2-40B4-BE49-F238E27FC236}">
                <a16:creationId xmlns:a16="http://schemas.microsoft.com/office/drawing/2014/main" id="{263506FF-4D24-55AC-7325-BCF5800E0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1" y="1721360"/>
            <a:ext cx="1007533" cy="100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4430E1-AC10-893D-1C88-F2D5A785229D}"/>
              </a:ext>
            </a:extLst>
          </p:cNvPr>
          <p:cNvSpPr txBox="1"/>
          <p:nvPr/>
        </p:nvSpPr>
        <p:spPr>
          <a:xfrm>
            <a:off x="182155" y="4814998"/>
            <a:ext cx="84635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 dirty="0" err="1">
                <a:solidFill>
                  <a:schemeClr val="tx1"/>
                </a:solidFill>
              </a:rPr>
              <a:t>Rishab</a:t>
            </a:r>
            <a:r>
              <a:rPr lang="en-CA" sz="800" dirty="0">
                <a:solidFill>
                  <a:schemeClr val="tx1"/>
                </a:solidFill>
              </a:rPr>
              <a:t> Sharma, </a:t>
            </a:r>
            <a:r>
              <a:rPr lang="en-CA" sz="800" dirty="0" err="1">
                <a:solidFill>
                  <a:schemeClr val="tx1"/>
                </a:solidFill>
              </a:rPr>
              <a:t>Ramin</a:t>
            </a:r>
            <a:r>
              <a:rPr lang="en-CA" sz="800" dirty="0">
                <a:solidFill>
                  <a:schemeClr val="tx1"/>
                </a:solidFill>
              </a:rPr>
              <a:t> </a:t>
            </a:r>
            <a:r>
              <a:rPr lang="en-CA" sz="800" dirty="0" err="1">
                <a:solidFill>
                  <a:schemeClr val="tx1"/>
                </a:solidFill>
              </a:rPr>
              <a:t>Shahbazi</a:t>
            </a:r>
            <a:r>
              <a:rPr lang="en-CA" sz="800" dirty="0">
                <a:solidFill>
                  <a:schemeClr val="tx1"/>
                </a:solidFill>
              </a:rPr>
              <a:t>, Fatemeh H. </a:t>
            </a:r>
            <a:r>
              <a:rPr lang="en-CA" sz="800" dirty="0" err="1">
                <a:solidFill>
                  <a:schemeClr val="tx1"/>
                </a:solidFill>
              </a:rPr>
              <a:t>Fard</a:t>
            </a:r>
            <a:r>
              <a:rPr lang="en-CA" sz="800" dirty="0">
                <a:solidFill>
                  <a:schemeClr val="tx1"/>
                </a:solidFill>
              </a:rPr>
              <a:t>, Zadia Codabux, Melina </a:t>
            </a:r>
            <a:r>
              <a:rPr lang="en-CA" sz="800" dirty="0" err="1">
                <a:solidFill>
                  <a:schemeClr val="tx1"/>
                </a:solidFill>
              </a:rPr>
              <a:t>Vidoni</a:t>
            </a:r>
            <a:r>
              <a:rPr lang="en-CA" sz="800" dirty="0">
                <a:solidFill>
                  <a:schemeClr val="tx1"/>
                </a:solidFill>
              </a:rPr>
              <a:t>, Self-Admitted Technical Debt in R: Detection and Causes, Automated Software Engineering, 2022</a:t>
            </a:r>
          </a:p>
        </p:txBody>
      </p:sp>
    </p:spTree>
    <p:extLst>
      <p:ext uri="{BB962C8B-B14F-4D97-AF65-F5344CB8AC3E}">
        <p14:creationId xmlns:p14="http://schemas.microsoft.com/office/powerpoint/2010/main" val="417691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F54DC-EE9B-0F43-8619-96B5C5CF79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915D6-7921-5D8A-C092-DDCA7F3F7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123" y="1062679"/>
            <a:ext cx="6420227" cy="3305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49D22E-48DF-F5A5-6215-8DD34422F9ED}"/>
              </a:ext>
            </a:extLst>
          </p:cNvPr>
          <p:cNvSpPr txBox="1"/>
          <p:nvPr/>
        </p:nvSpPr>
        <p:spPr>
          <a:xfrm>
            <a:off x="1481977" y="513993"/>
            <a:ext cx="20471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12693F"/>
                </a:solidFill>
                <a:latin typeface="Congenial" panose="020B0604020202020204" pitchFamily="2" charset="0"/>
              </a:rPr>
              <a:t>SATD Detection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58CD35-5CC0-8711-AC2A-0D0C8EBAA507}"/>
              </a:ext>
            </a:extLst>
          </p:cNvPr>
          <p:cNvSpPr/>
          <p:nvPr/>
        </p:nvSpPr>
        <p:spPr>
          <a:xfrm>
            <a:off x="94755" y="121255"/>
            <a:ext cx="1289546" cy="3393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genial" panose="02000503040000020004" pitchFamily="2" charset="0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EFB86-A781-8A2E-6325-AD7B90D3ED05}"/>
              </a:ext>
            </a:extLst>
          </p:cNvPr>
          <p:cNvSpPr txBox="1"/>
          <p:nvPr/>
        </p:nvSpPr>
        <p:spPr>
          <a:xfrm>
            <a:off x="182155" y="4814998"/>
            <a:ext cx="84635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 dirty="0" err="1">
                <a:solidFill>
                  <a:schemeClr val="tx1"/>
                </a:solidFill>
              </a:rPr>
              <a:t>Rishab</a:t>
            </a:r>
            <a:r>
              <a:rPr lang="en-CA" sz="800" dirty="0">
                <a:solidFill>
                  <a:schemeClr val="tx1"/>
                </a:solidFill>
              </a:rPr>
              <a:t> Sharma, </a:t>
            </a:r>
            <a:r>
              <a:rPr lang="en-CA" sz="800" dirty="0" err="1">
                <a:solidFill>
                  <a:schemeClr val="tx1"/>
                </a:solidFill>
              </a:rPr>
              <a:t>Ramin</a:t>
            </a:r>
            <a:r>
              <a:rPr lang="en-CA" sz="800" dirty="0">
                <a:solidFill>
                  <a:schemeClr val="tx1"/>
                </a:solidFill>
              </a:rPr>
              <a:t> </a:t>
            </a:r>
            <a:r>
              <a:rPr lang="en-CA" sz="800" dirty="0" err="1">
                <a:solidFill>
                  <a:schemeClr val="tx1"/>
                </a:solidFill>
              </a:rPr>
              <a:t>Shahbazi</a:t>
            </a:r>
            <a:r>
              <a:rPr lang="en-CA" sz="800" dirty="0">
                <a:solidFill>
                  <a:schemeClr val="tx1"/>
                </a:solidFill>
              </a:rPr>
              <a:t>, Fatemeh H. </a:t>
            </a:r>
            <a:r>
              <a:rPr lang="en-CA" sz="800" dirty="0" err="1">
                <a:solidFill>
                  <a:schemeClr val="tx1"/>
                </a:solidFill>
              </a:rPr>
              <a:t>Fard</a:t>
            </a:r>
            <a:r>
              <a:rPr lang="en-CA" sz="800" dirty="0">
                <a:solidFill>
                  <a:schemeClr val="tx1"/>
                </a:solidFill>
              </a:rPr>
              <a:t>, Zadia Codabux, Melina </a:t>
            </a:r>
            <a:r>
              <a:rPr lang="en-CA" sz="800" dirty="0" err="1">
                <a:solidFill>
                  <a:schemeClr val="tx1"/>
                </a:solidFill>
              </a:rPr>
              <a:t>Vidoni</a:t>
            </a:r>
            <a:r>
              <a:rPr lang="en-CA" sz="800" dirty="0">
                <a:solidFill>
                  <a:schemeClr val="tx1"/>
                </a:solidFill>
              </a:rPr>
              <a:t>, Self-Admitted Technical Debt in R: Detection and Causes, Automated Software Engineering, 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12ACE8-528B-186C-AD6B-80BD6D1951A0}"/>
              </a:ext>
            </a:extLst>
          </p:cNvPr>
          <p:cNvSpPr/>
          <p:nvPr/>
        </p:nvSpPr>
        <p:spPr>
          <a:xfrm>
            <a:off x="1290049" y="3592720"/>
            <a:ext cx="6875299" cy="59869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905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E29F63-602A-CA68-4181-CDDC6C6ACE95}"/>
              </a:ext>
            </a:extLst>
          </p:cNvPr>
          <p:cNvSpPr/>
          <p:nvPr/>
        </p:nvSpPr>
        <p:spPr>
          <a:xfrm>
            <a:off x="1290046" y="3199044"/>
            <a:ext cx="6875298" cy="33930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9050"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97693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F54DC-EE9B-0F43-8619-96B5C5CF79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E54ED-0558-6E21-599F-AB61D19A5A0C}"/>
              </a:ext>
            </a:extLst>
          </p:cNvPr>
          <p:cNvSpPr txBox="1"/>
          <p:nvPr/>
        </p:nvSpPr>
        <p:spPr>
          <a:xfrm>
            <a:off x="1463384" y="290906"/>
            <a:ext cx="25315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12693F"/>
                </a:solidFill>
                <a:latin typeface="Congenial" panose="020B0604020202020204" pitchFamily="2" charset="0"/>
              </a:rPr>
              <a:t>SATD Types Detection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870780-0062-A758-35A6-66B9B786D6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59"/>
          <a:stretch/>
        </p:blipFill>
        <p:spPr>
          <a:xfrm>
            <a:off x="1527092" y="735811"/>
            <a:ext cx="6232951" cy="399329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58CD35-5CC0-8711-AC2A-0D0C8EBAA507}"/>
              </a:ext>
            </a:extLst>
          </p:cNvPr>
          <p:cNvSpPr/>
          <p:nvPr/>
        </p:nvSpPr>
        <p:spPr>
          <a:xfrm>
            <a:off x="94755" y="121255"/>
            <a:ext cx="1289546" cy="3393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genial" panose="02000503040000020004" pitchFamily="2" charset="0"/>
              </a:rPr>
              <a:t>Results</a:t>
            </a:r>
          </a:p>
        </p:txBody>
      </p:sp>
      <p:sp>
        <p:nvSpPr>
          <p:cNvPr id="3" name="Google Shape;74;p15">
            <a:extLst>
              <a:ext uri="{FF2B5EF4-FFF2-40B4-BE49-F238E27FC236}">
                <a16:creationId xmlns:a16="http://schemas.microsoft.com/office/drawing/2014/main" id="{187832B8-7739-6242-3554-C0EBD6592465}"/>
              </a:ext>
            </a:extLst>
          </p:cNvPr>
          <p:cNvSpPr txBox="1"/>
          <p:nvPr/>
        </p:nvSpPr>
        <p:spPr>
          <a:xfrm>
            <a:off x="4476540" y="2705430"/>
            <a:ext cx="190919" cy="12797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4;p15">
            <a:extLst>
              <a:ext uri="{FF2B5EF4-FFF2-40B4-BE49-F238E27FC236}">
                <a16:creationId xmlns:a16="http://schemas.microsoft.com/office/drawing/2014/main" id="{D985CC6B-133E-D422-3C48-1D0731222190}"/>
              </a:ext>
            </a:extLst>
          </p:cNvPr>
          <p:cNvSpPr txBox="1"/>
          <p:nvPr/>
        </p:nvSpPr>
        <p:spPr>
          <a:xfrm>
            <a:off x="4485573" y="3559413"/>
            <a:ext cx="190919" cy="12797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ABA351EE-DAFA-7BC5-E49E-FD6C430CDD9E}"/>
              </a:ext>
            </a:extLst>
          </p:cNvPr>
          <p:cNvSpPr txBox="1"/>
          <p:nvPr/>
        </p:nvSpPr>
        <p:spPr>
          <a:xfrm>
            <a:off x="5053990" y="3558947"/>
            <a:ext cx="190919" cy="12797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2E095-BF1B-6D80-7D5C-EDD1E6AE2F0A}"/>
              </a:ext>
            </a:extLst>
          </p:cNvPr>
          <p:cNvSpPr txBox="1"/>
          <p:nvPr/>
        </p:nvSpPr>
        <p:spPr>
          <a:xfrm>
            <a:off x="182155" y="4814998"/>
            <a:ext cx="84635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 dirty="0" err="1">
                <a:solidFill>
                  <a:schemeClr val="tx1"/>
                </a:solidFill>
              </a:rPr>
              <a:t>Rishab</a:t>
            </a:r>
            <a:r>
              <a:rPr lang="en-CA" sz="800" dirty="0">
                <a:solidFill>
                  <a:schemeClr val="tx1"/>
                </a:solidFill>
              </a:rPr>
              <a:t> Sharma, </a:t>
            </a:r>
            <a:r>
              <a:rPr lang="en-CA" sz="800" dirty="0" err="1">
                <a:solidFill>
                  <a:schemeClr val="tx1"/>
                </a:solidFill>
              </a:rPr>
              <a:t>Ramin</a:t>
            </a:r>
            <a:r>
              <a:rPr lang="en-CA" sz="800" dirty="0">
                <a:solidFill>
                  <a:schemeClr val="tx1"/>
                </a:solidFill>
              </a:rPr>
              <a:t> </a:t>
            </a:r>
            <a:r>
              <a:rPr lang="en-CA" sz="800" dirty="0" err="1">
                <a:solidFill>
                  <a:schemeClr val="tx1"/>
                </a:solidFill>
              </a:rPr>
              <a:t>Shahbazi</a:t>
            </a:r>
            <a:r>
              <a:rPr lang="en-CA" sz="800" dirty="0">
                <a:solidFill>
                  <a:schemeClr val="tx1"/>
                </a:solidFill>
              </a:rPr>
              <a:t>, Fatemeh H. </a:t>
            </a:r>
            <a:r>
              <a:rPr lang="en-CA" sz="800" dirty="0" err="1">
                <a:solidFill>
                  <a:schemeClr val="tx1"/>
                </a:solidFill>
              </a:rPr>
              <a:t>Fard</a:t>
            </a:r>
            <a:r>
              <a:rPr lang="en-CA" sz="800" dirty="0">
                <a:solidFill>
                  <a:schemeClr val="tx1"/>
                </a:solidFill>
              </a:rPr>
              <a:t>, Zadia Codabux, Melina </a:t>
            </a:r>
            <a:r>
              <a:rPr lang="en-CA" sz="800" dirty="0" err="1">
                <a:solidFill>
                  <a:schemeClr val="tx1"/>
                </a:solidFill>
              </a:rPr>
              <a:t>Vidoni</a:t>
            </a:r>
            <a:r>
              <a:rPr lang="en-CA" sz="800" dirty="0">
                <a:solidFill>
                  <a:schemeClr val="tx1"/>
                </a:solidFill>
              </a:rPr>
              <a:t>, Self-Admitted Technical Debt in R: Detection and Causes, Automated Software Engineering, 2022</a:t>
            </a:r>
          </a:p>
        </p:txBody>
      </p:sp>
    </p:spTree>
    <p:extLst>
      <p:ext uri="{BB962C8B-B14F-4D97-AF65-F5344CB8AC3E}">
        <p14:creationId xmlns:p14="http://schemas.microsoft.com/office/powerpoint/2010/main" val="757368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Takeaways</a:t>
            </a:r>
            <a:endParaRPr b="1" dirty="0"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2400" dirty="0"/>
              <a:t>Documentation debt is the most recurrent, yet the least valued</a:t>
            </a:r>
          </a:p>
          <a:p>
            <a:pPr marL="285750" indent="-285750">
              <a:spcAft>
                <a:spcPts val="1200"/>
              </a:spcAft>
            </a:pPr>
            <a:r>
              <a:rPr lang="en-US" sz="2400" dirty="0"/>
              <a:t>Not all users give the same importance to the different debt types</a:t>
            </a:r>
          </a:p>
          <a:p>
            <a:pPr marL="285750" indent="-285750">
              <a:spcAft>
                <a:spcPts val="1200"/>
              </a:spcAft>
            </a:pPr>
            <a:r>
              <a:rPr lang="en-US" sz="2400" dirty="0"/>
              <a:t>Challenging debt types to detect: </a:t>
            </a:r>
            <a:r>
              <a:rPr lang="en-CA" sz="2400" dirty="0"/>
              <a:t>Requirement &amp; Algorithm</a:t>
            </a:r>
          </a:p>
          <a:p>
            <a:pPr marL="0" indent="0">
              <a:spcAft>
                <a:spcPts val="1200"/>
              </a:spcAft>
              <a:buNone/>
            </a:pPr>
            <a:endParaRPr lang="en-US" dirty="0"/>
          </a:p>
          <a:p>
            <a:pPr marL="0" indent="0"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B5AAF4-96EA-FF0A-4F44-A9C87BF140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A66BC-3223-756D-527F-D748B9536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913" y="3784412"/>
            <a:ext cx="5136173" cy="8316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388" y="445025"/>
            <a:ext cx="6391226" cy="39026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0" y="4913782"/>
            <a:ext cx="4853100" cy="14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chemeClr val="bg2"/>
                </a:solidFill>
              </a:rPr>
              <a:t>Source: Google Images</a:t>
            </a:r>
            <a:endParaRPr sz="6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CB827-AD32-0D1C-794F-3AC934E4CC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en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-1" y="4758526"/>
            <a:ext cx="4853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chemeClr val="bg2"/>
                </a:solidFill>
              </a:rPr>
              <a:t>https://www.tiobe.com/tiobe-index/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solidFill>
                  <a:schemeClr val="bg2"/>
                </a:solidFill>
              </a:rPr>
              <a:t>https://pypl.github.io/PYPL.html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solidFill>
                  <a:schemeClr val="bg2"/>
                </a:solidFill>
              </a:rPr>
              <a:t>https://spectrum.ieee.org/top-programming-languages-2022</a:t>
            </a:r>
            <a:endParaRPr sz="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81" y="348156"/>
            <a:ext cx="4512591" cy="414367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05182" y="3841124"/>
            <a:ext cx="1422008" cy="14801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A29118-E153-66AA-CB9A-3B7A424699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3" name="Google Shape;69;p15">
            <a:extLst>
              <a:ext uri="{FF2B5EF4-FFF2-40B4-BE49-F238E27FC236}">
                <a16:creationId xmlns:a16="http://schemas.microsoft.com/office/drawing/2014/main" id="{50310036-F131-F647-DD7F-080808F8780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099" y="348157"/>
            <a:ext cx="4031562" cy="414367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2;p15">
            <a:extLst>
              <a:ext uri="{FF2B5EF4-FFF2-40B4-BE49-F238E27FC236}">
                <a16:creationId xmlns:a16="http://schemas.microsoft.com/office/drawing/2014/main" id="{0FEC64B5-DEDB-955E-7B77-4E5054D7B878}"/>
              </a:ext>
            </a:extLst>
          </p:cNvPr>
          <p:cNvSpPr txBox="1"/>
          <p:nvPr/>
        </p:nvSpPr>
        <p:spPr>
          <a:xfrm>
            <a:off x="4804540" y="4096869"/>
            <a:ext cx="4128679" cy="435153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55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-1" y="4758526"/>
            <a:ext cx="4853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chemeClr val="bg2"/>
                </a:solidFill>
              </a:rPr>
              <a:t>https://www.tiobe.com/tiobe-index/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solidFill>
                  <a:schemeClr val="bg2"/>
                </a:solidFill>
              </a:rPr>
              <a:t>https://pypl.github.io/PYPL.html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 dirty="0">
                <a:solidFill>
                  <a:schemeClr val="bg2"/>
                </a:solidFill>
              </a:rPr>
              <a:t>https://spectrum.ieee.org/top-programming-languages-2022</a:t>
            </a:r>
            <a:endParaRPr sz="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57" y="2688151"/>
            <a:ext cx="6471082" cy="21957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A29118-E153-66AA-CB9A-3B7A424699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BE9E9C-DD22-04AD-20DB-3373B189B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40" y="123713"/>
            <a:ext cx="6608656" cy="256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4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DAC52E-1391-2D23-AB73-E18186FE29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FE7626-A036-2BE4-B9F2-CA3AB230B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40" r="3072"/>
          <a:stretch/>
        </p:blipFill>
        <p:spPr>
          <a:xfrm>
            <a:off x="475810" y="814785"/>
            <a:ext cx="8192379" cy="32918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377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538DC9-A9B6-4001-D43A-396F077229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BCA11-E3F8-9456-A3F1-4B81D235BA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"/>
          <a:stretch/>
        </p:blipFill>
        <p:spPr>
          <a:xfrm>
            <a:off x="2806811" y="1513638"/>
            <a:ext cx="2560320" cy="1838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BBD3DE-3D65-0907-BD0A-4DC547937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124" y="2415518"/>
            <a:ext cx="2684684" cy="87279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B716DA-90AF-AEA5-698D-249C251ED1A2}"/>
              </a:ext>
            </a:extLst>
          </p:cNvPr>
          <p:cNvSpPr/>
          <p:nvPr/>
        </p:nvSpPr>
        <p:spPr>
          <a:xfrm>
            <a:off x="884255" y="430937"/>
            <a:ext cx="7150298" cy="5558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genial" panose="02000503040000020004" pitchFamily="2" charset="0"/>
              </a:rPr>
              <a:t>Goal: To investigate Technical Debt (TD) in the documentation of the </a:t>
            </a:r>
          </a:p>
          <a:p>
            <a:pPr algn="ctr"/>
            <a:r>
              <a:rPr lang="en-US" sz="1600" dirty="0">
                <a:latin typeface="Congenial" panose="02000503040000020004" pitchFamily="2" charset="0"/>
              </a:rPr>
              <a:t>peer-review process of R packages.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50DB9D-D740-18D5-B1B1-0BBAE62FBFAB}"/>
              </a:ext>
            </a:extLst>
          </p:cNvPr>
          <p:cNvSpPr txBox="1"/>
          <p:nvPr/>
        </p:nvSpPr>
        <p:spPr>
          <a:xfrm>
            <a:off x="3108960" y="3396154"/>
            <a:ext cx="1494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2693F"/>
                </a:solidFill>
                <a:latin typeface="Congenial" panose="020B0604020202020204" pitchFamily="2" charset="0"/>
              </a:rPr>
              <a:t>TD Types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91E609-0311-FC2D-2D4D-DE503D52E89F}"/>
              </a:ext>
            </a:extLst>
          </p:cNvPr>
          <p:cNvSpPr txBox="1"/>
          <p:nvPr/>
        </p:nvSpPr>
        <p:spPr>
          <a:xfrm>
            <a:off x="6657043" y="3487858"/>
            <a:ext cx="1494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2693F"/>
                </a:solidFill>
                <a:latin typeface="Congenial" panose="020B0604020202020204" pitchFamily="2" charset="0"/>
              </a:rPr>
              <a:t>TD Types based on User Roles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DEB764-A3EE-160D-CBFD-B6ADBD5A3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812" y="1661298"/>
            <a:ext cx="1232346" cy="17348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71FB34-98E5-249F-742A-4F78C807202B}"/>
              </a:ext>
            </a:extLst>
          </p:cNvPr>
          <p:cNvSpPr txBox="1"/>
          <p:nvPr/>
        </p:nvSpPr>
        <p:spPr>
          <a:xfrm>
            <a:off x="481163" y="3487858"/>
            <a:ext cx="14349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12693F"/>
                </a:solidFill>
                <a:latin typeface="Congenial" panose="020B0604020202020204" pitchFamily="2" charset="0"/>
              </a:rPr>
              <a:t>TD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E8A81-D0A8-03A2-2348-106BB0CE259D}"/>
              </a:ext>
            </a:extLst>
          </p:cNvPr>
          <p:cNvSpPr txBox="1"/>
          <p:nvPr/>
        </p:nvSpPr>
        <p:spPr>
          <a:xfrm>
            <a:off x="44651" y="4860017"/>
            <a:ext cx="88295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 dirty="0">
                <a:solidFill>
                  <a:schemeClr val="tx1"/>
                </a:solidFill>
              </a:rPr>
              <a:t>Zadia Codabux, Melina </a:t>
            </a:r>
            <a:r>
              <a:rPr lang="en-CA" sz="800" dirty="0" err="1">
                <a:solidFill>
                  <a:schemeClr val="tx1"/>
                </a:solidFill>
              </a:rPr>
              <a:t>Vidoni</a:t>
            </a:r>
            <a:r>
              <a:rPr lang="en-CA" sz="800" dirty="0">
                <a:solidFill>
                  <a:schemeClr val="tx1"/>
                </a:solidFill>
              </a:rPr>
              <a:t>, Fatemeh H. </a:t>
            </a:r>
            <a:r>
              <a:rPr lang="en-CA" sz="800" dirty="0" err="1">
                <a:solidFill>
                  <a:schemeClr val="tx1"/>
                </a:solidFill>
              </a:rPr>
              <a:t>Fard</a:t>
            </a:r>
            <a:r>
              <a:rPr lang="en-CA" sz="800" dirty="0">
                <a:solidFill>
                  <a:schemeClr val="tx1"/>
                </a:solidFill>
              </a:rPr>
              <a:t>, Technical Debt in the Peer-Review Documentation of R Packages: a </a:t>
            </a:r>
            <a:r>
              <a:rPr lang="en-CA" sz="800" dirty="0" err="1">
                <a:solidFill>
                  <a:schemeClr val="tx1"/>
                </a:solidFill>
              </a:rPr>
              <a:t>rOpenSci</a:t>
            </a:r>
            <a:r>
              <a:rPr lang="en-CA" sz="800" dirty="0">
                <a:solidFill>
                  <a:schemeClr val="tx1"/>
                </a:solidFill>
              </a:rPr>
              <a:t> Case Study, Mining Software Repositories Conference, 2021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4A4153-54DA-A0E7-F6AA-6140137581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6D3CA-4B3F-47F8-B0C0-83FC53036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06" y="1256733"/>
            <a:ext cx="8390163" cy="250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E9CC8C-EE72-78A9-E926-976DE2795FAE}"/>
              </a:ext>
            </a:extLst>
          </p:cNvPr>
          <p:cNvSpPr txBox="1"/>
          <p:nvPr/>
        </p:nvSpPr>
        <p:spPr>
          <a:xfrm>
            <a:off x="1557178" y="901806"/>
            <a:ext cx="14776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12693F"/>
                </a:solidFill>
                <a:latin typeface="Congenial" panose="020B0604020202020204" pitchFamily="2" charset="0"/>
              </a:rPr>
              <a:t>TD Types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E1FA6D-E6A8-AE3B-F7C6-EA9B9CCF6C6B}"/>
              </a:ext>
            </a:extLst>
          </p:cNvPr>
          <p:cNvSpPr/>
          <p:nvPr/>
        </p:nvSpPr>
        <p:spPr>
          <a:xfrm>
            <a:off x="94755" y="121255"/>
            <a:ext cx="1289546" cy="3393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genial" panose="02000503040000020004" pitchFamily="2" charset="0"/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2A691-4015-42BB-9774-F48A13C0EF62}"/>
              </a:ext>
            </a:extLst>
          </p:cNvPr>
          <p:cNvSpPr txBox="1"/>
          <p:nvPr/>
        </p:nvSpPr>
        <p:spPr>
          <a:xfrm>
            <a:off x="44651" y="4860017"/>
            <a:ext cx="88295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 dirty="0">
                <a:solidFill>
                  <a:schemeClr val="tx1"/>
                </a:solidFill>
              </a:rPr>
              <a:t>Zadia Codabux, Melina </a:t>
            </a:r>
            <a:r>
              <a:rPr lang="en-CA" sz="800" dirty="0" err="1">
                <a:solidFill>
                  <a:schemeClr val="tx1"/>
                </a:solidFill>
              </a:rPr>
              <a:t>Vidoni</a:t>
            </a:r>
            <a:r>
              <a:rPr lang="en-CA" sz="800" dirty="0">
                <a:solidFill>
                  <a:schemeClr val="tx1"/>
                </a:solidFill>
              </a:rPr>
              <a:t>, Fatemeh H. </a:t>
            </a:r>
            <a:r>
              <a:rPr lang="en-CA" sz="800" dirty="0" err="1">
                <a:solidFill>
                  <a:schemeClr val="tx1"/>
                </a:solidFill>
              </a:rPr>
              <a:t>Fard</a:t>
            </a:r>
            <a:r>
              <a:rPr lang="en-CA" sz="800" dirty="0">
                <a:solidFill>
                  <a:schemeClr val="tx1"/>
                </a:solidFill>
              </a:rPr>
              <a:t>, Technical Debt in the Peer-Review Documentation of R Packages: a </a:t>
            </a:r>
            <a:r>
              <a:rPr lang="en-CA" sz="800" dirty="0" err="1">
                <a:solidFill>
                  <a:schemeClr val="tx1"/>
                </a:solidFill>
              </a:rPr>
              <a:t>rOpenSci</a:t>
            </a:r>
            <a:r>
              <a:rPr lang="en-CA" sz="800" dirty="0">
                <a:solidFill>
                  <a:schemeClr val="tx1"/>
                </a:solidFill>
              </a:rPr>
              <a:t> Case Study, Mining Software Repositories Conference, 2021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4A4153-54DA-A0E7-F6AA-6140137581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2B2F0-8E0A-6537-1F21-6B3B6A51E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97" y="1127205"/>
            <a:ext cx="7160776" cy="36344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9DEA2-65B6-5D63-D0E5-C0A3295EE952}"/>
              </a:ext>
            </a:extLst>
          </p:cNvPr>
          <p:cNvSpPr txBox="1"/>
          <p:nvPr/>
        </p:nvSpPr>
        <p:spPr>
          <a:xfrm>
            <a:off x="1270318" y="626428"/>
            <a:ext cx="2733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12693F"/>
                </a:solidFill>
                <a:latin typeface="Congenial" panose="020B0604020202020204" pitchFamily="2" charset="0"/>
              </a:rPr>
              <a:t>TD Types Distribution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E1FA6D-E6A8-AE3B-F7C6-EA9B9CCF6C6B}"/>
              </a:ext>
            </a:extLst>
          </p:cNvPr>
          <p:cNvSpPr/>
          <p:nvPr/>
        </p:nvSpPr>
        <p:spPr>
          <a:xfrm>
            <a:off x="94755" y="121255"/>
            <a:ext cx="1289546" cy="3393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genial" panose="02000503040000020004" pitchFamily="2" charset="0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2FC0B-F8E0-83DB-F119-A39634E1FE63}"/>
              </a:ext>
            </a:extLst>
          </p:cNvPr>
          <p:cNvSpPr txBox="1"/>
          <p:nvPr/>
        </p:nvSpPr>
        <p:spPr>
          <a:xfrm>
            <a:off x="44651" y="4860017"/>
            <a:ext cx="88295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 dirty="0">
                <a:solidFill>
                  <a:schemeClr val="tx1"/>
                </a:solidFill>
              </a:rPr>
              <a:t>Zadia Codabux, Melina </a:t>
            </a:r>
            <a:r>
              <a:rPr lang="en-CA" sz="800" dirty="0" err="1">
                <a:solidFill>
                  <a:schemeClr val="tx1"/>
                </a:solidFill>
              </a:rPr>
              <a:t>Vidoni</a:t>
            </a:r>
            <a:r>
              <a:rPr lang="en-CA" sz="800" dirty="0">
                <a:solidFill>
                  <a:schemeClr val="tx1"/>
                </a:solidFill>
              </a:rPr>
              <a:t>, Fatemeh H. </a:t>
            </a:r>
            <a:r>
              <a:rPr lang="en-CA" sz="800" dirty="0" err="1">
                <a:solidFill>
                  <a:schemeClr val="tx1"/>
                </a:solidFill>
              </a:rPr>
              <a:t>Fard</a:t>
            </a:r>
            <a:r>
              <a:rPr lang="en-CA" sz="800" dirty="0">
                <a:solidFill>
                  <a:schemeClr val="tx1"/>
                </a:solidFill>
              </a:rPr>
              <a:t>, Technical Debt in the Peer-Review Documentation of R Packages: a </a:t>
            </a:r>
            <a:r>
              <a:rPr lang="en-CA" sz="800" dirty="0" err="1">
                <a:solidFill>
                  <a:schemeClr val="tx1"/>
                </a:solidFill>
              </a:rPr>
              <a:t>rOpenSci</a:t>
            </a:r>
            <a:r>
              <a:rPr lang="en-CA" sz="800" dirty="0">
                <a:solidFill>
                  <a:schemeClr val="tx1"/>
                </a:solidFill>
              </a:rPr>
              <a:t> Case Study, Mining Software Repositories Conference, 2021</a:t>
            </a:r>
          </a:p>
        </p:txBody>
      </p:sp>
    </p:spTree>
    <p:extLst>
      <p:ext uri="{BB962C8B-B14F-4D97-AF65-F5344CB8AC3E}">
        <p14:creationId xmlns:p14="http://schemas.microsoft.com/office/powerpoint/2010/main" val="78771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4A4153-54DA-A0E7-F6AA-6140137581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816162-6048-9E3C-288E-137EAC689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15" y="731905"/>
            <a:ext cx="6188052" cy="38590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E70CBB-576C-F796-DF89-B7987D41F420}"/>
              </a:ext>
            </a:extLst>
          </p:cNvPr>
          <p:cNvSpPr txBox="1"/>
          <p:nvPr/>
        </p:nvSpPr>
        <p:spPr>
          <a:xfrm>
            <a:off x="1655714" y="393657"/>
            <a:ext cx="3425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12693F"/>
                </a:solidFill>
                <a:latin typeface="Congenial" panose="020B0604020202020204" pitchFamily="2" charset="0"/>
              </a:rPr>
              <a:t>TD Types based on User Roles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E1FA6D-E6A8-AE3B-F7C6-EA9B9CCF6C6B}"/>
              </a:ext>
            </a:extLst>
          </p:cNvPr>
          <p:cNvSpPr/>
          <p:nvPr/>
        </p:nvSpPr>
        <p:spPr>
          <a:xfrm>
            <a:off x="94755" y="121255"/>
            <a:ext cx="1289546" cy="3393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genial" panose="02000503040000020004" pitchFamily="2" charset="0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7E644-040D-44E4-6D26-C543191D7537}"/>
              </a:ext>
            </a:extLst>
          </p:cNvPr>
          <p:cNvSpPr txBox="1"/>
          <p:nvPr/>
        </p:nvSpPr>
        <p:spPr>
          <a:xfrm>
            <a:off x="44651" y="4860017"/>
            <a:ext cx="88295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 dirty="0">
                <a:solidFill>
                  <a:schemeClr val="tx1"/>
                </a:solidFill>
              </a:rPr>
              <a:t>Zadia Codabux, Melina </a:t>
            </a:r>
            <a:r>
              <a:rPr lang="en-CA" sz="800" dirty="0" err="1">
                <a:solidFill>
                  <a:schemeClr val="tx1"/>
                </a:solidFill>
              </a:rPr>
              <a:t>Vidoni</a:t>
            </a:r>
            <a:r>
              <a:rPr lang="en-CA" sz="800" dirty="0">
                <a:solidFill>
                  <a:schemeClr val="tx1"/>
                </a:solidFill>
              </a:rPr>
              <a:t>, Fatemeh H. </a:t>
            </a:r>
            <a:r>
              <a:rPr lang="en-CA" sz="800" dirty="0" err="1">
                <a:solidFill>
                  <a:schemeClr val="tx1"/>
                </a:solidFill>
              </a:rPr>
              <a:t>Fard</a:t>
            </a:r>
            <a:r>
              <a:rPr lang="en-CA" sz="800" dirty="0">
                <a:solidFill>
                  <a:schemeClr val="tx1"/>
                </a:solidFill>
              </a:rPr>
              <a:t>, Technical Debt in the Peer-Review Documentation of R Packages: a </a:t>
            </a:r>
            <a:r>
              <a:rPr lang="en-CA" sz="800" dirty="0" err="1">
                <a:solidFill>
                  <a:schemeClr val="tx1"/>
                </a:solidFill>
              </a:rPr>
              <a:t>rOpenSci</a:t>
            </a:r>
            <a:r>
              <a:rPr lang="en-CA" sz="800" dirty="0">
                <a:solidFill>
                  <a:schemeClr val="tx1"/>
                </a:solidFill>
              </a:rPr>
              <a:t> Case Study, Mining Software Repositories Conference, 2021</a:t>
            </a:r>
          </a:p>
        </p:txBody>
      </p:sp>
    </p:spTree>
    <p:extLst>
      <p:ext uri="{BB962C8B-B14F-4D97-AF65-F5344CB8AC3E}">
        <p14:creationId xmlns:p14="http://schemas.microsoft.com/office/powerpoint/2010/main" val="11710973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455</Words>
  <Application>Microsoft Office PowerPoint</Application>
  <PresentationFormat>On-screen Show (16:9)</PresentationFormat>
  <Paragraphs>61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Congenial</vt:lpstr>
      <vt:lpstr>Georgia</vt:lpstr>
      <vt:lpstr>Simple Light</vt:lpstr>
      <vt:lpstr>Technical Debt in R Packages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Debt in R Packages</dc:title>
  <cp:lastModifiedBy>Codabux, Zadia</cp:lastModifiedBy>
  <cp:revision>176</cp:revision>
  <dcterms:modified xsi:type="dcterms:W3CDTF">2023-04-27T05:47:05Z</dcterms:modified>
</cp:coreProperties>
</file>