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5"/>
  </p:notesMasterIdLst>
  <p:sldIdLst>
    <p:sldId id="258" r:id="rId2"/>
    <p:sldId id="315" r:id="rId3"/>
    <p:sldId id="317" r:id="rId4"/>
    <p:sldId id="314" r:id="rId5"/>
    <p:sldId id="266" r:id="rId6"/>
    <p:sldId id="267" r:id="rId7"/>
    <p:sldId id="268" r:id="rId8"/>
    <p:sldId id="320" r:id="rId9"/>
    <p:sldId id="318" r:id="rId10"/>
    <p:sldId id="316" r:id="rId11"/>
    <p:sldId id="309" r:id="rId12"/>
    <p:sldId id="300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6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9B74D-783E-524B-A196-8DBD9F2154B3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4E01C-1ADE-0D45-B0A3-9D56CA0A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1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6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8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9CABC0C-B6DF-45E9-B954-11C99AA62C3E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9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2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4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2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4/25/23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F8082C-0922-4249-A612-B415F5231620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dbotswana.org/" TargetMode="External"/><Relationship Id="rId2" Type="http://schemas.openxmlformats.org/officeDocument/2006/relationships/hyperlink" Target="mailto:tshukudue@ub.ac.b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applij/article-abstract/21/1/47/18114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58460" y="315328"/>
            <a:ext cx="9144000" cy="11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ct val="100000"/>
            </a:pPr>
            <a:br>
              <a:rPr lang="en-GB" sz="1400" dirty="0"/>
            </a:br>
            <a:endParaRPr sz="1400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761306" y="1619480"/>
            <a:ext cx="9359177" cy="299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algn="ctr">
              <a:spcBef>
                <a:spcPts val="0"/>
              </a:spcBef>
              <a:buSzPts val="2800"/>
            </a:pPr>
            <a:r>
              <a:rPr lang="en-GB" sz="9600" i="0" dirty="0">
                <a:effectLst/>
                <a:latin typeface="Atkinson Hyperlegible"/>
              </a:rPr>
              <a:t>It Will Never Work in Theory</a:t>
            </a:r>
          </a:p>
          <a:p>
            <a:pPr algn="ctr">
              <a:spcBef>
                <a:spcPts val="0"/>
              </a:spcBef>
              <a:buSzPts val="2800"/>
            </a:pPr>
            <a:r>
              <a:rPr lang="en-GB" sz="9600" i="0" dirty="0">
                <a:effectLst/>
                <a:latin typeface="Atkinson Hyperlegible"/>
              </a:rPr>
              <a:t>April 2023 Lightning Talks</a:t>
            </a:r>
          </a:p>
          <a:p>
            <a:pPr lvl="0" algn="ctr">
              <a:spcBef>
                <a:spcPts val="0"/>
              </a:spcBef>
              <a:buSzPts val="2800"/>
            </a:pPr>
            <a:endParaRPr lang="en-GB" sz="9600" dirty="0"/>
          </a:p>
          <a:p>
            <a:pPr lvl="0" algn="ctr">
              <a:spcBef>
                <a:spcPts val="0"/>
              </a:spcBef>
              <a:buSzPts val="2800"/>
            </a:pPr>
            <a:endParaRPr lang="en-GB" sz="11200" dirty="0"/>
          </a:p>
          <a:p>
            <a:pPr lvl="0" algn="ctr">
              <a:spcBef>
                <a:spcPts val="0"/>
              </a:spcBef>
              <a:buSzPts val="2800"/>
            </a:pPr>
            <a:r>
              <a:rPr lang="en-GB" sz="11200" dirty="0"/>
              <a:t>Understanding conceptual transfer in students learning new programming languages</a:t>
            </a:r>
          </a:p>
          <a:p>
            <a:pPr lvl="0" algn="ctr">
              <a:spcBef>
                <a:spcPts val="0"/>
              </a:spcBef>
              <a:buSzPts val="2800"/>
            </a:pPr>
            <a:endParaRPr lang="en-GB" sz="9600" dirty="0">
              <a:latin typeface="Avenir"/>
              <a:ea typeface="Avenir"/>
              <a:cs typeface="Avenir"/>
              <a:sym typeface="Avenir"/>
            </a:endParaRPr>
          </a:p>
          <a:p>
            <a:pPr lvl="0" algn="ctr">
              <a:spcBef>
                <a:spcPts val="0"/>
              </a:spcBef>
              <a:buSzPts val="2800"/>
            </a:pPr>
            <a:r>
              <a:rPr lang="en-GB" sz="9600" dirty="0">
                <a:latin typeface="Avenir"/>
                <a:ea typeface="Avenir"/>
                <a:cs typeface="Avenir"/>
                <a:sym typeface="Avenir"/>
              </a:rPr>
              <a:t>By Ethel Tshukudu, PhD</a:t>
            </a:r>
          </a:p>
          <a:p>
            <a:pPr lvl="0" algn="ctr">
              <a:spcBef>
                <a:spcPts val="0"/>
              </a:spcBef>
              <a:buSzPts val="2800"/>
            </a:pPr>
            <a:r>
              <a:rPr lang="en-GB" sz="9600" dirty="0">
                <a:latin typeface="Avenir"/>
                <a:ea typeface="Avenir"/>
                <a:cs typeface="Avenir"/>
                <a:sym typeface="Avenir"/>
              </a:rPr>
              <a:t>University of Botswana</a:t>
            </a:r>
          </a:p>
          <a:p>
            <a:pPr lvl="0" algn="ctr">
              <a:spcBef>
                <a:spcPts val="0"/>
              </a:spcBef>
              <a:buSzPts val="2800"/>
            </a:pPr>
            <a:r>
              <a:rPr lang="en-GB" sz="9600" dirty="0" err="1">
                <a:latin typeface="Avenir"/>
                <a:ea typeface="Avenir"/>
                <a:cs typeface="Avenir"/>
                <a:sym typeface="Avenir"/>
              </a:rPr>
              <a:t>tshukudue@ub.ac.bw</a:t>
            </a:r>
            <a:endParaRPr lang="en-GB" sz="9600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>
              <a:spcBef>
                <a:spcPts val="0"/>
              </a:spcBef>
              <a:buSzPts val="2800"/>
            </a:pPr>
            <a:r>
              <a:rPr lang="en-GB" sz="1800" dirty="0"/>
              <a:t> </a:t>
            </a: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dirty="0"/>
              <a:t> 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2627169" y="4617782"/>
            <a:ext cx="1426168" cy="49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8311" y="833485"/>
            <a:ext cx="1118429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D3D3-BE03-2F11-005A-041AFCCE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from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D432-2E42-E708-D7BD-7C13C3AD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Multiple Programming Languages in the Curriculum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Recommended by ACM and IEE guidelines for undergrad CS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K-12 also</a:t>
            </a:r>
          </a:p>
          <a:p>
            <a:r>
              <a:rPr lang="en-GB" dirty="0"/>
              <a:t>Relative Novices’ Fragile Knowledge (inert, partial and misplaced by Perkins et al)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Educators focus on problem solving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Educators overestimate knowledge of PL1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Second language educators assumes a lot of knowledge that is not in place</a:t>
            </a:r>
          </a:p>
          <a:p>
            <a:pPr marL="274320" lvl="1" indent="0">
              <a:buNone/>
            </a:pPr>
            <a:endParaRPr lang="en-GB" dirty="0"/>
          </a:p>
          <a:p>
            <a:r>
              <a:rPr lang="en-GB" dirty="0"/>
              <a:t>Deepening Conceptual Understanding through Second Language Learning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Finding gaps in knowledge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Opportunity to teach hidden concepts e.g. scoping, aliasing etc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Allowing students to fail and correct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Comparisons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Correcting and connecting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5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F152-5CE5-292A-CA19-0096D4ED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BA64-1B1B-7678-6BAB-A4CBE81E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dirty="0"/>
              <a:t>Questions:</a:t>
            </a:r>
          </a:p>
          <a:p>
            <a:pPr lvl="1" fontAlgn="base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 often get asked :</a:t>
            </a:r>
          </a:p>
          <a:p>
            <a:pPr lvl="2" fontAlgn="base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Which is the best first PL to start with? </a:t>
            </a:r>
          </a:p>
          <a:p>
            <a:pPr lvl="2" fontAlgn="base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Transfer in other language contexts?</a:t>
            </a:r>
          </a:p>
          <a:p>
            <a:pPr marL="548640" lvl="2" indent="0" fontAlgn="base">
              <a:buNone/>
            </a:pPr>
            <a:endParaRPr lang="en-GB" dirty="0"/>
          </a:p>
          <a:p>
            <a:r>
              <a:rPr lang="en-GB" dirty="0"/>
              <a:t>Question to you: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Who is my research relevant to? 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Pure relative novices not CS majors?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CS majors (CS0 and CS1)?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Anyone?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Further validation of the model in new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Further validation of the pedagogy in new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Exploring more deepening conceptual understanding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8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C81C-B442-7C40-AFD4-DBB78690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Thesis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21A0-BB10-FD45-B1C2-35B014C8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Ethel Tshukudu and Quintin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2020. Semantic Transfer in Pro-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gramming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Languages: Exploratory Study of Relative Novices. In Proceedings of the 2020 ACM Conference on Innovation and Technology in Computer Science Education. 307–313. [29].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Ethel Tshukudu and Quintin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2020. Understanding Conceptual Transfer for Students Learning New Programming Languages. In Proceedings of the 2020 ACM Conference on International Computing Education Research. 227–237. [30]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Ethel Tshukudu and Quintin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[n. d.]. Understanding conceptual transfer in second and subsequent programming languages. In Cambridge Computing Education Research Symposium. 18. [31]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Ethel Tshukudu and Siri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Annethe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Moe Jensen. 2020. The Role of Explicit Instruction on Students Learning their Second Programming Language. UKICER ’20: United Kingdom Ireland Computing Education Research conference. 10–16 [33]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Ethel Tshukudu, Quintin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Olivier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Goletti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Alaaeddin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Swidan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and Fe-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lienne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Hermans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2021. Teachers’ Views and Experiences on Teaching Second and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Programming Languages . In Proceedings of the 17th ACM Conference on Interna-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tional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Computing Education Research (ICER 2021), Au- gust 16–19, 2021, Virtual Event, USA. ACM, New York, NY, USA, 12 pages. https://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doi.org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/10.1145/3446871.3469752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Ethel Tshukudu, Quintin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Mary Ellen Foster. 2021. Evaluating a Pedagogy for Improving Conceptual Transfer and Understanding in a Second Program-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Language Learning Context .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KoliCalling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’21: </a:t>
            </a:r>
          </a:p>
        </p:txBody>
      </p:sp>
    </p:spTree>
    <p:extLst>
      <p:ext uri="{BB962C8B-B14F-4D97-AF65-F5344CB8AC3E}">
        <p14:creationId xmlns:p14="http://schemas.microsoft.com/office/powerpoint/2010/main" val="78702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560F-EE5D-D1CA-EB34-481FFB8E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CE78-04BC-1B14-14E6-A87D2BEE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buSzPts val="2800"/>
              <a:buNone/>
            </a:pPr>
            <a:r>
              <a:rPr lang="en-GB" sz="2000" dirty="0">
                <a:latin typeface="Avenir"/>
                <a:ea typeface="Avenir"/>
                <a:cs typeface="Avenir"/>
                <a:sym typeface="Avenir"/>
              </a:rPr>
              <a:t>By Ethel Tshukudu, PhD</a:t>
            </a:r>
          </a:p>
          <a:p>
            <a:pPr marL="0" lvl="0" indent="0" algn="ctr">
              <a:spcBef>
                <a:spcPts val="0"/>
              </a:spcBef>
              <a:buSzPts val="2800"/>
              <a:buNone/>
            </a:pPr>
            <a:r>
              <a:rPr lang="en-GB" sz="2000" dirty="0">
                <a:latin typeface="Avenir"/>
                <a:ea typeface="Avenir"/>
                <a:cs typeface="Avenir"/>
                <a:sym typeface="Avenir"/>
              </a:rPr>
              <a:t>University of Botswana </a:t>
            </a:r>
          </a:p>
          <a:p>
            <a:pPr marL="0" lvl="0" indent="0" algn="ctr">
              <a:spcBef>
                <a:spcPts val="0"/>
              </a:spcBef>
              <a:buSzPts val="2800"/>
              <a:buNone/>
            </a:pPr>
            <a:r>
              <a:rPr lang="en-GB" sz="2000" dirty="0">
                <a:latin typeface="Avenir"/>
                <a:ea typeface="Avenir"/>
                <a:cs typeface="Avenir"/>
                <a:sym typeface="Avenir"/>
                <a:hlinkClick r:id="rId2"/>
              </a:rPr>
              <a:t>tshukudue@ub.ac.bw</a:t>
            </a:r>
            <a:endParaRPr lang="en-GB" sz="2000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>
              <a:spcBef>
                <a:spcPts val="0"/>
              </a:spcBef>
              <a:buSzPts val="2800"/>
              <a:buNone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Website: </a:t>
            </a:r>
            <a:r>
              <a:rPr lang="en-GB" dirty="0">
                <a:latin typeface="Avenir"/>
                <a:ea typeface="Avenir"/>
                <a:cs typeface="Avenir"/>
                <a:sym typeface="Avenir"/>
                <a:hlinkClick r:id="rId3"/>
              </a:rPr>
              <a:t>https://www.csedbotswana.org/</a:t>
            </a: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 </a:t>
            </a:r>
            <a:endParaRPr lang="en-GB" sz="2000" dirty="0">
              <a:latin typeface="Avenir"/>
              <a:ea typeface="Avenir"/>
              <a:cs typeface="Avenir"/>
              <a:sym typeface="Aven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2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1577-6D34-846F-943F-CF9CDF99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Aims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12F8-2665-7F07-C49F-DD4798E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Difficulties students face during transition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PhD research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Conceptual transfer in students learning new programming languages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Explore and Investigate how transfer occurs in relative novice programmers during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 comprehension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Drew heavily from natural language theories 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psycholinguistic model-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Lexical representation and development in a second language</a:t>
            </a:r>
            <a:r>
              <a:rPr lang="en-GB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Jiang Nan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Ringbom cross-linguistic similarities)</a:t>
            </a:r>
          </a:p>
        </p:txBody>
      </p:sp>
    </p:spTree>
    <p:extLst>
      <p:ext uri="{BB962C8B-B14F-4D97-AF65-F5344CB8AC3E}">
        <p14:creationId xmlns:p14="http://schemas.microsoft.com/office/powerpoint/2010/main" val="13910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9167-7FA1-2A62-1EEC-3B3F0B55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2C0B3-81D5-753B-0570-C4DB7C118A18}"/>
              </a:ext>
            </a:extLst>
          </p:cNvPr>
          <p:cNvSpPr txBox="1"/>
          <p:nvPr/>
        </p:nvSpPr>
        <p:spPr>
          <a:xfrm>
            <a:off x="564989" y="1932076"/>
            <a:ext cx="11405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*Semantic transfer based on syntax similarities plays a role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Phase 1-Exploring transfer(Qualitative study)</a:t>
            </a:r>
          </a:p>
          <a:p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 2-Model of PL transfer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Phase 3-Model Validation (Quantitative-4 studies)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*Transfer interventions can lead to improved conceptual transfer and understanding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Phase 4-Teachers’ experiences and transfer interventions(Qualitative)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Phase 5-Transfer pedagogy (Qualitative and quantitative-2 studies) </a:t>
            </a:r>
          </a:p>
        </p:txBody>
      </p:sp>
    </p:spTree>
    <p:extLst>
      <p:ext uri="{BB962C8B-B14F-4D97-AF65-F5344CB8AC3E}">
        <p14:creationId xmlns:p14="http://schemas.microsoft.com/office/powerpoint/2010/main" val="216239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4436-7E74-7818-874B-F49E1F8D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CFEE-21D0-70B9-CB99-6ED971C9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20" y="1994053"/>
            <a:ext cx="5590980" cy="4178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of PL transfer: </a:t>
            </a:r>
          </a:p>
          <a:p>
            <a:pPr lvl="1"/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validated in one context (Python-Java). 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Similar syntax + similar semantics =positive transfer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Similar syntax + different semantics=negative transfer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Different syntax +similar semantics=minimal or no transfer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BDE0A33-BCD3-088A-3977-E1F067BF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49" y="1917528"/>
            <a:ext cx="6542388" cy="37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8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EXAMPLE: True Carryover Concept (TCC)</a:t>
            </a:r>
          </a:p>
        </p:txBody>
      </p:sp>
      <p:pic>
        <p:nvPicPr>
          <p:cNvPr id="6" name="Picture 5" descr="C:\Users\ADMIN\Pictures\categorisation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12"/>
          <a:stretch/>
        </p:blipFill>
        <p:spPr bwMode="auto">
          <a:xfrm>
            <a:off x="430933" y="3686655"/>
            <a:ext cx="6195176" cy="16488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03031" y="1544604"/>
            <a:ext cx="7211588" cy="1786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Aharoni" panose="02010803020104030203" pitchFamily="2" charset="-79"/>
              </a:rPr>
              <a:t>A construct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Aharoni" panose="02010803020104030203" pitchFamily="2" charset="-79"/>
              </a:rPr>
              <a:t>similar syntax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Aharoni" panose="02010803020104030203" pitchFamily="2" charset="-79"/>
              </a:rPr>
              <a:t>similar underlying semantics in PL1 and PL2.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Aharoni" panose="02010803020104030203" pitchFamily="2" charset="-79"/>
              </a:rPr>
              <a:t>For example, a while loop in Python and Java.</a:t>
            </a:r>
          </a:p>
        </p:txBody>
      </p:sp>
      <p:pic>
        <p:nvPicPr>
          <p:cNvPr id="9" name="Picture 8" descr="C:\Users\ADMIN\Pictures\assimilation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8195" r="64102" b="54247"/>
          <a:stretch/>
        </p:blipFill>
        <p:spPr bwMode="auto">
          <a:xfrm>
            <a:off x="8293994" y="1544604"/>
            <a:ext cx="1641744" cy="21420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C:\Users\ADMIN\Pictures\assimilation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55040" r="64102" b="9178"/>
          <a:stretch/>
        </p:blipFill>
        <p:spPr bwMode="auto">
          <a:xfrm>
            <a:off x="8293994" y="4362450"/>
            <a:ext cx="1885950" cy="24955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7946265" y="682580"/>
            <a:ext cx="2575774" cy="759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Potential relationship between languages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47150" y="3748646"/>
            <a:ext cx="2575774" cy="759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Effects of semantic transfer</a:t>
            </a:r>
          </a:p>
        </p:txBody>
      </p:sp>
    </p:spTree>
    <p:extLst>
      <p:ext uri="{BB962C8B-B14F-4D97-AF65-F5344CB8AC3E}">
        <p14:creationId xmlns:p14="http://schemas.microsoft.com/office/powerpoint/2010/main" val="619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" y="1570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EXAMPLE False Carryover Concept (FCC)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3031" y="1544604"/>
            <a:ext cx="7211588" cy="1786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Aharoni" panose="02010803020104030203" pitchFamily="2" charset="-79"/>
              </a:rPr>
              <a:t>A construct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Aharoni" panose="02010803020104030203" pitchFamily="2" charset="-79"/>
              </a:rPr>
              <a:t>similar syntax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Aharoni" panose="02010803020104030203" pitchFamily="2" charset="-79"/>
              </a:rPr>
              <a:t>Different semantics in PL1 and PL2.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Aharoni" panose="02010803020104030203" pitchFamily="2" charset="-79"/>
              </a:rPr>
              <a:t> For example, equality of arrays in Python 3 and Java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946265" y="682580"/>
            <a:ext cx="2575774" cy="759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Potential relationship between languages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47150" y="3748646"/>
            <a:ext cx="2575774" cy="759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Effects of semantic transfer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 t="26356" r="1" b="58476"/>
          <a:stretch/>
        </p:blipFill>
        <p:spPr>
          <a:xfrm>
            <a:off x="58874" y="3800162"/>
            <a:ext cx="7988276" cy="861990"/>
          </a:xfrm>
          <a:prstGeom prst="rect">
            <a:avLst/>
          </a:prstGeom>
        </p:spPr>
      </p:pic>
      <p:pic>
        <p:nvPicPr>
          <p:cNvPr id="13" name="Picture 12" descr="C:\Users\ADMIN\Pictures\assimilation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4" t="9013" r="39739" b="54517"/>
          <a:stretch/>
        </p:blipFill>
        <p:spPr bwMode="auto">
          <a:xfrm>
            <a:off x="8654603" y="1482613"/>
            <a:ext cx="1101344" cy="21749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C:\Users\ADMIN\Pictures\assimilation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1" t="55591" r="38126" b="11485"/>
          <a:stretch/>
        </p:blipFill>
        <p:spPr bwMode="auto">
          <a:xfrm>
            <a:off x="8746725" y="4599546"/>
            <a:ext cx="1176624" cy="2112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94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" y="1168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EXAMPLE: Abstract True Carryover </a:t>
            </a:r>
            <a:br>
              <a:rPr lang="en-US" sz="3200" b="1" dirty="0"/>
            </a:br>
            <a:r>
              <a:rPr lang="en-US" sz="3200" b="1" dirty="0"/>
              <a:t>Concept (ATCC)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3031" y="1544604"/>
            <a:ext cx="7211588" cy="1786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A construct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Different syntax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Same semantics in PL1 and PL2.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Examples are constructs, whose implementation details are hidden such as data abstraction (objects) in Java which at a low level can represent data structures like Python dictionaries but has structured data and behavior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946265" y="682580"/>
            <a:ext cx="2575774" cy="759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Potential relationship between languages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47150" y="3748646"/>
            <a:ext cx="2575774" cy="759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Effects of semantic transfer</a:t>
            </a:r>
          </a:p>
        </p:txBody>
      </p:sp>
      <p:pic>
        <p:nvPicPr>
          <p:cNvPr id="13" name="Picture 12" descr="C:\Users\ADMIN\Pictures\categorisation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40914"/>
          <a:stretch/>
        </p:blipFill>
        <p:spPr bwMode="auto">
          <a:xfrm>
            <a:off x="352523" y="3686655"/>
            <a:ext cx="6499037" cy="25982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C:\Users\ADMIN\Pictures\assimilation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2" t="9015" r="6560" b="54379"/>
          <a:stretch/>
        </p:blipFill>
        <p:spPr bwMode="auto">
          <a:xfrm>
            <a:off x="8899301" y="1544604"/>
            <a:ext cx="1073642" cy="19971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:\Users\ADMIN\Pictures\assimilation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6" t="56411" r="5579" b="10392"/>
          <a:stretch/>
        </p:blipFill>
        <p:spPr bwMode="auto">
          <a:xfrm>
            <a:off x="8712539" y="4690965"/>
            <a:ext cx="1447165" cy="21670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9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20C1-E646-7349-57A4-06E2F85B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THE MODEL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7A663ECA-60BD-3685-5A7E-7681D34EC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4432" y="2093976"/>
            <a:ext cx="5567940" cy="405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013AD-E5BD-F742-92AD-3A80A8E972D9}"/>
              </a:ext>
            </a:extLst>
          </p:cNvPr>
          <p:cNvSpPr txBox="1"/>
          <p:nvPr/>
        </p:nvSpPr>
        <p:spPr>
          <a:xfrm>
            <a:off x="581892" y="2093976"/>
            <a:ext cx="61125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Second year students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European universities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Python-Java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Similarities between programming languages 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play a significant role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semantic and 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conceptual transfer between programming 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1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69AC0-7370-0F7A-EBD2-35A80F89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Contributions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FE50581D-307F-B57C-84FA-9B5CBA0D9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999" y="1765181"/>
            <a:ext cx="6882269" cy="3337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411C0-4586-1ABA-CFD5-9A2F8348EF86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Pedagogy of transfer: </a:t>
            </a:r>
          </a:p>
          <a:p>
            <a:pPr lvl="1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thesis also shows how the MPLT was used to shape the design of a transfer pedagogy in the class- room.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 preparation: Data showing teachers are not aware of the issues hence professional development may be needed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16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{316EB109-BD55-3340-BD0B-41FE856B765A}tf10001070</Template>
  <TotalTime>2394</TotalTime>
  <Words>874</Words>
  <Application>Microsoft Macintosh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Atkinson Hyperlegible</vt:lpstr>
      <vt:lpstr>Avenir</vt:lpstr>
      <vt:lpstr>Calibri</vt:lpstr>
      <vt:lpstr>Courier New</vt:lpstr>
      <vt:lpstr>Garamond</vt:lpstr>
      <vt:lpstr>Rockwell</vt:lpstr>
      <vt:lpstr>Rockwell Condensed</vt:lpstr>
      <vt:lpstr>Rockwell Extra Bold</vt:lpstr>
      <vt:lpstr>Wingdings</vt:lpstr>
      <vt:lpstr>Wood Type</vt:lpstr>
      <vt:lpstr> </vt:lpstr>
      <vt:lpstr>Motivation and Aims  </vt:lpstr>
      <vt:lpstr>Research design </vt:lpstr>
      <vt:lpstr>Contributions</vt:lpstr>
      <vt:lpstr>EXAMPLE: True Carryover Concept (TCC)</vt:lpstr>
      <vt:lpstr>EXAMPLE False Carryover Concept (FCC)</vt:lpstr>
      <vt:lpstr>EXAMPLE: Abstract True Carryover  Concept (ATCC)</vt:lpstr>
      <vt:lpstr>VALIDATION OF THE MODEL</vt:lpstr>
      <vt:lpstr>Contributions</vt:lpstr>
      <vt:lpstr>Deep learning from the thesis</vt:lpstr>
      <vt:lpstr>NEXT STEPS and questions</vt:lpstr>
      <vt:lpstr>MAIN Thesis publications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Ethel Tshukudu (PGR)</dc:creator>
  <cp:lastModifiedBy>Ethel Tshukudu (PGR)</cp:lastModifiedBy>
  <cp:revision>173</cp:revision>
  <dcterms:created xsi:type="dcterms:W3CDTF">2022-02-10T22:00:26Z</dcterms:created>
  <dcterms:modified xsi:type="dcterms:W3CDTF">2023-04-25T10:27:50Z</dcterms:modified>
</cp:coreProperties>
</file>