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09" r:id="rId3"/>
    <p:sldId id="341" r:id="rId4"/>
    <p:sldId id="335" r:id="rId5"/>
    <p:sldId id="346" r:id="rId6"/>
    <p:sldId id="328" r:id="rId7"/>
    <p:sldId id="347" r:id="rId8"/>
    <p:sldId id="333" r:id="rId9"/>
    <p:sldId id="331" r:id="rId10"/>
    <p:sldId id="332" r:id="rId11"/>
    <p:sldId id="348" r:id="rId12"/>
    <p:sldId id="3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0B80"/>
    <a:srgbClr val="D749AE"/>
    <a:srgbClr val="ED59CD"/>
    <a:srgbClr val="C11907"/>
    <a:srgbClr val="FFCDED"/>
    <a:srgbClr val="650352"/>
    <a:srgbClr val="4E0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32B79-88B7-4800-A4F8-020EAC053E2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B2E0A-7F84-435D-88C9-89109F87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5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D493-E692-41BC-AF3F-FFCC42FF6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21A0F-C738-428E-8AEE-8DCDCC257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E420-B393-4675-876D-A01A2269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FC21-E294-45F4-BB44-6D3F20BC862D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B9C2D-6C1B-4895-AC3D-09FC5F34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01201-8130-4983-A0A1-C5A316AB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E06F-D4BE-4DBE-9E52-F9B41C83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5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0294-3C82-4511-9DE9-E152837C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4A549-DC35-4A1C-BE00-01E3F59B1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DFAB9-9B72-49A8-8F0C-427535D7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2E55-36DD-43D0-8740-F878B69D10C4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30D25-394E-4CB1-AD02-1AA5709C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A16E9-0F06-427E-8166-7EF435B0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E06F-D4BE-4DBE-9E52-F9B41C83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4EB6C-44CA-4395-A4ED-4630B138E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4B6BF-4825-468D-A2EA-F4206587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6F82E-C18C-40B6-B0D5-4C091893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75F8-050D-4035-94F5-230FA797EAB5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3794-5D45-4E44-BE34-5399D601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EB51C-1373-4103-9333-16A372DB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E06F-D4BE-4DBE-9E52-F9B41C83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8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E50B-9FF4-4427-B640-23072068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13696-389E-4262-B0EF-4E375A35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0F3E8-5237-40B3-9B66-C51FB24D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F3BF-5692-4D39-B504-8320CEE263F6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0557-F3E1-40E7-AA11-48A3019A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9AED-FC93-4566-BCAC-9B39A853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E06F-D4BE-4DBE-9E52-F9B41C83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4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D6E1-FFBE-4003-9CC1-DB6571EF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1E844-E377-43AB-B9DD-83EA230FF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D2B4-C25C-465F-AD46-56F5FC04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7474-7A9A-47DD-A2F5-8B4A4F3BD4DF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BB22A-59EB-408A-AF8E-01532839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9F82-415B-40C0-B524-21E31C49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E06F-D4BE-4DBE-9E52-F9B41C83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6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7D43-55A1-45C0-938A-2FBFF9C3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2FEBA-E508-44D9-B126-5532B1684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E0750-E7EB-4249-9A3E-0838E3106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88094-A0C7-4062-BD60-FDE802A9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48E9-F2CC-4AC5-BA8E-FE8ACFE926E1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B21C3-39B5-4ECB-881D-84AAC152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24A07-AB63-4CEC-8699-AFD3EC0E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E06F-D4BE-4DBE-9E52-F9B41C83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4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2E61-C8B9-44BA-91F3-D18498CD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0F3D5-5E4A-424A-A9B7-7ECD7AC77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61650-6A9F-4433-B77B-07EF1F162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10915-7B45-43D5-88A3-50E704B49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EAD69-CA33-4D10-A5C4-86143C388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81C32-3E58-4F7D-A647-8F669733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1FFB-20CC-44BF-AB41-EEA711F1A226}" type="datetime1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FE47D-DE55-4BD3-9D57-6E9F2252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EE9F9-531E-4190-9F9F-39BD2A5E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E06F-D4BE-4DBE-9E52-F9B41C83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7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0CFF-D46D-4215-B8B3-941D4BC7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53BD6-580A-4EC0-82A4-B36F3D98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487C-108C-478A-8403-7D6889DF2B6E}" type="datetime1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CE1C5-BCD4-4118-9C74-367F12A8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DA9F8-E3ED-4AF9-83C4-287F00EE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E06F-D4BE-4DBE-9E52-F9B41C83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4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89679-8DAB-4604-A3F3-922E5678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37A2-7C56-40F4-912B-BE30E27B1E52}" type="datetime1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65851-DCB4-4D4F-AB33-35325545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B53E6-A410-4097-8C57-5E610E83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E06F-D4BE-4DBE-9E52-F9B41C83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450C-A044-4D74-94A3-BCE561F9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EC8CC-6C9B-41A8-B682-163364300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457E9-55CD-4B24-9BDF-DD3603D83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559DB-31D4-4B28-AA92-897CD7F7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B8F4-5EF9-4A14-A4F4-ABC81517F433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1C39E-B77D-48C4-8E6A-B0036766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C5528-7A7D-4A6E-B39E-9DC87AE4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E06F-D4BE-4DBE-9E52-F9B41C83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0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AEEC-DAA4-4F18-B0DA-95B42170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66C73-A864-4B13-8196-FDAA4707B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B5ED6-D76A-4160-915F-196DF14EE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3F6F2-A06B-431D-9413-90153F2E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9AF9-2901-444C-ABF1-3BECDFAE0F62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A0691-95A7-4401-B176-E6FF4D43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85301-0B6A-403A-94B7-44090FC1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E06F-D4BE-4DBE-9E52-F9B41C83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8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69461-C299-4870-9B3D-9F9C0BE3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5DBB6-85C7-4FFA-8038-C0331F06E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E182-BE86-4931-9D8A-98ED3AEDD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90027-DC1B-41F3-BD82-096824A5A196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F9365-F50C-4FDF-84FC-1A13763AA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8675D-2E85-40AB-BD4A-0C7BA8D55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1E06F-D4BE-4DBE-9E52-F9B41C83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6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ntool/gin" TargetMode="External"/><Relationship Id="rId2" Type="http://schemas.openxmlformats.org/officeDocument/2006/relationships/hyperlink" Target="https://pmd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ay abstract wireframe technology background Free Photo">
            <a:extLst>
              <a:ext uri="{FF2B5EF4-FFF2-40B4-BE49-F238E27FC236}">
                <a16:creationId xmlns:a16="http://schemas.microsoft.com/office/drawing/2014/main" id="{C2845360-47B3-47CE-BC56-01A0D1DF7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939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2">
            <a:extLst>
              <a:ext uri="{FF2B5EF4-FFF2-40B4-BE49-F238E27FC236}">
                <a16:creationId xmlns:a16="http://schemas.microsoft.com/office/drawing/2014/main" id="{BB35D7EB-AACA-4115-9AB2-C4E0A13BF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87" y="1978317"/>
            <a:ext cx="10716663" cy="865138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Can genetic improvement enhance online code snippets?</a:t>
            </a:r>
            <a:endParaRPr lang="en-US" altLang="en-US" sz="3600" dirty="0">
              <a:solidFill>
                <a:srgbClr val="DD272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F70C-6BDE-4963-BCDC-7668B1FD8CA2}"/>
              </a:ext>
            </a:extLst>
          </p:cNvPr>
          <p:cNvSpPr txBox="1"/>
          <p:nvPr/>
        </p:nvSpPr>
        <p:spPr>
          <a:xfrm>
            <a:off x="1906464" y="3750413"/>
            <a:ext cx="37592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Sherlock A.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Licorish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Otago</a:t>
            </a:r>
          </a:p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Dunedin, New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Zealand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sherlock.licorish@otago.ac.nz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22" y="3750413"/>
            <a:ext cx="877887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8794866" y="6424878"/>
            <a:ext cx="3291840" cy="322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It Will Never Work in </a:t>
            </a:r>
            <a:r>
              <a:rPr lang="en-US" sz="1100" dirty="0" smtClean="0">
                <a:solidFill>
                  <a:schemeClr val="tx1"/>
                </a:solidFill>
              </a:rPr>
              <a:t>Theory (</a:t>
            </a:r>
            <a:r>
              <a:rPr lang="en-NZ" sz="1100" dirty="0" smtClean="0">
                <a:solidFill>
                  <a:schemeClr val="tx1"/>
                </a:solidFill>
              </a:rPr>
              <a:t>NWIT), April 25, 2023</a:t>
            </a:r>
            <a:endParaRPr lang="en-NZ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3B68-0523-4E7C-AECE-65ABB87B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01" y="835075"/>
            <a:ext cx="8612146" cy="3121784"/>
          </a:xfrm>
        </p:spPr>
        <p:txBody>
          <a:bodyPr>
            <a:normAutofit fontScale="92500" lnSpcReduction="10000"/>
          </a:bodyPr>
          <a:lstStyle/>
          <a:p>
            <a:pPr lvl="1" algn="just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static analysis: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 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trivial warnings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non-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Crowd-source </a:t>
            </a:r>
            <a:r>
              <a:rPr lang="en-US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en-US" sz="2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automated program improvement: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towards desired effects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code 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F92CB-7A4B-4D7F-9BF6-3168C699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E06F-D4BE-4DBE-9E52-F9B41C833F9D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E6BA7C-7F9E-4858-880D-A4F201708266}"/>
              </a:ext>
            </a:extLst>
          </p:cNvPr>
          <p:cNvSpPr/>
          <p:nvPr/>
        </p:nvSpPr>
        <p:spPr>
          <a:xfrm>
            <a:off x="0" y="0"/>
            <a:ext cx="111211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432680-430C-43E4-9C1F-B38D65C4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30" y="1"/>
            <a:ext cx="10515600" cy="894676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618" y="4081232"/>
            <a:ext cx="6129786" cy="2549120"/>
          </a:xfrm>
          <a:prstGeom prst="rect">
            <a:avLst/>
          </a:prstGeom>
        </p:spPr>
      </p:pic>
      <p:sp>
        <p:nvSpPr>
          <p:cNvPr id="12" name="Google Shape;67;p13"/>
          <p:cNvSpPr txBox="1">
            <a:spLocks/>
          </p:cNvSpPr>
          <p:nvPr/>
        </p:nvSpPr>
        <p:spPr>
          <a:xfrm>
            <a:off x="6465039" y="1614401"/>
            <a:ext cx="5023391" cy="1814599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Threat</a:t>
            </a:r>
            <a:r>
              <a:rPr lang="en-US" sz="1600" dirty="0" smtClean="0">
                <a:latin typeface="Courier New"/>
                <a:ea typeface="Courier New"/>
                <a:cs typeface="Courier New"/>
                <a:sym typeface="Courier New"/>
              </a:rPr>
              <a:t>: GIN is normally accompanied by unit </a:t>
            </a:r>
            <a:r>
              <a:rPr lang="en-US" sz="16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test suites</a:t>
            </a:r>
            <a:r>
              <a:rPr lang="en-US" sz="1600" dirty="0" smtClean="0">
                <a:latin typeface="Courier New"/>
                <a:ea typeface="Courier New"/>
                <a:cs typeface="Courier New"/>
                <a:sym typeface="Courier New"/>
              </a:rPr>
              <a:t> to assess the validity of mutants. This work does not adopt such tests, and thus our successful patches that cleared performance issues and resulted in </a:t>
            </a:r>
            <a:r>
              <a:rPr lang="en-US" sz="1600" dirty="0" err="1" smtClean="0">
                <a:latin typeface="Courier New"/>
                <a:ea typeface="Courier New"/>
                <a:cs typeface="Courier New"/>
                <a:sym typeface="Courier New"/>
              </a:rPr>
              <a:t>compilable</a:t>
            </a:r>
            <a:r>
              <a:rPr lang="en-US" sz="1600" dirty="0" smtClean="0">
                <a:latin typeface="Courier New"/>
                <a:ea typeface="Courier New"/>
                <a:cs typeface="Courier New"/>
                <a:sym typeface="Courier New"/>
              </a:rPr>
              <a:t> code could have been inflated.</a:t>
            </a:r>
            <a:endParaRPr lang="en-US"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932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3B68-0523-4E7C-AECE-65ABB87B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01" y="835074"/>
            <a:ext cx="10921699" cy="5803082"/>
          </a:xfrm>
        </p:spPr>
        <p:txBody>
          <a:bodyPr>
            <a:normAutofit/>
          </a:bodyPr>
          <a:lstStyle/>
          <a:p>
            <a:pPr lvl="1" algn="just"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F92CB-7A4B-4D7F-9BF6-3168C699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E06F-D4BE-4DBE-9E52-F9B41C833F9D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E6BA7C-7F9E-4858-880D-A4F201708266}"/>
              </a:ext>
            </a:extLst>
          </p:cNvPr>
          <p:cNvSpPr/>
          <p:nvPr/>
        </p:nvSpPr>
        <p:spPr>
          <a:xfrm>
            <a:off x="0" y="0"/>
            <a:ext cx="111211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432680-430C-43E4-9C1F-B38D65C4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30" y="1"/>
            <a:ext cx="10515600" cy="894676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65" y="1189690"/>
            <a:ext cx="988373" cy="1080120"/>
          </a:xfrm>
          <a:prstGeom prst="rect">
            <a:avLst/>
          </a:prstGeom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773" y="1165999"/>
            <a:ext cx="1008112" cy="110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493" y="1177844"/>
            <a:ext cx="1008112" cy="1103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053" y="1165999"/>
            <a:ext cx="1008112" cy="10967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04617" y="1165999"/>
            <a:ext cx="2226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Sarah Meldrum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Caitlin Owen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Savarimuthu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Wagner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265" y="2765744"/>
            <a:ext cx="2752725" cy="5905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656652" y="2737853"/>
            <a:ext cx="4472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Science for Technological Innovation National Science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Funding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378" y="5648427"/>
            <a:ext cx="4276725" cy="8953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125165" y="5987018"/>
            <a:ext cx="1428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265" y="3954012"/>
            <a:ext cx="2485266" cy="110270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523354" y="4091648"/>
            <a:ext cx="2591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Commerce Research Grant Funding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B35D7EB-AACA-4115-9AB2-C4E0A13BFED5}"/>
              </a:ext>
            </a:extLst>
          </p:cNvPr>
          <p:cNvSpPr txBox="1">
            <a:spLocks/>
          </p:cNvSpPr>
          <p:nvPr/>
        </p:nvSpPr>
        <p:spPr>
          <a:xfrm>
            <a:off x="506863" y="1288747"/>
            <a:ext cx="10716663" cy="8651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enetic </a:t>
            </a:r>
            <a:r>
              <a:rPr lang="en-US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improvement </a:t>
            </a:r>
            <a:r>
              <a:rPr lang="en-US" alt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enhances </a:t>
            </a:r>
            <a:r>
              <a:rPr lang="en-US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online code </a:t>
            </a:r>
            <a:r>
              <a:rPr lang="en-US" alt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snippets!</a:t>
            </a:r>
            <a:endParaRPr lang="en-US" altLang="en-US" sz="3600" dirty="0">
              <a:solidFill>
                <a:srgbClr val="DD272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3F70C-6BDE-4963-BCDC-7668B1FD8CA2}"/>
              </a:ext>
            </a:extLst>
          </p:cNvPr>
          <p:cNvSpPr txBox="1"/>
          <p:nvPr/>
        </p:nvSpPr>
        <p:spPr>
          <a:xfrm>
            <a:off x="1902448" y="3777070"/>
            <a:ext cx="37592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Sherlock A.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Licorish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Otago</a:t>
            </a:r>
          </a:p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Dunedin, New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Zealand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sherlock.licorish@otago.ac.nz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22" y="3750413"/>
            <a:ext cx="877887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0947" y="2767483"/>
            <a:ext cx="2951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thoughts?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8794866" y="6424878"/>
            <a:ext cx="3291840" cy="322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It Will Never Work in </a:t>
            </a:r>
            <a:r>
              <a:rPr lang="en-US" sz="1100" dirty="0" smtClean="0">
                <a:solidFill>
                  <a:schemeClr val="tx1"/>
                </a:solidFill>
              </a:rPr>
              <a:t>Theory (</a:t>
            </a:r>
            <a:r>
              <a:rPr lang="en-NZ" sz="1100" dirty="0" smtClean="0">
                <a:solidFill>
                  <a:schemeClr val="tx1"/>
                </a:solidFill>
              </a:rPr>
              <a:t>NWIT), April 25, 2023</a:t>
            </a:r>
            <a:endParaRPr lang="en-NZ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6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92432680-430C-43E4-9C1F-B38D65C4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30" y="1"/>
            <a:ext cx="10515600" cy="894676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F92CB-7A4B-4D7F-9BF6-3168C699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E06F-D4BE-4DBE-9E52-F9B41C833F9D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E6BA7C-7F9E-4858-880D-A4F201708266}"/>
              </a:ext>
            </a:extLst>
          </p:cNvPr>
          <p:cNvSpPr/>
          <p:nvPr/>
        </p:nvSpPr>
        <p:spPr>
          <a:xfrm>
            <a:off x="0" y="0"/>
            <a:ext cx="111211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pic>
        <p:nvPicPr>
          <p:cNvPr id="1032" name="Picture 8" descr="Reddit Logo, history, meaning, symbol, PNG">
            <a:extLst>
              <a:ext uri="{FF2B5EF4-FFF2-40B4-BE49-F238E27FC236}">
                <a16:creationId xmlns:a16="http://schemas.microsoft.com/office/drawing/2014/main" id="{7A297CE4-623C-4B6A-9A6B-C4A257669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7" b="12208"/>
          <a:stretch/>
        </p:blipFill>
        <p:spPr bwMode="auto">
          <a:xfrm>
            <a:off x="741612" y="1334572"/>
            <a:ext cx="2281098" cy="894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Stack Overflow Animated Logo | Bypeople">
            <a:extLst>
              <a:ext uri="{FF2B5EF4-FFF2-40B4-BE49-F238E27FC236}">
                <a16:creationId xmlns:a16="http://schemas.microsoft.com/office/drawing/2014/main" id="{599E5BB2-B52A-44B7-8DB9-79D38C48C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6" t="19606" r="18445" b="32408"/>
          <a:stretch/>
        </p:blipFill>
        <p:spPr bwMode="auto">
          <a:xfrm>
            <a:off x="3619442" y="883416"/>
            <a:ext cx="4991158" cy="1745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Contest Winner for superuser.com - Stack Overflow Blog">
            <a:extLst>
              <a:ext uri="{FF2B5EF4-FFF2-40B4-BE49-F238E27FC236}">
                <a16:creationId xmlns:a16="http://schemas.microsoft.com/office/drawing/2014/main" id="{4487CE2D-9084-456A-8132-450E1A7A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12" y="4359481"/>
            <a:ext cx="3307307" cy="989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is the new Quora logo different from the old one? - Quora">
            <a:extLst>
              <a:ext uri="{FF2B5EF4-FFF2-40B4-BE49-F238E27FC236}">
                <a16:creationId xmlns:a16="http://schemas.microsoft.com/office/drawing/2014/main" id="{D8B639FF-9454-46F1-A74E-8144EB405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111" y="3024910"/>
            <a:ext cx="2078176" cy="808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deProject - For those who code">
            <a:extLst>
              <a:ext uri="{FF2B5EF4-FFF2-40B4-BE49-F238E27FC236}">
                <a16:creationId xmlns:a16="http://schemas.microsoft.com/office/drawing/2014/main" id="{7B3FED73-3BED-43C3-BC06-31657F640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544" y="1103819"/>
            <a:ext cx="2253886" cy="1256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9818" y="2861706"/>
            <a:ext cx="7090757" cy="368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8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F92CB-7A4B-4D7F-9BF6-3168C699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E06F-D4BE-4DBE-9E52-F9B41C833F9D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E6BA7C-7F9E-4858-880D-A4F201708266}"/>
              </a:ext>
            </a:extLst>
          </p:cNvPr>
          <p:cNvSpPr/>
          <p:nvPr/>
        </p:nvSpPr>
        <p:spPr>
          <a:xfrm>
            <a:off x="0" y="0"/>
            <a:ext cx="111211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pic>
        <p:nvPicPr>
          <p:cNvPr id="2050" name="Picture 2" descr="Code security logo icon design Royalty Free Vector Image">
            <a:extLst>
              <a:ext uri="{FF2B5EF4-FFF2-40B4-BE49-F238E27FC236}">
                <a16:creationId xmlns:a16="http://schemas.microsoft.com/office/drawing/2014/main" id="{1D0469C3-7CC7-4E56-BEC9-5DD95A1694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5" t="17116" r="23798" b="26730"/>
          <a:stretch/>
        </p:blipFill>
        <p:spPr bwMode="auto">
          <a:xfrm>
            <a:off x="7897091" y="847374"/>
            <a:ext cx="3789761" cy="371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92432680-430C-43E4-9C1F-B38D65C4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30" y="1"/>
            <a:ext cx="10515600" cy="894676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42466" y="763315"/>
            <a:ext cx="7354625" cy="3958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sz="2400" dirty="0">
                <a:solidFill>
                  <a:sysClr val="windowText" lastClr="000000"/>
                </a:solidFill>
              </a:rPr>
              <a:t>Snippets </a:t>
            </a:r>
            <a:r>
              <a:rPr lang="en-US" sz="2400" dirty="0" smtClean="0">
                <a:solidFill>
                  <a:srgbClr val="00B0F0"/>
                </a:solidFill>
              </a:rPr>
              <a:t>online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can often be incorrect</a:t>
            </a:r>
            <a:r>
              <a:rPr lang="en-US" sz="2400" dirty="0">
                <a:solidFill>
                  <a:sysClr val="windowText" lastClr="000000"/>
                </a:solidFill>
              </a:rPr>
              <a:t>, insecure, and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incomplete</a:t>
            </a:r>
            <a:endParaRPr kumimoji="0" lang="en-NZ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18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have observed </a:t>
            </a:r>
            <a:r>
              <a:rPr kumimoji="0" lang="en-NZ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errors</a:t>
            </a:r>
            <a:r>
              <a:rPr kumimoji="0" lang="en-NZ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Stack Overflow code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18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observations extend to students’ work, across multiple </a:t>
            </a:r>
            <a:r>
              <a:rPr kumimoji="0" lang="en-NZ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universities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18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Errors have also been reported by open source developers, proprietary developers, and end users… </a:t>
            </a:r>
            <a:r>
              <a:rPr kumimoji="0" lang="en-NZ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software development community</a:t>
            </a:r>
            <a:endParaRPr kumimoji="0" lang="en-NZ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Google Shape;109;p15"/>
          <p:cNvSpPr txBox="1">
            <a:spLocks/>
          </p:cNvSpPr>
          <p:nvPr/>
        </p:nvSpPr>
        <p:spPr>
          <a:xfrm>
            <a:off x="7242089" y="4638297"/>
            <a:ext cx="4628803" cy="1900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r>
              <a:rPr kumimoji="0" lang="en-US" sz="30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/>
                <a:sym typeface="Lato"/>
              </a:rPr>
              <a:t>“App explanation: the sprit of stack overflow is coders helping coders”</a:t>
            </a:r>
          </a:p>
          <a:p>
            <a:pPr marL="457200" marR="0" lvl="0" indent="-38100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-"/>
              <a:tabLst/>
              <a:defRPr/>
            </a:pP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sym typeface="Lato"/>
              </a:rPr>
              <a:t>NissanConnect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sym typeface="Lato"/>
              </a:rPr>
              <a:t> EV mobile app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sym typeface="La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611" y="4355870"/>
            <a:ext cx="5325473" cy="241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77A7-E064-43D1-8480-EFDEA8D2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918" y="1229283"/>
            <a:ext cx="11205342" cy="53997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F92CB-7A4B-4D7F-9BF6-3168C699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E06F-D4BE-4DBE-9E52-F9B41C833F9D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E6BA7C-7F9E-4858-880D-A4F201708266}"/>
              </a:ext>
            </a:extLst>
          </p:cNvPr>
          <p:cNvSpPr/>
          <p:nvPr/>
        </p:nvSpPr>
        <p:spPr>
          <a:xfrm>
            <a:off x="0" y="0"/>
            <a:ext cx="111211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432680-430C-43E4-9C1F-B38D65C4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30" y="1"/>
            <a:ext cx="10515600" cy="894676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Community’s Awareness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41" y="1163445"/>
            <a:ext cx="8081493" cy="32555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39" y="1136808"/>
            <a:ext cx="8190963" cy="39688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657" y="1200308"/>
            <a:ext cx="7849673" cy="380027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89812" y="5672954"/>
            <a:ext cx="647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we still use online code snippets!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12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77A7-E064-43D1-8480-EFDEA8D2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918" y="1229283"/>
            <a:ext cx="11205342" cy="53997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lphaL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F92CB-7A4B-4D7F-9BF6-3168C699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E06F-D4BE-4DBE-9E52-F9B41C833F9D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E6BA7C-7F9E-4858-880D-A4F201708266}"/>
              </a:ext>
            </a:extLst>
          </p:cNvPr>
          <p:cNvSpPr/>
          <p:nvPr/>
        </p:nvSpPr>
        <p:spPr>
          <a:xfrm>
            <a:off x="0" y="0"/>
            <a:ext cx="111211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432680-430C-43E4-9C1F-B38D65C4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30" y="1"/>
            <a:ext cx="10515600" cy="894676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 of Play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37" y="894677"/>
            <a:ext cx="7486537" cy="40054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799" y="1767139"/>
            <a:ext cx="3334801" cy="24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F92CB-7A4B-4D7F-9BF6-3168C699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E06F-D4BE-4DBE-9E52-F9B41C833F9D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E6BA7C-7F9E-4858-880D-A4F201708266}"/>
              </a:ext>
            </a:extLst>
          </p:cNvPr>
          <p:cNvSpPr/>
          <p:nvPr/>
        </p:nvSpPr>
        <p:spPr>
          <a:xfrm>
            <a:off x="0" y="0"/>
            <a:ext cx="111211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432680-430C-43E4-9C1F-B38D65C4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30" y="1"/>
            <a:ext cx="10515600" cy="894676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 of Play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82" y="817201"/>
            <a:ext cx="3960440" cy="28083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5" y="4021917"/>
            <a:ext cx="4144489" cy="26995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268" y="1564784"/>
            <a:ext cx="6840760" cy="41214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18611" y="6129111"/>
            <a:ext cx="647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genetic improvement enhance online code snippets?</a:t>
            </a:r>
          </a:p>
        </p:txBody>
      </p:sp>
    </p:spTree>
    <p:extLst>
      <p:ext uri="{BB962C8B-B14F-4D97-AF65-F5344CB8AC3E}">
        <p14:creationId xmlns:p14="http://schemas.microsoft.com/office/powerpoint/2010/main" val="18526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3B68-0523-4E7C-AECE-65ABB87B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01" y="835074"/>
            <a:ext cx="11327798" cy="5803082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lphaUcPeriod"/>
            </a:pP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nippets (</a:t>
            </a:r>
            <a:r>
              <a:rPr lang="en-US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8,010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extracted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Stack Overflow for 2014, 2015, and 2016 using Stack Overflow’s data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explorer</a:t>
            </a:r>
          </a:p>
          <a:p>
            <a:pPr lvl="1" algn="just"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posts which contained at least one “&lt;code&gt;” tag and were from a question tagged from 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then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sampled</a:t>
            </a:r>
          </a:p>
          <a:p>
            <a:pPr lvl="1" algn="just"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checker </a:t>
            </a:r>
            <a:r>
              <a:rPr lang="en-US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identify faults,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://pmd.github.io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improvement tool </a:t>
            </a:r>
            <a:r>
              <a:rPr lang="en-US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code repair,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github.com/gintool/gin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focus on </a:t>
            </a:r>
            <a:r>
              <a:rPr lang="en-US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related faults in Stack Overflow’s code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F92CB-7A4B-4D7F-9BF6-3168C699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E06F-D4BE-4DBE-9E52-F9B41C833F9D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E6BA7C-7F9E-4858-880D-A4F201708266}"/>
              </a:ext>
            </a:extLst>
          </p:cNvPr>
          <p:cNvSpPr/>
          <p:nvPr/>
        </p:nvSpPr>
        <p:spPr>
          <a:xfrm>
            <a:off x="0" y="0"/>
            <a:ext cx="111211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432680-430C-43E4-9C1F-B38D65C4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30" y="1"/>
            <a:ext cx="10515600" cy="894676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Agenda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95" y="3158837"/>
            <a:ext cx="696884" cy="764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50" y="4009831"/>
            <a:ext cx="738206" cy="76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3B68-0523-4E7C-AECE-65ABB87B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01" y="835074"/>
            <a:ext cx="11327798" cy="5803082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lphaUcPeriod"/>
            </a:pP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PMD finds 30,668 rule violations in 3,034 snippets, covering 135 of its 324 rules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performance related rule violations:</a:t>
            </a:r>
          </a:p>
          <a:p>
            <a:pPr lvl="1" algn="just"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F92CB-7A4B-4D7F-9BF6-3168C699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E06F-D4BE-4DBE-9E52-F9B41C833F9D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E6BA7C-7F9E-4858-880D-A4F201708266}"/>
              </a:ext>
            </a:extLst>
          </p:cNvPr>
          <p:cNvSpPr/>
          <p:nvPr/>
        </p:nvSpPr>
        <p:spPr>
          <a:xfrm>
            <a:off x="0" y="0"/>
            <a:ext cx="111211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432680-430C-43E4-9C1F-B38D65C4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30" y="1"/>
            <a:ext cx="10515600" cy="894676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Characterizing PMD’s Treatment of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8,010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Snippets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oogle Shape;5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41718" y="1611820"/>
            <a:ext cx="4738254" cy="2013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2;p13"/>
          <p:cNvPicPr preferRelativeResize="0"/>
          <p:nvPr/>
        </p:nvPicPr>
        <p:blipFill rotWithShape="1">
          <a:blip r:embed="rId3">
            <a:alphaModFix/>
          </a:blip>
          <a:srcRect r="20477" b="57437"/>
          <a:stretch/>
        </p:blipFill>
        <p:spPr>
          <a:xfrm>
            <a:off x="1479666" y="4259723"/>
            <a:ext cx="9085810" cy="2190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44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3B68-0523-4E7C-AECE-65ABB87B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01" y="1054917"/>
            <a:ext cx="11327798" cy="5666557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GIN’s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RandomSampler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samples and runs 17,986 unique single-edit patches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DeleteLine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ReplaceLine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CopyLine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SwapLine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DeleteStatement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ReplaceStatement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CopyStatement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SwapStatement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total 31.4% compile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770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no longer have any performance issues – according to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 patches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(from 44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files) produce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without performance issues </a:t>
            </a:r>
          </a:p>
          <a:p>
            <a:pPr marL="457200" lvl="1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are Delete edits that delete the offending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others either replace or modify the offending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Non-uniform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of edits types</a:t>
            </a:r>
          </a:p>
          <a:p>
            <a:pPr marL="457200" lvl="1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Copy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edits attract disproportionally many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violations</a:t>
            </a:r>
          </a:p>
          <a:p>
            <a:pPr marL="457200" lvl="1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Delete edits perform best against the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AvoidInstantiatingObjectsInLoops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violations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F92CB-7A4B-4D7F-9BF6-3168C699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5862"/>
            <a:ext cx="2743200" cy="345613"/>
          </a:xfrm>
        </p:spPr>
        <p:txBody>
          <a:bodyPr/>
          <a:lstStyle/>
          <a:p>
            <a:fld id="{A9E1E06F-D4BE-4DBE-9E52-F9B41C833F9D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E6BA7C-7F9E-4858-880D-A4F201708266}"/>
              </a:ext>
            </a:extLst>
          </p:cNvPr>
          <p:cNvSpPr/>
          <p:nvPr/>
        </p:nvSpPr>
        <p:spPr>
          <a:xfrm>
            <a:off x="0" y="0"/>
            <a:ext cx="111211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432680-430C-43E4-9C1F-B38D65C4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30" y="1"/>
            <a:ext cx="10515600" cy="894676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Characterizing GIN’s Single-edit Space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65;p13"/>
          <p:cNvSpPr txBox="1">
            <a:spLocks/>
          </p:cNvSpPr>
          <p:nvPr/>
        </p:nvSpPr>
        <p:spPr>
          <a:xfrm>
            <a:off x="1459001" y="4343938"/>
            <a:ext cx="6936747" cy="1217879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 smtClean="0">
                <a:latin typeface="Courier New"/>
                <a:ea typeface="Courier New"/>
                <a:cs typeface="Courier New"/>
                <a:sym typeface="Courier New"/>
              </a:rPr>
              <a:t>Example: Code snippet C66208 with error </a:t>
            </a:r>
            <a:r>
              <a:rPr lang="en-US" sz="1300" dirty="0" err="1" smtClean="0">
                <a:latin typeface="Courier New"/>
                <a:ea typeface="Courier New"/>
                <a:cs typeface="Courier New"/>
                <a:sym typeface="Courier New"/>
              </a:rPr>
              <a:t>AppendCharacterWithChar</a:t>
            </a:r>
            <a:r>
              <a:rPr lang="en-US" sz="1300" dirty="0" smtClean="0">
                <a:latin typeface="Courier New"/>
                <a:ea typeface="Courier New"/>
                <a:cs typeface="Courier New"/>
                <a:sym typeface="Courier New"/>
              </a:rPr>
              <a:t>, mutation </a:t>
            </a:r>
            <a:r>
              <a:rPr lang="en-US" sz="1300" dirty="0" err="1" smtClean="0">
                <a:latin typeface="Courier New"/>
                <a:ea typeface="Courier New"/>
                <a:cs typeface="Courier New"/>
                <a:sym typeface="Courier New"/>
              </a:rPr>
              <a:t>DeleteStatement</a:t>
            </a:r>
            <a:r>
              <a:rPr lang="en-US" sz="1300" dirty="0" smtClean="0">
                <a:latin typeface="Courier New"/>
                <a:ea typeface="Courier New"/>
                <a:cs typeface="Courier New"/>
                <a:sym typeface="Courier New"/>
              </a:rPr>
              <a:t>(64). The deleted statement is shown in red.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 smtClean="0">
                <a:latin typeface="Courier New"/>
                <a:ea typeface="Courier New"/>
                <a:cs typeface="Courier New"/>
                <a:sym typeface="Courier New"/>
              </a:rPr>
              <a:t>For more examples, see the GI@GECCO paper “Dissecting Copy/Delete/Replace/Swap mutations: Insights from a GIN Case Study”.</a:t>
            </a:r>
            <a:endParaRPr lang="en-US" sz="13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99788" y="3600046"/>
            <a:ext cx="3568556" cy="2169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47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557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Lato</vt:lpstr>
      <vt:lpstr>Times New Roman</vt:lpstr>
      <vt:lpstr>Wingdings</vt:lpstr>
      <vt:lpstr>Office Theme</vt:lpstr>
      <vt:lpstr> Can genetic improvement enhance online code snippets?</vt:lpstr>
      <vt:lpstr>Situation</vt:lpstr>
      <vt:lpstr>Challenge</vt:lpstr>
      <vt:lpstr>Academic Community’s Awareness</vt:lpstr>
      <vt:lpstr>Current State of Play</vt:lpstr>
      <vt:lpstr>Current State of Play</vt:lpstr>
      <vt:lpstr>Preliminary Agenda</vt:lpstr>
      <vt:lpstr>Characterizing PMD’s Treatment of 8,010 Snippets</vt:lpstr>
      <vt:lpstr>Characterizing GIN’s Single-edit Space</vt:lpstr>
      <vt:lpstr>Next Steps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Application Development EN 2013   2nd Year 2nd Semester 2020</dc:title>
  <dc:creator>admin</dc:creator>
  <cp:lastModifiedBy>Sherlock Licorish</cp:lastModifiedBy>
  <cp:revision>445</cp:revision>
  <dcterms:created xsi:type="dcterms:W3CDTF">2020-02-18T05:56:04Z</dcterms:created>
  <dcterms:modified xsi:type="dcterms:W3CDTF">2023-04-07T11:46:22Z</dcterms:modified>
</cp:coreProperties>
</file>