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88" r:id="rId1"/>
  </p:sldMasterIdLst>
  <p:notesMasterIdLst>
    <p:notesMasterId r:id="rId15"/>
  </p:notesMasterIdLst>
  <p:sldIdLst>
    <p:sldId id="256" r:id="rId2"/>
    <p:sldId id="407" r:id="rId3"/>
    <p:sldId id="483" r:id="rId4"/>
    <p:sldId id="501" r:id="rId5"/>
    <p:sldId id="499" r:id="rId6"/>
    <p:sldId id="503" r:id="rId7"/>
    <p:sldId id="504" r:id="rId8"/>
    <p:sldId id="505" r:id="rId9"/>
    <p:sldId id="346" r:id="rId10"/>
    <p:sldId id="347" r:id="rId11"/>
    <p:sldId id="348" r:id="rId12"/>
    <p:sldId id="510" r:id="rId13"/>
    <p:sldId id="4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69"/>
    <p:restoredTop sz="30539"/>
  </p:normalViewPr>
  <p:slideViewPr>
    <p:cSldViewPr snapToGrid="0" snapToObjects="1">
      <p:cViewPr varScale="1">
        <p:scale>
          <a:sx n="30" d="100"/>
          <a:sy n="30" d="100"/>
        </p:scale>
        <p:origin x="3056" y="184"/>
      </p:cViewPr>
      <p:guideLst/>
    </p:cSldViewPr>
  </p:slideViewPr>
  <p:outlineViewPr>
    <p:cViewPr>
      <p:scale>
        <a:sx n="33" d="100"/>
        <a:sy n="33" d="100"/>
      </p:scale>
      <p:origin x="0" y="-1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1FD50-A31A-714B-88C1-CCEC60240928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C4886-3C7B-1342-A591-82CD8723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62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36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8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2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7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3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1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4C4886-3C7B-1342-A591-82CD8723AB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75AB624-4083-774E-AFB4-78DD8D23D574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5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9575-4B8C-004A-AC55-A4EE85BC8F15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E5EA-F15E-C94E-A911-CC3D9B4A36D1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AC2CECE-8CAD-4D4A-8911-08C6217FB2A0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1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D09B-12A7-1F48-9219-443E4F5E1D6D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BBC3E50-F37C-9C44-838C-8EA010C5B9CC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C780DE6-E26E-6E48-B170-2AFFA49B4D4B}" type="datetime1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1994-5A8A-7D43-9A57-6CB29CE8B33A}" type="datetime1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09E5-E083-3D4C-B856-D879F95747E9}" type="datetime1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4EAD035-5329-5341-BC35-281E7AE136C1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5F28A19-0DD5-E342-869C-EF22A81E980D}" type="datetime1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33E1-F5B5-4140-A635-A536ED680431}" type="datetime1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7" r:id="rId10"/>
    <p:sldLayoutId id="21474838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ext, computer, indoor, computer&#10;&#10;Description automatically generated">
            <a:extLst>
              <a:ext uri="{FF2B5EF4-FFF2-40B4-BE49-F238E27FC236}">
                <a16:creationId xmlns:a16="http://schemas.microsoft.com/office/drawing/2014/main" id="{5A367766-3C76-3940-87B4-3A874FC02C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9000"/>
          </a:blip>
          <a:srcRect l="28900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6A5C732-EB93-204A-18AB-30C49227C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58" y="1186660"/>
            <a:ext cx="9339206" cy="3277244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Novice Testers </a:t>
            </a:r>
            <a:br>
              <a:rPr lang="en-US" sz="4000" dirty="0"/>
            </a:br>
            <a:r>
              <a:rPr lang="en-US" sz="4000" dirty="0"/>
              <a:t>Perceive and Perform Unit Testing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77278-A0EF-04C7-69B2-02B3FAD82888}"/>
              </a:ext>
            </a:extLst>
          </p:cNvPr>
          <p:cNvSpPr txBox="1"/>
          <p:nvPr/>
        </p:nvSpPr>
        <p:spPr>
          <a:xfrm>
            <a:off x="2386013" y="661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D992C35-3600-FB2C-CEC7-01BC0351BC6E}"/>
              </a:ext>
            </a:extLst>
          </p:cNvPr>
          <p:cNvSpPr txBox="1">
            <a:spLocks/>
          </p:cNvSpPr>
          <p:nvPr/>
        </p:nvSpPr>
        <p:spPr>
          <a:xfrm>
            <a:off x="448258" y="4064923"/>
            <a:ext cx="4734653" cy="160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Gina Bai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the Practice</a:t>
            </a:r>
          </a:p>
        </p:txBody>
      </p:sp>
      <p:sp>
        <p:nvSpPr>
          <p:cNvPr id="15" name="Google Shape;119;p15">
            <a:extLst>
              <a:ext uri="{FF2B5EF4-FFF2-40B4-BE49-F238E27FC236}">
                <a16:creationId xmlns:a16="http://schemas.microsoft.com/office/drawing/2014/main" id="{27BF2052-DBB9-4C2D-8ACF-F56BC1B798B0}"/>
              </a:ext>
            </a:extLst>
          </p:cNvPr>
          <p:cNvSpPr txBox="1"/>
          <p:nvPr/>
        </p:nvSpPr>
        <p:spPr>
          <a:xfrm>
            <a:off x="9831422" y="6474342"/>
            <a:ext cx="288267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*Images from </a:t>
            </a:r>
            <a:r>
              <a:rPr lang="en-US" sz="16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6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oogle.com</a:t>
            </a:r>
            <a:r>
              <a:rPr lang="en-US" sz="16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69C99161-EAFD-5460-2C28-9DB2E4737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58" y="5154450"/>
            <a:ext cx="3812089" cy="7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5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AA8E-65C4-B049-95B3-D3A926CD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C13E267-05A1-224C-A741-1E74D53B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Testing Checklist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49C8BF6-A99D-E049-AD85-2DB0CC11548C}"/>
              </a:ext>
            </a:extLst>
          </p:cNvPr>
          <p:cNvSpPr/>
          <p:nvPr/>
        </p:nvSpPr>
        <p:spPr>
          <a:xfrm>
            <a:off x="7848580" y="4797204"/>
            <a:ext cx="4023360" cy="1513427"/>
          </a:xfrm>
          <a:prstGeom prst="wedgeRectCallout">
            <a:avLst>
              <a:gd name="adj1" fmla="val -24875"/>
              <a:gd name="adj2" fmla="val -6588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 Contains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Testing strategies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 Tutorial information </a:t>
            </a:r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DA9729-6890-DC4D-BFA3-0399AA0BE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89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C92D4B-60C4-FE40-B33F-DCDC60AA6B13}"/>
              </a:ext>
            </a:extLst>
          </p:cNvPr>
          <p:cNvSpPr txBox="1"/>
          <p:nvPr/>
        </p:nvSpPr>
        <p:spPr>
          <a:xfrm>
            <a:off x="4229714" y="2009262"/>
            <a:ext cx="241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Syntax and tutorials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4C35E-4266-A54A-8909-7E62567E8B20}"/>
              </a:ext>
            </a:extLst>
          </p:cNvPr>
          <p:cNvSpPr txBox="1"/>
          <p:nvPr/>
        </p:nvSpPr>
        <p:spPr>
          <a:xfrm>
            <a:off x="2865180" y="5253951"/>
            <a:ext cx="3561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Equivalence Class Partitioning</a:t>
            </a:r>
          </a:p>
          <a:p>
            <a:r>
              <a:rPr lang="en-US" b="1" dirty="0">
                <a:solidFill>
                  <a:srgbClr val="7030A0"/>
                </a:solidFill>
              </a:rPr>
              <a:t>Boundary Value Analysis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17FDC-1486-234B-AB9F-2CC720806A1D}"/>
              </a:ext>
            </a:extLst>
          </p:cNvPr>
          <p:cNvSpPr txBox="1"/>
          <p:nvPr/>
        </p:nvSpPr>
        <p:spPr>
          <a:xfrm>
            <a:off x="3338910" y="4243201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70C0"/>
                </a:solidFill>
              </a:rPr>
              <a:t>Test Class Components</a:t>
            </a:r>
            <a:endParaRPr lang="en-US" i="1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FB7C99-D1AC-5DE8-1CDF-22A2AE790017}"/>
              </a:ext>
            </a:extLst>
          </p:cNvPr>
          <p:cNvSpPr txBox="1"/>
          <p:nvPr/>
        </p:nvSpPr>
        <p:spPr>
          <a:xfrm>
            <a:off x="7848580" y="919528"/>
            <a:ext cx="377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[Bai,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Presler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-Marshall, Price,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‘22]</a:t>
            </a:r>
          </a:p>
        </p:txBody>
      </p:sp>
    </p:spTree>
    <p:extLst>
      <p:ext uri="{BB962C8B-B14F-4D97-AF65-F5344CB8AC3E}">
        <p14:creationId xmlns:p14="http://schemas.microsoft.com/office/powerpoint/2010/main" val="38682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AA8E-65C4-B049-95B3-D3A926CD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7AB9656-AAAA-D041-8EA2-F047AEA3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Testing Checklist</a:t>
            </a:r>
          </a:p>
        </p:txBody>
      </p:sp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A2EF738-1BB2-D342-A8EF-DAF131E61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89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157C462-5FA4-5548-BA0D-26B6FE86700A}"/>
              </a:ext>
            </a:extLst>
          </p:cNvPr>
          <p:cNvSpPr/>
          <p:nvPr/>
        </p:nvSpPr>
        <p:spPr>
          <a:xfrm>
            <a:off x="7848580" y="4797204"/>
            <a:ext cx="3977660" cy="1513427"/>
          </a:xfrm>
          <a:prstGeom prst="wedgeRectCallout">
            <a:avLst>
              <a:gd name="adj1" fmla="val -24875"/>
              <a:gd name="adj2" fmla="val -6588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Addresses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C00000"/>
                </a:solidFill>
              </a:rPr>
              <a:t> Common mistakes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Common test smells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C9B66-96BA-0B4A-AB12-00E58D8BC0E3}"/>
              </a:ext>
            </a:extLst>
          </p:cNvPr>
          <p:cNvSpPr txBox="1"/>
          <p:nvPr/>
        </p:nvSpPr>
        <p:spPr>
          <a:xfrm>
            <a:off x="3280831" y="245635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Bad Naming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6A6D6-825B-A34F-B0BB-338A3FC6048A}"/>
              </a:ext>
            </a:extLst>
          </p:cNvPr>
          <p:cNvSpPr txBox="1"/>
          <p:nvPr/>
        </p:nvSpPr>
        <p:spPr>
          <a:xfrm>
            <a:off x="2708751" y="3244334"/>
            <a:ext cx="221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Assertion Roulette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24-747F-0642-8CB0-AD3F255D92CF}"/>
              </a:ext>
            </a:extLst>
          </p:cNvPr>
          <p:cNvSpPr txBox="1"/>
          <p:nvPr/>
        </p:nvSpPr>
        <p:spPr>
          <a:xfrm>
            <a:off x="3519201" y="4141831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Poor Requirement Coverage</a:t>
            </a:r>
            <a:endParaRPr lang="en-US" b="1" i="1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79F7F-EC52-C047-9238-B8AD7F5DEBBD}"/>
              </a:ext>
            </a:extLst>
          </p:cNvPr>
          <p:cNvSpPr txBox="1"/>
          <p:nvPr/>
        </p:nvSpPr>
        <p:spPr>
          <a:xfrm>
            <a:off x="4084320" y="937697"/>
            <a:ext cx="166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Syntax Errors</a:t>
            </a:r>
            <a:endParaRPr lang="en-US" b="1" i="1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F2919-3674-8C47-9ED7-CAB6D21EAA89}"/>
              </a:ext>
            </a:extLst>
          </p:cNvPr>
          <p:cNvSpPr txBox="1"/>
          <p:nvPr/>
        </p:nvSpPr>
        <p:spPr>
          <a:xfrm>
            <a:off x="5915948" y="1987467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No Assertions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DF111F-D8CE-5840-AB6D-31AB94BF7C7A}"/>
              </a:ext>
            </a:extLst>
          </p:cNvPr>
          <p:cNvSpPr txBox="1"/>
          <p:nvPr/>
        </p:nvSpPr>
        <p:spPr>
          <a:xfrm>
            <a:off x="2507583" y="5312314"/>
            <a:ext cx="290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Testing Happy Path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44C298-466E-7841-8B0F-C94B4808416B}"/>
              </a:ext>
            </a:extLst>
          </p:cNvPr>
          <p:cNvSpPr txBox="1"/>
          <p:nvPr/>
        </p:nvSpPr>
        <p:spPr>
          <a:xfrm>
            <a:off x="3686528" y="4889085"/>
            <a:ext cx="385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Misinterpretation of Failing Tests</a:t>
            </a:r>
            <a:endParaRPr lang="en-US" b="1" i="1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4B327-F262-7129-1B97-6C5E623A1E11}"/>
              </a:ext>
            </a:extLst>
          </p:cNvPr>
          <p:cNvSpPr txBox="1"/>
          <p:nvPr/>
        </p:nvSpPr>
        <p:spPr>
          <a:xfrm>
            <a:off x="7848580" y="919528"/>
            <a:ext cx="377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[Bai,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Presler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-Marshall, Price,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‘22]</a:t>
            </a:r>
          </a:p>
        </p:txBody>
      </p:sp>
    </p:spTree>
    <p:extLst>
      <p:ext uri="{BB962C8B-B14F-4D97-AF65-F5344CB8AC3E}">
        <p14:creationId xmlns:p14="http://schemas.microsoft.com/office/powerpoint/2010/main" val="38536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3582-7954-66FB-824E-D96C7149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9C40-CFBC-ED83-7AE8-4D32F7D0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9933432" cy="36941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Our study shows that… </a:t>
            </a:r>
          </a:p>
          <a:p>
            <a:pPr lvl="8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 The lightweight testing checklist is </a:t>
            </a:r>
            <a:r>
              <a:rPr lang="en-US" b="1" dirty="0"/>
              <a:t>at least as effective as </a:t>
            </a:r>
            <a:r>
              <a:rPr lang="en-US" dirty="0"/>
              <a:t>a coverage tool, e.g., </a:t>
            </a:r>
            <a:r>
              <a:rPr lang="en-US" dirty="0" err="1"/>
              <a:t>EclEmma</a:t>
            </a:r>
            <a:r>
              <a:rPr lang="en-US" dirty="0"/>
              <a:t>, for writing quality tests. </a:t>
            </a:r>
          </a:p>
          <a:p>
            <a:pPr lvl="8">
              <a:buFont typeface="Wingdings" pitchFamily="2" charset="2"/>
              <a:buChar char="v"/>
            </a:pPr>
            <a:endParaRPr lang="en-US" dirty="0"/>
          </a:p>
          <a:p>
            <a:pPr lvl="1">
              <a:buFont typeface="Wingdings" pitchFamily="2" charset="2"/>
              <a:buChar char="v"/>
            </a:pPr>
            <a:r>
              <a:rPr lang="en-US" dirty="0"/>
              <a:t> Novices who have lower prior knowledge of unit testing may benefit more from the checklist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B38F3-F033-5585-CFD3-CEA215A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3D1EC-3D49-1474-E1D2-D2F32BDCA334}"/>
              </a:ext>
            </a:extLst>
          </p:cNvPr>
          <p:cNvSpPr txBox="1"/>
          <p:nvPr/>
        </p:nvSpPr>
        <p:spPr>
          <a:xfrm>
            <a:off x="155975" y="6329291"/>
            <a:ext cx="555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[Bai,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-Marshall, Price,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‘22]</a:t>
            </a:r>
          </a:p>
        </p:txBody>
      </p:sp>
    </p:spTree>
    <p:extLst>
      <p:ext uri="{BB962C8B-B14F-4D97-AF65-F5344CB8AC3E}">
        <p14:creationId xmlns:p14="http://schemas.microsoft.com/office/powerpoint/2010/main" val="2436471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7180-E817-DB60-CB83-A11EE491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59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185990-066E-23AE-AA9A-FDF8406D5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0" y="445296"/>
            <a:ext cx="11346920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Most novices see no difference between testing and debugging, and many of them believe the goal of testing is to show correctness.</a:t>
            </a:r>
          </a:p>
          <a:p>
            <a:pPr lvl="8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Novices face various challenges when performing testing.</a:t>
            </a:r>
          </a:p>
          <a:p>
            <a:pPr lvl="8">
              <a:buFont typeface="Wingdings" pitchFamily="2" charset="2"/>
              <a:buChar char="v"/>
            </a:pPr>
            <a:endParaRPr lang="en-US" sz="2000" dirty="0"/>
          </a:p>
          <a:p>
            <a:pPr lvl="1">
              <a:buFont typeface="Wingdings" pitchFamily="2" charset="2"/>
              <a:buChar char="v"/>
            </a:pPr>
            <a:r>
              <a:rPr lang="en-US" sz="2600" dirty="0"/>
              <a:t> The tool support does not need to be sophisticated to be effective. </a:t>
            </a:r>
            <a:endParaRPr lang="en-US" sz="26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C5E75B-82E8-C1E4-A268-FAB22CA8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901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6292-614C-452F-08B9-B876A077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014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391EA1-5189-E553-254E-33376404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308549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Guess: </a:t>
            </a:r>
            <a:br>
              <a:rPr lang="en-US" sz="4800" dirty="0"/>
            </a:br>
            <a:r>
              <a:rPr lang="en-US" sz="3600" b="0" dirty="0"/>
              <a:t>How much (in USD) does the </a:t>
            </a:r>
            <a:r>
              <a:rPr lang="en-US" sz="3600" b="0" dirty="0">
                <a:solidFill>
                  <a:srgbClr val="0070C0"/>
                </a:solidFill>
              </a:rPr>
              <a:t>poor software quality </a:t>
            </a:r>
            <a:r>
              <a:rPr lang="en-US" sz="3600" b="0" dirty="0"/>
              <a:t>cost the United States </a:t>
            </a:r>
            <a:r>
              <a:rPr lang="en-US" sz="3600" b="0" dirty="0">
                <a:solidFill>
                  <a:srgbClr val="0070C0"/>
                </a:solidFill>
              </a:rPr>
              <a:t>in 2022</a:t>
            </a:r>
            <a:r>
              <a:rPr lang="en-US" sz="3600" b="0" dirty="0"/>
              <a:t>?</a:t>
            </a:r>
            <a:endParaRPr lang="en-US" sz="3200" b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D5773-8D2C-8653-D118-1578016426B9}"/>
              </a:ext>
            </a:extLst>
          </p:cNvPr>
          <p:cNvSpPr txBox="1"/>
          <p:nvPr/>
        </p:nvSpPr>
        <p:spPr>
          <a:xfrm>
            <a:off x="3907609" y="4813483"/>
            <a:ext cx="4650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≥ $2.41 trillion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2D1B41-0E5A-D028-EE0B-393DD3D2C89C}"/>
              </a:ext>
            </a:extLst>
          </p:cNvPr>
          <p:cNvSpPr txBox="1"/>
          <p:nvPr/>
        </p:nvSpPr>
        <p:spPr>
          <a:xfrm>
            <a:off x="2713690" y="5644480"/>
            <a:ext cx="676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www.it-cisq.org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/the-cost-of-poor-quality-software-in-the-us-a-2022-report/</a:t>
            </a:r>
          </a:p>
        </p:txBody>
      </p:sp>
    </p:spTree>
    <p:extLst>
      <p:ext uri="{BB962C8B-B14F-4D97-AF65-F5344CB8AC3E}">
        <p14:creationId xmlns:p14="http://schemas.microsoft.com/office/powerpoint/2010/main" val="120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36099-0B70-4B9A-4658-AC1BB707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429A30-A113-7A91-3D83-DFF62894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124" y="1674798"/>
            <a:ext cx="8683752" cy="3849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“Most of our new grad hires have limited experience with automated testing, and that’s a daily activity at Google. Every change that you are going to make to the codebase is going to come with unit tests. That is the rule.”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Titus Winters. “The Gap between Industry and CS Edu.” </a:t>
            </a:r>
            <a:r>
              <a:rPr lang="en-US" sz="1800" dirty="0" err="1"/>
              <a:t>ITiCSE</a:t>
            </a:r>
            <a:r>
              <a:rPr lang="en-US" sz="1800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72318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10F7-22A7-14CD-7357-177861B9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59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BC8909-B946-768C-D07A-BFD6CB16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34" y="1384063"/>
            <a:ext cx="11485332" cy="444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Level 0  </a:t>
            </a:r>
            <a:r>
              <a:rPr lang="en-US" dirty="0"/>
              <a:t>There is no difference between testing and debugging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Level 1  </a:t>
            </a:r>
            <a:r>
              <a:rPr lang="en-US" dirty="0"/>
              <a:t>The purpose of testing is to show correctness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D8787-83CB-3DEE-D673-B7445703D86A}"/>
              </a:ext>
            </a:extLst>
          </p:cNvPr>
          <p:cNvSpPr txBox="1"/>
          <p:nvPr/>
        </p:nvSpPr>
        <p:spPr>
          <a:xfrm>
            <a:off x="4828500" y="5850493"/>
            <a:ext cx="6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[Ammann &amp; Offutt, Introduction to Software Testing (Edition 2)]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38CD0C-0C5D-D9CC-670C-D490BA11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34" y="204019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Purpose of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30BC1-F157-E0E1-D211-F363AF932F46}"/>
              </a:ext>
            </a:extLst>
          </p:cNvPr>
          <p:cNvSpPr txBox="1"/>
          <p:nvPr/>
        </p:nvSpPr>
        <p:spPr>
          <a:xfrm>
            <a:off x="8268208" y="6136369"/>
            <a:ext cx="33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[Bai, Smith,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‘21]</a:t>
            </a:r>
          </a:p>
        </p:txBody>
      </p:sp>
    </p:spTree>
    <p:extLst>
      <p:ext uri="{BB962C8B-B14F-4D97-AF65-F5344CB8AC3E}">
        <p14:creationId xmlns:p14="http://schemas.microsoft.com/office/powerpoint/2010/main" val="7993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110F7-22A7-14CD-7357-177861B9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059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BC8909-B946-768C-D07A-BFD6CB16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34" y="1384063"/>
            <a:ext cx="11411946" cy="444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Level 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 is no difference between testing and debugging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Level 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purpose of testing is to show correctness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Level 2  </a:t>
            </a:r>
            <a:r>
              <a:rPr lang="en-US" dirty="0"/>
              <a:t>The purpose of testing is to show that the software does not work.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Level 3  </a:t>
            </a:r>
            <a:r>
              <a:rPr lang="en-US" dirty="0"/>
              <a:t>The purpose of testing is not to prove anything specific, but to reduce the risk of using the software.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Level 4  </a:t>
            </a:r>
            <a:r>
              <a:rPr lang="en-US" dirty="0"/>
              <a:t>Testing is a mental discipline that helps all IT professionals develop higher-quality software.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D8787-83CB-3DEE-D673-B7445703D86A}"/>
              </a:ext>
            </a:extLst>
          </p:cNvPr>
          <p:cNvSpPr txBox="1"/>
          <p:nvPr/>
        </p:nvSpPr>
        <p:spPr>
          <a:xfrm>
            <a:off x="4828500" y="5850493"/>
            <a:ext cx="67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[Ammann &amp; Offutt, Introduction to Software Testing (Edition 2)]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38CD0C-0C5D-D9CC-670C-D490BA11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34" y="204019"/>
            <a:ext cx="10168128" cy="1179576"/>
          </a:xfrm>
        </p:spPr>
        <p:txBody>
          <a:bodyPr>
            <a:normAutofit/>
          </a:bodyPr>
          <a:lstStyle/>
          <a:p>
            <a:r>
              <a:rPr lang="en-US" sz="3200" dirty="0"/>
              <a:t>Purpose of Testing</a:t>
            </a:r>
          </a:p>
        </p:txBody>
      </p:sp>
    </p:spTree>
    <p:extLst>
      <p:ext uri="{BB962C8B-B14F-4D97-AF65-F5344CB8AC3E}">
        <p14:creationId xmlns:p14="http://schemas.microsoft.com/office/powerpoint/2010/main" val="8006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33A-8504-F566-6B3D-C032158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Representative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B4FF-B95D-4AFF-6C29-158B489F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7C2AD87B-8113-38EC-96C2-F07DEE851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558" y="2345195"/>
            <a:ext cx="1386020" cy="1386020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FA9D3E6-4F6F-35E7-2497-017EC0A060C5}"/>
              </a:ext>
            </a:extLst>
          </p:cNvPr>
          <p:cNvSpPr/>
          <p:nvPr/>
        </p:nvSpPr>
        <p:spPr>
          <a:xfrm>
            <a:off x="2049861" y="2285999"/>
            <a:ext cx="8799847" cy="1386020"/>
          </a:xfrm>
          <a:prstGeom prst="wedgeRoundRectCallout">
            <a:avLst>
              <a:gd name="adj1" fmla="val -55979"/>
              <a:gd name="adj2" fmla="val -6073"/>
              <a:gd name="adj3" fmla="val 16667"/>
            </a:avLst>
          </a:prstGeom>
          <a:noFill/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BD710-03BD-FED9-5E0D-AD119B1182C3}"/>
              </a:ext>
            </a:extLst>
          </p:cNvPr>
          <p:cNvSpPr txBox="1"/>
          <p:nvPr/>
        </p:nvSpPr>
        <p:spPr>
          <a:xfrm>
            <a:off x="2170407" y="2397011"/>
            <a:ext cx="8667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my tests failed, is it okay? Should I fix the test to make it pass? Does the failure indicate a bug in the source code? Or in my testing code?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4EBE6-D219-7A67-21F6-D53FFC04374D}"/>
              </a:ext>
            </a:extLst>
          </p:cNvPr>
          <p:cNvSpPr txBox="1"/>
          <p:nvPr/>
        </p:nvSpPr>
        <p:spPr>
          <a:xfrm>
            <a:off x="784387" y="3477413"/>
            <a:ext cx="66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14770-6CAF-3493-E734-D513F619FC9C}"/>
              </a:ext>
            </a:extLst>
          </p:cNvPr>
          <p:cNvSpPr txBox="1"/>
          <p:nvPr/>
        </p:nvSpPr>
        <p:spPr>
          <a:xfrm>
            <a:off x="130950" y="6309360"/>
            <a:ext cx="33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[Bai, Smith,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‘21]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76F671FD-47B4-8D26-4926-75225DCB1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6698" y="3960841"/>
            <a:ext cx="1386020" cy="138602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64DC76B-B93C-6E3F-0442-F9AC721DD229}"/>
              </a:ext>
            </a:extLst>
          </p:cNvPr>
          <p:cNvSpPr/>
          <p:nvPr/>
        </p:nvSpPr>
        <p:spPr>
          <a:xfrm>
            <a:off x="1643761" y="4205327"/>
            <a:ext cx="8321511" cy="1386020"/>
          </a:xfrm>
          <a:prstGeom prst="wedgeRoundRectCallout">
            <a:avLst>
              <a:gd name="adj1" fmla="val 55067"/>
              <a:gd name="adj2" fmla="val -19360"/>
              <a:gd name="adj3" fmla="val 16667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CD9E5-567E-3054-42F9-CFAA50082048}"/>
              </a:ext>
            </a:extLst>
          </p:cNvPr>
          <p:cNvSpPr txBox="1"/>
          <p:nvPr/>
        </p:nvSpPr>
        <p:spPr>
          <a:xfrm>
            <a:off x="1808578" y="4307038"/>
            <a:ext cx="8156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was wondering how many test cases do I need to write? Do I need to test everything? I’ve already found one bug in the code. When can I stop testing?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FF986-7F85-2F9E-5F24-5FB7F491E692}"/>
              </a:ext>
            </a:extLst>
          </p:cNvPr>
          <p:cNvSpPr txBox="1"/>
          <p:nvPr/>
        </p:nvSpPr>
        <p:spPr>
          <a:xfrm>
            <a:off x="10538708" y="5138035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0330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5" grpId="0"/>
      <p:bldP spid="7" grpId="0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133A-8504-F566-6B3D-C032158B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Representative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B4FF-B95D-4AFF-6C29-158B489F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4490B8C4-D6F6-4DAD-FFD6-18D725B2B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7774" y="2297223"/>
            <a:ext cx="1386020" cy="1386020"/>
          </a:xfrm>
          <a:prstGeom prst="rect">
            <a:avLst/>
          </a:prstGeom>
        </p:spPr>
      </p:pic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5B4B9744-B8BA-3298-BC81-D1E942339360}"/>
              </a:ext>
            </a:extLst>
          </p:cNvPr>
          <p:cNvSpPr/>
          <p:nvPr/>
        </p:nvSpPr>
        <p:spPr>
          <a:xfrm>
            <a:off x="1652954" y="2413570"/>
            <a:ext cx="7725279" cy="1386020"/>
          </a:xfrm>
          <a:prstGeom prst="wedgeRoundRectCallout">
            <a:avLst>
              <a:gd name="adj1" fmla="val 57159"/>
              <a:gd name="adj2" fmla="val -9417"/>
              <a:gd name="adj3" fmla="val 16667"/>
            </a:avLst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B8E07-445D-EFBC-A570-AF208AFAD8CB}"/>
              </a:ext>
            </a:extLst>
          </p:cNvPr>
          <p:cNvSpPr txBox="1"/>
          <p:nvPr/>
        </p:nvSpPr>
        <p:spPr>
          <a:xfrm>
            <a:off x="1811216" y="2518655"/>
            <a:ext cx="740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found some code examples on </a:t>
            </a:r>
            <a:r>
              <a:rPr lang="en-US" sz="2400" dirty="0" err="1"/>
              <a:t>StackOverflow</a:t>
            </a:r>
            <a:r>
              <a:rPr lang="en-US" sz="2400" dirty="0"/>
              <a:t>, but it’s giving me a compile error, and I don’t know how to fix it. Can I just delete it?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5C9FB-002C-2793-F75C-0F85E7E604F8}"/>
              </a:ext>
            </a:extLst>
          </p:cNvPr>
          <p:cNvSpPr txBox="1"/>
          <p:nvPr/>
        </p:nvSpPr>
        <p:spPr>
          <a:xfrm>
            <a:off x="9910946" y="345189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Charlie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14770-6CAF-3493-E734-D513F619FC9C}"/>
              </a:ext>
            </a:extLst>
          </p:cNvPr>
          <p:cNvSpPr txBox="1"/>
          <p:nvPr/>
        </p:nvSpPr>
        <p:spPr>
          <a:xfrm>
            <a:off x="130950" y="6309360"/>
            <a:ext cx="33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[Bai, Smith,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‘21]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7F12C652-BF26-89A0-7480-50F37CFEA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719" y="4057834"/>
            <a:ext cx="1386020" cy="138602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8707EE1-B631-5C0C-7853-858F7CDD3E7A}"/>
              </a:ext>
            </a:extLst>
          </p:cNvPr>
          <p:cNvSpPr/>
          <p:nvPr/>
        </p:nvSpPr>
        <p:spPr>
          <a:xfrm>
            <a:off x="2564255" y="4158539"/>
            <a:ext cx="7647642" cy="1179575"/>
          </a:xfrm>
          <a:prstGeom prst="wedgeRoundRectCallout">
            <a:avLst>
              <a:gd name="adj1" fmla="val -57561"/>
              <a:gd name="adj2" fmla="val -2556"/>
              <a:gd name="adj3" fmla="val 16667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14A36-E26E-C353-B2E3-DBA838D502E7}"/>
              </a:ext>
            </a:extLst>
          </p:cNvPr>
          <p:cNvSpPr txBox="1"/>
          <p:nvPr/>
        </p:nvSpPr>
        <p:spPr>
          <a:xfrm>
            <a:off x="2825093" y="4332827"/>
            <a:ext cx="738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found the bug, but I don’t know how to show that in unit tests… Can I just describe it in comments?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E5557-2F9E-034F-EF33-91DBBA5BE013}"/>
              </a:ext>
            </a:extLst>
          </p:cNvPr>
          <p:cNvSpPr txBox="1"/>
          <p:nvPr/>
        </p:nvSpPr>
        <p:spPr>
          <a:xfrm>
            <a:off x="1002562" y="524767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141360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7" grpId="0" animBg="1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C905-4AC0-79D8-9CB1-4C4C9FDE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CB09-DC06-CE5A-C768-D4A128D0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2478024"/>
            <a:ext cx="11430000" cy="402828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/>
              <a:t> Novices find it challenging to determine </a:t>
            </a:r>
            <a:r>
              <a:rPr lang="en-US" sz="2600" b="1" dirty="0"/>
              <a:t>what and how to test</a:t>
            </a:r>
            <a:r>
              <a:rPr lang="en-US" sz="2600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Novices have </a:t>
            </a:r>
            <a:r>
              <a:rPr lang="en-US" sz="2600" b="1" dirty="0"/>
              <a:t>no consensus </a:t>
            </a:r>
            <a:r>
              <a:rPr lang="en-US" sz="2600" dirty="0"/>
              <a:t>on good unit tests, and hence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 Novices find it challenging to determine </a:t>
            </a:r>
            <a:r>
              <a:rPr lang="en-US" sz="2600" b="1" dirty="0"/>
              <a:t>when to stop testing</a:t>
            </a:r>
            <a:r>
              <a:rPr lang="en-US" sz="2600" dirty="0"/>
              <a:t>,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/>
              <a:t> Novices tend to </a:t>
            </a:r>
            <a:r>
              <a:rPr lang="en-US" sz="2600" b="1" dirty="0"/>
              <a:t>only test happy paths</a:t>
            </a:r>
            <a:r>
              <a:rPr lang="en-US" sz="2600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Novices often create test cases that </a:t>
            </a:r>
            <a:r>
              <a:rPr lang="en-US" sz="2600" b="1" dirty="0"/>
              <a:t>mismatch</a:t>
            </a:r>
            <a:r>
              <a:rPr lang="en-US" sz="2600" dirty="0"/>
              <a:t> the program specifications.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/>
              <a:t> Novices face </a:t>
            </a:r>
            <a:r>
              <a:rPr lang="en-US" sz="2600" b="1" dirty="0"/>
              <a:t>implementation barriers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B6A9-2208-8B97-BBDC-18FC971B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DE400-CE6F-844A-DB98-99E69FCA2A9F}"/>
              </a:ext>
            </a:extLst>
          </p:cNvPr>
          <p:cNvSpPr txBox="1"/>
          <p:nvPr/>
        </p:nvSpPr>
        <p:spPr>
          <a:xfrm>
            <a:off x="130950" y="6309360"/>
            <a:ext cx="33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[Bai, Smith,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‘21]</a:t>
            </a:r>
          </a:p>
        </p:txBody>
      </p:sp>
    </p:spTree>
    <p:extLst>
      <p:ext uri="{BB962C8B-B14F-4D97-AF65-F5344CB8AC3E}">
        <p14:creationId xmlns:p14="http://schemas.microsoft.com/office/powerpoint/2010/main" val="18258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AA8E-65C4-B049-95B3-D3A926CD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138" y="6356350"/>
            <a:ext cx="7218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7" name="Picture 2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58C215-5AEE-3741-B8D4-052D98023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189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17C86F-14D9-F741-B3F5-D57343693365}"/>
              </a:ext>
            </a:extLst>
          </p:cNvPr>
          <p:cNvSpPr txBox="1"/>
          <p:nvPr/>
        </p:nvSpPr>
        <p:spPr>
          <a:xfrm>
            <a:off x="7848580" y="919528"/>
            <a:ext cx="377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[Bai,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Presler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-Marshall, Price,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Stolee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ITiCSE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‘22]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5A5AF7A-13A8-271A-D774-6040884A5B40}"/>
              </a:ext>
            </a:extLst>
          </p:cNvPr>
          <p:cNvSpPr/>
          <p:nvPr/>
        </p:nvSpPr>
        <p:spPr>
          <a:xfrm>
            <a:off x="7848580" y="4797204"/>
            <a:ext cx="4023360" cy="1513427"/>
          </a:xfrm>
          <a:prstGeom prst="wedgeRectCallout">
            <a:avLst>
              <a:gd name="adj1" fmla="val -24875"/>
              <a:gd name="adj2" fmla="val -6588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 Static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 Lightweight</a:t>
            </a:r>
          </a:p>
          <a:p>
            <a:pPr>
              <a:buFont typeface="Wingdings" pitchFamily="2" charset="2"/>
              <a:buChar char="ü"/>
            </a:pPr>
            <a:r>
              <a:rPr lang="en-US" sz="2400" b="1" dirty="0">
                <a:solidFill>
                  <a:srgbClr val="0070C0"/>
                </a:solidFill>
              </a:rPr>
              <a:t>  Transferable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3C1107-D6A3-BAD3-C4EB-C82CA87B9ACE}"/>
              </a:ext>
            </a:extLst>
          </p:cNvPr>
          <p:cNvSpPr txBox="1">
            <a:spLocks/>
          </p:cNvSpPr>
          <p:nvPr/>
        </p:nvSpPr>
        <p:spPr>
          <a:xfrm>
            <a:off x="7848600" y="1122363"/>
            <a:ext cx="397764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Testing Checklist</a:t>
            </a:r>
            <a:endParaRPr lang="en-US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104A3E-8BE9-5299-3EBE-438EC1979808}"/>
              </a:ext>
            </a:extLst>
          </p:cNvPr>
          <p:cNvCxnSpPr>
            <a:cxnSpLocks/>
          </p:cNvCxnSpPr>
          <p:nvPr/>
        </p:nvCxnSpPr>
        <p:spPr>
          <a:xfrm>
            <a:off x="784856" y="735411"/>
            <a:ext cx="16657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EE07D4-3E5A-94BF-1E6E-C806A1F69014}"/>
              </a:ext>
            </a:extLst>
          </p:cNvPr>
          <p:cNvCxnSpPr>
            <a:cxnSpLocks/>
          </p:cNvCxnSpPr>
          <p:nvPr/>
        </p:nvCxnSpPr>
        <p:spPr>
          <a:xfrm>
            <a:off x="784856" y="3850467"/>
            <a:ext cx="16657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22C600-0EC8-EE56-E148-A2E3B472936D}"/>
              </a:ext>
            </a:extLst>
          </p:cNvPr>
          <p:cNvCxnSpPr>
            <a:cxnSpLocks/>
          </p:cNvCxnSpPr>
          <p:nvPr/>
        </p:nvCxnSpPr>
        <p:spPr>
          <a:xfrm>
            <a:off x="1654300" y="1193168"/>
            <a:ext cx="64233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C3B1C4-CA60-05B2-AEDB-36B7544C534D}"/>
              </a:ext>
            </a:extLst>
          </p:cNvPr>
          <p:cNvCxnSpPr>
            <a:cxnSpLocks/>
          </p:cNvCxnSpPr>
          <p:nvPr/>
        </p:nvCxnSpPr>
        <p:spPr>
          <a:xfrm>
            <a:off x="1654300" y="2604463"/>
            <a:ext cx="64233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806837-2F3A-99CD-B8A5-CB1E197A2E33}"/>
              </a:ext>
            </a:extLst>
          </p:cNvPr>
          <p:cNvCxnSpPr>
            <a:cxnSpLocks/>
          </p:cNvCxnSpPr>
          <p:nvPr/>
        </p:nvCxnSpPr>
        <p:spPr>
          <a:xfrm>
            <a:off x="1633035" y="4292898"/>
            <a:ext cx="663598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7A03E0-0D45-71BF-E974-E33C229FAD35}"/>
              </a:ext>
            </a:extLst>
          </p:cNvPr>
          <p:cNvCxnSpPr>
            <a:cxnSpLocks/>
          </p:cNvCxnSpPr>
          <p:nvPr/>
        </p:nvCxnSpPr>
        <p:spPr>
          <a:xfrm>
            <a:off x="2647948" y="6331939"/>
            <a:ext cx="67115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17440</TotalTime>
  <Words>730</Words>
  <Application>Microsoft Macintosh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Times New Roman</vt:lpstr>
      <vt:lpstr>Wingdings</vt:lpstr>
      <vt:lpstr>AccentBoxVTI</vt:lpstr>
      <vt:lpstr>How Novice Testers  Perceive and Perform Unit Testing</vt:lpstr>
      <vt:lpstr>Guess:  How much (in USD) does the poor software quality cost the United States in 2022?</vt:lpstr>
      <vt:lpstr>PowerPoint Presentation</vt:lpstr>
      <vt:lpstr>Purpose of Testing</vt:lpstr>
      <vt:lpstr>Purpose of Testing</vt:lpstr>
      <vt:lpstr>Representative Questions</vt:lpstr>
      <vt:lpstr>Representative Questions</vt:lpstr>
      <vt:lpstr> Challenges</vt:lpstr>
      <vt:lpstr>PowerPoint Presentation</vt:lpstr>
      <vt:lpstr>Testing Checklist</vt:lpstr>
      <vt:lpstr>Testing Checklist</vt:lpstr>
      <vt:lpstr>Effectiveness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 Student Testing Practices  through a  Lightweight Checklist Intervention</dc:title>
  <dc:creator>Gina Bai</dc:creator>
  <cp:lastModifiedBy>Bai, Rui (Gina)</cp:lastModifiedBy>
  <cp:revision>1492</cp:revision>
  <cp:lastPrinted>2022-06-15T13:12:42Z</cp:lastPrinted>
  <dcterms:created xsi:type="dcterms:W3CDTF">2021-11-18T16:52:20Z</dcterms:created>
  <dcterms:modified xsi:type="dcterms:W3CDTF">2023-04-27T00:54:47Z</dcterms:modified>
</cp:coreProperties>
</file>