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bold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05" autoAdjust="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502f78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502f78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502f781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e502f781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656e82f9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656e82f9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502f781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502f781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502f781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502f781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502f781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502f781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1863cb7b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d1863cb7b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1863cb7b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1863cb7b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9832a89dc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9832a89dc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03bff19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03bff19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03bff19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03bff19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656e82f9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656e82f9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60fb9c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60fb9c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97e293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97e293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03bff19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03bff19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a76a4bd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a76a4bd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2">
  <p:cSld name="TITLE_AND_BODY_2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1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i="1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275075" y="1330925"/>
            <a:ext cx="6358500" cy="19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4">
  <p:cSld name="Content_2_Columns_Pink_2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913200" y="1342525"/>
            <a:ext cx="72891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>
                <a:solidFill>
                  <a:schemeClr val="dk2"/>
                </a:solidFill>
              </a:defRPr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95241" y="336681"/>
            <a:ext cx="788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1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i="1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 rot="5400000">
            <a:off x="177750" y="219225"/>
            <a:ext cx="402600" cy="758100"/>
          </a:xfrm>
          <a:prstGeom prst="round2SameRect">
            <a:avLst>
              <a:gd name="adj1" fmla="val 48640"/>
              <a:gd name="adj2" fmla="val 0"/>
            </a:avLst>
          </a:prstGeom>
          <a:gradFill>
            <a:gsLst>
              <a:gs pos="0">
                <a:srgbClr val="00A3FF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714650" y="898650"/>
            <a:ext cx="7773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>
                <a:latin typeface="Proxima Nova"/>
                <a:ea typeface="Proxima Nova"/>
                <a:cs typeface="Proxima Nova"/>
                <a:sym typeface="Proxima Nova"/>
              </a:rPr>
              <a:t>Developer Thriving:</a:t>
            </a:r>
            <a:endParaRPr sz="3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Why developers deserve more than satisfaction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793250" y="2857375"/>
            <a:ext cx="28905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Carol S. Lee, PhD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Senior Research Scientist</a:t>
            </a:r>
            <a:endParaRPr sz="13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Success Lab @ Flow</a:t>
            </a:r>
            <a:endParaRPr sz="13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00" b="1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mastodon.social/@CSLee</a:t>
            </a:r>
            <a:endParaRPr sz="1100" b="1" i="1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56250" y="2713936"/>
            <a:ext cx="7831500" cy="52800"/>
          </a:xfrm>
          <a:prstGeom prst="roundRect">
            <a:avLst>
              <a:gd name="adj" fmla="val 50000"/>
            </a:avLst>
          </a:prstGeom>
          <a:solidFill>
            <a:srgbClr val="42A4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E93C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088875" y="2951650"/>
            <a:ext cx="5112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“[in a feature demo] the credit was always given [to me as the engineer] and I think that gave me a huge sense of not only like ownership, but it's also quite empowering…” - IC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167500" y="1174375"/>
            <a:ext cx="480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Visibility </a:t>
            </a:r>
            <a:r>
              <a:rPr lang="en" sz="33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&amp;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Value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159800" y="1978300"/>
            <a:ext cx="6824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When developers feel like their work is seen, recognized, and valued, they experience greater thriving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422900" y="2848650"/>
            <a:ext cx="744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4800"/>
          </a:p>
        </p:txBody>
      </p:sp>
      <p:sp>
        <p:nvSpPr>
          <p:cNvPr id="137" name="Google Shape;137;p24"/>
          <p:cNvSpPr txBox="1"/>
          <p:nvPr/>
        </p:nvSpPr>
        <p:spPr>
          <a:xfrm>
            <a:off x="6718525" y="3251950"/>
            <a:ext cx="744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088875" y="2951650"/>
            <a:ext cx="5112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 …along gender lines … I've heard [people] talk about how the metrics have been equalizers for them compared to past development environments that they've been in.” - IC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167500" y="1020250"/>
            <a:ext cx="480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</a:t>
            </a:r>
            <a:r>
              <a:rPr lang="en" sz="42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· 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159800" y="1978300"/>
            <a:ext cx="6824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Tracking performance in a team-driven way using metrics that work for that team’s context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422900" y="2848650"/>
            <a:ext cx="744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4800"/>
          </a:p>
        </p:txBody>
      </p:sp>
      <p:sp>
        <p:nvSpPr>
          <p:cNvPr id="146" name="Google Shape;146;p25"/>
          <p:cNvSpPr txBox="1"/>
          <p:nvPr/>
        </p:nvSpPr>
        <p:spPr>
          <a:xfrm>
            <a:off x="6718525" y="3251950"/>
            <a:ext cx="744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446325" y="4768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Serial Mediation Model</a:t>
            </a:r>
            <a:endParaRPr sz="18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7867825" y="4177950"/>
            <a:ext cx="111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.05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*** 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6158800" y="3022325"/>
            <a:ext cx="1805400" cy="1049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Productivity</a:t>
            </a:r>
            <a:endParaRPr sz="160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2343825" y="1178988"/>
            <a:ext cx="1590600" cy="968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Visibility &amp; Value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5" name="Google Shape;155;p26"/>
          <p:cNvCxnSpPr>
            <a:stCxn id="154" idx="4"/>
            <a:endCxn id="153" idx="1"/>
          </p:cNvCxnSpPr>
          <p:nvPr/>
        </p:nvCxnSpPr>
        <p:spPr>
          <a:xfrm>
            <a:off x="3139125" y="2147388"/>
            <a:ext cx="3284100" cy="102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6"/>
          <p:cNvSpPr/>
          <p:nvPr/>
        </p:nvSpPr>
        <p:spPr>
          <a:xfrm>
            <a:off x="4988225" y="1194025"/>
            <a:ext cx="1590600" cy="968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Thriving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7" name="Google Shape;157;p26"/>
          <p:cNvCxnSpPr>
            <a:stCxn id="156" idx="5"/>
            <a:endCxn id="153" idx="0"/>
          </p:cNvCxnSpPr>
          <p:nvPr/>
        </p:nvCxnSpPr>
        <p:spPr>
          <a:xfrm>
            <a:off x="6345887" y="2020606"/>
            <a:ext cx="715500" cy="10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6"/>
          <p:cNvCxnSpPr>
            <a:stCxn id="154" idx="6"/>
            <a:endCxn id="156" idx="2"/>
          </p:cNvCxnSpPr>
          <p:nvPr/>
        </p:nvCxnSpPr>
        <p:spPr>
          <a:xfrm>
            <a:off x="3934425" y="1663188"/>
            <a:ext cx="1053900" cy="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6"/>
          <p:cNvCxnSpPr>
            <a:stCxn id="160" idx="0"/>
            <a:endCxn id="154" idx="3"/>
          </p:cNvCxnSpPr>
          <p:nvPr/>
        </p:nvCxnSpPr>
        <p:spPr>
          <a:xfrm rot="10800000" flipH="1">
            <a:off x="1870125" y="2005625"/>
            <a:ext cx="706500" cy="1016700"/>
          </a:xfrm>
          <a:prstGeom prst="straightConnector1">
            <a:avLst/>
          </a:prstGeom>
          <a:noFill/>
          <a:ln w="19050" cap="flat" cmpd="sng">
            <a:solidFill>
              <a:srgbClr val="130F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6"/>
          <p:cNvSpPr/>
          <p:nvPr/>
        </p:nvSpPr>
        <p:spPr>
          <a:xfrm>
            <a:off x="967425" y="3022325"/>
            <a:ext cx="1805400" cy="103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Metrics Use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26"/>
          <p:cNvCxnSpPr>
            <a:stCxn id="160" idx="7"/>
            <a:endCxn id="156" idx="4"/>
          </p:cNvCxnSpPr>
          <p:nvPr/>
        </p:nvCxnSpPr>
        <p:spPr>
          <a:xfrm rot="10800000" flipH="1">
            <a:off x="2508430" y="2162553"/>
            <a:ext cx="3275100" cy="1011300"/>
          </a:xfrm>
          <a:prstGeom prst="straightConnector1">
            <a:avLst/>
          </a:prstGeom>
          <a:noFill/>
          <a:ln w="19050" cap="flat" cmpd="sng">
            <a:solidFill>
              <a:srgbClr val="130F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6"/>
          <p:cNvCxnSpPr>
            <a:stCxn id="160" idx="6"/>
            <a:endCxn id="153" idx="2"/>
          </p:cNvCxnSpPr>
          <p:nvPr/>
        </p:nvCxnSpPr>
        <p:spPr>
          <a:xfrm>
            <a:off x="2772825" y="3539675"/>
            <a:ext cx="3386100" cy="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6"/>
          <p:cNvSpPr txBox="1"/>
          <p:nvPr/>
        </p:nvSpPr>
        <p:spPr>
          <a:xfrm>
            <a:off x="1900300" y="2415475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.32***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065475" y="147812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.65***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989750" y="331317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.13**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149025" y="2650950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.14*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07775" y="231607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.24***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200300" y="2683550"/>
            <a:ext cx="6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.12**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D0C1D2A6-69E2-CDE0-829D-4A45395935BA}"/>
              </a:ext>
            </a:extLst>
          </p:cNvPr>
          <p:cNvSpPr txBox="1"/>
          <p:nvPr/>
        </p:nvSpPr>
        <p:spPr>
          <a:xfrm>
            <a:off x="8124025" y="107525"/>
            <a:ext cx="857700" cy="3693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𝛽</a:t>
            </a:r>
            <a:r>
              <a:rPr lang="en" sz="12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= .16*** </a:t>
            </a:r>
            <a:endParaRPr sz="12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446325" y="4768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Serial Mediation Model</a:t>
            </a:r>
            <a:endParaRPr sz="1800" b="1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7867825" y="4177950"/>
            <a:ext cx="111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.05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*** 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158800" y="3022325"/>
            <a:ext cx="1805400" cy="1049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Productivity</a:t>
            </a:r>
            <a:endParaRPr sz="16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2343825" y="1178988"/>
            <a:ext cx="1590600" cy="968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Visibility &amp; Value</a:t>
            </a:r>
            <a:endParaRPr sz="16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7"/>
          <p:cNvCxnSpPr>
            <a:stCxn id="176" idx="4"/>
            <a:endCxn id="175" idx="1"/>
          </p:cNvCxnSpPr>
          <p:nvPr/>
        </p:nvCxnSpPr>
        <p:spPr>
          <a:xfrm>
            <a:off x="3139125" y="2147388"/>
            <a:ext cx="3284100" cy="102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7"/>
          <p:cNvSpPr/>
          <p:nvPr/>
        </p:nvSpPr>
        <p:spPr>
          <a:xfrm>
            <a:off x="4988225" y="1194025"/>
            <a:ext cx="1590600" cy="968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Thriving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9" name="Google Shape;179;p27"/>
          <p:cNvCxnSpPr>
            <a:stCxn id="178" idx="5"/>
            <a:endCxn id="175" idx="0"/>
          </p:cNvCxnSpPr>
          <p:nvPr/>
        </p:nvCxnSpPr>
        <p:spPr>
          <a:xfrm>
            <a:off x="6345887" y="2020606"/>
            <a:ext cx="715500" cy="100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7"/>
          <p:cNvCxnSpPr>
            <a:stCxn id="176" idx="6"/>
            <a:endCxn id="178" idx="2"/>
          </p:cNvCxnSpPr>
          <p:nvPr/>
        </p:nvCxnSpPr>
        <p:spPr>
          <a:xfrm>
            <a:off x="3934425" y="1663188"/>
            <a:ext cx="1053900" cy="1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7"/>
          <p:cNvCxnSpPr>
            <a:stCxn id="182" idx="0"/>
            <a:endCxn id="176" idx="3"/>
          </p:cNvCxnSpPr>
          <p:nvPr/>
        </p:nvCxnSpPr>
        <p:spPr>
          <a:xfrm rot="10800000" flipH="1">
            <a:off x="1870125" y="2005625"/>
            <a:ext cx="706500" cy="1016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7"/>
          <p:cNvSpPr/>
          <p:nvPr/>
        </p:nvSpPr>
        <p:spPr>
          <a:xfrm>
            <a:off x="967425" y="3022325"/>
            <a:ext cx="1805400" cy="103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Metrics Use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3" name="Google Shape;183;p27"/>
          <p:cNvCxnSpPr>
            <a:stCxn id="182" idx="7"/>
            <a:endCxn id="178" idx="4"/>
          </p:cNvCxnSpPr>
          <p:nvPr/>
        </p:nvCxnSpPr>
        <p:spPr>
          <a:xfrm rot="10800000" flipH="1">
            <a:off x="2508430" y="2162553"/>
            <a:ext cx="3275100" cy="101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7"/>
          <p:cNvCxnSpPr>
            <a:stCxn id="182" idx="6"/>
            <a:endCxn id="175" idx="2"/>
          </p:cNvCxnSpPr>
          <p:nvPr/>
        </p:nvCxnSpPr>
        <p:spPr>
          <a:xfrm>
            <a:off x="2772825" y="3539675"/>
            <a:ext cx="33861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7"/>
          <p:cNvSpPr txBox="1"/>
          <p:nvPr/>
        </p:nvSpPr>
        <p:spPr>
          <a:xfrm>
            <a:off x="1900300" y="2415475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.32***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989750" y="147812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.65***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989750" y="331317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.13**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149025" y="2650950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.14*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307775" y="231607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.24***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200300" y="2683550"/>
            <a:ext cx="6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.12**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446325" y="4768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Serial Mediation Model</a:t>
            </a:r>
            <a:endParaRPr sz="1800" b="1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7867825" y="4177950"/>
            <a:ext cx="111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.05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*** 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6158800" y="3022325"/>
            <a:ext cx="1805400" cy="1049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Productivity</a:t>
            </a:r>
            <a:endParaRPr sz="16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2343825" y="1178988"/>
            <a:ext cx="1590600" cy="968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Visibility &amp; Value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9" name="Google Shape;199;p28"/>
          <p:cNvCxnSpPr>
            <a:stCxn id="198" idx="4"/>
            <a:endCxn id="197" idx="1"/>
          </p:cNvCxnSpPr>
          <p:nvPr/>
        </p:nvCxnSpPr>
        <p:spPr>
          <a:xfrm>
            <a:off x="3139125" y="2147388"/>
            <a:ext cx="3284100" cy="102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8"/>
          <p:cNvSpPr/>
          <p:nvPr/>
        </p:nvSpPr>
        <p:spPr>
          <a:xfrm>
            <a:off x="4988225" y="1194025"/>
            <a:ext cx="1590600" cy="968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Thriving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1" name="Google Shape;201;p28"/>
          <p:cNvCxnSpPr>
            <a:stCxn id="200" idx="5"/>
            <a:endCxn id="197" idx="0"/>
          </p:cNvCxnSpPr>
          <p:nvPr/>
        </p:nvCxnSpPr>
        <p:spPr>
          <a:xfrm>
            <a:off x="6345887" y="2020606"/>
            <a:ext cx="715500" cy="10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8"/>
          <p:cNvCxnSpPr>
            <a:stCxn id="198" idx="6"/>
            <a:endCxn id="200" idx="2"/>
          </p:cNvCxnSpPr>
          <p:nvPr/>
        </p:nvCxnSpPr>
        <p:spPr>
          <a:xfrm>
            <a:off x="3934425" y="1663188"/>
            <a:ext cx="1053900" cy="150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8"/>
          <p:cNvCxnSpPr>
            <a:stCxn id="204" idx="0"/>
            <a:endCxn id="198" idx="3"/>
          </p:cNvCxnSpPr>
          <p:nvPr/>
        </p:nvCxnSpPr>
        <p:spPr>
          <a:xfrm rot="10800000" flipH="1">
            <a:off x="1870125" y="2005625"/>
            <a:ext cx="706500" cy="10167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28"/>
          <p:cNvSpPr/>
          <p:nvPr/>
        </p:nvSpPr>
        <p:spPr>
          <a:xfrm>
            <a:off x="967425" y="3022325"/>
            <a:ext cx="1805400" cy="103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Metrics Use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5" name="Google Shape;205;p28"/>
          <p:cNvCxnSpPr>
            <a:stCxn id="204" idx="7"/>
            <a:endCxn id="200" idx="4"/>
          </p:cNvCxnSpPr>
          <p:nvPr/>
        </p:nvCxnSpPr>
        <p:spPr>
          <a:xfrm rot="10800000" flipH="1">
            <a:off x="2508430" y="2162553"/>
            <a:ext cx="3275100" cy="10113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8"/>
          <p:cNvCxnSpPr>
            <a:stCxn id="204" idx="6"/>
            <a:endCxn id="197" idx="2"/>
          </p:cNvCxnSpPr>
          <p:nvPr/>
        </p:nvCxnSpPr>
        <p:spPr>
          <a:xfrm>
            <a:off x="2772825" y="3539675"/>
            <a:ext cx="33861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8"/>
          <p:cNvSpPr txBox="1"/>
          <p:nvPr/>
        </p:nvSpPr>
        <p:spPr>
          <a:xfrm>
            <a:off x="1900300" y="2415475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.32***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989750" y="1463100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.65***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989750" y="331317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.13**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5149025" y="2650950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.14*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6307775" y="231607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.24***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3200300" y="2683550"/>
            <a:ext cx="6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.12**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446325" y="4768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Serial Mediation Model</a:t>
            </a:r>
            <a:endParaRPr sz="1800" b="1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7867825" y="4177950"/>
            <a:ext cx="111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.05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*** 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6158800" y="3022325"/>
            <a:ext cx="1805400" cy="1049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Productivity</a:t>
            </a:r>
            <a:endParaRPr sz="160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2343825" y="1178988"/>
            <a:ext cx="1590600" cy="968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Visibility &amp; Value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29"/>
          <p:cNvCxnSpPr>
            <a:stCxn id="220" idx="4"/>
            <a:endCxn id="219" idx="1"/>
          </p:cNvCxnSpPr>
          <p:nvPr/>
        </p:nvCxnSpPr>
        <p:spPr>
          <a:xfrm>
            <a:off x="3139125" y="2147388"/>
            <a:ext cx="3284100" cy="102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9"/>
          <p:cNvSpPr/>
          <p:nvPr/>
        </p:nvSpPr>
        <p:spPr>
          <a:xfrm>
            <a:off x="4988225" y="1194025"/>
            <a:ext cx="1590600" cy="968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Thriving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29"/>
          <p:cNvCxnSpPr>
            <a:stCxn id="222" idx="5"/>
            <a:endCxn id="219" idx="0"/>
          </p:cNvCxnSpPr>
          <p:nvPr/>
        </p:nvCxnSpPr>
        <p:spPr>
          <a:xfrm>
            <a:off x="6345887" y="2020606"/>
            <a:ext cx="715500" cy="1001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9"/>
          <p:cNvCxnSpPr>
            <a:stCxn id="220" idx="6"/>
            <a:endCxn id="222" idx="2"/>
          </p:cNvCxnSpPr>
          <p:nvPr/>
        </p:nvCxnSpPr>
        <p:spPr>
          <a:xfrm>
            <a:off x="3934425" y="1663188"/>
            <a:ext cx="1053900" cy="150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9"/>
          <p:cNvCxnSpPr>
            <a:stCxn id="226" idx="0"/>
            <a:endCxn id="220" idx="3"/>
          </p:cNvCxnSpPr>
          <p:nvPr/>
        </p:nvCxnSpPr>
        <p:spPr>
          <a:xfrm rot="10800000" flipH="1">
            <a:off x="1870125" y="2005625"/>
            <a:ext cx="706500" cy="10167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9"/>
          <p:cNvSpPr/>
          <p:nvPr/>
        </p:nvSpPr>
        <p:spPr>
          <a:xfrm>
            <a:off x="967425" y="3022325"/>
            <a:ext cx="1805400" cy="103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Metrics Use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7" name="Google Shape;227;p29"/>
          <p:cNvCxnSpPr>
            <a:stCxn id="226" idx="7"/>
            <a:endCxn id="222" idx="4"/>
          </p:cNvCxnSpPr>
          <p:nvPr/>
        </p:nvCxnSpPr>
        <p:spPr>
          <a:xfrm rot="10800000" flipH="1">
            <a:off x="2508430" y="2162553"/>
            <a:ext cx="3275100" cy="101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9"/>
          <p:cNvCxnSpPr>
            <a:stCxn id="226" idx="6"/>
            <a:endCxn id="219" idx="2"/>
          </p:cNvCxnSpPr>
          <p:nvPr/>
        </p:nvCxnSpPr>
        <p:spPr>
          <a:xfrm>
            <a:off x="2772825" y="3539675"/>
            <a:ext cx="3386100" cy="7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9"/>
          <p:cNvSpPr txBox="1"/>
          <p:nvPr/>
        </p:nvSpPr>
        <p:spPr>
          <a:xfrm>
            <a:off x="1900300" y="2415475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.32***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989750" y="147812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.65***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989750" y="331317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.13**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149025" y="2650950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.14*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6307775" y="2316075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.24***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200300" y="2683550"/>
            <a:ext cx="6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.12**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0;p31">
            <a:extLst>
              <a:ext uri="{FF2B5EF4-FFF2-40B4-BE49-F238E27FC236}">
                <a16:creationId xmlns:a16="http://schemas.microsoft.com/office/drawing/2014/main" id="{D9AA5449-E003-A683-CCEB-A8C37019D610}"/>
              </a:ext>
            </a:extLst>
          </p:cNvPr>
          <p:cNvSpPr txBox="1"/>
          <p:nvPr/>
        </p:nvSpPr>
        <p:spPr>
          <a:xfrm>
            <a:off x="8036425" y="125100"/>
            <a:ext cx="945300" cy="369302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𝛽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= .05*** </a:t>
            </a:r>
            <a:endParaRPr sz="1200" dirty="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/>
        </p:nvSpPr>
        <p:spPr>
          <a:xfrm>
            <a:off x="2167500" y="793375"/>
            <a:ext cx="480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DARE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do more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1381200" y="1541175"/>
            <a:ext cx="6381600" cy="27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IAGNOSE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gaps in thriving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GREE</a:t>
            </a:r>
            <a:r>
              <a:rPr lang="en" sz="180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how you define and measure performance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2A4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ECOGNIZE</a:t>
            </a:r>
            <a:r>
              <a:rPr lang="en" sz="180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reward work and effort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XPLORE</a:t>
            </a:r>
            <a:r>
              <a:rPr lang="en" sz="180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our report for more insights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subTitle" idx="1"/>
          </p:nvPr>
        </p:nvSpPr>
        <p:spPr>
          <a:xfrm>
            <a:off x="7224575" y="4429800"/>
            <a:ext cx="1791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Carol S. Lee, PhD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mastodon.social/@CSLee</a:t>
            </a:r>
            <a:endParaRPr sz="11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337" y="1441413"/>
            <a:ext cx="2441325" cy="2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3051139" y="3788113"/>
            <a:ext cx="3041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770EF7"/>
                </a:solidFill>
                <a:latin typeface="Proxima Nova"/>
                <a:ea typeface="Proxima Nova"/>
                <a:cs typeface="Proxima Nova"/>
                <a:sym typeface="Proxima Nova"/>
              </a:rPr>
              <a:t>DevSuccessLab</a:t>
            </a:r>
            <a:r>
              <a:rPr lang="en" sz="17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.com</a:t>
            </a:r>
            <a:endParaRPr sz="17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12" y="548725"/>
            <a:ext cx="3330176" cy="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823200" y="1979500"/>
            <a:ext cx="1497600" cy="74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2A41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393B6B"/>
              </a:highlight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19975" y="1765900"/>
            <a:ext cx="2413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Satisfaction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710524" y="1765900"/>
            <a:ext cx="2519075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Productivity</a:t>
            </a:r>
            <a:endParaRPr dirty="0"/>
          </a:p>
        </p:txBody>
      </p:sp>
      <p:sp>
        <p:nvSpPr>
          <p:cNvPr id="76" name="Google Shape;76;p16"/>
          <p:cNvSpPr txBox="1"/>
          <p:nvPr/>
        </p:nvSpPr>
        <p:spPr>
          <a:xfrm>
            <a:off x="70325" y="4691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E.g. Storey et al., 2021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300150" y="2055925"/>
            <a:ext cx="2543700" cy="738900"/>
          </a:xfrm>
          <a:prstGeom prst="rect">
            <a:avLst/>
          </a:prstGeom>
          <a:solidFill>
            <a:srgbClr val="42A41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it </a:t>
            </a:r>
            <a:r>
              <a:rPr lang="en" sz="1800" b="1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Actually </a:t>
            </a: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Means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92625" y="2055925"/>
            <a:ext cx="2412000" cy="738900"/>
          </a:xfrm>
          <a:prstGeom prst="rect">
            <a:avLst/>
          </a:prstGeom>
          <a:solidFill>
            <a:srgbClr val="42A41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we </a:t>
            </a:r>
            <a:r>
              <a:rPr lang="en" sz="1800" b="1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Want </a:t>
            </a: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it to Mean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92625" y="2800825"/>
            <a:ext cx="2412000" cy="9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feel motivated!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belong here!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fulfilling!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300138" y="2800825"/>
            <a:ext cx="2543700" cy="9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fine… I guess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like this enough.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am happy here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67500" y="1001225"/>
            <a:ext cx="480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</a:t>
            </a:r>
            <a:r>
              <a:rPr lang="en" sz="42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·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Satisfaction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139375" y="2055937"/>
            <a:ext cx="2412000" cy="738900"/>
          </a:xfrm>
          <a:prstGeom prst="rect">
            <a:avLst/>
          </a:prstGeom>
          <a:solidFill>
            <a:srgbClr val="42A41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companies increase it</a:t>
            </a:r>
            <a:endParaRPr sz="1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139375" y="2800825"/>
            <a:ext cx="2412000" cy="9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Magically happens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Swag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Gamification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660500" y="1879050"/>
            <a:ext cx="5823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Developers deserve </a:t>
            </a:r>
            <a:r>
              <a:rPr lang="en" sz="33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better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167500" y="1736800"/>
            <a:ext cx="4809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</a:t>
            </a:r>
            <a:r>
              <a:rPr lang="en" sz="3300" b="1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developer </a:t>
            </a:r>
            <a:r>
              <a:rPr lang="en" sz="33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thriving</a:t>
            </a:r>
            <a:r>
              <a:rPr lang="en" sz="3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763973" y="633375"/>
            <a:ext cx="561605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</a:t>
            </a:r>
            <a:r>
              <a:rPr lang="en" sz="4200" b="1" dirty="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·</a:t>
            </a:r>
            <a:r>
              <a:rPr lang="en" sz="3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Thriving </a:t>
            </a:r>
            <a:r>
              <a:rPr lang="en" sz="4200" b="1" dirty="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· </a:t>
            </a:r>
            <a:r>
              <a:rPr lang="en" sz="3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Scale</a:t>
            </a:r>
            <a:endParaRPr sz="3300" dirty="0">
              <a:solidFill>
                <a:schemeClr val="dk1"/>
              </a:solidFill>
            </a:endParaRPr>
          </a:p>
        </p:txBody>
      </p:sp>
      <p:cxnSp>
        <p:nvCxnSpPr>
          <p:cNvPr id="103" name="Google Shape;103;p20"/>
          <p:cNvCxnSpPr>
            <a:cxnSpLocks/>
            <a:stCxn id="102" idx="2"/>
            <a:endCxn id="104" idx="0"/>
          </p:cNvCxnSpPr>
          <p:nvPr/>
        </p:nvCxnSpPr>
        <p:spPr>
          <a:xfrm flipH="1">
            <a:off x="1723650" y="1464675"/>
            <a:ext cx="2848350" cy="93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20"/>
          <p:cNvCxnSpPr>
            <a:cxnSpLocks/>
            <a:stCxn id="102" idx="2"/>
            <a:endCxn id="106" idx="0"/>
          </p:cNvCxnSpPr>
          <p:nvPr/>
        </p:nvCxnSpPr>
        <p:spPr>
          <a:xfrm flipH="1">
            <a:off x="3679525" y="1464675"/>
            <a:ext cx="892475" cy="93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20"/>
          <p:cNvCxnSpPr>
            <a:cxnSpLocks/>
            <a:stCxn id="102" idx="2"/>
            <a:endCxn id="108" idx="0"/>
          </p:cNvCxnSpPr>
          <p:nvPr/>
        </p:nvCxnSpPr>
        <p:spPr>
          <a:xfrm>
            <a:off x="4572000" y="1464675"/>
            <a:ext cx="1063400" cy="93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20"/>
          <p:cNvCxnSpPr>
            <a:cxnSpLocks/>
            <a:stCxn id="102" idx="2"/>
            <a:endCxn id="110" idx="0"/>
          </p:cNvCxnSpPr>
          <p:nvPr/>
        </p:nvCxnSpPr>
        <p:spPr>
          <a:xfrm>
            <a:off x="4572000" y="1464675"/>
            <a:ext cx="3019275" cy="93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20"/>
          <p:cNvSpPr txBox="1"/>
          <p:nvPr/>
        </p:nvSpPr>
        <p:spPr>
          <a:xfrm>
            <a:off x="923400" y="2399575"/>
            <a:ext cx="1600500" cy="120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Agency</a:t>
            </a:r>
            <a:endParaRPr sz="1800" b="1">
              <a:solidFill>
                <a:srgbClr val="42A4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voice in how contributions &amp; success are measured &amp; defined.</a:t>
            </a:r>
            <a:endParaRPr sz="1200">
              <a:solidFill>
                <a:srgbClr val="274E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879275" y="2399575"/>
            <a:ext cx="1600500" cy="111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 SemiBold"/>
              <a:buNone/>
            </a:pP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Belonging</a:t>
            </a:r>
            <a:endParaRPr sz="1800" b="1">
              <a:solidFill>
                <a:srgbClr val="42A4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Feel accepted for who I am &amp; supported to grow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835150" y="2399575"/>
            <a:ext cx="1600500" cy="173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 SemiBold"/>
              <a:buNone/>
            </a:pPr>
            <a:r>
              <a:rPr lang="en" sz="18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Culture</a:t>
            </a:r>
            <a:endParaRPr sz="1800" b="1">
              <a:solidFill>
                <a:srgbClr val="42A4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Feel like learning, including mistakes, is celebrated and can be shared with others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791025" y="2399575"/>
            <a:ext cx="1600500" cy="178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Self-Efficacy &amp; Motivation</a:t>
            </a:r>
            <a:endParaRPr sz="1800" b="1" dirty="0">
              <a:solidFill>
                <a:srgbClr val="42A4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Perceived ability to work, succeed, and solve problems; Able to see tangible progress </a:t>
            </a:r>
            <a:endParaRPr sz="1200" dirty="0">
              <a:solidFill>
                <a:srgbClr val="274E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 idx="4294967295"/>
          </p:nvPr>
        </p:nvSpPr>
        <p:spPr>
          <a:xfrm>
            <a:off x="2109600" y="1824300"/>
            <a:ext cx="4924800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Proxima Nova"/>
                <a:ea typeface="Proxima Nova"/>
                <a:cs typeface="Proxima Nova"/>
                <a:sym typeface="Proxima Nova"/>
              </a:rPr>
              <a:t>Why </a:t>
            </a:r>
            <a:r>
              <a:rPr lang="en" sz="4000" b="1" dirty="0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aim</a:t>
            </a:r>
            <a:r>
              <a:rPr lang="en" sz="4000" b="1" dirty="0">
                <a:latin typeface="Proxima Nova"/>
                <a:ea typeface="Proxima Nova"/>
                <a:cs typeface="Proxima Nova"/>
                <a:sym typeface="Proxima Nova"/>
              </a:rPr>
              <a:t> for developer thriving? </a:t>
            </a:r>
            <a:endParaRPr sz="2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1798150" y="1060225"/>
            <a:ext cx="591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Aim for Developer</a:t>
            </a:r>
            <a:r>
              <a:rPr lang="en" sz="32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 Thriving</a:t>
            </a:r>
            <a:endParaRPr>
              <a:solidFill>
                <a:srgbClr val="42A417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1010700" y="1999200"/>
            <a:ext cx="7122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06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Proxima Nova"/>
              <a:buChar char="●"/>
            </a:pPr>
            <a:r>
              <a:rPr lang="en" sz="208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Directly increases productivity</a:t>
            </a:r>
            <a:endParaRPr sz="208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06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Proxima Nova"/>
              <a:buChar char="●"/>
            </a:pPr>
            <a:r>
              <a:rPr lang="en" sz="208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retention</a:t>
            </a:r>
            <a:endParaRPr sz="208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06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Proxima Nova"/>
              <a:buChar char="●"/>
            </a:pPr>
            <a:r>
              <a:rPr lang="en" sz="208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Help your team and others see their value</a:t>
            </a:r>
            <a:endParaRPr sz="208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04250" y="4662650"/>
            <a:ext cx="34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1, 559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 =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128.5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baseline="30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β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.44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.001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 idx="4294967295"/>
          </p:nvPr>
        </p:nvSpPr>
        <p:spPr>
          <a:xfrm>
            <a:off x="2185650" y="1824300"/>
            <a:ext cx="4772700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en" sz="4000" b="1">
                <a:latin typeface="Proxima Nova"/>
                <a:ea typeface="Proxima Nova"/>
                <a:cs typeface="Proxima Nova"/>
                <a:sym typeface="Proxima Nova"/>
              </a:rPr>
              <a:t>do you </a:t>
            </a:r>
            <a:r>
              <a:rPr lang="en" sz="4000" b="1">
                <a:solidFill>
                  <a:srgbClr val="42A417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</a:t>
            </a:r>
            <a:r>
              <a:rPr lang="en" sz="4000" b="1">
                <a:latin typeface="Proxima Nova"/>
                <a:ea typeface="Proxima Nova"/>
                <a:cs typeface="Proxima Nova"/>
                <a:sym typeface="Proxima Nova"/>
              </a:rPr>
              <a:t> developer thriving? 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592</Words>
  <Application>Microsoft Office PowerPoint</Application>
  <PresentationFormat>On-screen Show (16:9)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</vt:lpstr>
      <vt:lpstr>Montserrat Medium</vt:lpstr>
      <vt:lpstr>Proxima Nova</vt:lpstr>
      <vt:lpstr>Arial</vt:lpstr>
      <vt:lpstr>Montserrat SemiBold</vt:lpstr>
      <vt:lpstr>Montserrat ExtraBold</vt:lpstr>
      <vt:lpstr>Montserrat</vt:lpstr>
      <vt:lpstr>Simple Light</vt:lpstr>
      <vt:lpstr>Developer Thriving: Why developers deserve more than satisfaction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aim for developer thriving? </vt:lpstr>
      <vt:lpstr>PowerPoint Presentation</vt:lpstr>
      <vt:lpstr>How do you increase developer thriving?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Thriving: Why developers deserve more than satisfaction</dc:title>
  <cp:lastModifiedBy>Carol Lee</cp:lastModifiedBy>
  <cp:revision>5</cp:revision>
  <dcterms:modified xsi:type="dcterms:W3CDTF">2023-04-21T14:07:18Z</dcterms:modified>
</cp:coreProperties>
</file>