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7" r:id="rId2"/>
    <p:sldId id="416" r:id="rId3"/>
    <p:sldId id="417" r:id="rId4"/>
    <p:sldId id="301" r:id="rId5"/>
    <p:sldId id="302" r:id="rId6"/>
    <p:sldId id="418" r:id="rId7"/>
    <p:sldId id="419" r:id="rId8"/>
    <p:sldId id="420" r:id="rId9"/>
    <p:sldId id="306" r:id="rId10"/>
    <p:sldId id="389" r:id="rId11"/>
    <p:sldId id="413" r:id="rId12"/>
    <p:sldId id="391" r:id="rId13"/>
    <p:sldId id="392" r:id="rId14"/>
    <p:sldId id="410" r:id="rId15"/>
    <p:sldId id="353" r:id="rId16"/>
    <p:sldId id="356" r:id="rId17"/>
    <p:sldId id="357" r:id="rId18"/>
    <p:sldId id="359" r:id="rId19"/>
    <p:sldId id="358" r:id="rId20"/>
    <p:sldId id="360" r:id="rId21"/>
    <p:sldId id="361" r:id="rId22"/>
    <p:sldId id="271" r:id="rId23"/>
    <p:sldId id="362" r:id="rId24"/>
    <p:sldId id="393" r:id="rId25"/>
    <p:sldId id="364" r:id="rId26"/>
    <p:sldId id="350" r:id="rId27"/>
    <p:sldId id="41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49672"/>
  </p:normalViewPr>
  <p:slideViewPr>
    <p:cSldViewPr snapToGrid="0">
      <p:cViewPr varScale="1">
        <p:scale>
          <a:sx n="48" d="100"/>
          <a:sy n="48" d="100"/>
        </p:scale>
        <p:origin x="24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43F5B-593A-2843-BFA1-4C9768A44888}" type="datetimeFigureOut">
              <a:rPr lang="en-US" smtClean="0"/>
              <a:t>4/26/23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9CFAC-A9DB-8746-AD04-8111F5B38315}" type="slidenum">
              <a:rPr lang="en-US" smtClean="0"/>
              <a:t>‹#›</a:t>
            </a:fld>
            <a:endParaRPr lang="en-US"/>
          </a:p>
        </p:txBody>
      </p:sp>
    </p:spTree>
    <p:extLst>
      <p:ext uri="{BB962C8B-B14F-4D97-AF65-F5344CB8AC3E}">
        <p14:creationId xmlns:p14="http://schemas.microsoft.com/office/powerpoint/2010/main" val="32519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Hi folks, I’m super excited to be here today. My name is Ariana and I just defended my PhD at the University of California, San Diego</a:t>
            </a:r>
          </a:p>
          <a:p>
            <a:pPr marL="0" lvl="0" indent="0" algn="l" rtl="0">
              <a:spcBef>
                <a:spcPts val="0"/>
              </a:spcBef>
              <a:spcAft>
                <a:spcPts val="0"/>
              </a:spcAft>
              <a:buNone/>
            </a:pPr>
            <a:endParaRPr lang="e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so this work was possible in large part because of a collaboration with the IT team, where I’ve been working as an embedded security researcher within their operations team</a:t>
            </a:r>
            <a:endParaRPr lang="en" dirty="0"/>
          </a:p>
          <a:p>
            <a:pPr marL="0" lvl="0" indent="0" algn="l" rtl="0">
              <a:spcBef>
                <a:spcPts val="0"/>
              </a:spcBef>
              <a:spcAft>
                <a:spcPts val="0"/>
              </a:spcAft>
              <a:buNone/>
            </a:pPr>
            <a:endParaRPr dirty="0"/>
          </a:p>
          <a:p>
            <a:pPr marL="0" lvl="0" indent="0" algn="l" rtl="0">
              <a:spcBef>
                <a:spcPts val="0"/>
              </a:spcBef>
              <a:spcAft>
                <a:spcPts val="0"/>
              </a:spcAft>
              <a:buNone/>
            </a:pPr>
            <a:r>
              <a:rPr lang="en" dirty="0"/>
              <a:t>My work has been broadly on understanding and improving security processes via large-scale measurement and today I’m going to talk about the theory and practice of vulnerability remediation</a:t>
            </a:r>
          </a:p>
          <a:p>
            <a:pPr marL="0" lvl="0" indent="0" algn="l" rtl="0">
              <a:spcBef>
                <a:spcPts val="0"/>
              </a:spcBef>
              <a:spcAft>
                <a:spcPts val="0"/>
              </a:spcAft>
              <a:buNone/>
            </a:pPr>
            <a:endParaRPr lang="en" dirty="0"/>
          </a:p>
          <a:p>
            <a:pPr marL="0" lvl="0" indent="0" algn="l" rtl="0">
              <a:spcBef>
                <a:spcPts val="0"/>
              </a:spcBef>
              <a:spcAft>
                <a:spcPts val="0"/>
              </a:spcAft>
              <a:buNone/>
            </a:pPr>
            <a:r>
              <a:rPr lang="en-US" dirty="0"/>
              <a:t>A</a:t>
            </a:r>
            <a:r>
              <a:rPr lang="en" dirty="0" err="1"/>
              <a:t>nd</a:t>
            </a:r>
            <a:r>
              <a:rPr lang="en" dirty="0"/>
              <a:t> a specific type of developer from a security lens: system administrators</a:t>
            </a:r>
          </a:p>
          <a:p>
            <a:pPr marL="0" lvl="0" indent="0" algn="l" rtl="0">
              <a:spcBef>
                <a:spcPts val="0"/>
              </a:spcBef>
              <a:spcAft>
                <a:spcPts val="0"/>
              </a:spcAft>
              <a:buNone/>
            </a:pPr>
            <a:endParaRPr lang="e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solidFill>
                  <a:schemeClr val="dk1"/>
                </a:solidFill>
              </a:rPr>
              <a:t>I started by tackling this first question and addressing the pipeline first. I worked with the security engineer to understand their former process and difficulties they faced. They were sending a weekly report that was meant to fill in the gaps and give people information, but the notification itself had a lot of key aspects that were inefficient.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solidFill>
                <a:schemeClr val="dk1"/>
              </a:solidFill>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solidFill>
                  <a:schemeClr val="dk1"/>
                </a:solidFill>
              </a:rPr>
              <a:t>For example, it didn’t list the servers or bugs, asked folks to log in, and was a long laundry </a:t>
            </a:r>
            <a:r>
              <a:rPr lang="en-US" dirty="0" err="1">
                <a:solidFill>
                  <a:schemeClr val="dk1"/>
                </a:solidFill>
              </a:rPr>
              <a:t>lis</a:t>
            </a:r>
            <a:endParaRPr lang="en-US" dirty="0">
              <a:solidFill>
                <a:schemeClr val="dk1"/>
              </a:solidFill>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solidFill>
                <a:schemeClr val="dk1"/>
              </a:solidFill>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Looking at related work, I realized that there were a few small changes we could implement to try and effect more efficient patching – and by efficient I mean bring up the patch rate but also time to patch.</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changed it to focus only on one vuln, listed the vuln and it’s attributes, and also gave instructions on how to patch.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solidFill>
                <a:schemeClr val="dk1"/>
              </a:solidFill>
            </a:endParaRPr>
          </a:p>
          <a:p>
            <a:endParaRPr lang="en-US" dirty="0"/>
          </a:p>
        </p:txBody>
      </p:sp>
    </p:spTree>
    <p:extLst>
      <p:ext uri="{BB962C8B-B14F-4D97-AF65-F5344CB8AC3E}">
        <p14:creationId xmlns:p14="http://schemas.microsoft.com/office/powerpoint/2010/main" val="2301380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Apply basic behavioral science principles to reduce cognitive load and increase chance for sys admin action</a:t>
            </a:r>
          </a:p>
        </p:txBody>
      </p:sp>
    </p:spTree>
    <p:extLst>
      <p:ext uri="{BB962C8B-B14F-4D97-AF65-F5344CB8AC3E}">
        <p14:creationId xmlns:p14="http://schemas.microsoft.com/office/powerpoint/2010/main" val="954484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01cffdfd1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01cffdfd1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 dirty="0"/>
              <a:t>This answered the question of how to improve the process. But the next step was the measurement – working with the datasets available, I created a pipeline that can be automatically run to analyze in real time what the patch rate was for each contact, each vuln, each week. Aggregate is important but so are the </a:t>
            </a:r>
            <a:r>
              <a:rPr lang="en" dirty="0" err="1"/>
              <a:t>detailts</a:t>
            </a:r>
            <a:endParaRPr lang="en"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TODO: graphic with multiple servers, then right side shows the increase </a:t>
            </a:r>
          </a:p>
          <a:p>
            <a:pPr marL="0" lvl="0" indent="0" algn="l" rtl="0">
              <a:spcBef>
                <a:spcPts val="0"/>
              </a:spcBef>
              <a:spcAft>
                <a:spcPts val="0"/>
              </a:spcAft>
              <a:buNone/>
            </a:pPr>
            <a:endParaRPr dirty="0"/>
          </a:p>
          <a:p>
            <a:pPr marL="0" lvl="0" indent="0" algn="l" rtl="0">
              <a:spcBef>
                <a:spcPts val="0"/>
              </a:spcBef>
              <a:spcAft>
                <a:spcPts val="0"/>
              </a:spcAft>
              <a:buNone/>
            </a:pPr>
            <a:r>
              <a:rPr lang="en" dirty="0"/>
              <a:t>From there, we launched and saw that the patch rate went from 3% to X%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Now, each measurement study has it’s caveats. We didn’t have data from the old notifications beginning patch rate because the data had been deleted due to retention policies. So we were comparing a pretty stale notification (warning fatigue) to a new one. That being said, this was a huge improvement and got people’s attention.</a:t>
            </a:r>
            <a:endParaRPr dirty="0"/>
          </a:p>
        </p:txBody>
      </p:sp>
    </p:spTree>
    <p:extLst>
      <p:ext uri="{BB962C8B-B14F-4D97-AF65-F5344CB8AC3E}">
        <p14:creationId xmlns:p14="http://schemas.microsoft.com/office/powerpoint/2010/main" val="3580892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01cffdfd1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01cffdfd1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 dirty="0"/>
              <a:t>This answered the question of how to improve the process. But the next step was the measurement – working with the datasets available, I created a pipeline that can be automatically run to analyze in real time what the patch rate was for each contact, each vuln, each week. Aggregate is important but so are the </a:t>
            </a:r>
            <a:r>
              <a:rPr lang="en" dirty="0" err="1"/>
              <a:t>detailts</a:t>
            </a:r>
            <a:endParaRPr lang="en"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TODO: graphic with multiple servers, then right side shows the increase </a:t>
            </a:r>
          </a:p>
          <a:p>
            <a:pPr marL="0" lvl="0" indent="0" algn="l" rtl="0">
              <a:spcBef>
                <a:spcPts val="0"/>
              </a:spcBef>
              <a:spcAft>
                <a:spcPts val="0"/>
              </a:spcAft>
              <a:buNone/>
            </a:pPr>
            <a:endParaRPr dirty="0"/>
          </a:p>
          <a:p>
            <a:pPr marL="0" lvl="0" indent="0" algn="l" rtl="0">
              <a:spcBef>
                <a:spcPts val="0"/>
              </a:spcBef>
              <a:spcAft>
                <a:spcPts val="0"/>
              </a:spcAft>
              <a:buNone/>
            </a:pPr>
            <a:r>
              <a:rPr lang="en" dirty="0"/>
              <a:t>From there, we launched and saw that the patch rate went from 3% to X%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Now, each measurement study has it’s caveats. We didn’t have data from the old notifications beginning patch rate because the data had been deleted due to retention policies. So we were comparing a pretty stale notification (warning fatigue) to a new one. That being said, this was a huge improvement and got people’s attention.</a:t>
            </a:r>
            <a:endParaRPr dirty="0"/>
          </a:p>
        </p:txBody>
      </p:sp>
    </p:spTree>
    <p:extLst>
      <p:ext uri="{BB962C8B-B14F-4D97-AF65-F5344CB8AC3E}">
        <p14:creationId xmlns:p14="http://schemas.microsoft.com/office/powerpoint/2010/main" val="3438150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 dirty="0"/>
              <a:t>But this begged the question – why did the patch rate not INCREASE above 47%? We started to look at the data in different ways – for example, some contacts were consistently good at patching, so there could be targeted interventions. We found that certain vulns patched more than </a:t>
            </a:r>
            <a:r>
              <a:rPr lang="en" dirty="0" err="1"/>
              <a:t>ot</a:t>
            </a:r>
            <a:r>
              <a:rPr lang="en-US" dirty="0"/>
              <a:t>he</a:t>
            </a:r>
            <a:r>
              <a:rPr lang="en" dirty="0" err="1"/>
              <a:t>rs</a:t>
            </a:r>
            <a:r>
              <a:rPr lang="en" dirty="0"/>
              <a:t>, which could say something about the difficulty (and thus the support that sys admins needs)</a:t>
            </a:r>
          </a:p>
          <a:p>
            <a:endParaRPr lang="en-US" dirty="0"/>
          </a:p>
        </p:txBody>
      </p:sp>
    </p:spTree>
    <p:extLst>
      <p:ext uri="{BB962C8B-B14F-4D97-AF65-F5344CB8AC3E}">
        <p14:creationId xmlns:p14="http://schemas.microsoft.com/office/powerpoint/2010/main" val="3334438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01cffdfd1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01cffdfd1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But this begged the question – why did the patch rate not INCREASE above 47%? We started to look at the data in different ways – for example, some contacts were consistently good at patching, so there could be targeted interventions. We found that certain vulns patched more than </a:t>
            </a:r>
            <a:r>
              <a:rPr lang="en" dirty="0" err="1"/>
              <a:t>ot</a:t>
            </a:r>
            <a:r>
              <a:rPr lang="en-US" dirty="0"/>
              <a:t>he</a:t>
            </a:r>
            <a:r>
              <a:rPr lang="en" dirty="0" err="1"/>
              <a:t>rs</a:t>
            </a:r>
            <a:r>
              <a:rPr lang="en" dirty="0"/>
              <a:t>, which could say something about the difficulty (and thus the support that sys admins needs)</a:t>
            </a:r>
          </a:p>
        </p:txBody>
      </p:sp>
    </p:spTree>
    <p:extLst>
      <p:ext uri="{BB962C8B-B14F-4D97-AF65-F5344CB8AC3E}">
        <p14:creationId xmlns:p14="http://schemas.microsoft.com/office/powerpoint/2010/main" val="5051579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01cffdfd1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01cffdfd1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But this begged the question – why did the patch rate not INCREASE above 47%? We started to look at the data in different ways – for example, some contacts were consistently good at patching, so there could be targeted interventions. We found that certain vulns patched more than </a:t>
            </a:r>
            <a:r>
              <a:rPr lang="en" dirty="0" err="1"/>
              <a:t>ot</a:t>
            </a:r>
            <a:r>
              <a:rPr lang="en-US" dirty="0"/>
              <a:t>he</a:t>
            </a:r>
            <a:r>
              <a:rPr lang="en" dirty="0" err="1"/>
              <a:t>rs</a:t>
            </a:r>
            <a:r>
              <a:rPr lang="en" dirty="0"/>
              <a:t>, which could say something about the difficulty (and thus the support that sys admins needs)</a:t>
            </a:r>
          </a:p>
        </p:txBody>
      </p:sp>
    </p:spTree>
    <p:extLst>
      <p:ext uri="{BB962C8B-B14F-4D97-AF65-F5344CB8AC3E}">
        <p14:creationId xmlns:p14="http://schemas.microsoft.com/office/powerpoint/2010/main" val="2016515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01cffdfd1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01cffdfd1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But this begged the question – why did the patch rate not INCREASE above 47%? We started to look at the data in different ways – for example, some contacts were consistently good at patching, so there could be targeted interventions. We found that certain vulns patched more than </a:t>
            </a:r>
            <a:r>
              <a:rPr lang="en" dirty="0" err="1"/>
              <a:t>ot</a:t>
            </a:r>
            <a:r>
              <a:rPr lang="en-US" dirty="0"/>
              <a:t>he</a:t>
            </a:r>
            <a:r>
              <a:rPr lang="en" dirty="0" err="1"/>
              <a:t>rs</a:t>
            </a:r>
            <a:r>
              <a:rPr lang="en" dirty="0"/>
              <a:t>, which could say something about the difficulty (and thus the support that sys admins needs)</a:t>
            </a:r>
          </a:p>
        </p:txBody>
      </p:sp>
    </p:spTree>
    <p:extLst>
      <p:ext uri="{BB962C8B-B14F-4D97-AF65-F5344CB8AC3E}">
        <p14:creationId xmlns:p14="http://schemas.microsoft.com/office/powerpoint/2010/main" val="1866109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01cffdfd1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01cffdfd1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But this begged the question – why did the patch rate not INCREASE above 47%? We started to look at the data in different ways – for example, some contacts were consistently good at patching, so there could be targeted interventions. We found that certain vulns patched more than </a:t>
            </a:r>
            <a:r>
              <a:rPr lang="en" dirty="0" err="1"/>
              <a:t>ot</a:t>
            </a:r>
            <a:r>
              <a:rPr lang="en-US" dirty="0"/>
              <a:t>he</a:t>
            </a:r>
            <a:r>
              <a:rPr lang="en" dirty="0" err="1"/>
              <a:t>rs</a:t>
            </a:r>
            <a:r>
              <a:rPr lang="en" dirty="0"/>
              <a:t>, which could say something about the difficulty (and thus the support that sys admins needs)</a:t>
            </a:r>
          </a:p>
        </p:txBody>
      </p:sp>
    </p:spTree>
    <p:extLst>
      <p:ext uri="{BB962C8B-B14F-4D97-AF65-F5344CB8AC3E}">
        <p14:creationId xmlns:p14="http://schemas.microsoft.com/office/powerpoint/2010/main" val="1548992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01cffdfd1c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01cffdfd1c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Lots of ways to analyze this with data, but we decided to introduce an additional method into this study and talk to the system administrators themselves in semi structured interviews.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This work is ongoing, but we found out that a lot of teams already have processes in place that mean they see the email, acknowledge it, and then wait until the monthly patch cycle, which makes sense.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err="1"/>
              <a:t>BUt</a:t>
            </a:r>
            <a:r>
              <a:rPr lang="en" dirty="0"/>
              <a:t> that </a:t>
            </a:r>
            <a:r>
              <a:rPr lang="en" dirty="0" err="1"/>
              <a:t>didnt</a:t>
            </a:r>
            <a:r>
              <a:rPr lang="en" dirty="0"/>
              <a:t> line up with our metric, which is did they patch within the two weeks between notifications. When we changed the metric to see if they patched within the month, it jumped up to X%.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Moreover, this interviews uncovered that many of these system administrators use the exception process, which is NOT build into this notification pipeline, which brought up a systemic mismatch between the two processes that could be more tightly coupled to bring harmony and have the metric be more </a:t>
            </a:r>
            <a:r>
              <a:rPr lang="en" dirty="0" err="1"/>
              <a:t>accuate</a:t>
            </a:r>
            <a:r>
              <a:rPr lang="en" dirty="0"/>
              <a: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Not only improved the process, but uncovered systemic differences in infrastructure, and figured out what are the RIGHT metrics.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Lots of ongoing progress and hopefully more results in the next month or two as we finish our qualitative analysis of the interviews.</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Many organizations, especially newer ones, have moved organizational infra into the cloud</a:t>
            </a:r>
          </a:p>
        </p:txBody>
      </p:sp>
      <p:sp>
        <p:nvSpPr>
          <p:cNvPr id="4" name="Slide Number Placeholder 3"/>
          <p:cNvSpPr>
            <a:spLocks noGrp="1"/>
          </p:cNvSpPr>
          <p:nvPr>
            <p:ph type="sldNum" sz="quarter" idx="5"/>
          </p:nvPr>
        </p:nvSpPr>
        <p:spPr/>
        <p:txBody>
          <a:bodyPr/>
          <a:lstStyle/>
          <a:p>
            <a:fld id="{4B79CFAC-A9DB-8746-AD04-8111F5B38315}" type="slidenum">
              <a:rPr lang="en-US" smtClean="0"/>
              <a:t>2</a:t>
            </a:fld>
            <a:endParaRPr lang="en-US"/>
          </a:p>
        </p:txBody>
      </p:sp>
    </p:spTree>
    <p:extLst>
      <p:ext uri="{BB962C8B-B14F-4D97-AF65-F5344CB8AC3E}">
        <p14:creationId xmlns:p14="http://schemas.microsoft.com/office/powerpoint/2010/main" val="14352702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01cffdfd1c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01cffdfd1c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Lots of ways to analyze this with data, but we decided to introduce an additional method into this study and talk to the system administrators themselves in semi structured interviews.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This work is ongoing, but we found out that a lot of teams already have processes in place that mean they see the email, acknowledge it, and then wait until the monthly patch cycle, which makes sense.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err="1"/>
              <a:t>BUt</a:t>
            </a:r>
            <a:r>
              <a:rPr lang="en" dirty="0"/>
              <a:t> that </a:t>
            </a:r>
            <a:r>
              <a:rPr lang="en" dirty="0" err="1"/>
              <a:t>didnt</a:t>
            </a:r>
            <a:r>
              <a:rPr lang="en" dirty="0"/>
              <a:t> line up with our metric, which is did they patch within the two weeks between notifications. When we changed the metric to see if they patched within the month, it jumped up to X%.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Moreover, this interviews uncovered that many of these system administrators use the exception process, which is NOT build into this notification pipeline, which brought up a systemic mismatch between the two processes that could be more tightly coupled to bring harmony and have the metric be more </a:t>
            </a:r>
            <a:r>
              <a:rPr lang="en" dirty="0" err="1"/>
              <a:t>accuate</a:t>
            </a:r>
            <a:r>
              <a:rPr lang="en" dirty="0"/>
              <a: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Not only improved the process, but uncovered systemic differences in infrastructure, and figured out what are the RIGHT metrics.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Lots of ongoing progress and hopefully more results in the next month or two as we finish our qualitative analysis of the interviews.</a:t>
            </a:r>
            <a:endParaRPr dirty="0"/>
          </a:p>
        </p:txBody>
      </p:sp>
    </p:spTree>
    <p:extLst>
      <p:ext uri="{BB962C8B-B14F-4D97-AF65-F5344CB8AC3E}">
        <p14:creationId xmlns:p14="http://schemas.microsoft.com/office/powerpoint/2010/main" val="1630648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01cffdfd1c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01cffdfd1c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Lots of ways to analyze this with data, but we decided to introduce an additional method into this study and talk to the system administrators themselves in semi structured interviews.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This work is ongoing, but we found out that a lot of teams already have processes in place that mean they see the email, acknowledge it, and then wait until the monthly patch cycle, which makes sense.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err="1"/>
              <a:t>BUt</a:t>
            </a:r>
            <a:r>
              <a:rPr lang="en" dirty="0"/>
              <a:t> that </a:t>
            </a:r>
            <a:r>
              <a:rPr lang="en" dirty="0" err="1"/>
              <a:t>didnt</a:t>
            </a:r>
            <a:r>
              <a:rPr lang="en" dirty="0"/>
              <a:t> line up with our metric, which is did they patch within the two weeks between notifications. When we changed the metric to see if they patched within the month, it jumped up to X%.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Moreover, this interviews uncovered that many of these system administrators use the exception process, which is NOT build into this notification pipeline, which brought up a systemic mismatch between the two processes that could be more tightly coupled to bring harmony and have the metric be more </a:t>
            </a:r>
            <a:r>
              <a:rPr lang="en" dirty="0" err="1"/>
              <a:t>accuate</a:t>
            </a:r>
            <a:r>
              <a:rPr lang="en" dirty="0"/>
              <a: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Not only improved the process, but uncovered systemic differences in infrastructure, and figured out what are the RIGHT metrics.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Lots of ongoing progress and hopefully more results in the next month or two as we finish our qualitative analysis of the interviews.</a:t>
            </a:r>
            <a:endParaRPr dirty="0"/>
          </a:p>
        </p:txBody>
      </p:sp>
    </p:spTree>
    <p:extLst>
      <p:ext uri="{BB962C8B-B14F-4D97-AF65-F5344CB8AC3E}">
        <p14:creationId xmlns:p14="http://schemas.microsoft.com/office/powerpoint/2010/main" val="36749147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Not only improved the process, but uncovered systemic differences in infrastructure, and figured out what are the RIGHT metrics.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Lots of ongoing progress and hopefully more results in the next month or two as we finish our qualitative analysis of the interviews.</a:t>
            </a:r>
          </a:p>
        </p:txBody>
      </p:sp>
    </p:spTree>
    <p:extLst>
      <p:ext uri="{BB962C8B-B14F-4D97-AF65-F5344CB8AC3E}">
        <p14:creationId xmlns:p14="http://schemas.microsoft.com/office/powerpoint/2010/main" val="16035899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64b4ba81c1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64b4ba81c1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TODO: fix formatting</a:t>
            </a:r>
            <a:endParaRPr dirty="0"/>
          </a:p>
        </p:txBody>
      </p:sp>
    </p:spTree>
    <p:extLst>
      <p:ext uri="{BB962C8B-B14F-4D97-AF65-F5344CB8AC3E}">
        <p14:creationId xmlns:p14="http://schemas.microsoft.com/office/powerpoint/2010/main" val="9849454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Hi folks, I’m super excited to be here today. My name is Ariana and I just defended my PhD at the University of California, San Diego, where I work with Stefan Savage and Geoff Voelker. </a:t>
            </a:r>
          </a:p>
          <a:p>
            <a:pPr marL="0" lvl="0" indent="0" algn="l" rtl="0">
              <a:spcBef>
                <a:spcPts val="0"/>
              </a:spcBef>
              <a:spcAft>
                <a:spcPts val="0"/>
              </a:spcAft>
              <a:buNone/>
            </a:pPr>
            <a:endParaRPr dirty="0"/>
          </a:p>
          <a:p>
            <a:pPr marL="0" lvl="0" indent="0" algn="l" rtl="0">
              <a:spcBef>
                <a:spcPts val="0"/>
              </a:spcBef>
              <a:spcAft>
                <a:spcPts val="0"/>
              </a:spcAft>
              <a:buNone/>
            </a:pPr>
            <a:r>
              <a:rPr lang="en" dirty="0"/>
              <a:t>My thesis work has been broadly on understanding and improving security processes via large-scale measurement and today I’m going to talk about </a:t>
            </a:r>
            <a:endParaRPr dirty="0"/>
          </a:p>
        </p:txBody>
      </p:sp>
    </p:spTree>
    <p:extLst>
      <p:ext uri="{BB962C8B-B14F-4D97-AF65-F5344CB8AC3E}">
        <p14:creationId xmlns:p14="http://schemas.microsoft.com/office/powerpoint/2010/main" val="87217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not ALL orgs have done this – in fact, there are many orgs that have legacy machines, or bare metal, that are holding up pieces of </a:t>
            </a:r>
            <a:r>
              <a:rPr lang="en-US" dirty="0" err="1"/>
              <a:t>infrastrcutre</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B79CFAC-A9DB-8746-AD04-8111F5B38315}" type="slidenum">
              <a:rPr lang="en-US" smtClean="0"/>
              <a:t>3</a:t>
            </a:fld>
            <a:endParaRPr lang="en-US"/>
          </a:p>
        </p:txBody>
      </p:sp>
    </p:spTree>
    <p:extLst>
      <p:ext uri="{BB962C8B-B14F-4D97-AF65-F5344CB8AC3E}">
        <p14:creationId xmlns:p14="http://schemas.microsoft.com/office/powerpoint/2010/main" val="3926136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01cffdfd1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01cffdfd1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And so in an ideal world each piece of infrastructure in an organization is up to date security wise</a:t>
            </a:r>
            <a:endParaRPr dirty="0"/>
          </a:p>
        </p:txBody>
      </p:sp>
    </p:spTree>
    <p:extLst>
      <p:ext uri="{BB962C8B-B14F-4D97-AF65-F5344CB8AC3E}">
        <p14:creationId xmlns:p14="http://schemas.microsoft.com/office/powerpoint/2010/main" val="3231525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01cffdfd1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01cffdfd1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But the reality is that these disparate physical systems that can affect the safety posture of an organization have a large number of vulnerabilities that an attacker can utilize to get into the system and thus into the organization itself</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341823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Patching isn’t a new problem, but it persists</a:t>
            </a:r>
          </a:p>
          <a:p>
            <a:endParaRPr lang="en-US" dirty="0"/>
          </a:p>
          <a:p>
            <a:r>
              <a:rPr lang="en-US" dirty="0"/>
              <a:t>There are advents that have made patching an easier process, such as automation and outsourcing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a lot of these advents optimize for the machine, not the human. </a:t>
            </a:r>
          </a:p>
          <a:p>
            <a:endParaRPr lang="en-US" dirty="0"/>
          </a:p>
        </p:txBody>
      </p:sp>
      <p:sp>
        <p:nvSpPr>
          <p:cNvPr id="4" name="Slide Number Placeholder 3"/>
          <p:cNvSpPr>
            <a:spLocks noGrp="1"/>
          </p:cNvSpPr>
          <p:nvPr>
            <p:ph type="sldNum" sz="quarter" idx="5"/>
          </p:nvPr>
        </p:nvSpPr>
        <p:spPr/>
        <p:txBody>
          <a:bodyPr/>
          <a:lstStyle/>
          <a:p>
            <a:fld id="{4B79CFAC-A9DB-8746-AD04-8111F5B38315}" type="slidenum">
              <a:rPr lang="en-US" smtClean="0"/>
              <a:t>6</a:t>
            </a:fld>
            <a:endParaRPr lang="en-US"/>
          </a:p>
        </p:txBody>
      </p:sp>
    </p:spTree>
    <p:extLst>
      <p:ext uri="{BB962C8B-B14F-4D97-AF65-F5344CB8AC3E}">
        <p14:creationId xmlns:p14="http://schemas.microsoft.com/office/powerpoint/2010/main" val="3844643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we tuned this process for the human in the loop? What if we took the process and technologies that are being employed, and examine holistically how to make this process easier for the people to do their jobs? In other terms, </a:t>
            </a:r>
          </a:p>
        </p:txBody>
      </p:sp>
      <p:sp>
        <p:nvSpPr>
          <p:cNvPr id="4" name="Slide Number Placeholder 3"/>
          <p:cNvSpPr>
            <a:spLocks noGrp="1"/>
          </p:cNvSpPr>
          <p:nvPr>
            <p:ph type="sldNum" sz="quarter" idx="5"/>
          </p:nvPr>
        </p:nvSpPr>
        <p:spPr/>
        <p:txBody>
          <a:bodyPr/>
          <a:lstStyle/>
          <a:p>
            <a:fld id="{4B79CFAC-A9DB-8746-AD04-8111F5B38315}" type="slidenum">
              <a:rPr lang="en-US" smtClean="0"/>
              <a:t>7</a:t>
            </a:fld>
            <a:endParaRPr lang="en-US"/>
          </a:p>
        </p:txBody>
      </p:sp>
    </p:spTree>
    <p:extLst>
      <p:ext uri="{BB962C8B-B14F-4D97-AF65-F5344CB8AC3E}">
        <p14:creationId xmlns:p14="http://schemas.microsoft.com/office/powerpoint/2010/main" val="386566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we tuned this process for the human in the loop? What if we took the process and technologies that are being employed, and examine holistically how to make this process easier for the people to do their jobs? So we asked this question in our organization, at UCSD. And in order to start addressing this problem, we have to </a:t>
            </a:r>
          </a:p>
        </p:txBody>
      </p:sp>
      <p:sp>
        <p:nvSpPr>
          <p:cNvPr id="4" name="Slide Number Placeholder 3"/>
          <p:cNvSpPr>
            <a:spLocks noGrp="1"/>
          </p:cNvSpPr>
          <p:nvPr>
            <p:ph type="sldNum" sz="quarter" idx="5"/>
          </p:nvPr>
        </p:nvSpPr>
        <p:spPr/>
        <p:txBody>
          <a:bodyPr/>
          <a:lstStyle/>
          <a:p>
            <a:fld id="{4B79CFAC-A9DB-8746-AD04-8111F5B38315}" type="slidenum">
              <a:rPr lang="en-US" smtClean="0"/>
              <a:t>8</a:t>
            </a:fld>
            <a:endParaRPr lang="en-US"/>
          </a:p>
        </p:txBody>
      </p:sp>
    </p:spTree>
    <p:extLst>
      <p:ext uri="{BB962C8B-B14F-4D97-AF65-F5344CB8AC3E}">
        <p14:creationId xmlns:p14="http://schemas.microsoft.com/office/powerpoint/2010/main" val="369455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solidFill>
                  <a:schemeClr val="dk1"/>
                </a:solidFill>
              </a:rPr>
              <a:t>I started by tackling this first question and addressing the pipeline first. I worked with the security engineer to understand their former process and difficulties they faced. They were sending a weekly report that was meant to fill in the gaps and give people information, but the notification itself had a lot of key aspects that were inefficient.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solidFill>
                <a:schemeClr val="dk1"/>
              </a:solidFill>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solidFill>
                  <a:schemeClr val="dk1"/>
                </a:solidFill>
              </a:rPr>
              <a:t>For example, it didn’t list the servers or bugs, asked folks to log in, and was a long laundry </a:t>
            </a:r>
            <a:r>
              <a:rPr lang="en-US" dirty="0" err="1">
                <a:solidFill>
                  <a:schemeClr val="dk1"/>
                </a:solidFill>
              </a:rPr>
              <a:t>lis</a:t>
            </a:r>
            <a:endParaRPr lang="en-US" dirty="0">
              <a:solidFill>
                <a:schemeClr val="dk1"/>
              </a:solidFill>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solidFill>
                <a:schemeClr val="dk1"/>
              </a:solidFill>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Looking at related work, I realized that there were a few small changes we could implement to try and effect more efficient patching – and by efficient I mean bring up the patch rate but also time to patch.</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changed it to focus only on one vuln, listed the vuln and it’s attributes, and also gave instructions on how to patch.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solidFill>
                <a:schemeClr val="dk1"/>
              </a:solidFill>
            </a:endParaRPr>
          </a:p>
          <a:p>
            <a:endParaRPr lang="en-US" dirty="0"/>
          </a:p>
        </p:txBody>
      </p:sp>
    </p:spTree>
    <p:extLst>
      <p:ext uri="{BB962C8B-B14F-4D97-AF65-F5344CB8AC3E}">
        <p14:creationId xmlns:p14="http://schemas.microsoft.com/office/powerpoint/2010/main" val="961825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83F1E-C810-86CC-3F83-B51F42A09A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FB184C-F055-E421-47A7-2033FA95CB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A1EAC4-F19B-7E40-8740-DF255E02A943}"/>
              </a:ext>
            </a:extLst>
          </p:cNvPr>
          <p:cNvSpPr>
            <a:spLocks noGrp="1"/>
          </p:cNvSpPr>
          <p:nvPr>
            <p:ph type="dt" sz="half" idx="10"/>
          </p:nvPr>
        </p:nvSpPr>
        <p:spPr/>
        <p:txBody>
          <a:bodyPr/>
          <a:lstStyle/>
          <a:p>
            <a:fld id="{C819768F-4CBE-114F-A006-CBE52F81F29A}" type="datetimeFigureOut">
              <a:rPr lang="en-US" smtClean="0"/>
              <a:t>4/26/23</a:t>
            </a:fld>
            <a:endParaRPr lang="en-US"/>
          </a:p>
        </p:txBody>
      </p:sp>
      <p:sp>
        <p:nvSpPr>
          <p:cNvPr id="5" name="Footer Placeholder 4">
            <a:extLst>
              <a:ext uri="{FF2B5EF4-FFF2-40B4-BE49-F238E27FC236}">
                <a16:creationId xmlns:a16="http://schemas.microsoft.com/office/drawing/2014/main" id="{6FB2CAA1-5829-D133-E1F7-7CCA3F84F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BF0B95-3969-D6D4-7EB8-712F3A61069A}"/>
              </a:ext>
            </a:extLst>
          </p:cNvPr>
          <p:cNvSpPr>
            <a:spLocks noGrp="1"/>
          </p:cNvSpPr>
          <p:nvPr>
            <p:ph type="sldNum" sz="quarter" idx="12"/>
          </p:nvPr>
        </p:nvSpPr>
        <p:spPr/>
        <p:txBody>
          <a:bodyPr/>
          <a:lstStyle/>
          <a:p>
            <a:fld id="{BE66C3E0-534D-EE4B-B7F2-A9EFEBE0673A}" type="slidenum">
              <a:rPr lang="en-US" smtClean="0"/>
              <a:t>‹#›</a:t>
            </a:fld>
            <a:endParaRPr lang="en-US"/>
          </a:p>
        </p:txBody>
      </p:sp>
    </p:spTree>
    <p:extLst>
      <p:ext uri="{BB962C8B-B14F-4D97-AF65-F5344CB8AC3E}">
        <p14:creationId xmlns:p14="http://schemas.microsoft.com/office/powerpoint/2010/main" val="1885710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200CB-CDC3-91B3-F68F-930F148FFD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13C3EB-FA38-8287-68E7-DBF96805B0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E5525B-7518-2425-C3E4-448FD6498272}"/>
              </a:ext>
            </a:extLst>
          </p:cNvPr>
          <p:cNvSpPr>
            <a:spLocks noGrp="1"/>
          </p:cNvSpPr>
          <p:nvPr>
            <p:ph type="dt" sz="half" idx="10"/>
          </p:nvPr>
        </p:nvSpPr>
        <p:spPr/>
        <p:txBody>
          <a:bodyPr/>
          <a:lstStyle/>
          <a:p>
            <a:fld id="{C819768F-4CBE-114F-A006-CBE52F81F29A}" type="datetimeFigureOut">
              <a:rPr lang="en-US" smtClean="0"/>
              <a:t>4/26/23</a:t>
            </a:fld>
            <a:endParaRPr lang="en-US"/>
          </a:p>
        </p:txBody>
      </p:sp>
      <p:sp>
        <p:nvSpPr>
          <p:cNvPr id="5" name="Footer Placeholder 4">
            <a:extLst>
              <a:ext uri="{FF2B5EF4-FFF2-40B4-BE49-F238E27FC236}">
                <a16:creationId xmlns:a16="http://schemas.microsoft.com/office/drawing/2014/main" id="{640F15AB-8E7A-9498-486E-C240A6F175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87D0D6-CF8B-A5E4-E061-B8767300D0CF}"/>
              </a:ext>
            </a:extLst>
          </p:cNvPr>
          <p:cNvSpPr>
            <a:spLocks noGrp="1"/>
          </p:cNvSpPr>
          <p:nvPr>
            <p:ph type="sldNum" sz="quarter" idx="12"/>
          </p:nvPr>
        </p:nvSpPr>
        <p:spPr/>
        <p:txBody>
          <a:bodyPr/>
          <a:lstStyle/>
          <a:p>
            <a:fld id="{BE66C3E0-534D-EE4B-B7F2-A9EFEBE0673A}" type="slidenum">
              <a:rPr lang="en-US" smtClean="0"/>
              <a:t>‹#›</a:t>
            </a:fld>
            <a:endParaRPr lang="en-US"/>
          </a:p>
        </p:txBody>
      </p:sp>
    </p:spTree>
    <p:extLst>
      <p:ext uri="{BB962C8B-B14F-4D97-AF65-F5344CB8AC3E}">
        <p14:creationId xmlns:p14="http://schemas.microsoft.com/office/powerpoint/2010/main" val="111929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16E8D6-D2D1-8812-BB6F-B411CB6788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FC7E80-D508-DB60-8650-320FCD00AA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0177CC-D86A-0208-BCFC-669E56BC10A2}"/>
              </a:ext>
            </a:extLst>
          </p:cNvPr>
          <p:cNvSpPr>
            <a:spLocks noGrp="1"/>
          </p:cNvSpPr>
          <p:nvPr>
            <p:ph type="dt" sz="half" idx="10"/>
          </p:nvPr>
        </p:nvSpPr>
        <p:spPr/>
        <p:txBody>
          <a:bodyPr/>
          <a:lstStyle/>
          <a:p>
            <a:fld id="{C819768F-4CBE-114F-A006-CBE52F81F29A}" type="datetimeFigureOut">
              <a:rPr lang="en-US" smtClean="0"/>
              <a:t>4/26/23</a:t>
            </a:fld>
            <a:endParaRPr lang="en-US"/>
          </a:p>
        </p:txBody>
      </p:sp>
      <p:sp>
        <p:nvSpPr>
          <p:cNvPr id="5" name="Footer Placeholder 4">
            <a:extLst>
              <a:ext uri="{FF2B5EF4-FFF2-40B4-BE49-F238E27FC236}">
                <a16:creationId xmlns:a16="http://schemas.microsoft.com/office/drawing/2014/main" id="{5E8E9790-FE6A-113D-27B1-5D194CB5A7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44D5A-AA5A-2A14-105B-215E23C3B2A8}"/>
              </a:ext>
            </a:extLst>
          </p:cNvPr>
          <p:cNvSpPr>
            <a:spLocks noGrp="1"/>
          </p:cNvSpPr>
          <p:nvPr>
            <p:ph type="sldNum" sz="quarter" idx="12"/>
          </p:nvPr>
        </p:nvSpPr>
        <p:spPr/>
        <p:txBody>
          <a:bodyPr/>
          <a:lstStyle/>
          <a:p>
            <a:fld id="{BE66C3E0-534D-EE4B-B7F2-A9EFEBE0673A}" type="slidenum">
              <a:rPr lang="en-US" smtClean="0"/>
              <a:t>‹#›</a:t>
            </a:fld>
            <a:endParaRPr lang="en-US"/>
          </a:p>
        </p:txBody>
      </p:sp>
    </p:spTree>
    <p:extLst>
      <p:ext uri="{BB962C8B-B14F-4D97-AF65-F5344CB8AC3E}">
        <p14:creationId xmlns:p14="http://schemas.microsoft.com/office/powerpoint/2010/main" val="634785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b="0" i="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extLst>
      <p:ext uri="{BB962C8B-B14F-4D97-AF65-F5344CB8AC3E}">
        <p14:creationId xmlns:p14="http://schemas.microsoft.com/office/powerpoint/2010/main" val="542703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b="0" i="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extLst>
      <p:ext uri="{BB962C8B-B14F-4D97-AF65-F5344CB8AC3E}">
        <p14:creationId xmlns:p14="http://schemas.microsoft.com/office/powerpoint/2010/main" val="1220569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b="0" i="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extLst>
      <p:ext uri="{BB962C8B-B14F-4D97-AF65-F5344CB8AC3E}">
        <p14:creationId xmlns:p14="http://schemas.microsoft.com/office/powerpoint/2010/main" val="1329310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FB91-28A5-F160-973B-281732BF79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8A056C-7385-4F8C-8731-C4B18E1A99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F3542C-2A9C-CE63-409B-7E3BC0E158AA}"/>
              </a:ext>
            </a:extLst>
          </p:cNvPr>
          <p:cNvSpPr>
            <a:spLocks noGrp="1"/>
          </p:cNvSpPr>
          <p:nvPr>
            <p:ph type="dt" sz="half" idx="10"/>
          </p:nvPr>
        </p:nvSpPr>
        <p:spPr/>
        <p:txBody>
          <a:bodyPr/>
          <a:lstStyle/>
          <a:p>
            <a:fld id="{C819768F-4CBE-114F-A006-CBE52F81F29A}" type="datetimeFigureOut">
              <a:rPr lang="en-US" smtClean="0"/>
              <a:t>4/26/23</a:t>
            </a:fld>
            <a:endParaRPr lang="en-US"/>
          </a:p>
        </p:txBody>
      </p:sp>
      <p:sp>
        <p:nvSpPr>
          <p:cNvPr id="5" name="Footer Placeholder 4">
            <a:extLst>
              <a:ext uri="{FF2B5EF4-FFF2-40B4-BE49-F238E27FC236}">
                <a16:creationId xmlns:a16="http://schemas.microsoft.com/office/drawing/2014/main" id="{55C9BC1C-80D0-4391-702C-8454F7D48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D43989-3DBC-BEDD-6005-8A658C7C1E83}"/>
              </a:ext>
            </a:extLst>
          </p:cNvPr>
          <p:cNvSpPr>
            <a:spLocks noGrp="1"/>
          </p:cNvSpPr>
          <p:nvPr>
            <p:ph type="sldNum" sz="quarter" idx="12"/>
          </p:nvPr>
        </p:nvSpPr>
        <p:spPr/>
        <p:txBody>
          <a:bodyPr/>
          <a:lstStyle/>
          <a:p>
            <a:fld id="{BE66C3E0-534D-EE4B-B7F2-A9EFEBE0673A}" type="slidenum">
              <a:rPr lang="en-US" smtClean="0"/>
              <a:t>‹#›</a:t>
            </a:fld>
            <a:endParaRPr lang="en-US"/>
          </a:p>
        </p:txBody>
      </p:sp>
    </p:spTree>
    <p:extLst>
      <p:ext uri="{BB962C8B-B14F-4D97-AF65-F5344CB8AC3E}">
        <p14:creationId xmlns:p14="http://schemas.microsoft.com/office/powerpoint/2010/main" val="1424466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9E479-EE23-8A3A-7DA4-C72D5A5EC7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7F20E3-7E75-8425-F565-4EC0399114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E9191F-3A1B-40A9-32EC-731B0A3799B1}"/>
              </a:ext>
            </a:extLst>
          </p:cNvPr>
          <p:cNvSpPr>
            <a:spLocks noGrp="1"/>
          </p:cNvSpPr>
          <p:nvPr>
            <p:ph type="dt" sz="half" idx="10"/>
          </p:nvPr>
        </p:nvSpPr>
        <p:spPr/>
        <p:txBody>
          <a:bodyPr/>
          <a:lstStyle/>
          <a:p>
            <a:fld id="{C819768F-4CBE-114F-A006-CBE52F81F29A}" type="datetimeFigureOut">
              <a:rPr lang="en-US" smtClean="0"/>
              <a:t>4/26/23</a:t>
            </a:fld>
            <a:endParaRPr lang="en-US"/>
          </a:p>
        </p:txBody>
      </p:sp>
      <p:sp>
        <p:nvSpPr>
          <p:cNvPr id="5" name="Footer Placeholder 4">
            <a:extLst>
              <a:ext uri="{FF2B5EF4-FFF2-40B4-BE49-F238E27FC236}">
                <a16:creationId xmlns:a16="http://schemas.microsoft.com/office/drawing/2014/main" id="{68DC233C-14AA-22CE-A636-308DFD16E4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39CE8A-7896-B8EA-7FA4-B05EC2EB1BF8}"/>
              </a:ext>
            </a:extLst>
          </p:cNvPr>
          <p:cNvSpPr>
            <a:spLocks noGrp="1"/>
          </p:cNvSpPr>
          <p:nvPr>
            <p:ph type="sldNum" sz="quarter" idx="12"/>
          </p:nvPr>
        </p:nvSpPr>
        <p:spPr/>
        <p:txBody>
          <a:bodyPr/>
          <a:lstStyle/>
          <a:p>
            <a:fld id="{BE66C3E0-534D-EE4B-B7F2-A9EFEBE0673A}" type="slidenum">
              <a:rPr lang="en-US" smtClean="0"/>
              <a:t>‹#›</a:t>
            </a:fld>
            <a:endParaRPr lang="en-US"/>
          </a:p>
        </p:txBody>
      </p:sp>
    </p:spTree>
    <p:extLst>
      <p:ext uri="{BB962C8B-B14F-4D97-AF65-F5344CB8AC3E}">
        <p14:creationId xmlns:p14="http://schemas.microsoft.com/office/powerpoint/2010/main" val="1772470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58863-2564-2D4C-0C9A-A1BF0E9280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EC3992-07A9-C877-41BD-FBE20D501E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E03A1E-57C4-DBA0-1BE1-77D7909298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9E1044-1FA8-5662-CDB7-33494A9F0A34}"/>
              </a:ext>
            </a:extLst>
          </p:cNvPr>
          <p:cNvSpPr>
            <a:spLocks noGrp="1"/>
          </p:cNvSpPr>
          <p:nvPr>
            <p:ph type="dt" sz="half" idx="10"/>
          </p:nvPr>
        </p:nvSpPr>
        <p:spPr/>
        <p:txBody>
          <a:bodyPr/>
          <a:lstStyle/>
          <a:p>
            <a:fld id="{C819768F-4CBE-114F-A006-CBE52F81F29A}" type="datetimeFigureOut">
              <a:rPr lang="en-US" smtClean="0"/>
              <a:t>4/26/23</a:t>
            </a:fld>
            <a:endParaRPr lang="en-US"/>
          </a:p>
        </p:txBody>
      </p:sp>
      <p:sp>
        <p:nvSpPr>
          <p:cNvPr id="6" name="Footer Placeholder 5">
            <a:extLst>
              <a:ext uri="{FF2B5EF4-FFF2-40B4-BE49-F238E27FC236}">
                <a16:creationId xmlns:a16="http://schemas.microsoft.com/office/drawing/2014/main" id="{074CE4B3-61D2-A170-68A3-15DAB40B18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EBFB29-BB34-FA9E-141C-CFB08E265278}"/>
              </a:ext>
            </a:extLst>
          </p:cNvPr>
          <p:cNvSpPr>
            <a:spLocks noGrp="1"/>
          </p:cNvSpPr>
          <p:nvPr>
            <p:ph type="sldNum" sz="quarter" idx="12"/>
          </p:nvPr>
        </p:nvSpPr>
        <p:spPr/>
        <p:txBody>
          <a:bodyPr/>
          <a:lstStyle/>
          <a:p>
            <a:fld id="{BE66C3E0-534D-EE4B-B7F2-A9EFEBE0673A}" type="slidenum">
              <a:rPr lang="en-US" smtClean="0"/>
              <a:t>‹#›</a:t>
            </a:fld>
            <a:endParaRPr lang="en-US"/>
          </a:p>
        </p:txBody>
      </p:sp>
    </p:spTree>
    <p:extLst>
      <p:ext uri="{BB962C8B-B14F-4D97-AF65-F5344CB8AC3E}">
        <p14:creationId xmlns:p14="http://schemas.microsoft.com/office/powerpoint/2010/main" val="4197152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1AF36-D02A-0E7C-A467-99A8BA78EF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3CD676-776D-B78A-BB54-35BC5901F0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B6795F-4449-7D5A-E166-6D16C8D29C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C6B8AA-F1F2-62E9-E5CF-2252D7ADED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D9CB0C-1431-C68F-15AB-4AB31DB6BF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CF4765-BD4D-1521-42F1-4F586B107360}"/>
              </a:ext>
            </a:extLst>
          </p:cNvPr>
          <p:cNvSpPr>
            <a:spLocks noGrp="1"/>
          </p:cNvSpPr>
          <p:nvPr>
            <p:ph type="dt" sz="half" idx="10"/>
          </p:nvPr>
        </p:nvSpPr>
        <p:spPr/>
        <p:txBody>
          <a:bodyPr/>
          <a:lstStyle/>
          <a:p>
            <a:fld id="{C819768F-4CBE-114F-A006-CBE52F81F29A}" type="datetimeFigureOut">
              <a:rPr lang="en-US" smtClean="0"/>
              <a:t>4/26/23</a:t>
            </a:fld>
            <a:endParaRPr lang="en-US"/>
          </a:p>
        </p:txBody>
      </p:sp>
      <p:sp>
        <p:nvSpPr>
          <p:cNvPr id="8" name="Footer Placeholder 7">
            <a:extLst>
              <a:ext uri="{FF2B5EF4-FFF2-40B4-BE49-F238E27FC236}">
                <a16:creationId xmlns:a16="http://schemas.microsoft.com/office/drawing/2014/main" id="{79FBC895-F5B6-87D5-2CAD-4A1FCEAC91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7B1FCD-2AC1-17A4-D1C0-1F873E76C725}"/>
              </a:ext>
            </a:extLst>
          </p:cNvPr>
          <p:cNvSpPr>
            <a:spLocks noGrp="1"/>
          </p:cNvSpPr>
          <p:nvPr>
            <p:ph type="sldNum" sz="quarter" idx="12"/>
          </p:nvPr>
        </p:nvSpPr>
        <p:spPr/>
        <p:txBody>
          <a:bodyPr/>
          <a:lstStyle/>
          <a:p>
            <a:fld id="{BE66C3E0-534D-EE4B-B7F2-A9EFEBE0673A}" type="slidenum">
              <a:rPr lang="en-US" smtClean="0"/>
              <a:t>‹#›</a:t>
            </a:fld>
            <a:endParaRPr lang="en-US"/>
          </a:p>
        </p:txBody>
      </p:sp>
    </p:spTree>
    <p:extLst>
      <p:ext uri="{BB962C8B-B14F-4D97-AF65-F5344CB8AC3E}">
        <p14:creationId xmlns:p14="http://schemas.microsoft.com/office/powerpoint/2010/main" val="1951337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55A7-1176-6B69-D315-4EC5E223A6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242765-A822-D646-9F3C-D7121411255F}"/>
              </a:ext>
            </a:extLst>
          </p:cNvPr>
          <p:cNvSpPr>
            <a:spLocks noGrp="1"/>
          </p:cNvSpPr>
          <p:nvPr>
            <p:ph type="dt" sz="half" idx="10"/>
          </p:nvPr>
        </p:nvSpPr>
        <p:spPr/>
        <p:txBody>
          <a:bodyPr/>
          <a:lstStyle/>
          <a:p>
            <a:fld id="{C819768F-4CBE-114F-A006-CBE52F81F29A}" type="datetimeFigureOut">
              <a:rPr lang="en-US" smtClean="0"/>
              <a:t>4/26/23</a:t>
            </a:fld>
            <a:endParaRPr lang="en-US"/>
          </a:p>
        </p:txBody>
      </p:sp>
      <p:sp>
        <p:nvSpPr>
          <p:cNvPr id="4" name="Footer Placeholder 3">
            <a:extLst>
              <a:ext uri="{FF2B5EF4-FFF2-40B4-BE49-F238E27FC236}">
                <a16:creationId xmlns:a16="http://schemas.microsoft.com/office/drawing/2014/main" id="{7512C761-48D3-1B85-96AA-2A975A9CDD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63D79D-A724-1550-F53D-90DC54BA999B}"/>
              </a:ext>
            </a:extLst>
          </p:cNvPr>
          <p:cNvSpPr>
            <a:spLocks noGrp="1"/>
          </p:cNvSpPr>
          <p:nvPr>
            <p:ph type="sldNum" sz="quarter" idx="12"/>
          </p:nvPr>
        </p:nvSpPr>
        <p:spPr/>
        <p:txBody>
          <a:bodyPr/>
          <a:lstStyle/>
          <a:p>
            <a:fld id="{BE66C3E0-534D-EE4B-B7F2-A9EFEBE0673A}" type="slidenum">
              <a:rPr lang="en-US" smtClean="0"/>
              <a:t>‹#›</a:t>
            </a:fld>
            <a:endParaRPr lang="en-US"/>
          </a:p>
        </p:txBody>
      </p:sp>
    </p:spTree>
    <p:extLst>
      <p:ext uri="{BB962C8B-B14F-4D97-AF65-F5344CB8AC3E}">
        <p14:creationId xmlns:p14="http://schemas.microsoft.com/office/powerpoint/2010/main" val="1805027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84A159-DD4F-2521-B63C-B34E348A3875}"/>
              </a:ext>
            </a:extLst>
          </p:cNvPr>
          <p:cNvSpPr>
            <a:spLocks noGrp="1"/>
          </p:cNvSpPr>
          <p:nvPr>
            <p:ph type="dt" sz="half" idx="10"/>
          </p:nvPr>
        </p:nvSpPr>
        <p:spPr/>
        <p:txBody>
          <a:bodyPr/>
          <a:lstStyle/>
          <a:p>
            <a:fld id="{C819768F-4CBE-114F-A006-CBE52F81F29A}" type="datetimeFigureOut">
              <a:rPr lang="en-US" smtClean="0"/>
              <a:t>4/26/23</a:t>
            </a:fld>
            <a:endParaRPr lang="en-US"/>
          </a:p>
        </p:txBody>
      </p:sp>
      <p:sp>
        <p:nvSpPr>
          <p:cNvPr id="3" name="Footer Placeholder 2">
            <a:extLst>
              <a:ext uri="{FF2B5EF4-FFF2-40B4-BE49-F238E27FC236}">
                <a16:creationId xmlns:a16="http://schemas.microsoft.com/office/drawing/2014/main" id="{59ACE37B-C0AD-AFB0-6ABA-96D37A8818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BE25A4-753E-545E-0634-91351570A6BD}"/>
              </a:ext>
            </a:extLst>
          </p:cNvPr>
          <p:cNvSpPr>
            <a:spLocks noGrp="1"/>
          </p:cNvSpPr>
          <p:nvPr>
            <p:ph type="sldNum" sz="quarter" idx="12"/>
          </p:nvPr>
        </p:nvSpPr>
        <p:spPr/>
        <p:txBody>
          <a:bodyPr/>
          <a:lstStyle/>
          <a:p>
            <a:fld id="{BE66C3E0-534D-EE4B-B7F2-A9EFEBE0673A}" type="slidenum">
              <a:rPr lang="en-US" smtClean="0"/>
              <a:t>‹#›</a:t>
            </a:fld>
            <a:endParaRPr lang="en-US"/>
          </a:p>
        </p:txBody>
      </p:sp>
    </p:spTree>
    <p:extLst>
      <p:ext uri="{BB962C8B-B14F-4D97-AF65-F5344CB8AC3E}">
        <p14:creationId xmlns:p14="http://schemas.microsoft.com/office/powerpoint/2010/main" val="2280853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9913E-EF81-6C7E-D8CF-D0074F1244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28B2B2-0B75-884A-D1E0-73550632D2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BF99A9-E966-A289-9793-0550985649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D5364B-F2DF-B003-9C3E-1B5EB21B28F0}"/>
              </a:ext>
            </a:extLst>
          </p:cNvPr>
          <p:cNvSpPr>
            <a:spLocks noGrp="1"/>
          </p:cNvSpPr>
          <p:nvPr>
            <p:ph type="dt" sz="half" idx="10"/>
          </p:nvPr>
        </p:nvSpPr>
        <p:spPr/>
        <p:txBody>
          <a:bodyPr/>
          <a:lstStyle/>
          <a:p>
            <a:fld id="{C819768F-4CBE-114F-A006-CBE52F81F29A}" type="datetimeFigureOut">
              <a:rPr lang="en-US" smtClean="0"/>
              <a:t>4/26/23</a:t>
            </a:fld>
            <a:endParaRPr lang="en-US"/>
          </a:p>
        </p:txBody>
      </p:sp>
      <p:sp>
        <p:nvSpPr>
          <p:cNvPr id="6" name="Footer Placeholder 5">
            <a:extLst>
              <a:ext uri="{FF2B5EF4-FFF2-40B4-BE49-F238E27FC236}">
                <a16:creationId xmlns:a16="http://schemas.microsoft.com/office/drawing/2014/main" id="{3EC2BB09-618B-26EF-8C7C-B142B6451C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5C37F0-D452-66BD-55FB-787FFD3F8D6B}"/>
              </a:ext>
            </a:extLst>
          </p:cNvPr>
          <p:cNvSpPr>
            <a:spLocks noGrp="1"/>
          </p:cNvSpPr>
          <p:nvPr>
            <p:ph type="sldNum" sz="quarter" idx="12"/>
          </p:nvPr>
        </p:nvSpPr>
        <p:spPr/>
        <p:txBody>
          <a:bodyPr/>
          <a:lstStyle/>
          <a:p>
            <a:fld id="{BE66C3E0-534D-EE4B-B7F2-A9EFEBE0673A}" type="slidenum">
              <a:rPr lang="en-US" smtClean="0"/>
              <a:t>‹#›</a:t>
            </a:fld>
            <a:endParaRPr lang="en-US"/>
          </a:p>
        </p:txBody>
      </p:sp>
    </p:spTree>
    <p:extLst>
      <p:ext uri="{BB962C8B-B14F-4D97-AF65-F5344CB8AC3E}">
        <p14:creationId xmlns:p14="http://schemas.microsoft.com/office/powerpoint/2010/main" val="2713784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CDCE5-A24A-B1ED-4162-B29822BDBF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ACCE8A-949F-5E4F-FE25-253A0904CB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D46BEF-D916-AF0E-FB09-EDAC1DDDBA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3B5993-5802-6EC0-063B-C94BD81A0502}"/>
              </a:ext>
            </a:extLst>
          </p:cNvPr>
          <p:cNvSpPr>
            <a:spLocks noGrp="1"/>
          </p:cNvSpPr>
          <p:nvPr>
            <p:ph type="dt" sz="half" idx="10"/>
          </p:nvPr>
        </p:nvSpPr>
        <p:spPr/>
        <p:txBody>
          <a:bodyPr/>
          <a:lstStyle/>
          <a:p>
            <a:fld id="{C819768F-4CBE-114F-A006-CBE52F81F29A}" type="datetimeFigureOut">
              <a:rPr lang="en-US" smtClean="0"/>
              <a:t>4/26/23</a:t>
            </a:fld>
            <a:endParaRPr lang="en-US"/>
          </a:p>
        </p:txBody>
      </p:sp>
      <p:sp>
        <p:nvSpPr>
          <p:cNvPr id="6" name="Footer Placeholder 5">
            <a:extLst>
              <a:ext uri="{FF2B5EF4-FFF2-40B4-BE49-F238E27FC236}">
                <a16:creationId xmlns:a16="http://schemas.microsoft.com/office/drawing/2014/main" id="{1B9C4241-BB3E-611B-F8A6-03A0BC54D1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FF9745-1B58-BCB3-7857-E1486B84A81D}"/>
              </a:ext>
            </a:extLst>
          </p:cNvPr>
          <p:cNvSpPr>
            <a:spLocks noGrp="1"/>
          </p:cNvSpPr>
          <p:nvPr>
            <p:ph type="sldNum" sz="quarter" idx="12"/>
          </p:nvPr>
        </p:nvSpPr>
        <p:spPr/>
        <p:txBody>
          <a:bodyPr/>
          <a:lstStyle/>
          <a:p>
            <a:fld id="{BE66C3E0-534D-EE4B-B7F2-A9EFEBE0673A}" type="slidenum">
              <a:rPr lang="en-US" smtClean="0"/>
              <a:t>‹#›</a:t>
            </a:fld>
            <a:endParaRPr lang="en-US"/>
          </a:p>
        </p:txBody>
      </p:sp>
    </p:spTree>
    <p:extLst>
      <p:ext uri="{BB962C8B-B14F-4D97-AF65-F5344CB8AC3E}">
        <p14:creationId xmlns:p14="http://schemas.microsoft.com/office/powerpoint/2010/main" val="4216859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FBFC-4E06-1E36-C3F5-3B8826E041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23C42B-39A1-E56C-203F-9C8D6739D6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7497D3-76BC-AC51-DB2C-B65014F17C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19768F-4CBE-114F-A006-CBE52F81F29A}" type="datetimeFigureOut">
              <a:rPr lang="en-US" smtClean="0"/>
              <a:t>4/26/23</a:t>
            </a:fld>
            <a:endParaRPr lang="en-US"/>
          </a:p>
        </p:txBody>
      </p:sp>
      <p:sp>
        <p:nvSpPr>
          <p:cNvPr id="5" name="Footer Placeholder 4">
            <a:extLst>
              <a:ext uri="{FF2B5EF4-FFF2-40B4-BE49-F238E27FC236}">
                <a16:creationId xmlns:a16="http://schemas.microsoft.com/office/drawing/2014/main" id="{11486AD0-14CD-55BB-F22A-31F5D67F63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0182AC-F228-0E9B-59C2-3401825116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66C3E0-534D-EE4B-B7F2-A9EFEBE0673A}" type="slidenum">
              <a:rPr lang="en-US" smtClean="0"/>
              <a:t>‹#›</a:t>
            </a:fld>
            <a:endParaRPr lang="en-US"/>
          </a:p>
        </p:txBody>
      </p:sp>
    </p:spTree>
    <p:extLst>
      <p:ext uri="{BB962C8B-B14F-4D97-AF65-F5344CB8AC3E}">
        <p14:creationId xmlns:p14="http://schemas.microsoft.com/office/powerpoint/2010/main" val="3654412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4.png"/><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4.png"/><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4.png"/><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9.jpeg"/><Relationship Id="rId7"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jpeg"/><Relationship Id="rId7"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4.png"/><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9.jpeg"/><Relationship Id="rId7"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mailto:amirian@eng.ucsd.edu" TargetMode="External"/><Relationship Id="rId7"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4.pn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00" y="992767"/>
            <a:ext cx="12192000" cy="2736800"/>
          </a:xfrm>
          <a:prstGeom prst="rect">
            <a:avLst/>
          </a:prstGeom>
        </p:spPr>
        <p:txBody>
          <a:bodyPr spcFirstLastPara="1" vert="horz" wrap="square" lIns="121900" tIns="121900" rIns="121900" bIns="121900" rtlCol="0" anchor="b" anchorCtr="0">
            <a:normAutofit/>
          </a:bodyPr>
          <a:lstStyle/>
          <a:p>
            <a:pPr>
              <a:spcBef>
                <a:spcPts val="0"/>
              </a:spcBef>
            </a:pPr>
            <a:r>
              <a:rPr lang="en" dirty="0">
                <a:latin typeface="Calibri" panose="020F0502020204030204" pitchFamily="34" charset="0"/>
                <a:cs typeface="Calibri" panose="020F0502020204030204" pitchFamily="34" charset="0"/>
              </a:rPr>
              <a:t>On the Theory and Practice of Vulnerability Remediation</a:t>
            </a:r>
            <a:endParaRPr dirty="0">
              <a:latin typeface="Calibri" panose="020F0502020204030204" pitchFamily="34" charset="0"/>
              <a:cs typeface="Calibri" panose="020F0502020204030204" pitchFamily="34" charset="0"/>
            </a:endParaRPr>
          </a:p>
        </p:txBody>
      </p:sp>
      <p:sp>
        <p:nvSpPr>
          <p:cNvPr id="55" name="Google Shape;55;p13"/>
          <p:cNvSpPr txBox="1">
            <a:spLocks noGrp="1"/>
          </p:cNvSpPr>
          <p:nvPr>
            <p:ph type="subTitle" idx="1"/>
          </p:nvPr>
        </p:nvSpPr>
        <p:spPr>
          <a:xfrm>
            <a:off x="415600" y="3778833"/>
            <a:ext cx="11360800" cy="1944633"/>
          </a:xfrm>
          <a:prstGeom prst="rect">
            <a:avLst/>
          </a:prstGeom>
        </p:spPr>
        <p:txBody>
          <a:bodyPr spcFirstLastPara="1" vert="horz" wrap="square" lIns="121900" tIns="121900" rIns="121900" bIns="121900" rtlCol="0" anchor="t" anchorCtr="0">
            <a:normAutofit/>
          </a:bodyPr>
          <a:lstStyle/>
          <a:p>
            <a:pPr>
              <a:spcBef>
                <a:spcPts val="0"/>
              </a:spcBef>
            </a:pPr>
            <a:r>
              <a:rPr lang="en" dirty="0">
                <a:solidFill>
                  <a:schemeClr val="tx1"/>
                </a:solidFill>
                <a:latin typeface="Calibri" panose="020F0502020204030204" pitchFamily="34" charset="0"/>
                <a:cs typeface="Calibri" panose="020F0502020204030204" pitchFamily="34" charset="0"/>
              </a:rPr>
              <a:t>Ariana Mirian</a:t>
            </a:r>
          </a:p>
          <a:p>
            <a:pPr>
              <a:spcBef>
                <a:spcPts val="0"/>
              </a:spcBef>
            </a:pPr>
            <a:r>
              <a:rPr lang="en-US" dirty="0">
                <a:solidFill>
                  <a:schemeClr val="tx1"/>
                </a:solidFill>
                <a:latin typeface="Calibri" panose="020F0502020204030204" pitchFamily="34" charset="0"/>
                <a:cs typeface="Calibri" panose="020F0502020204030204" pitchFamily="34" charset="0"/>
              </a:rPr>
              <a:t>University of California, San Diego </a:t>
            </a:r>
            <a:endParaRPr dirty="0">
              <a:solidFill>
                <a:schemeClr val="tx1"/>
              </a:solidFill>
              <a:latin typeface="Calibri" panose="020F0502020204030204" pitchFamily="34" charset="0"/>
              <a:cs typeface="Calibri" panose="020F0502020204030204" pitchFamily="34" charset="0"/>
            </a:endParaRPr>
          </a:p>
          <a:p>
            <a:pPr>
              <a:spcBef>
                <a:spcPts val="0"/>
              </a:spcBef>
            </a:pPr>
            <a:r>
              <a:rPr lang="en" dirty="0">
                <a:latin typeface="Calibri" panose="020F0502020204030204" pitchFamily="34" charset="0"/>
                <a:cs typeface="Calibri" panose="020F0502020204030204" pitchFamily="34" charset="0"/>
              </a:rPr>
              <a:t>April 26, 2023</a:t>
            </a:r>
            <a:endParaRPr dirty="0">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BEE42E7-17AA-39C8-93D2-E13E96B4FADA}"/>
              </a:ext>
            </a:extLst>
          </p:cNvPr>
          <p:cNvSpPr>
            <a:spLocks noGrp="1"/>
          </p:cNvSpPr>
          <p:nvPr>
            <p:ph type="body" idx="1"/>
          </p:nvPr>
        </p:nvSpPr>
        <p:spPr/>
        <p:txBody>
          <a:bodyPr/>
          <a:lstStyle/>
          <a:p>
            <a:pPr marL="152396" indent="0">
              <a:buNone/>
            </a:pPr>
            <a:r>
              <a:rPr lang="en-US" dirty="0"/>
              <a:t>Weekly report meant to fill in gaps</a:t>
            </a:r>
          </a:p>
          <a:p>
            <a:pPr marL="152396" indent="0">
              <a:buNone/>
            </a:pPr>
            <a:endParaRPr lang="en-US" dirty="0"/>
          </a:p>
          <a:p>
            <a:pPr marL="152396" indent="0">
              <a:buNone/>
            </a:pPr>
            <a:r>
              <a:rPr lang="en-US" dirty="0"/>
              <a:t>Did not list vulnerabilities themselves</a:t>
            </a:r>
          </a:p>
          <a:p>
            <a:pPr marL="152396" indent="0">
              <a:buNone/>
            </a:pPr>
            <a:endParaRPr lang="en-US" dirty="0"/>
          </a:p>
          <a:p>
            <a:pPr marL="152396" indent="0">
              <a:buNone/>
            </a:pPr>
            <a:r>
              <a:rPr lang="en-US" dirty="0"/>
              <a:t>Required cognitive effort and time</a:t>
            </a:r>
          </a:p>
          <a:p>
            <a:endParaRPr lang="en-US" dirty="0"/>
          </a:p>
        </p:txBody>
      </p:sp>
      <p:pic>
        <p:nvPicPr>
          <p:cNvPr id="5" name="Picture 4">
            <a:extLst>
              <a:ext uri="{FF2B5EF4-FFF2-40B4-BE49-F238E27FC236}">
                <a16:creationId xmlns:a16="http://schemas.microsoft.com/office/drawing/2014/main" id="{EF6C11F6-6D73-3662-E8C2-F3FB1F9FFB60}"/>
              </a:ext>
            </a:extLst>
          </p:cNvPr>
          <p:cNvPicPr>
            <a:picLocks noChangeAspect="1"/>
          </p:cNvPicPr>
          <p:nvPr/>
        </p:nvPicPr>
        <p:blipFill>
          <a:blip r:embed="rId3"/>
          <a:stretch>
            <a:fillRect/>
          </a:stretch>
        </p:blipFill>
        <p:spPr>
          <a:xfrm>
            <a:off x="665017" y="1017542"/>
            <a:ext cx="10363200" cy="5593383"/>
          </a:xfrm>
          <a:prstGeom prst="rect">
            <a:avLst/>
          </a:prstGeom>
        </p:spPr>
      </p:pic>
      <p:sp>
        <p:nvSpPr>
          <p:cNvPr id="2" name="Oval 1">
            <a:extLst>
              <a:ext uri="{FF2B5EF4-FFF2-40B4-BE49-F238E27FC236}">
                <a16:creationId xmlns:a16="http://schemas.microsoft.com/office/drawing/2014/main" id="{78DE411B-E90C-1059-C7CD-FBA1FB8263EC}"/>
              </a:ext>
            </a:extLst>
          </p:cNvPr>
          <p:cNvSpPr/>
          <p:nvPr/>
        </p:nvSpPr>
        <p:spPr>
          <a:xfrm>
            <a:off x="443344" y="2032461"/>
            <a:ext cx="5652656" cy="13965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 name="Oval 3">
            <a:extLst>
              <a:ext uri="{FF2B5EF4-FFF2-40B4-BE49-F238E27FC236}">
                <a16:creationId xmlns:a16="http://schemas.microsoft.com/office/drawing/2014/main" id="{648B6B0C-8A2E-9541-53A1-151EBBA8568A}"/>
              </a:ext>
            </a:extLst>
          </p:cNvPr>
          <p:cNvSpPr/>
          <p:nvPr/>
        </p:nvSpPr>
        <p:spPr>
          <a:xfrm>
            <a:off x="6096000" y="4695295"/>
            <a:ext cx="4126808" cy="13965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Rectangle 5">
            <a:extLst>
              <a:ext uri="{FF2B5EF4-FFF2-40B4-BE49-F238E27FC236}">
                <a16:creationId xmlns:a16="http://schemas.microsoft.com/office/drawing/2014/main" id="{A00CEA8F-A74D-19C7-14BD-95E971A23C6F}"/>
              </a:ext>
            </a:extLst>
          </p:cNvPr>
          <p:cNvSpPr/>
          <p:nvPr/>
        </p:nvSpPr>
        <p:spPr>
          <a:xfrm>
            <a:off x="775855" y="5393565"/>
            <a:ext cx="1817716" cy="21475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a:extLst>
              <a:ext uri="{FF2B5EF4-FFF2-40B4-BE49-F238E27FC236}">
                <a16:creationId xmlns:a16="http://schemas.microsoft.com/office/drawing/2014/main" id="{B08A1C7F-24BA-9A2F-30F3-69D910ED780A}"/>
              </a:ext>
            </a:extLst>
          </p:cNvPr>
          <p:cNvSpPr/>
          <p:nvPr/>
        </p:nvSpPr>
        <p:spPr>
          <a:xfrm>
            <a:off x="3821970" y="5393565"/>
            <a:ext cx="1817716" cy="21475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a:extLst>
              <a:ext uri="{FF2B5EF4-FFF2-40B4-BE49-F238E27FC236}">
                <a16:creationId xmlns:a16="http://schemas.microsoft.com/office/drawing/2014/main" id="{1F701E34-5795-5433-6706-EB6777BEBA88}"/>
              </a:ext>
            </a:extLst>
          </p:cNvPr>
          <p:cNvSpPr/>
          <p:nvPr/>
        </p:nvSpPr>
        <p:spPr>
          <a:xfrm>
            <a:off x="5565796" y="5393563"/>
            <a:ext cx="1302289" cy="21475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681837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F3940-52F7-F77F-8C7E-882ED9363597}"/>
              </a:ext>
            </a:extLst>
          </p:cNvPr>
          <p:cNvSpPr>
            <a:spLocks noGrp="1"/>
          </p:cNvSpPr>
          <p:nvPr>
            <p:ph type="title"/>
          </p:nvPr>
        </p:nvSpPr>
        <p:spPr/>
        <p:txBody>
          <a:bodyPr>
            <a:normAutofit fontScale="90000"/>
          </a:bodyPr>
          <a:lstStyle/>
          <a:p>
            <a:r>
              <a:rPr lang="en-US" dirty="0"/>
              <a:t>Old notification was not ideal</a:t>
            </a:r>
          </a:p>
        </p:txBody>
      </p:sp>
      <p:sp>
        <p:nvSpPr>
          <p:cNvPr id="3" name="Text Placeholder 2">
            <a:extLst>
              <a:ext uri="{FF2B5EF4-FFF2-40B4-BE49-F238E27FC236}">
                <a16:creationId xmlns:a16="http://schemas.microsoft.com/office/drawing/2014/main" id="{615D9361-9DF8-33F4-049A-3A11957EEE8E}"/>
              </a:ext>
            </a:extLst>
          </p:cNvPr>
          <p:cNvSpPr>
            <a:spLocks noGrp="1"/>
          </p:cNvSpPr>
          <p:nvPr>
            <p:ph type="body" idx="1"/>
          </p:nvPr>
        </p:nvSpPr>
        <p:spPr/>
        <p:txBody>
          <a:bodyPr/>
          <a:lstStyle/>
          <a:p>
            <a:pPr marL="152396" indent="0">
              <a:buNone/>
            </a:pPr>
            <a:r>
              <a:rPr lang="en-US" dirty="0"/>
              <a:t>Did not list vulnerabilities or additional details</a:t>
            </a:r>
          </a:p>
          <a:p>
            <a:pPr marL="152396" indent="0">
              <a:buNone/>
            </a:pPr>
            <a:endParaRPr lang="en-US" dirty="0"/>
          </a:p>
          <a:p>
            <a:pPr marL="152396" indent="0">
              <a:buNone/>
            </a:pPr>
            <a:endParaRPr lang="en-US" dirty="0"/>
          </a:p>
          <a:p>
            <a:pPr marL="152396" indent="0">
              <a:buNone/>
            </a:pPr>
            <a:r>
              <a:rPr lang="en-US" dirty="0"/>
              <a:t>Required system admins to perform extra steps to get necessary information</a:t>
            </a:r>
          </a:p>
          <a:p>
            <a:pPr marL="152396" indent="0">
              <a:buNone/>
            </a:pPr>
            <a:endParaRPr lang="en-US" dirty="0"/>
          </a:p>
          <a:p>
            <a:pPr marL="152396" indent="0">
              <a:buNone/>
            </a:pPr>
            <a:endParaRPr lang="en-US" dirty="0"/>
          </a:p>
          <a:p>
            <a:pPr marL="152396" indent="0">
              <a:buNone/>
            </a:pPr>
            <a:r>
              <a:rPr lang="en-US" dirty="0"/>
              <a:t>Adds an amount of friction in order to execute</a:t>
            </a:r>
          </a:p>
        </p:txBody>
      </p:sp>
    </p:spTree>
    <p:extLst>
      <p:ext uri="{BB962C8B-B14F-4D97-AF65-F5344CB8AC3E}">
        <p14:creationId xmlns:p14="http://schemas.microsoft.com/office/powerpoint/2010/main" val="144522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9EAB87D6-41BB-C38D-7D4A-14841473DF4F}"/>
              </a:ext>
            </a:extLst>
          </p:cNvPr>
          <p:cNvPicPr>
            <a:picLocks noChangeAspect="1"/>
          </p:cNvPicPr>
          <p:nvPr/>
        </p:nvPicPr>
        <p:blipFill>
          <a:blip r:embed="rId2"/>
          <a:stretch>
            <a:fillRect/>
          </a:stretch>
        </p:blipFill>
        <p:spPr>
          <a:xfrm>
            <a:off x="895821" y="0"/>
            <a:ext cx="10363200" cy="6833499"/>
          </a:xfrm>
          <a:prstGeom prst="rect">
            <a:avLst/>
          </a:prstGeom>
        </p:spPr>
      </p:pic>
    </p:spTree>
    <p:extLst>
      <p:ext uri="{BB962C8B-B14F-4D97-AF65-F5344CB8AC3E}">
        <p14:creationId xmlns:p14="http://schemas.microsoft.com/office/powerpoint/2010/main" val="823249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9EAB87D6-41BB-C38D-7D4A-14841473DF4F}"/>
              </a:ext>
            </a:extLst>
          </p:cNvPr>
          <p:cNvPicPr>
            <a:picLocks noChangeAspect="1"/>
          </p:cNvPicPr>
          <p:nvPr/>
        </p:nvPicPr>
        <p:blipFill>
          <a:blip r:embed="rId3"/>
          <a:stretch>
            <a:fillRect/>
          </a:stretch>
        </p:blipFill>
        <p:spPr>
          <a:xfrm>
            <a:off x="895821" y="0"/>
            <a:ext cx="10363200" cy="6833499"/>
          </a:xfrm>
          <a:prstGeom prst="rect">
            <a:avLst/>
          </a:prstGeom>
        </p:spPr>
      </p:pic>
      <p:sp>
        <p:nvSpPr>
          <p:cNvPr id="2" name="Oval 1">
            <a:extLst>
              <a:ext uri="{FF2B5EF4-FFF2-40B4-BE49-F238E27FC236}">
                <a16:creationId xmlns:a16="http://schemas.microsoft.com/office/drawing/2014/main" id="{DF2F27BF-8AE2-7BE3-AA35-729EC688D29C}"/>
              </a:ext>
            </a:extLst>
          </p:cNvPr>
          <p:cNvSpPr/>
          <p:nvPr/>
        </p:nvSpPr>
        <p:spPr>
          <a:xfrm>
            <a:off x="1572233" y="0"/>
            <a:ext cx="5652656" cy="139653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 name="Oval 3">
            <a:extLst>
              <a:ext uri="{FF2B5EF4-FFF2-40B4-BE49-F238E27FC236}">
                <a16:creationId xmlns:a16="http://schemas.microsoft.com/office/drawing/2014/main" id="{0B86E6C9-60A0-7E33-11E7-F0CA1A70699D}"/>
              </a:ext>
            </a:extLst>
          </p:cNvPr>
          <p:cNvSpPr/>
          <p:nvPr/>
        </p:nvSpPr>
        <p:spPr>
          <a:xfrm>
            <a:off x="1572233" y="2438400"/>
            <a:ext cx="5652656" cy="139653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456554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4C901-5255-2D67-774C-2BCD1CA2B554}"/>
              </a:ext>
            </a:extLst>
          </p:cNvPr>
          <p:cNvSpPr>
            <a:spLocks noGrp="1"/>
          </p:cNvSpPr>
          <p:nvPr>
            <p:ph type="title"/>
          </p:nvPr>
        </p:nvSpPr>
        <p:spPr/>
        <p:txBody>
          <a:bodyPr>
            <a:normAutofit fontScale="90000"/>
          </a:bodyPr>
          <a:lstStyle/>
          <a:p>
            <a:r>
              <a:rPr lang="en-US" dirty="0"/>
              <a:t>How do we make patching a more efficient process?</a:t>
            </a:r>
          </a:p>
        </p:txBody>
      </p:sp>
      <p:sp>
        <p:nvSpPr>
          <p:cNvPr id="3" name="Text Placeholder 2">
            <a:extLst>
              <a:ext uri="{FF2B5EF4-FFF2-40B4-BE49-F238E27FC236}">
                <a16:creationId xmlns:a16="http://schemas.microsoft.com/office/drawing/2014/main" id="{5893252B-5A2F-2D83-5741-E7455D65DDF0}"/>
              </a:ext>
            </a:extLst>
          </p:cNvPr>
          <p:cNvSpPr>
            <a:spLocks noGrp="1"/>
          </p:cNvSpPr>
          <p:nvPr>
            <p:ph type="body" idx="1"/>
          </p:nvPr>
        </p:nvSpPr>
        <p:spPr/>
        <p:txBody>
          <a:bodyPr/>
          <a:lstStyle/>
          <a:p>
            <a:pPr marL="152396" indent="0">
              <a:buNone/>
            </a:pPr>
            <a:r>
              <a:rPr lang="en-US" dirty="0">
                <a:solidFill>
                  <a:schemeClr val="tx1"/>
                </a:solidFill>
              </a:rPr>
              <a:t>Examined old notification </a:t>
            </a:r>
          </a:p>
          <a:p>
            <a:pPr marL="152396" indent="0">
              <a:buNone/>
            </a:pPr>
            <a:r>
              <a:rPr lang="en-US" dirty="0">
                <a:solidFill>
                  <a:schemeClr val="tx1"/>
                </a:solidFill>
              </a:rPr>
              <a:t>	Propose changes to reduce effort and time </a:t>
            </a:r>
            <a:r>
              <a:rPr lang="en-US" dirty="0"/>
              <a:t>from</a:t>
            </a:r>
            <a:r>
              <a:rPr lang="en-US" dirty="0">
                <a:solidFill>
                  <a:schemeClr val="tx1"/>
                </a:solidFill>
              </a:rPr>
              <a:t> system administrators</a:t>
            </a:r>
          </a:p>
          <a:p>
            <a:pPr marL="152396" indent="0">
              <a:buNone/>
            </a:pPr>
            <a:endParaRPr lang="en-US" dirty="0">
              <a:solidFill>
                <a:schemeClr val="tx1"/>
              </a:solidFill>
            </a:endParaRPr>
          </a:p>
          <a:p>
            <a:pPr marL="152396" indent="0">
              <a:buNone/>
            </a:pPr>
            <a:r>
              <a:rPr lang="en-US" dirty="0">
                <a:solidFill>
                  <a:schemeClr val="tx1"/>
                </a:solidFill>
              </a:rPr>
              <a:t>Craft new notifications</a:t>
            </a:r>
          </a:p>
          <a:p>
            <a:pPr marL="152396" indent="0">
              <a:buNone/>
            </a:pPr>
            <a:r>
              <a:rPr lang="en-US" dirty="0">
                <a:solidFill>
                  <a:schemeClr val="tx1"/>
                </a:solidFill>
              </a:rPr>
              <a:t>	Actionable items</a:t>
            </a:r>
          </a:p>
          <a:p>
            <a:pPr marL="152396" indent="0">
              <a:buNone/>
            </a:pPr>
            <a:r>
              <a:rPr lang="en-US" dirty="0">
                <a:solidFill>
                  <a:schemeClr val="tx1"/>
                </a:solidFill>
              </a:rPr>
              <a:t>	Focus on one vulnerability</a:t>
            </a:r>
          </a:p>
          <a:p>
            <a:pPr marL="152396" indent="0">
              <a:buNone/>
            </a:pPr>
            <a:r>
              <a:rPr lang="en-US" dirty="0">
                <a:solidFill>
                  <a:schemeClr val="tx1"/>
                </a:solidFill>
              </a:rPr>
              <a:t>	List all machines and the vulnerability type in an attached CSV</a:t>
            </a:r>
          </a:p>
          <a:p>
            <a:pPr marL="152396" indent="0">
              <a:buNone/>
            </a:pPr>
            <a:endParaRPr lang="en-US" dirty="0">
              <a:solidFill>
                <a:schemeClr val="tx1"/>
              </a:solidFill>
            </a:endParaRPr>
          </a:p>
          <a:p>
            <a:pPr marL="152396" indent="0">
              <a:buNone/>
            </a:pPr>
            <a:r>
              <a:rPr lang="en-US" dirty="0">
                <a:solidFill>
                  <a:schemeClr val="tx1"/>
                </a:solidFill>
              </a:rPr>
              <a:t>Analyze subsequent data</a:t>
            </a:r>
          </a:p>
        </p:txBody>
      </p:sp>
    </p:spTree>
    <p:extLst>
      <p:ext uri="{BB962C8B-B14F-4D97-AF65-F5344CB8AC3E}">
        <p14:creationId xmlns:p14="http://schemas.microsoft.com/office/powerpoint/2010/main" val="3415483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28674" name="Picture 2" descr="Paper Black and White Line Icon Graphic by muhammadfaisal40 · Creative  Fabrica">
            <a:extLst>
              <a:ext uri="{FF2B5EF4-FFF2-40B4-BE49-F238E27FC236}">
                <a16:creationId xmlns:a16="http://schemas.microsoft.com/office/drawing/2014/main" id="{B2CBB993-D129-197D-2EEB-B2A1128AF3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311" y="1450752"/>
            <a:ext cx="1784579" cy="11894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Paper Black and White Line Icon Graphic by muhammadfaisal40 · Creative  Fabrica">
            <a:extLst>
              <a:ext uri="{FF2B5EF4-FFF2-40B4-BE49-F238E27FC236}">
                <a16:creationId xmlns:a16="http://schemas.microsoft.com/office/drawing/2014/main" id="{F12768A3-62D0-07B4-30EF-637B290891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311" y="2640227"/>
            <a:ext cx="1784579" cy="11894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Paper Black and White Line Icon Graphic by muhammadfaisal40 · Creative  Fabrica">
            <a:extLst>
              <a:ext uri="{FF2B5EF4-FFF2-40B4-BE49-F238E27FC236}">
                <a16:creationId xmlns:a16="http://schemas.microsoft.com/office/drawing/2014/main" id="{83B5FBD8-267A-1AC1-E4E2-9AEF2DE5B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311" y="3829701"/>
            <a:ext cx="1784579" cy="11894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Server Icon Vector Isolated on White Background, Server Sign ...">
            <a:extLst>
              <a:ext uri="{FF2B5EF4-FFF2-40B4-BE49-F238E27FC236}">
                <a16:creationId xmlns:a16="http://schemas.microsoft.com/office/drawing/2014/main" id="{668C222B-E2E0-7231-A39C-820530A06C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9377" y="2529941"/>
            <a:ext cx="1784580" cy="1784580"/>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93;p19">
            <a:extLst>
              <a:ext uri="{FF2B5EF4-FFF2-40B4-BE49-F238E27FC236}">
                <a16:creationId xmlns:a16="http://schemas.microsoft.com/office/drawing/2014/main" id="{EE0B5625-2461-DF31-496B-ED7F18E96493}"/>
              </a:ext>
            </a:extLst>
          </p:cNvPr>
          <p:cNvPicPr preferRelativeResize="0"/>
          <p:nvPr/>
        </p:nvPicPr>
        <p:blipFill>
          <a:blip r:embed="rId5">
            <a:alphaModFix/>
          </a:blip>
          <a:stretch>
            <a:fillRect/>
          </a:stretch>
        </p:blipFill>
        <p:spPr>
          <a:xfrm>
            <a:off x="5106926" y="1672334"/>
            <a:ext cx="973265" cy="967893"/>
          </a:xfrm>
          <a:prstGeom prst="rect">
            <a:avLst/>
          </a:prstGeom>
          <a:noFill/>
          <a:ln>
            <a:noFill/>
          </a:ln>
        </p:spPr>
      </p:pic>
      <p:sp>
        <p:nvSpPr>
          <p:cNvPr id="8" name="Right Arrow 7">
            <a:extLst>
              <a:ext uri="{FF2B5EF4-FFF2-40B4-BE49-F238E27FC236}">
                <a16:creationId xmlns:a16="http://schemas.microsoft.com/office/drawing/2014/main" id="{51B96D4D-B826-5AD1-3D85-C461B029F954}"/>
              </a:ext>
            </a:extLst>
          </p:cNvPr>
          <p:cNvSpPr/>
          <p:nvPr/>
        </p:nvSpPr>
        <p:spPr>
          <a:xfrm>
            <a:off x="1783296" y="3312316"/>
            <a:ext cx="676080" cy="21983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ight Arrow 8">
            <a:extLst>
              <a:ext uri="{FF2B5EF4-FFF2-40B4-BE49-F238E27FC236}">
                <a16:creationId xmlns:a16="http://schemas.microsoft.com/office/drawing/2014/main" id="{DEA15A01-73F9-E91B-D5D9-97D290257744}"/>
              </a:ext>
            </a:extLst>
          </p:cNvPr>
          <p:cNvSpPr/>
          <p:nvPr/>
        </p:nvSpPr>
        <p:spPr>
          <a:xfrm>
            <a:off x="4211475" y="3280302"/>
            <a:ext cx="676080" cy="21983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0" name="Picture 2" descr="eps10 red vector program bug animal icon isolated on white ...">
            <a:extLst>
              <a:ext uri="{FF2B5EF4-FFF2-40B4-BE49-F238E27FC236}">
                <a16:creationId xmlns:a16="http://schemas.microsoft.com/office/drawing/2014/main" id="{4CDD4A45-C402-FD1B-C0F9-A03FB87589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53288" y="3092066"/>
            <a:ext cx="880533" cy="88053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aribbean blue clock 7 icon - Free caribbean blue clock icons">
            <a:extLst>
              <a:ext uri="{FF2B5EF4-FFF2-40B4-BE49-F238E27FC236}">
                <a16:creationId xmlns:a16="http://schemas.microsoft.com/office/drawing/2014/main" id="{69687CF2-1832-2B42-7222-4C70B2011D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6925" y="4314520"/>
            <a:ext cx="1066603" cy="1066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022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28674" name="Picture 2" descr="Paper Black and White Line Icon Graphic by muhammadfaisal40 · Creative  Fabrica">
            <a:extLst>
              <a:ext uri="{FF2B5EF4-FFF2-40B4-BE49-F238E27FC236}">
                <a16:creationId xmlns:a16="http://schemas.microsoft.com/office/drawing/2014/main" id="{B2CBB993-D129-197D-2EEB-B2A1128AF3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311" y="1450752"/>
            <a:ext cx="1784579" cy="11894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Paper Black and White Line Icon Graphic by muhammadfaisal40 · Creative  Fabrica">
            <a:extLst>
              <a:ext uri="{FF2B5EF4-FFF2-40B4-BE49-F238E27FC236}">
                <a16:creationId xmlns:a16="http://schemas.microsoft.com/office/drawing/2014/main" id="{F12768A3-62D0-07B4-30EF-637B290891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311" y="2640227"/>
            <a:ext cx="1784579" cy="11894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Paper Black and White Line Icon Graphic by muhammadfaisal40 · Creative  Fabrica">
            <a:extLst>
              <a:ext uri="{FF2B5EF4-FFF2-40B4-BE49-F238E27FC236}">
                <a16:creationId xmlns:a16="http://schemas.microsoft.com/office/drawing/2014/main" id="{83B5FBD8-267A-1AC1-E4E2-9AEF2DE5B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311" y="3829701"/>
            <a:ext cx="1784579" cy="11894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Server Icon Vector Isolated on White Background, Server Sign ...">
            <a:extLst>
              <a:ext uri="{FF2B5EF4-FFF2-40B4-BE49-F238E27FC236}">
                <a16:creationId xmlns:a16="http://schemas.microsoft.com/office/drawing/2014/main" id="{668C222B-E2E0-7231-A39C-820530A06C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9377" y="2529941"/>
            <a:ext cx="1784580" cy="1784580"/>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93;p19">
            <a:extLst>
              <a:ext uri="{FF2B5EF4-FFF2-40B4-BE49-F238E27FC236}">
                <a16:creationId xmlns:a16="http://schemas.microsoft.com/office/drawing/2014/main" id="{EE0B5625-2461-DF31-496B-ED7F18E96493}"/>
              </a:ext>
            </a:extLst>
          </p:cNvPr>
          <p:cNvPicPr preferRelativeResize="0"/>
          <p:nvPr/>
        </p:nvPicPr>
        <p:blipFill>
          <a:blip r:embed="rId5">
            <a:alphaModFix/>
          </a:blip>
          <a:stretch>
            <a:fillRect/>
          </a:stretch>
        </p:blipFill>
        <p:spPr>
          <a:xfrm>
            <a:off x="5106926" y="1672334"/>
            <a:ext cx="973265" cy="967893"/>
          </a:xfrm>
          <a:prstGeom prst="rect">
            <a:avLst/>
          </a:prstGeom>
          <a:noFill/>
          <a:ln>
            <a:noFill/>
          </a:ln>
        </p:spPr>
      </p:pic>
      <p:sp>
        <p:nvSpPr>
          <p:cNvPr id="8" name="Right Arrow 7">
            <a:extLst>
              <a:ext uri="{FF2B5EF4-FFF2-40B4-BE49-F238E27FC236}">
                <a16:creationId xmlns:a16="http://schemas.microsoft.com/office/drawing/2014/main" id="{51B96D4D-B826-5AD1-3D85-C461B029F954}"/>
              </a:ext>
            </a:extLst>
          </p:cNvPr>
          <p:cNvSpPr/>
          <p:nvPr/>
        </p:nvSpPr>
        <p:spPr>
          <a:xfrm>
            <a:off x="1783296" y="3312316"/>
            <a:ext cx="676080" cy="21983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ight Arrow 8">
            <a:extLst>
              <a:ext uri="{FF2B5EF4-FFF2-40B4-BE49-F238E27FC236}">
                <a16:creationId xmlns:a16="http://schemas.microsoft.com/office/drawing/2014/main" id="{DEA15A01-73F9-E91B-D5D9-97D290257744}"/>
              </a:ext>
            </a:extLst>
          </p:cNvPr>
          <p:cNvSpPr/>
          <p:nvPr/>
        </p:nvSpPr>
        <p:spPr>
          <a:xfrm>
            <a:off x="4211475" y="3280302"/>
            <a:ext cx="676080" cy="21983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extBox 10">
            <a:extLst>
              <a:ext uri="{FF2B5EF4-FFF2-40B4-BE49-F238E27FC236}">
                <a16:creationId xmlns:a16="http://schemas.microsoft.com/office/drawing/2014/main" id="{EB894926-581B-9513-51A6-EBD13E840045}"/>
              </a:ext>
            </a:extLst>
          </p:cNvPr>
          <p:cNvSpPr txBox="1"/>
          <p:nvPr/>
        </p:nvSpPr>
        <p:spPr>
          <a:xfrm>
            <a:off x="6279056" y="3164880"/>
            <a:ext cx="5912945" cy="58477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Increase from </a:t>
            </a:r>
            <a:r>
              <a:rPr lang="en-US" sz="3200" dirty="0">
                <a:solidFill>
                  <a:srgbClr val="C00000"/>
                </a:solidFill>
                <a:latin typeface="Calibri" panose="020F0502020204030204" pitchFamily="34" charset="0"/>
                <a:cs typeface="Calibri" panose="020F0502020204030204" pitchFamily="34" charset="0"/>
              </a:rPr>
              <a:t>3% </a:t>
            </a:r>
            <a:r>
              <a:rPr lang="en-US" sz="3200" dirty="0">
                <a:latin typeface="Calibri" panose="020F0502020204030204" pitchFamily="34" charset="0"/>
                <a:cs typeface="Calibri" panose="020F0502020204030204" pitchFamily="34" charset="0"/>
              </a:rPr>
              <a:t>patching to </a:t>
            </a:r>
            <a:r>
              <a:rPr lang="en-US" sz="3200" dirty="0">
                <a:solidFill>
                  <a:srgbClr val="00B050"/>
                </a:solidFill>
                <a:latin typeface="Calibri" panose="020F0502020204030204" pitchFamily="34" charset="0"/>
                <a:cs typeface="Calibri" panose="020F0502020204030204" pitchFamily="34" charset="0"/>
              </a:rPr>
              <a:t>78%</a:t>
            </a:r>
          </a:p>
        </p:txBody>
      </p:sp>
      <p:pic>
        <p:nvPicPr>
          <p:cNvPr id="10" name="Picture 2" descr="eps10 red vector program bug animal icon isolated on white ...">
            <a:extLst>
              <a:ext uri="{FF2B5EF4-FFF2-40B4-BE49-F238E27FC236}">
                <a16:creationId xmlns:a16="http://schemas.microsoft.com/office/drawing/2014/main" id="{92C93F26-962C-9F32-DE14-29A6F33BFB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53288" y="3092066"/>
            <a:ext cx="880533" cy="88053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aribbean blue clock 7 icon - Free caribbean blue clock icons">
            <a:extLst>
              <a:ext uri="{FF2B5EF4-FFF2-40B4-BE49-F238E27FC236}">
                <a16:creationId xmlns:a16="http://schemas.microsoft.com/office/drawing/2014/main" id="{65A3CE88-8857-3543-9767-C6818C66B14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6925" y="4314520"/>
            <a:ext cx="1066603" cy="1066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910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67894-3F34-766F-DA3F-E648CDA58DA8}"/>
              </a:ext>
            </a:extLst>
          </p:cNvPr>
          <p:cNvSpPr>
            <a:spLocks noGrp="1"/>
          </p:cNvSpPr>
          <p:nvPr>
            <p:ph type="title"/>
          </p:nvPr>
        </p:nvSpPr>
        <p:spPr/>
        <p:txBody>
          <a:bodyPr/>
          <a:lstStyle/>
          <a:p>
            <a:r>
              <a:rPr lang="en-US" dirty="0"/>
              <a:t>Why was the patch rate ONLY at 78%?</a:t>
            </a:r>
          </a:p>
        </p:txBody>
      </p:sp>
    </p:spTree>
    <p:extLst>
      <p:ext uri="{BB962C8B-B14F-4D97-AF65-F5344CB8AC3E}">
        <p14:creationId xmlns:p14="http://schemas.microsoft.com/office/powerpoint/2010/main" val="515638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28674" name="Picture 2" descr="Paper Black and White Line Icon Graphic by muhammadfaisal40 · Creative  Fabrica">
            <a:extLst>
              <a:ext uri="{FF2B5EF4-FFF2-40B4-BE49-F238E27FC236}">
                <a16:creationId xmlns:a16="http://schemas.microsoft.com/office/drawing/2014/main" id="{B2CBB993-D129-197D-2EEB-B2A1128AF3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311" y="1450752"/>
            <a:ext cx="1784579" cy="11894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Paper Black and White Line Icon Graphic by muhammadfaisal40 · Creative  Fabrica">
            <a:extLst>
              <a:ext uri="{FF2B5EF4-FFF2-40B4-BE49-F238E27FC236}">
                <a16:creationId xmlns:a16="http://schemas.microsoft.com/office/drawing/2014/main" id="{F12768A3-62D0-07B4-30EF-637B290891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311" y="2640227"/>
            <a:ext cx="1784579" cy="11894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Paper Black and White Line Icon Graphic by muhammadfaisal40 · Creative  Fabrica">
            <a:extLst>
              <a:ext uri="{FF2B5EF4-FFF2-40B4-BE49-F238E27FC236}">
                <a16:creationId xmlns:a16="http://schemas.microsoft.com/office/drawing/2014/main" id="{83B5FBD8-267A-1AC1-E4E2-9AEF2DE5B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311" y="3829701"/>
            <a:ext cx="1784579" cy="11894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Server Icon Vector Isolated on White Background, Server Sign ...">
            <a:extLst>
              <a:ext uri="{FF2B5EF4-FFF2-40B4-BE49-F238E27FC236}">
                <a16:creationId xmlns:a16="http://schemas.microsoft.com/office/drawing/2014/main" id="{668C222B-E2E0-7231-A39C-820530A06C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9377" y="2529941"/>
            <a:ext cx="1784580" cy="1784580"/>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93;p19">
            <a:extLst>
              <a:ext uri="{FF2B5EF4-FFF2-40B4-BE49-F238E27FC236}">
                <a16:creationId xmlns:a16="http://schemas.microsoft.com/office/drawing/2014/main" id="{EE0B5625-2461-DF31-496B-ED7F18E96493}"/>
              </a:ext>
            </a:extLst>
          </p:cNvPr>
          <p:cNvPicPr preferRelativeResize="0"/>
          <p:nvPr/>
        </p:nvPicPr>
        <p:blipFill>
          <a:blip r:embed="rId5">
            <a:alphaModFix/>
          </a:blip>
          <a:stretch>
            <a:fillRect/>
          </a:stretch>
        </p:blipFill>
        <p:spPr>
          <a:xfrm>
            <a:off x="5106926" y="1672334"/>
            <a:ext cx="973265" cy="967893"/>
          </a:xfrm>
          <a:prstGeom prst="rect">
            <a:avLst/>
          </a:prstGeom>
          <a:noFill/>
          <a:ln>
            <a:noFill/>
          </a:ln>
        </p:spPr>
      </p:pic>
      <p:sp>
        <p:nvSpPr>
          <p:cNvPr id="8" name="Right Arrow 7">
            <a:extLst>
              <a:ext uri="{FF2B5EF4-FFF2-40B4-BE49-F238E27FC236}">
                <a16:creationId xmlns:a16="http://schemas.microsoft.com/office/drawing/2014/main" id="{51B96D4D-B826-5AD1-3D85-C461B029F954}"/>
              </a:ext>
            </a:extLst>
          </p:cNvPr>
          <p:cNvSpPr/>
          <p:nvPr/>
        </p:nvSpPr>
        <p:spPr>
          <a:xfrm>
            <a:off x="1783296" y="3312316"/>
            <a:ext cx="676080" cy="21983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ight Arrow 8">
            <a:extLst>
              <a:ext uri="{FF2B5EF4-FFF2-40B4-BE49-F238E27FC236}">
                <a16:creationId xmlns:a16="http://schemas.microsoft.com/office/drawing/2014/main" id="{DEA15A01-73F9-E91B-D5D9-97D290257744}"/>
              </a:ext>
            </a:extLst>
          </p:cNvPr>
          <p:cNvSpPr/>
          <p:nvPr/>
        </p:nvSpPr>
        <p:spPr>
          <a:xfrm>
            <a:off x="4211475" y="3280302"/>
            <a:ext cx="676080" cy="21983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0" name="Picture 2" descr="eps10 red vector program bug animal icon isolated on white ...">
            <a:extLst>
              <a:ext uri="{FF2B5EF4-FFF2-40B4-BE49-F238E27FC236}">
                <a16:creationId xmlns:a16="http://schemas.microsoft.com/office/drawing/2014/main" id="{8FD32D66-B3C5-3AFC-6A0A-5484CE80A4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53288" y="3092066"/>
            <a:ext cx="880533" cy="88053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Caribbean blue clock 7 icon - Free caribbean blue clock icons">
            <a:extLst>
              <a:ext uri="{FF2B5EF4-FFF2-40B4-BE49-F238E27FC236}">
                <a16:creationId xmlns:a16="http://schemas.microsoft.com/office/drawing/2014/main" id="{168AC94F-85D2-D496-392E-378B9D6F30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6925" y="4314520"/>
            <a:ext cx="1066603" cy="1066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439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28674" name="Picture 2" descr="Paper Black and White Line Icon Graphic by muhammadfaisal40 · Creative  Fabrica">
            <a:extLst>
              <a:ext uri="{FF2B5EF4-FFF2-40B4-BE49-F238E27FC236}">
                <a16:creationId xmlns:a16="http://schemas.microsoft.com/office/drawing/2014/main" id="{B2CBB993-D129-197D-2EEB-B2A1128AF3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311" y="1450752"/>
            <a:ext cx="1784579" cy="11894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Paper Black and White Line Icon Graphic by muhammadfaisal40 · Creative  Fabrica">
            <a:extLst>
              <a:ext uri="{FF2B5EF4-FFF2-40B4-BE49-F238E27FC236}">
                <a16:creationId xmlns:a16="http://schemas.microsoft.com/office/drawing/2014/main" id="{F12768A3-62D0-07B4-30EF-637B290891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311" y="2640227"/>
            <a:ext cx="1784579" cy="11894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Paper Black and White Line Icon Graphic by muhammadfaisal40 · Creative  Fabrica">
            <a:extLst>
              <a:ext uri="{FF2B5EF4-FFF2-40B4-BE49-F238E27FC236}">
                <a16:creationId xmlns:a16="http://schemas.microsoft.com/office/drawing/2014/main" id="{83B5FBD8-267A-1AC1-E4E2-9AEF2DE5B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311" y="3829701"/>
            <a:ext cx="1784579" cy="11894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Server Icon Vector Isolated on White Background, Server Sign ...">
            <a:extLst>
              <a:ext uri="{FF2B5EF4-FFF2-40B4-BE49-F238E27FC236}">
                <a16:creationId xmlns:a16="http://schemas.microsoft.com/office/drawing/2014/main" id="{668C222B-E2E0-7231-A39C-820530A06C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9377" y="2529941"/>
            <a:ext cx="1784580" cy="1784580"/>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93;p19">
            <a:extLst>
              <a:ext uri="{FF2B5EF4-FFF2-40B4-BE49-F238E27FC236}">
                <a16:creationId xmlns:a16="http://schemas.microsoft.com/office/drawing/2014/main" id="{EE0B5625-2461-DF31-496B-ED7F18E96493}"/>
              </a:ext>
            </a:extLst>
          </p:cNvPr>
          <p:cNvPicPr preferRelativeResize="0"/>
          <p:nvPr/>
        </p:nvPicPr>
        <p:blipFill>
          <a:blip r:embed="rId5">
            <a:alphaModFix/>
          </a:blip>
          <a:stretch>
            <a:fillRect/>
          </a:stretch>
        </p:blipFill>
        <p:spPr>
          <a:xfrm>
            <a:off x="5106926" y="1672334"/>
            <a:ext cx="973265" cy="967893"/>
          </a:xfrm>
          <a:prstGeom prst="rect">
            <a:avLst/>
          </a:prstGeom>
          <a:noFill/>
          <a:ln>
            <a:noFill/>
          </a:ln>
        </p:spPr>
      </p:pic>
      <p:sp>
        <p:nvSpPr>
          <p:cNvPr id="8" name="Right Arrow 7">
            <a:extLst>
              <a:ext uri="{FF2B5EF4-FFF2-40B4-BE49-F238E27FC236}">
                <a16:creationId xmlns:a16="http://schemas.microsoft.com/office/drawing/2014/main" id="{51B96D4D-B826-5AD1-3D85-C461B029F954}"/>
              </a:ext>
            </a:extLst>
          </p:cNvPr>
          <p:cNvSpPr/>
          <p:nvPr/>
        </p:nvSpPr>
        <p:spPr>
          <a:xfrm>
            <a:off x="1783296" y="3312316"/>
            <a:ext cx="676080" cy="21983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ight Arrow 8">
            <a:extLst>
              <a:ext uri="{FF2B5EF4-FFF2-40B4-BE49-F238E27FC236}">
                <a16:creationId xmlns:a16="http://schemas.microsoft.com/office/drawing/2014/main" id="{DEA15A01-73F9-E91B-D5D9-97D290257744}"/>
              </a:ext>
            </a:extLst>
          </p:cNvPr>
          <p:cNvSpPr/>
          <p:nvPr/>
        </p:nvSpPr>
        <p:spPr>
          <a:xfrm>
            <a:off x="4211475" y="3280302"/>
            <a:ext cx="676080" cy="21983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35842" name="Picture 2" descr="Target Icon Vector Art, Icons, and Graphics for Free Download">
            <a:extLst>
              <a:ext uri="{FF2B5EF4-FFF2-40B4-BE49-F238E27FC236}">
                <a16:creationId xmlns:a16="http://schemas.microsoft.com/office/drawing/2014/main" id="{B5FE1667-6D0C-FF95-2CFB-98832AEF22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9162" y="879106"/>
            <a:ext cx="913999" cy="91399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5035E20-DF9F-6682-F457-D684D5EFCF84}"/>
              </a:ext>
            </a:extLst>
          </p:cNvPr>
          <p:cNvSpPr txBox="1"/>
          <p:nvPr/>
        </p:nvSpPr>
        <p:spPr>
          <a:xfrm>
            <a:off x="6639654" y="1591733"/>
            <a:ext cx="5552348" cy="1077218"/>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Some contacts are much better at patching</a:t>
            </a:r>
          </a:p>
        </p:txBody>
      </p:sp>
      <p:pic>
        <p:nvPicPr>
          <p:cNvPr id="12" name="Picture 2" descr="eps10 red vector program bug animal icon isolated on white ...">
            <a:extLst>
              <a:ext uri="{FF2B5EF4-FFF2-40B4-BE49-F238E27FC236}">
                <a16:creationId xmlns:a16="http://schemas.microsoft.com/office/drawing/2014/main" id="{A7CB9058-AB6E-1F9A-B57A-56ED05FC683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53288" y="3092066"/>
            <a:ext cx="880533" cy="88053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Caribbean blue clock 7 icon - Free caribbean blue clock icons">
            <a:extLst>
              <a:ext uri="{FF2B5EF4-FFF2-40B4-BE49-F238E27FC236}">
                <a16:creationId xmlns:a16="http://schemas.microsoft.com/office/drawing/2014/main" id="{378E2D3D-19EB-C2F1-1E4B-3AFD3F770E7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6925" y="4314520"/>
            <a:ext cx="1066603" cy="1066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303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loud - Free weather icons">
            <a:extLst>
              <a:ext uri="{FF2B5EF4-FFF2-40B4-BE49-F238E27FC236}">
                <a16:creationId xmlns:a16="http://schemas.microsoft.com/office/drawing/2014/main" id="{EEE34D35-12F0-92A0-EB2B-47BBB6757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866" y="1380065"/>
            <a:ext cx="3742267" cy="37422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1DA88AB-9FB0-D574-8EA9-7B0E776FB026}"/>
              </a:ext>
            </a:extLst>
          </p:cNvPr>
          <p:cNvSpPr txBox="1">
            <a:spLocks/>
          </p:cNvSpPr>
          <p:nvPr/>
        </p:nvSpPr>
        <p:spPr>
          <a:xfrm>
            <a:off x="176981" y="365125"/>
            <a:ext cx="12015019"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Many organizations have moved infra to the cloud</a:t>
            </a:r>
          </a:p>
        </p:txBody>
      </p:sp>
    </p:spTree>
    <p:extLst>
      <p:ext uri="{BB962C8B-B14F-4D97-AF65-F5344CB8AC3E}">
        <p14:creationId xmlns:p14="http://schemas.microsoft.com/office/powerpoint/2010/main" val="2483176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28674" name="Picture 2" descr="Paper Black and White Line Icon Graphic by muhammadfaisal40 · Creative  Fabrica">
            <a:extLst>
              <a:ext uri="{FF2B5EF4-FFF2-40B4-BE49-F238E27FC236}">
                <a16:creationId xmlns:a16="http://schemas.microsoft.com/office/drawing/2014/main" id="{B2CBB993-D129-197D-2EEB-B2A1128AF3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311" y="1450752"/>
            <a:ext cx="1784579" cy="11894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Paper Black and White Line Icon Graphic by muhammadfaisal40 · Creative  Fabrica">
            <a:extLst>
              <a:ext uri="{FF2B5EF4-FFF2-40B4-BE49-F238E27FC236}">
                <a16:creationId xmlns:a16="http://schemas.microsoft.com/office/drawing/2014/main" id="{F12768A3-62D0-07B4-30EF-637B290891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311" y="2640227"/>
            <a:ext cx="1784579" cy="11894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Paper Black and White Line Icon Graphic by muhammadfaisal40 · Creative  Fabrica">
            <a:extLst>
              <a:ext uri="{FF2B5EF4-FFF2-40B4-BE49-F238E27FC236}">
                <a16:creationId xmlns:a16="http://schemas.microsoft.com/office/drawing/2014/main" id="{83B5FBD8-267A-1AC1-E4E2-9AEF2DE5B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311" y="3829701"/>
            <a:ext cx="1784579" cy="11894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Server Icon Vector Isolated on White Background, Server Sign ...">
            <a:extLst>
              <a:ext uri="{FF2B5EF4-FFF2-40B4-BE49-F238E27FC236}">
                <a16:creationId xmlns:a16="http://schemas.microsoft.com/office/drawing/2014/main" id="{668C222B-E2E0-7231-A39C-820530A06C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9377" y="2529941"/>
            <a:ext cx="1784580" cy="1784580"/>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93;p19">
            <a:extLst>
              <a:ext uri="{FF2B5EF4-FFF2-40B4-BE49-F238E27FC236}">
                <a16:creationId xmlns:a16="http://schemas.microsoft.com/office/drawing/2014/main" id="{EE0B5625-2461-DF31-496B-ED7F18E96493}"/>
              </a:ext>
            </a:extLst>
          </p:cNvPr>
          <p:cNvPicPr preferRelativeResize="0"/>
          <p:nvPr/>
        </p:nvPicPr>
        <p:blipFill>
          <a:blip r:embed="rId5">
            <a:alphaModFix/>
          </a:blip>
          <a:stretch>
            <a:fillRect/>
          </a:stretch>
        </p:blipFill>
        <p:spPr>
          <a:xfrm>
            <a:off x="5106926" y="1672334"/>
            <a:ext cx="973265" cy="967893"/>
          </a:xfrm>
          <a:prstGeom prst="rect">
            <a:avLst/>
          </a:prstGeom>
          <a:noFill/>
          <a:ln>
            <a:noFill/>
          </a:ln>
        </p:spPr>
      </p:pic>
      <p:sp>
        <p:nvSpPr>
          <p:cNvPr id="8" name="Right Arrow 7">
            <a:extLst>
              <a:ext uri="{FF2B5EF4-FFF2-40B4-BE49-F238E27FC236}">
                <a16:creationId xmlns:a16="http://schemas.microsoft.com/office/drawing/2014/main" id="{51B96D4D-B826-5AD1-3D85-C461B029F954}"/>
              </a:ext>
            </a:extLst>
          </p:cNvPr>
          <p:cNvSpPr/>
          <p:nvPr/>
        </p:nvSpPr>
        <p:spPr>
          <a:xfrm>
            <a:off x="1783296" y="3312316"/>
            <a:ext cx="676080" cy="21983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ight Arrow 8">
            <a:extLst>
              <a:ext uri="{FF2B5EF4-FFF2-40B4-BE49-F238E27FC236}">
                <a16:creationId xmlns:a16="http://schemas.microsoft.com/office/drawing/2014/main" id="{DEA15A01-73F9-E91B-D5D9-97D290257744}"/>
              </a:ext>
            </a:extLst>
          </p:cNvPr>
          <p:cNvSpPr/>
          <p:nvPr/>
        </p:nvSpPr>
        <p:spPr>
          <a:xfrm>
            <a:off x="4211475" y="3280302"/>
            <a:ext cx="676080" cy="21983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extBox 10">
            <a:extLst>
              <a:ext uri="{FF2B5EF4-FFF2-40B4-BE49-F238E27FC236}">
                <a16:creationId xmlns:a16="http://schemas.microsoft.com/office/drawing/2014/main" id="{E173EA1A-8E07-1599-5969-6104F0063F36}"/>
              </a:ext>
            </a:extLst>
          </p:cNvPr>
          <p:cNvSpPr txBox="1"/>
          <p:nvPr/>
        </p:nvSpPr>
        <p:spPr>
          <a:xfrm>
            <a:off x="6639654" y="1591734"/>
            <a:ext cx="5552348" cy="255454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Some contacts are much better at patching</a:t>
            </a:r>
          </a:p>
          <a:p>
            <a:endParaRPr lang="en-US" sz="3200" dirty="0">
              <a:latin typeface="Calibri" panose="020F0502020204030204" pitchFamily="34" charset="0"/>
              <a:cs typeface="Calibri" panose="020F0502020204030204" pitchFamily="34" charset="0"/>
            </a:endParaRPr>
          </a:p>
          <a:p>
            <a:r>
              <a:rPr lang="en-US" sz="3200" dirty="0">
                <a:latin typeface="Calibri" panose="020F0502020204030204" pitchFamily="34" charset="0"/>
                <a:cs typeface="Calibri" panose="020F0502020204030204" pitchFamily="34" charset="0"/>
              </a:rPr>
              <a:t>Certain vuln families get patched more</a:t>
            </a:r>
          </a:p>
        </p:txBody>
      </p:sp>
      <p:pic>
        <p:nvPicPr>
          <p:cNvPr id="12" name="Picture 2" descr="eps10 red vector program bug animal icon isolated on white ...">
            <a:extLst>
              <a:ext uri="{FF2B5EF4-FFF2-40B4-BE49-F238E27FC236}">
                <a16:creationId xmlns:a16="http://schemas.microsoft.com/office/drawing/2014/main" id="{921381F5-E7E1-CECD-0D3C-E4FC07ABC7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53288" y="3092066"/>
            <a:ext cx="880533" cy="88053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Caribbean blue clock 7 icon - Free caribbean blue clock icons">
            <a:extLst>
              <a:ext uri="{FF2B5EF4-FFF2-40B4-BE49-F238E27FC236}">
                <a16:creationId xmlns:a16="http://schemas.microsoft.com/office/drawing/2014/main" id="{BDDD2312-E743-A4C5-4135-69F26E8B4B1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6925" y="4314520"/>
            <a:ext cx="1066603" cy="1066603"/>
          </a:xfrm>
          <a:prstGeom prst="rect">
            <a:avLst/>
          </a:prstGeom>
          <a:noFill/>
          <a:extLst>
            <a:ext uri="{909E8E84-426E-40DD-AFC4-6F175D3DCCD1}">
              <a14:hiddenFill xmlns:a14="http://schemas.microsoft.com/office/drawing/2010/main">
                <a:solidFill>
                  <a:srgbClr val="FFFFFF"/>
                </a:solidFill>
              </a14:hiddenFill>
            </a:ext>
          </a:extLst>
        </p:spPr>
      </p:pic>
      <p:pic>
        <p:nvPicPr>
          <p:cNvPr id="35844" name="Picture 4" descr="Redhat Svg Png Icon Free Download (#145631) - OnlineWebFonts.COM">
            <a:extLst>
              <a:ext uri="{FF2B5EF4-FFF2-40B4-BE49-F238E27FC236}">
                <a16:creationId xmlns:a16="http://schemas.microsoft.com/office/drawing/2014/main" id="{BAE32542-BA2A-E480-2FB9-6E7D1E9B11B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08888" y="2593728"/>
            <a:ext cx="918512" cy="82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694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28674" name="Picture 2" descr="Paper Black and White Line Icon Graphic by muhammadfaisal40 · Creative  Fabrica">
            <a:extLst>
              <a:ext uri="{FF2B5EF4-FFF2-40B4-BE49-F238E27FC236}">
                <a16:creationId xmlns:a16="http://schemas.microsoft.com/office/drawing/2014/main" id="{B2CBB993-D129-197D-2EEB-B2A1128AF3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311" y="1450752"/>
            <a:ext cx="1784579" cy="11894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Paper Black and White Line Icon Graphic by muhammadfaisal40 · Creative  Fabrica">
            <a:extLst>
              <a:ext uri="{FF2B5EF4-FFF2-40B4-BE49-F238E27FC236}">
                <a16:creationId xmlns:a16="http://schemas.microsoft.com/office/drawing/2014/main" id="{F12768A3-62D0-07B4-30EF-637B290891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311" y="2640227"/>
            <a:ext cx="1784579" cy="11894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Paper Black and White Line Icon Graphic by muhammadfaisal40 · Creative  Fabrica">
            <a:extLst>
              <a:ext uri="{FF2B5EF4-FFF2-40B4-BE49-F238E27FC236}">
                <a16:creationId xmlns:a16="http://schemas.microsoft.com/office/drawing/2014/main" id="{83B5FBD8-267A-1AC1-E4E2-9AEF2DE5B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311" y="3829701"/>
            <a:ext cx="1784579" cy="11894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Server Icon Vector Isolated on White Background, Server Sign ...">
            <a:extLst>
              <a:ext uri="{FF2B5EF4-FFF2-40B4-BE49-F238E27FC236}">
                <a16:creationId xmlns:a16="http://schemas.microsoft.com/office/drawing/2014/main" id="{668C222B-E2E0-7231-A39C-820530A06C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9377" y="2529941"/>
            <a:ext cx="1784580" cy="1784580"/>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93;p19">
            <a:extLst>
              <a:ext uri="{FF2B5EF4-FFF2-40B4-BE49-F238E27FC236}">
                <a16:creationId xmlns:a16="http://schemas.microsoft.com/office/drawing/2014/main" id="{EE0B5625-2461-DF31-496B-ED7F18E96493}"/>
              </a:ext>
            </a:extLst>
          </p:cNvPr>
          <p:cNvPicPr preferRelativeResize="0"/>
          <p:nvPr/>
        </p:nvPicPr>
        <p:blipFill>
          <a:blip r:embed="rId5">
            <a:alphaModFix/>
          </a:blip>
          <a:stretch>
            <a:fillRect/>
          </a:stretch>
        </p:blipFill>
        <p:spPr>
          <a:xfrm>
            <a:off x="5106926" y="1672334"/>
            <a:ext cx="973265" cy="967893"/>
          </a:xfrm>
          <a:prstGeom prst="rect">
            <a:avLst/>
          </a:prstGeom>
          <a:noFill/>
          <a:ln>
            <a:noFill/>
          </a:ln>
        </p:spPr>
      </p:pic>
      <p:sp>
        <p:nvSpPr>
          <p:cNvPr id="8" name="Right Arrow 7">
            <a:extLst>
              <a:ext uri="{FF2B5EF4-FFF2-40B4-BE49-F238E27FC236}">
                <a16:creationId xmlns:a16="http://schemas.microsoft.com/office/drawing/2014/main" id="{51B96D4D-B826-5AD1-3D85-C461B029F954}"/>
              </a:ext>
            </a:extLst>
          </p:cNvPr>
          <p:cNvSpPr/>
          <p:nvPr/>
        </p:nvSpPr>
        <p:spPr>
          <a:xfrm>
            <a:off x="1783296" y="3312316"/>
            <a:ext cx="676080" cy="21983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ight Arrow 8">
            <a:extLst>
              <a:ext uri="{FF2B5EF4-FFF2-40B4-BE49-F238E27FC236}">
                <a16:creationId xmlns:a16="http://schemas.microsoft.com/office/drawing/2014/main" id="{DEA15A01-73F9-E91B-D5D9-97D290257744}"/>
              </a:ext>
            </a:extLst>
          </p:cNvPr>
          <p:cNvSpPr/>
          <p:nvPr/>
        </p:nvSpPr>
        <p:spPr>
          <a:xfrm>
            <a:off x="4211475" y="3280302"/>
            <a:ext cx="676080" cy="21983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38914" name="Picture 2" descr="Upward Arrow - Free arrows icons">
            <a:extLst>
              <a:ext uri="{FF2B5EF4-FFF2-40B4-BE49-F238E27FC236}">
                <a16:creationId xmlns:a16="http://schemas.microsoft.com/office/drawing/2014/main" id="{34D5814B-321F-CECD-089A-117FE8126D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4136264"/>
            <a:ext cx="576349" cy="57634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1D60A5D-86B1-3B9F-70CD-92BE78D55A49}"/>
              </a:ext>
            </a:extLst>
          </p:cNvPr>
          <p:cNvSpPr txBox="1"/>
          <p:nvPr/>
        </p:nvSpPr>
        <p:spPr>
          <a:xfrm>
            <a:off x="6639654" y="1591734"/>
            <a:ext cx="5552348" cy="4031873"/>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Some contacts are much better at patching</a:t>
            </a:r>
          </a:p>
          <a:p>
            <a:endParaRPr lang="en-US" sz="3200" dirty="0">
              <a:latin typeface="Calibri" panose="020F0502020204030204" pitchFamily="34" charset="0"/>
              <a:cs typeface="Calibri" panose="020F0502020204030204" pitchFamily="34" charset="0"/>
            </a:endParaRPr>
          </a:p>
          <a:p>
            <a:r>
              <a:rPr lang="en-US" sz="3200" dirty="0">
                <a:latin typeface="Calibri" panose="020F0502020204030204" pitchFamily="34" charset="0"/>
                <a:cs typeface="Calibri" panose="020F0502020204030204" pitchFamily="34" charset="0"/>
              </a:rPr>
              <a:t>Certain vuln families get patched more</a:t>
            </a:r>
          </a:p>
          <a:p>
            <a:endParaRPr lang="en-US" sz="3200" dirty="0">
              <a:latin typeface="Calibri" panose="020F0502020204030204" pitchFamily="34" charset="0"/>
              <a:cs typeface="Calibri" panose="020F0502020204030204" pitchFamily="34" charset="0"/>
            </a:endParaRPr>
          </a:p>
          <a:p>
            <a:r>
              <a:rPr lang="en-US" sz="3200" dirty="0">
                <a:latin typeface="Calibri" panose="020F0502020204030204" pitchFamily="34" charset="0"/>
                <a:cs typeface="Calibri" panose="020F0502020204030204" pitchFamily="34" charset="0"/>
              </a:rPr>
              <a:t>Some vuln families take more time to patch</a:t>
            </a:r>
          </a:p>
        </p:txBody>
      </p:sp>
      <p:pic>
        <p:nvPicPr>
          <p:cNvPr id="11" name="Picture 2" descr="eps10 red vector program bug animal icon isolated on white ...">
            <a:extLst>
              <a:ext uri="{FF2B5EF4-FFF2-40B4-BE49-F238E27FC236}">
                <a16:creationId xmlns:a16="http://schemas.microsoft.com/office/drawing/2014/main" id="{7E5FFE68-C69A-2A2B-FED8-1CEDF3E6D9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53288" y="3092066"/>
            <a:ext cx="880533" cy="88053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aribbean blue clock 7 icon - Free caribbean blue clock icons">
            <a:extLst>
              <a:ext uri="{FF2B5EF4-FFF2-40B4-BE49-F238E27FC236}">
                <a16:creationId xmlns:a16="http://schemas.microsoft.com/office/drawing/2014/main" id="{D645E8BE-D290-BE84-80BC-1CDDCB7C2E9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6925" y="4314520"/>
            <a:ext cx="1066603" cy="1066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732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2" name="Google Shape;93;p19">
            <a:extLst>
              <a:ext uri="{FF2B5EF4-FFF2-40B4-BE49-F238E27FC236}">
                <a16:creationId xmlns:a16="http://schemas.microsoft.com/office/drawing/2014/main" id="{C44D1824-2D9B-A9C2-F739-F7456CD02B2E}"/>
              </a:ext>
            </a:extLst>
          </p:cNvPr>
          <p:cNvPicPr preferRelativeResize="0"/>
          <p:nvPr/>
        </p:nvPicPr>
        <p:blipFill>
          <a:blip r:embed="rId3">
            <a:alphaModFix/>
          </a:blip>
          <a:stretch>
            <a:fillRect/>
          </a:stretch>
        </p:blipFill>
        <p:spPr>
          <a:xfrm>
            <a:off x="584801" y="2751738"/>
            <a:ext cx="1476755" cy="1354525"/>
          </a:xfrm>
          <a:prstGeom prst="rect">
            <a:avLst/>
          </a:prstGeom>
          <a:noFill/>
          <a:ln>
            <a:noFill/>
          </a:ln>
        </p:spPr>
      </p:pic>
      <p:pic>
        <p:nvPicPr>
          <p:cNvPr id="3" name="Google Shape;93;p19">
            <a:extLst>
              <a:ext uri="{FF2B5EF4-FFF2-40B4-BE49-F238E27FC236}">
                <a16:creationId xmlns:a16="http://schemas.microsoft.com/office/drawing/2014/main" id="{F3AD4749-65D9-868B-A90A-41627DD30A5B}"/>
              </a:ext>
            </a:extLst>
          </p:cNvPr>
          <p:cNvPicPr preferRelativeResize="0"/>
          <p:nvPr/>
        </p:nvPicPr>
        <p:blipFill>
          <a:blip r:embed="rId3">
            <a:alphaModFix/>
          </a:blip>
          <a:stretch>
            <a:fillRect/>
          </a:stretch>
        </p:blipFill>
        <p:spPr>
          <a:xfrm>
            <a:off x="2694645" y="2751738"/>
            <a:ext cx="1476755" cy="1354525"/>
          </a:xfrm>
          <a:prstGeom prst="rect">
            <a:avLst/>
          </a:prstGeom>
          <a:noFill/>
          <a:ln>
            <a:noFill/>
          </a:ln>
        </p:spPr>
      </p:pic>
      <p:sp>
        <p:nvSpPr>
          <p:cNvPr id="5" name="U-Turn Arrow 4">
            <a:extLst>
              <a:ext uri="{FF2B5EF4-FFF2-40B4-BE49-F238E27FC236}">
                <a16:creationId xmlns:a16="http://schemas.microsoft.com/office/drawing/2014/main" id="{C3E03AE3-DEEF-C1B3-ED89-4CC504865DCB}"/>
              </a:ext>
            </a:extLst>
          </p:cNvPr>
          <p:cNvSpPr/>
          <p:nvPr/>
        </p:nvSpPr>
        <p:spPr>
          <a:xfrm>
            <a:off x="2057998" y="2216727"/>
            <a:ext cx="640207" cy="535011"/>
          </a:xfrm>
          <a:prstGeom prst="uturnArrow">
            <a:avLst>
              <a:gd name="adj1" fmla="val 25000"/>
              <a:gd name="adj2" fmla="val 25000"/>
              <a:gd name="adj3" fmla="val 25000"/>
              <a:gd name="adj4" fmla="val 50000"/>
              <a:gd name="adj5" fmla="val 7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6" name="U-Turn Arrow 5">
            <a:extLst>
              <a:ext uri="{FF2B5EF4-FFF2-40B4-BE49-F238E27FC236}">
                <a16:creationId xmlns:a16="http://schemas.microsoft.com/office/drawing/2014/main" id="{43C830BE-8BA9-1E82-A8ED-1D5E8932178F}"/>
              </a:ext>
            </a:extLst>
          </p:cNvPr>
          <p:cNvSpPr/>
          <p:nvPr/>
        </p:nvSpPr>
        <p:spPr>
          <a:xfrm rot="10800000">
            <a:off x="1970847" y="4106263"/>
            <a:ext cx="640207" cy="535011"/>
          </a:xfrm>
          <a:prstGeom prst="uturnArrow">
            <a:avLst>
              <a:gd name="adj1" fmla="val 25000"/>
              <a:gd name="adj2" fmla="val 25000"/>
              <a:gd name="adj3" fmla="val 25000"/>
              <a:gd name="adj4" fmla="val 50000"/>
              <a:gd name="adj5" fmla="val 7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4" name="TextBox 3">
            <a:extLst>
              <a:ext uri="{FF2B5EF4-FFF2-40B4-BE49-F238E27FC236}">
                <a16:creationId xmlns:a16="http://schemas.microsoft.com/office/drawing/2014/main" id="{60E922D2-AD7F-313F-5D51-C267CCF66919}"/>
              </a:ext>
            </a:extLst>
          </p:cNvPr>
          <p:cNvSpPr txBox="1"/>
          <p:nvPr/>
        </p:nvSpPr>
        <p:spPr>
          <a:xfrm>
            <a:off x="584801" y="493024"/>
            <a:ext cx="11217732" cy="1118127"/>
          </a:xfrm>
          <a:prstGeom prst="rect">
            <a:avLst/>
          </a:prstGeom>
          <a:noFill/>
        </p:spPr>
        <p:txBody>
          <a:bodyPr wrap="square" rtlCol="0">
            <a:spAutoFit/>
          </a:bodyPr>
          <a:lstStyle/>
          <a:p>
            <a:r>
              <a:rPr lang="en-US" sz="3333" dirty="0">
                <a:latin typeface="+mj-lt"/>
                <a:cs typeface="Calibri" panose="020F0502020204030204" pitchFamily="34" charset="0"/>
              </a:rPr>
              <a:t>Conducted semi-structured interviews with system administrators to add qualitative view to quantitative data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2" name="Google Shape;93;p19">
            <a:extLst>
              <a:ext uri="{FF2B5EF4-FFF2-40B4-BE49-F238E27FC236}">
                <a16:creationId xmlns:a16="http://schemas.microsoft.com/office/drawing/2014/main" id="{C44D1824-2D9B-A9C2-F739-F7456CD02B2E}"/>
              </a:ext>
            </a:extLst>
          </p:cNvPr>
          <p:cNvPicPr preferRelativeResize="0"/>
          <p:nvPr/>
        </p:nvPicPr>
        <p:blipFill>
          <a:blip r:embed="rId3">
            <a:alphaModFix/>
          </a:blip>
          <a:stretch>
            <a:fillRect/>
          </a:stretch>
        </p:blipFill>
        <p:spPr>
          <a:xfrm>
            <a:off x="584801" y="2751738"/>
            <a:ext cx="1476755" cy="1354525"/>
          </a:xfrm>
          <a:prstGeom prst="rect">
            <a:avLst/>
          </a:prstGeom>
          <a:noFill/>
          <a:ln>
            <a:noFill/>
          </a:ln>
        </p:spPr>
      </p:pic>
      <p:pic>
        <p:nvPicPr>
          <p:cNvPr id="3" name="Google Shape;93;p19">
            <a:extLst>
              <a:ext uri="{FF2B5EF4-FFF2-40B4-BE49-F238E27FC236}">
                <a16:creationId xmlns:a16="http://schemas.microsoft.com/office/drawing/2014/main" id="{F3AD4749-65D9-868B-A90A-41627DD30A5B}"/>
              </a:ext>
            </a:extLst>
          </p:cNvPr>
          <p:cNvPicPr preferRelativeResize="0"/>
          <p:nvPr/>
        </p:nvPicPr>
        <p:blipFill>
          <a:blip r:embed="rId3">
            <a:alphaModFix/>
          </a:blip>
          <a:stretch>
            <a:fillRect/>
          </a:stretch>
        </p:blipFill>
        <p:spPr>
          <a:xfrm>
            <a:off x="2694645" y="2751738"/>
            <a:ext cx="1476755" cy="1354525"/>
          </a:xfrm>
          <a:prstGeom prst="rect">
            <a:avLst/>
          </a:prstGeom>
          <a:noFill/>
          <a:ln>
            <a:noFill/>
          </a:ln>
        </p:spPr>
      </p:pic>
      <p:sp>
        <p:nvSpPr>
          <p:cNvPr id="5" name="U-Turn Arrow 4">
            <a:extLst>
              <a:ext uri="{FF2B5EF4-FFF2-40B4-BE49-F238E27FC236}">
                <a16:creationId xmlns:a16="http://schemas.microsoft.com/office/drawing/2014/main" id="{C3E03AE3-DEEF-C1B3-ED89-4CC504865DCB}"/>
              </a:ext>
            </a:extLst>
          </p:cNvPr>
          <p:cNvSpPr/>
          <p:nvPr/>
        </p:nvSpPr>
        <p:spPr>
          <a:xfrm>
            <a:off x="2057998" y="2216727"/>
            <a:ext cx="640207" cy="535011"/>
          </a:xfrm>
          <a:prstGeom prst="uturnArrow">
            <a:avLst>
              <a:gd name="adj1" fmla="val 25000"/>
              <a:gd name="adj2" fmla="val 25000"/>
              <a:gd name="adj3" fmla="val 25000"/>
              <a:gd name="adj4" fmla="val 50000"/>
              <a:gd name="adj5" fmla="val 7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6" name="U-Turn Arrow 5">
            <a:extLst>
              <a:ext uri="{FF2B5EF4-FFF2-40B4-BE49-F238E27FC236}">
                <a16:creationId xmlns:a16="http://schemas.microsoft.com/office/drawing/2014/main" id="{43C830BE-8BA9-1E82-A8ED-1D5E8932178F}"/>
              </a:ext>
            </a:extLst>
          </p:cNvPr>
          <p:cNvSpPr/>
          <p:nvPr/>
        </p:nvSpPr>
        <p:spPr>
          <a:xfrm rot="10800000">
            <a:off x="1970847" y="4106263"/>
            <a:ext cx="640207" cy="535011"/>
          </a:xfrm>
          <a:prstGeom prst="uturnArrow">
            <a:avLst>
              <a:gd name="adj1" fmla="val 25000"/>
              <a:gd name="adj2" fmla="val 25000"/>
              <a:gd name="adj3" fmla="val 25000"/>
              <a:gd name="adj4" fmla="val 50000"/>
              <a:gd name="adj5" fmla="val 7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7" name="TextBox 6">
            <a:extLst>
              <a:ext uri="{FF2B5EF4-FFF2-40B4-BE49-F238E27FC236}">
                <a16:creationId xmlns:a16="http://schemas.microsoft.com/office/drawing/2014/main" id="{20FA546E-2578-D340-BCB5-D568AC563BD3}"/>
              </a:ext>
            </a:extLst>
          </p:cNvPr>
          <p:cNvSpPr txBox="1"/>
          <p:nvPr/>
        </p:nvSpPr>
        <p:spPr>
          <a:xfrm>
            <a:off x="4610794" y="2216727"/>
            <a:ext cx="7874065" cy="255454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Monotonicity of email made it easy to ignore</a:t>
            </a:r>
          </a:p>
          <a:p>
            <a:endParaRPr lang="en-US" sz="3200" dirty="0">
              <a:latin typeface="Calibri" panose="020F0502020204030204" pitchFamily="34" charset="0"/>
              <a:cs typeface="Calibri" panose="020F0502020204030204" pitchFamily="34" charset="0"/>
            </a:endParaRPr>
          </a:p>
          <a:p>
            <a:r>
              <a:rPr lang="en-US" sz="3200" dirty="0">
                <a:latin typeface="Calibri" panose="020F0502020204030204" pitchFamily="34" charset="0"/>
                <a:cs typeface="Calibri" panose="020F0502020204030204" pitchFamily="34" charset="0"/>
              </a:rPr>
              <a:t>Many teams have exceptions</a:t>
            </a:r>
          </a:p>
          <a:p>
            <a:endParaRPr lang="en-US" sz="3200" dirty="0">
              <a:latin typeface="Calibri" panose="020F0502020204030204" pitchFamily="34" charset="0"/>
              <a:cs typeface="Calibri" panose="020F0502020204030204" pitchFamily="34" charset="0"/>
            </a:endParaRPr>
          </a:p>
          <a:p>
            <a:r>
              <a:rPr lang="en-US" sz="3200" dirty="0">
                <a:latin typeface="Calibri" panose="020F0502020204030204" pitchFamily="34" charset="0"/>
                <a:cs typeface="Calibri" panose="020F0502020204030204" pitchFamily="34" charset="0"/>
              </a:rPr>
              <a:t>Notifications fall outside of their patch cycle</a:t>
            </a:r>
          </a:p>
        </p:txBody>
      </p:sp>
      <p:sp>
        <p:nvSpPr>
          <p:cNvPr id="8" name="TextBox 7">
            <a:extLst>
              <a:ext uri="{FF2B5EF4-FFF2-40B4-BE49-F238E27FC236}">
                <a16:creationId xmlns:a16="http://schemas.microsoft.com/office/drawing/2014/main" id="{01C4F97D-F6BE-C423-064A-B795169C7F02}"/>
              </a:ext>
            </a:extLst>
          </p:cNvPr>
          <p:cNvSpPr txBox="1"/>
          <p:nvPr/>
        </p:nvSpPr>
        <p:spPr>
          <a:xfrm>
            <a:off x="584801" y="493024"/>
            <a:ext cx="11217732" cy="1118127"/>
          </a:xfrm>
          <a:prstGeom prst="rect">
            <a:avLst/>
          </a:prstGeom>
          <a:noFill/>
        </p:spPr>
        <p:txBody>
          <a:bodyPr wrap="square" rtlCol="0">
            <a:spAutoFit/>
          </a:bodyPr>
          <a:lstStyle/>
          <a:p>
            <a:r>
              <a:rPr lang="en-US" sz="3333" dirty="0">
                <a:latin typeface="+mj-lt"/>
                <a:cs typeface="Calibri" panose="020F0502020204030204" pitchFamily="34" charset="0"/>
              </a:rPr>
              <a:t>Conducted semi-structured interviews with system administrators to add qualitative view to quantitative data</a:t>
            </a:r>
          </a:p>
        </p:txBody>
      </p:sp>
    </p:spTree>
    <p:extLst>
      <p:ext uri="{BB962C8B-B14F-4D97-AF65-F5344CB8AC3E}">
        <p14:creationId xmlns:p14="http://schemas.microsoft.com/office/powerpoint/2010/main" val="2543577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2" name="Google Shape;93;p19">
            <a:extLst>
              <a:ext uri="{FF2B5EF4-FFF2-40B4-BE49-F238E27FC236}">
                <a16:creationId xmlns:a16="http://schemas.microsoft.com/office/drawing/2014/main" id="{C44D1824-2D9B-A9C2-F739-F7456CD02B2E}"/>
              </a:ext>
            </a:extLst>
          </p:cNvPr>
          <p:cNvPicPr preferRelativeResize="0"/>
          <p:nvPr/>
        </p:nvPicPr>
        <p:blipFill>
          <a:blip r:embed="rId3">
            <a:alphaModFix/>
          </a:blip>
          <a:stretch>
            <a:fillRect/>
          </a:stretch>
        </p:blipFill>
        <p:spPr>
          <a:xfrm>
            <a:off x="584801" y="2751738"/>
            <a:ext cx="1476755" cy="1354525"/>
          </a:xfrm>
          <a:prstGeom prst="rect">
            <a:avLst/>
          </a:prstGeom>
          <a:noFill/>
          <a:ln>
            <a:noFill/>
          </a:ln>
        </p:spPr>
      </p:pic>
      <p:pic>
        <p:nvPicPr>
          <p:cNvPr id="3" name="Google Shape;93;p19">
            <a:extLst>
              <a:ext uri="{FF2B5EF4-FFF2-40B4-BE49-F238E27FC236}">
                <a16:creationId xmlns:a16="http://schemas.microsoft.com/office/drawing/2014/main" id="{F3AD4749-65D9-868B-A90A-41627DD30A5B}"/>
              </a:ext>
            </a:extLst>
          </p:cNvPr>
          <p:cNvPicPr preferRelativeResize="0"/>
          <p:nvPr/>
        </p:nvPicPr>
        <p:blipFill>
          <a:blip r:embed="rId3">
            <a:alphaModFix/>
          </a:blip>
          <a:stretch>
            <a:fillRect/>
          </a:stretch>
        </p:blipFill>
        <p:spPr>
          <a:xfrm>
            <a:off x="2694645" y="2751738"/>
            <a:ext cx="1476755" cy="1354525"/>
          </a:xfrm>
          <a:prstGeom prst="rect">
            <a:avLst/>
          </a:prstGeom>
          <a:noFill/>
          <a:ln>
            <a:noFill/>
          </a:ln>
        </p:spPr>
      </p:pic>
      <p:sp>
        <p:nvSpPr>
          <p:cNvPr id="5" name="U-Turn Arrow 4">
            <a:extLst>
              <a:ext uri="{FF2B5EF4-FFF2-40B4-BE49-F238E27FC236}">
                <a16:creationId xmlns:a16="http://schemas.microsoft.com/office/drawing/2014/main" id="{C3E03AE3-DEEF-C1B3-ED89-4CC504865DCB}"/>
              </a:ext>
            </a:extLst>
          </p:cNvPr>
          <p:cNvSpPr/>
          <p:nvPr/>
        </p:nvSpPr>
        <p:spPr>
          <a:xfrm>
            <a:off x="2057998" y="2216727"/>
            <a:ext cx="640207" cy="535011"/>
          </a:xfrm>
          <a:prstGeom prst="uturnArrow">
            <a:avLst>
              <a:gd name="adj1" fmla="val 25000"/>
              <a:gd name="adj2" fmla="val 25000"/>
              <a:gd name="adj3" fmla="val 25000"/>
              <a:gd name="adj4" fmla="val 50000"/>
              <a:gd name="adj5" fmla="val 7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6" name="U-Turn Arrow 5">
            <a:extLst>
              <a:ext uri="{FF2B5EF4-FFF2-40B4-BE49-F238E27FC236}">
                <a16:creationId xmlns:a16="http://schemas.microsoft.com/office/drawing/2014/main" id="{43C830BE-8BA9-1E82-A8ED-1D5E8932178F}"/>
              </a:ext>
            </a:extLst>
          </p:cNvPr>
          <p:cNvSpPr/>
          <p:nvPr/>
        </p:nvSpPr>
        <p:spPr>
          <a:xfrm rot="10800000">
            <a:off x="1970847" y="4106263"/>
            <a:ext cx="640207" cy="535011"/>
          </a:xfrm>
          <a:prstGeom prst="uturnArrow">
            <a:avLst>
              <a:gd name="adj1" fmla="val 25000"/>
              <a:gd name="adj2" fmla="val 25000"/>
              <a:gd name="adj3" fmla="val 25000"/>
              <a:gd name="adj4" fmla="val 50000"/>
              <a:gd name="adj5" fmla="val 7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7" name="TextBox 6">
            <a:extLst>
              <a:ext uri="{FF2B5EF4-FFF2-40B4-BE49-F238E27FC236}">
                <a16:creationId xmlns:a16="http://schemas.microsoft.com/office/drawing/2014/main" id="{20FA546E-2578-D340-BCB5-D568AC563BD3}"/>
              </a:ext>
            </a:extLst>
          </p:cNvPr>
          <p:cNvSpPr txBox="1"/>
          <p:nvPr/>
        </p:nvSpPr>
        <p:spPr>
          <a:xfrm>
            <a:off x="4610794" y="2216727"/>
            <a:ext cx="7874065" cy="1569660"/>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Positive sentiment towards new notification</a:t>
            </a:r>
          </a:p>
          <a:p>
            <a:endParaRPr lang="en-US" sz="3200" dirty="0">
              <a:latin typeface="Calibri" panose="020F0502020204030204" pitchFamily="34" charset="0"/>
              <a:cs typeface="Calibri" panose="020F0502020204030204" pitchFamily="34" charset="0"/>
            </a:endParaRPr>
          </a:p>
          <a:p>
            <a:r>
              <a:rPr lang="en-US" sz="3200" dirty="0">
                <a:latin typeface="Calibri" panose="020F0502020204030204" pitchFamily="34" charset="0"/>
                <a:cs typeface="Calibri" panose="020F0502020204030204" pitchFamily="34" charset="0"/>
              </a:rPr>
              <a:t>Room for improvement/better integrations</a:t>
            </a:r>
          </a:p>
        </p:txBody>
      </p:sp>
      <p:sp>
        <p:nvSpPr>
          <p:cNvPr id="4" name="TextBox 3">
            <a:extLst>
              <a:ext uri="{FF2B5EF4-FFF2-40B4-BE49-F238E27FC236}">
                <a16:creationId xmlns:a16="http://schemas.microsoft.com/office/drawing/2014/main" id="{70CCAAB7-1B05-479E-B420-69275070326E}"/>
              </a:ext>
            </a:extLst>
          </p:cNvPr>
          <p:cNvSpPr txBox="1"/>
          <p:nvPr/>
        </p:nvSpPr>
        <p:spPr>
          <a:xfrm>
            <a:off x="584801" y="493024"/>
            <a:ext cx="11217732" cy="1118127"/>
          </a:xfrm>
          <a:prstGeom prst="rect">
            <a:avLst/>
          </a:prstGeom>
          <a:noFill/>
        </p:spPr>
        <p:txBody>
          <a:bodyPr wrap="square" rtlCol="0">
            <a:spAutoFit/>
          </a:bodyPr>
          <a:lstStyle/>
          <a:p>
            <a:r>
              <a:rPr lang="en-US" sz="3333" dirty="0">
                <a:latin typeface="+mj-lt"/>
                <a:cs typeface="Calibri" panose="020F0502020204030204" pitchFamily="34" charset="0"/>
              </a:rPr>
              <a:t>Conducted semi-structured interviews with system administrators to add qualitative view to quantitative data</a:t>
            </a:r>
          </a:p>
        </p:txBody>
      </p:sp>
    </p:spTree>
    <p:extLst>
      <p:ext uri="{BB962C8B-B14F-4D97-AF65-F5344CB8AC3E}">
        <p14:creationId xmlns:p14="http://schemas.microsoft.com/office/powerpoint/2010/main" val="861105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96C34-0C31-A2D2-BC8E-C2213EF17B05}"/>
              </a:ext>
            </a:extLst>
          </p:cNvPr>
          <p:cNvSpPr>
            <a:spLocks noGrp="1"/>
          </p:cNvSpPr>
          <p:nvPr>
            <p:ph type="title"/>
          </p:nvPr>
        </p:nvSpPr>
        <p:spPr/>
        <p:txBody>
          <a:bodyPr>
            <a:normAutofit fontScale="90000"/>
          </a:bodyPr>
          <a:lstStyle/>
          <a:p>
            <a:r>
              <a:rPr lang="en-US" dirty="0"/>
              <a:t>Increasing efficacy of patching</a:t>
            </a:r>
          </a:p>
        </p:txBody>
      </p:sp>
      <p:sp>
        <p:nvSpPr>
          <p:cNvPr id="3" name="Text Placeholder 2">
            <a:extLst>
              <a:ext uri="{FF2B5EF4-FFF2-40B4-BE49-F238E27FC236}">
                <a16:creationId xmlns:a16="http://schemas.microsoft.com/office/drawing/2014/main" id="{677CB640-BEEA-D7A0-F16F-D5D8FAF2B9B7}"/>
              </a:ext>
            </a:extLst>
          </p:cNvPr>
          <p:cNvSpPr>
            <a:spLocks noGrp="1"/>
          </p:cNvSpPr>
          <p:nvPr>
            <p:ph type="body" idx="1"/>
          </p:nvPr>
        </p:nvSpPr>
        <p:spPr>
          <a:xfrm>
            <a:off x="255705" y="1536633"/>
            <a:ext cx="8995871" cy="4555200"/>
          </a:xfrm>
        </p:spPr>
        <p:txBody>
          <a:bodyPr>
            <a:normAutofit/>
          </a:bodyPr>
          <a:lstStyle/>
          <a:p>
            <a:pPr marL="186262" indent="0">
              <a:buNone/>
            </a:pPr>
            <a:r>
              <a:rPr lang="en-US" sz="2667" dirty="0"/>
              <a:t>Applied basic principles to reduce work for sys admins</a:t>
            </a:r>
          </a:p>
          <a:p>
            <a:pPr marL="186262" indent="0">
              <a:buNone/>
            </a:pPr>
            <a:endParaRPr lang="en-US" sz="2667" dirty="0"/>
          </a:p>
          <a:p>
            <a:pPr marL="186262" indent="0">
              <a:buNone/>
            </a:pPr>
            <a:r>
              <a:rPr lang="en-US" sz="2667" dirty="0"/>
              <a:t>Increase patch rate from 3% to 78%</a:t>
            </a:r>
          </a:p>
          <a:p>
            <a:pPr marL="186262" indent="0">
              <a:buNone/>
            </a:pPr>
            <a:endParaRPr lang="en-US" sz="2667" dirty="0"/>
          </a:p>
          <a:p>
            <a:pPr marL="186262" indent="0">
              <a:buNone/>
            </a:pPr>
            <a:r>
              <a:rPr lang="en-US" sz="2667" dirty="0"/>
              <a:t>Interviews found positive sentiment towards new notification, and discrepancies in different systems</a:t>
            </a:r>
          </a:p>
        </p:txBody>
      </p:sp>
      <p:pic>
        <p:nvPicPr>
          <p:cNvPr id="5" name="Picture 4" descr="A picture containing text, clipart, vector graphics&#10;&#10;Description automatically generated">
            <a:extLst>
              <a:ext uri="{FF2B5EF4-FFF2-40B4-BE49-F238E27FC236}">
                <a16:creationId xmlns:a16="http://schemas.microsoft.com/office/drawing/2014/main" id="{BFE31462-0BFE-8B12-39D5-8932A4BBAF66}"/>
              </a:ext>
            </a:extLst>
          </p:cNvPr>
          <p:cNvPicPr>
            <a:picLocks noChangeAspect="1"/>
          </p:cNvPicPr>
          <p:nvPr/>
        </p:nvPicPr>
        <p:blipFill>
          <a:blip r:embed="rId3"/>
          <a:stretch>
            <a:fillRect/>
          </a:stretch>
        </p:blipFill>
        <p:spPr>
          <a:xfrm>
            <a:off x="8899757" y="3625736"/>
            <a:ext cx="3036538" cy="3193872"/>
          </a:xfrm>
          <a:prstGeom prst="rect">
            <a:avLst/>
          </a:prstGeom>
        </p:spPr>
      </p:pic>
    </p:spTree>
    <p:extLst>
      <p:ext uri="{BB962C8B-B14F-4D97-AF65-F5344CB8AC3E}">
        <p14:creationId xmlns:p14="http://schemas.microsoft.com/office/powerpoint/2010/main" val="683701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7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Questions?</a:t>
            </a:r>
            <a:endParaRPr dirty="0"/>
          </a:p>
        </p:txBody>
      </p:sp>
      <p:sp>
        <p:nvSpPr>
          <p:cNvPr id="609" name="Google Shape;609;p79"/>
          <p:cNvSpPr txBox="1">
            <a:spLocks noGrp="1"/>
          </p:cNvSpPr>
          <p:nvPr>
            <p:ph type="body" idx="1"/>
          </p:nvPr>
        </p:nvSpPr>
        <p:spPr>
          <a:xfrm>
            <a:off x="2146333" y="1448867"/>
            <a:ext cx="10192400" cy="3143600"/>
          </a:xfrm>
          <a:prstGeom prst="rect">
            <a:avLst/>
          </a:prstGeom>
        </p:spPr>
        <p:txBody>
          <a:bodyPr spcFirstLastPara="1" vert="horz" wrap="square" lIns="121900" tIns="121900" rIns="121900" bIns="121900" rtlCol="0" anchor="t" anchorCtr="0">
            <a:noAutofit/>
          </a:bodyPr>
          <a:lstStyle/>
          <a:p>
            <a:pPr marL="0" indent="0">
              <a:buNone/>
            </a:pPr>
            <a:r>
              <a:rPr lang="en" sz="3200" dirty="0" err="1">
                <a:latin typeface="+mj-lt"/>
              </a:rPr>
              <a:t>arianamirian.com</a:t>
            </a:r>
            <a:endParaRPr sz="3200" dirty="0">
              <a:latin typeface="+mj-lt"/>
            </a:endParaRPr>
          </a:p>
          <a:p>
            <a:pPr marL="0" indent="0">
              <a:spcBef>
                <a:spcPts val="2133"/>
              </a:spcBef>
              <a:buNone/>
            </a:pPr>
            <a:r>
              <a:rPr lang="en" sz="3200" u="sng" dirty="0">
                <a:solidFill>
                  <a:schemeClr val="hlink"/>
                </a:solidFill>
                <a:latin typeface="+mj-lt"/>
                <a:hlinkClick r:id="rId3"/>
              </a:rPr>
              <a:t>a</a:t>
            </a:r>
            <a:r>
              <a:rPr lang="en" sz="3200" u="sng" dirty="0">
                <a:solidFill>
                  <a:schemeClr val="hlink"/>
                </a:solidFill>
                <a:latin typeface="+mj-lt"/>
              </a:rPr>
              <a:t>rianamirian28@gmail.com</a:t>
            </a:r>
            <a:endParaRPr sz="3200" dirty="0">
              <a:latin typeface="+mj-lt"/>
            </a:endParaRPr>
          </a:p>
          <a:p>
            <a:pPr marL="0" indent="0">
              <a:lnSpc>
                <a:spcPct val="100000"/>
              </a:lnSpc>
              <a:spcBef>
                <a:spcPts val="2133"/>
              </a:spcBef>
              <a:spcAft>
                <a:spcPts val="2133"/>
              </a:spcAft>
              <a:buNone/>
            </a:pPr>
            <a:r>
              <a:rPr lang="en" sz="3200" dirty="0">
                <a:latin typeface="+mj-lt"/>
              </a:rPr>
              <a:t>@</a:t>
            </a:r>
            <a:r>
              <a:rPr lang="en" sz="3200" dirty="0" err="1">
                <a:latin typeface="+mj-lt"/>
              </a:rPr>
              <a:t>arimirian</a:t>
            </a:r>
            <a:endParaRPr lang="en" sz="3200" dirty="0">
              <a:latin typeface="+mj-lt"/>
            </a:endParaRPr>
          </a:p>
          <a:p>
            <a:pPr marL="0" indent="0">
              <a:lnSpc>
                <a:spcPct val="100000"/>
              </a:lnSpc>
              <a:spcBef>
                <a:spcPts val="2133"/>
              </a:spcBef>
              <a:spcAft>
                <a:spcPts val="2133"/>
              </a:spcAft>
              <a:buNone/>
            </a:pPr>
            <a:r>
              <a:rPr lang="en" sz="3200" dirty="0">
                <a:latin typeface="+mj-lt"/>
              </a:rPr>
              <a:t>@</a:t>
            </a:r>
            <a:r>
              <a:rPr lang="en-US" sz="3200" dirty="0">
                <a:latin typeface="+mj-lt"/>
              </a:rPr>
              <a:t>a</a:t>
            </a:r>
            <a:r>
              <a:rPr lang="en" sz="3200" dirty="0" err="1">
                <a:latin typeface="+mj-lt"/>
              </a:rPr>
              <a:t>mirian@infosec.exchange</a:t>
            </a:r>
            <a:endParaRPr lang="en" sz="3200" dirty="0">
              <a:latin typeface="+mj-lt"/>
            </a:endParaRPr>
          </a:p>
          <a:p>
            <a:pPr marL="0" indent="0">
              <a:spcBef>
                <a:spcPts val="2133"/>
              </a:spcBef>
              <a:spcAft>
                <a:spcPts val="2133"/>
              </a:spcAft>
              <a:buNone/>
            </a:pPr>
            <a:endParaRPr lang="en" sz="3200" dirty="0">
              <a:latin typeface="+mj-lt"/>
            </a:endParaRPr>
          </a:p>
        </p:txBody>
      </p:sp>
      <p:pic>
        <p:nvPicPr>
          <p:cNvPr id="12290" name="Picture 2" descr="Free Black And White Email Icon, Download Free Black And ...">
            <a:extLst>
              <a:ext uri="{FF2B5EF4-FFF2-40B4-BE49-F238E27FC236}">
                <a16:creationId xmlns:a16="http://schemas.microsoft.com/office/drawing/2014/main" id="{25659137-01E4-CC7A-711A-31C373C821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3761" y="2451866"/>
            <a:ext cx="864057" cy="568801"/>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Globe icon stock vector. Illustration of care, earth - 133700623">
            <a:extLst>
              <a:ext uri="{FF2B5EF4-FFF2-40B4-BE49-F238E27FC236}">
                <a16:creationId xmlns:a16="http://schemas.microsoft.com/office/drawing/2014/main" id="{E8196BD4-2296-C4D8-EC49-1CAF57BDA9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761" y="1411656"/>
            <a:ext cx="864057" cy="864057"/>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descr="Image result for twitter black and white logo">
            <a:extLst>
              <a:ext uri="{FF2B5EF4-FFF2-40B4-BE49-F238E27FC236}">
                <a16:creationId xmlns:a16="http://schemas.microsoft.com/office/drawing/2014/main" id="{6D53CB25-93CE-6EDD-ED76-5D9C32C42D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3761" y="3177058"/>
            <a:ext cx="1016617" cy="1016617"/>
          </a:xfrm>
          <a:prstGeom prst="rect">
            <a:avLst/>
          </a:prstGeom>
          <a:noFill/>
          <a:extLst>
            <a:ext uri="{909E8E84-426E-40DD-AFC4-6F175D3DCCD1}">
              <a14:hiddenFill xmlns:a14="http://schemas.microsoft.com/office/drawing/2010/main">
                <a:solidFill>
                  <a:srgbClr val="FFFFFF"/>
                </a:solidFill>
              </a14:hiddenFill>
            </a:ext>
          </a:extLst>
        </p:spPr>
      </p:pic>
      <p:pic>
        <p:nvPicPr>
          <p:cNvPr id="12298" name="Picture 10" descr="Mastodon Black icon PNG and SVG Vector Free Download">
            <a:extLst>
              <a:ext uri="{FF2B5EF4-FFF2-40B4-BE49-F238E27FC236}">
                <a16:creationId xmlns:a16="http://schemas.microsoft.com/office/drawing/2014/main" id="{8DFD1F9B-A939-83D5-D05A-2B6ADFA19F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9425" y="4219989"/>
            <a:ext cx="708392" cy="74495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729AE482-F519-34D4-0945-D27D1F48C00C}"/>
              </a:ext>
            </a:extLst>
          </p:cNvPr>
          <p:cNvSpPr>
            <a:spLocks noGrp="1"/>
          </p:cNvSpPr>
          <p:nvPr>
            <p:ph type="sldNum" idx="12"/>
          </p:nvPr>
        </p:nvSpPr>
        <p:spPr/>
        <p:txBody>
          <a:bodyPr/>
          <a:lstStyle/>
          <a:p>
            <a:fld id="{00000000-1234-1234-1234-123412341234}" type="slidenum">
              <a:rPr lang="en" smtClean="0"/>
              <a:pPr/>
              <a:t>26</a:t>
            </a:fld>
            <a:endParaRPr lang="en" dirty="0"/>
          </a:p>
        </p:txBody>
      </p:sp>
    </p:spTree>
    <p:extLst>
      <p:ext uri="{BB962C8B-B14F-4D97-AF65-F5344CB8AC3E}">
        <p14:creationId xmlns:p14="http://schemas.microsoft.com/office/powerpoint/2010/main" val="1108690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00" y="992767"/>
            <a:ext cx="12192000" cy="2736800"/>
          </a:xfrm>
          <a:prstGeom prst="rect">
            <a:avLst/>
          </a:prstGeom>
        </p:spPr>
        <p:txBody>
          <a:bodyPr spcFirstLastPara="1" vert="horz" wrap="square" lIns="121900" tIns="121900" rIns="121900" bIns="121900" rtlCol="0" anchor="b" anchorCtr="0">
            <a:normAutofit/>
          </a:bodyPr>
          <a:lstStyle/>
          <a:p>
            <a:pPr>
              <a:spcBef>
                <a:spcPts val="0"/>
              </a:spcBef>
            </a:pPr>
            <a:r>
              <a:rPr lang="en" dirty="0">
                <a:latin typeface="Calibri" panose="020F0502020204030204" pitchFamily="34" charset="0"/>
                <a:cs typeface="Calibri" panose="020F0502020204030204" pitchFamily="34" charset="0"/>
              </a:rPr>
              <a:t>On the Theory and Practice of Vulnerability Remediation</a:t>
            </a:r>
            <a:endParaRPr dirty="0">
              <a:latin typeface="Calibri" panose="020F0502020204030204" pitchFamily="34" charset="0"/>
              <a:cs typeface="Calibri" panose="020F0502020204030204" pitchFamily="34" charset="0"/>
            </a:endParaRPr>
          </a:p>
        </p:txBody>
      </p:sp>
      <p:sp>
        <p:nvSpPr>
          <p:cNvPr id="55" name="Google Shape;55;p13"/>
          <p:cNvSpPr txBox="1">
            <a:spLocks noGrp="1"/>
          </p:cNvSpPr>
          <p:nvPr>
            <p:ph type="subTitle" idx="1"/>
          </p:nvPr>
        </p:nvSpPr>
        <p:spPr>
          <a:xfrm>
            <a:off x="415600" y="3778833"/>
            <a:ext cx="11360800" cy="1944633"/>
          </a:xfrm>
          <a:prstGeom prst="rect">
            <a:avLst/>
          </a:prstGeom>
        </p:spPr>
        <p:txBody>
          <a:bodyPr spcFirstLastPara="1" vert="horz" wrap="square" lIns="121900" tIns="121900" rIns="121900" bIns="121900" rtlCol="0" anchor="t" anchorCtr="0">
            <a:normAutofit/>
          </a:bodyPr>
          <a:lstStyle/>
          <a:p>
            <a:pPr>
              <a:spcBef>
                <a:spcPts val="0"/>
              </a:spcBef>
            </a:pPr>
            <a:r>
              <a:rPr lang="en" dirty="0">
                <a:solidFill>
                  <a:schemeClr val="tx1"/>
                </a:solidFill>
                <a:latin typeface="Calibri" panose="020F0502020204030204" pitchFamily="34" charset="0"/>
                <a:cs typeface="Calibri" panose="020F0502020204030204" pitchFamily="34" charset="0"/>
              </a:rPr>
              <a:t>Ariana Mirian</a:t>
            </a:r>
          </a:p>
          <a:p>
            <a:pPr>
              <a:spcBef>
                <a:spcPts val="0"/>
              </a:spcBef>
            </a:pPr>
            <a:r>
              <a:rPr lang="en-US" dirty="0">
                <a:solidFill>
                  <a:schemeClr val="tx1"/>
                </a:solidFill>
                <a:latin typeface="Calibri" panose="020F0502020204030204" pitchFamily="34" charset="0"/>
                <a:cs typeface="Calibri" panose="020F0502020204030204" pitchFamily="34" charset="0"/>
              </a:rPr>
              <a:t>University of California, San Diego </a:t>
            </a:r>
            <a:endParaRPr dirty="0">
              <a:solidFill>
                <a:schemeClr val="tx1"/>
              </a:solidFill>
              <a:latin typeface="Calibri" panose="020F0502020204030204" pitchFamily="34" charset="0"/>
              <a:cs typeface="Calibri" panose="020F0502020204030204" pitchFamily="34" charset="0"/>
            </a:endParaRPr>
          </a:p>
          <a:p>
            <a:pPr>
              <a:spcBef>
                <a:spcPts val="0"/>
              </a:spcBef>
            </a:pPr>
            <a:r>
              <a:rPr lang="en" dirty="0">
                <a:latin typeface="Calibri" panose="020F0502020204030204" pitchFamily="34" charset="0"/>
                <a:cs typeface="Calibri" panose="020F0502020204030204" pitchFamily="34" charset="0"/>
              </a:rPr>
              <a:t>April 26, 2023</a:t>
            </a:r>
            <a:endParaRP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6372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88AB-9FB0-D574-8EA9-7B0E776FB026}"/>
              </a:ext>
            </a:extLst>
          </p:cNvPr>
          <p:cNvSpPr txBox="1">
            <a:spLocks/>
          </p:cNvSpPr>
          <p:nvPr/>
        </p:nvSpPr>
        <p:spPr>
          <a:xfrm>
            <a:off x="176981" y="365125"/>
            <a:ext cx="12015019"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But there are many orgs with legacy machines</a:t>
            </a:r>
          </a:p>
        </p:txBody>
      </p:sp>
      <p:pic>
        <p:nvPicPr>
          <p:cNvPr id="3" name="Picture 2" descr="Server Icon Vector Isolated on White Background, Server Sign ...">
            <a:extLst>
              <a:ext uri="{FF2B5EF4-FFF2-40B4-BE49-F238E27FC236}">
                <a16:creationId xmlns:a16="http://schemas.microsoft.com/office/drawing/2014/main" id="{DC8DAA4E-B6C7-25DE-E4EA-563AE2FFA2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7590" y="1691936"/>
            <a:ext cx="2320977" cy="232097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Server Icon Vector Isolated on White Background, Server Sign ...">
            <a:extLst>
              <a:ext uri="{FF2B5EF4-FFF2-40B4-BE49-F238E27FC236}">
                <a16:creationId xmlns:a16="http://schemas.microsoft.com/office/drawing/2014/main" id="{5AD2460B-1BD7-FCC2-6390-28C8EA9422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3434" y="1690688"/>
            <a:ext cx="2320977" cy="23209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Server Icon Vector Isolated on White Background, Server Sign ...">
            <a:extLst>
              <a:ext uri="{FF2B5EF4-FFF2-40B4-BE49-F238E27FC236}">
                <a16:creationId xmlns:a16="http://schemas.microsoft.com/office/drawing/2014/main" id="{1ACAD979-E73C-83A6-6F92-AAD306278F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3434" y="4418350"/>
            <a:ext cx="2320977" cy="23209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erver Icon Vector Isolated on White Background, Server Sign ...">
            <a:extLst>
              <a:ext uri="{FF2B5EF4-FFF2-40B4-BE49-F238E27FC236}">
                <a16:creationId xmlns:a16="http://schemas.microsoft.com/office/drawing/2014/main" id="{3EEF1246-F47A-5043-924E-E74A2C7AB2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7650" y="4418350"/>
            <a:ext cx="2320977" cy="2320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84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3" name="Picture 2" descr="A picture containing text, clipart, vector graphics&#10;&#10;Description automatically generated">
            <a:extLst>
              <a:ext uri="{FF2B5EF4-FFF2-40B4-BE49-F238E27FC236}">
                <a16:creationId xmlns:a16="http://schemas.microsoft.com/office/drawing/2014/main" id="{8AE0BB05-3EDB-D214-D49E-B927F0E81272}"/>
              </a:ext>
            </a:extLst>
          </p:cNvPr>
          <p:cNvPicPr>
            <a:picLocks noChangeAspect="1"/>
          </p:cNvPicPr>
          <p:nvPr/>
        </p:nvPicPr>
        <p:blipFill>
          <a:blip r:embed="rId3"/>
          <a:stretch>
            <a:fillRect/>
          </a:stretch>
        </p:blipFill>
        <p:spPr>
          <a:xfrm>
            <a:off x="4461934" y="1710267"/>
            <a:ext cx="3268133" cy="3437467"/>
          </a:xfrm>
          <a:prstGeom prst="rect">
            <a:avLst/>
          </a:prstGeom>
        </p:spPr>
      </p:pic>
      <p:pic>
        <p:nvPicPr>
          <p:cNvPr id="2050" name="Picture 2" descr="Server Icon Vector Isolated on White Background, Server Sign ...">
            <a:extLst>
              <a:ext uri="{FF2B5EF4-FFF2-40B4-BE49-F238E27FC236}">
                <a16:creationId xmlns:a16="http://schemas.microsoft.com/office/drawing/2014/main" id="{2F88760B-2257-4263-AC77-715EE61683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7590" y="1"/>
            <a:ext cx="2320977" cy="2320977"/>
          </a:xfrm>
          <a:prstGeom prst="rect">
            <a:avLst/>
          </a:prstGeom>
          <a:noFill/>
          <a:extLst>
            <a:ext uri="{909E8E84-426E-40DD-AFC4-6F175D3DCCD1}">
              <a14:hiddenFill xmlns:a14="http://schemas.microsoft.com/office/drawing/2010/main">
                <a:solidFill>
                  <a:srgbClr val="FFFFFF"/>
                </a:solidFill>
              </a14:hiddenFill>
            </a:ext>
          </a:extLst>
        </p:spPr>
      </p:pic>
      <p:pic>
        <p:nvPicPr>
          <p:cNvPr id="6" name="Google Shape;93;p19">
            <a:extLst>
              <a:ext uri="{FF2B5EF4-FFF2-40B4-BE49-F238E27FC236}">
                <a16:creationId xmlns:a16="http://schemas.microsoft.com/office/drawing/2014/main" id="{59700870-A150-DC84-383B-0DC163889B08}"/>
              </a:ext>
            </a:extLst>
          </p:cNvPr>
          <p:cNvPicPr preferRelativeResize="0"/>
          <p:nvPr/>
        </p:nvPicPr>
        <p:blipFill>
          <a:blip r:embed="rId5">
            <a:alphaModFix/>
          </a:blip>
          <a:stretch>
            <a:fillRect/>
          </a:stretch>
        </p:blipFill>
        <p:spPr>
          <a:xfrm>
            <a:off x="3788618" y="118672"/>
            <a:ext cx="973265" cy="967893"/>
          </a:xfrm>
          <a:prstGeom prst="rect">
            <a:avLst/>
          </a:prstGeom>
          <a:noFill/>
          <a:ln>
            <a:noFill/>
          </a:ln>
        </p:spPr>
      </p:pic>
      <p:pic>
        <p:nvPicPr>
          <p:cNvPr id="10" name="Picture 2" descr="Server Icon Vector Isolated on White Background, Server Sign ...">
            <a:extLst>
              <a:ext uri="{FF2B5EF4-FFF2-40B4-BE49-F238E27FC236}">
                <a16:creationId xmlns:a16="http://schemas.microsoft.com/office/drawing/2014/main" id="{712FB1B4-21BE-803B-F0D7-49FEA3CD3C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3434" y="-1247"/>
            <a:ext cx="2320977" cy="2320977"/>
          </a:xfrm>
          <a:prstGeom prst="rect">
            <a:avLst/>
          </a:prstGeom>
          <a:noFill/>
          <a:extLst>
            <a:ext uri="{909E8E84-426E-40DD-AFC4-6F175D3DCCD1}">
              <a14:hiddenFill xmlns:a14="http://schemas.microsoft.com/office/drawing/2010/main">
                <a:solidFill>
                  <a:srgbClr val="FFFFFF"/>
                </a:solidFill>
              </a14:hiddenFill>
            </a:ext>
          </a:extLst>
        </p:spPr>
      </p:pic>
      <p:pic>
        <p:nvPicPr>
          <p:cNvPr id="11" name="Google Shape;93;p19">
            <a:extLst>
              <a:ext uri="{FF2B5EF4-FFF2-40B4-BE49-F238E27FC236}">
                <a16:creationId xmlns:a16="http://schemas.microsoft.com/office/drawing/2014/main" id="{FEA08DA8-0C5F-0737-E1BD-B4EF17285055}"/>
              </a:ext>
            </a:extLst>
          </p:cNvPr>
          <p:cNvPicPr preferRelativeResize="0"/>
          <p:nvPr/>
        </p:nvPicPr>
        <p:blipFill>
          <a:blip r:embed="rId5">
            <a:alphaModFix/>
          </a:blip>
          <a:stretch>
            <a:fillRect/>
          </a:stretch>
        </p:blipFill>
        <p:spPr>
          <a:xfrm>
            <a:off x="10124462" y="237344"/>
            <a:ext cx="973265" cy="967893"/>
          </a:xfrm>
          <a:prstGeom prst="rect">
            <a:avLst/>
          </a:prstGeom>
          <a:noFill/>
          <a:ln>
            <a:noFill/>
          </a:ln>
        </p:spPr>
      </p:pic>
      <p:pic>
        <p:nvPicPr>
          <p:cNvPr id="12" name="Picture 2" descr="Server Icon Vector Isolated on White Background, Server Sign ...">
            <a:extLst>
              <a:ext uri="{FF2B5EF4-FFF2-40B4-BE49-F238E27FC236}">
                <a16:creationId xmlns:a16="http://schemas.microsoft.com/office/drawing/2014/main" id="{26E97970-400E-8728-7EA3-922321BD74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3434" y="4418350"/>
            <a:ext cx="2320977" cy="2320977"/>
          </a:xfrm>
          <a:prstGeom prst="rect">
            <a:avLst/>
          </a:prstGeom>
          <a:noFill/>
          <a:extLst>
            <a:ext uri="{909E8E84-426E-40DD-AFC4-6F175D3DCCD1}">
              <a14:hiddenFill xmlns:a14="http://schemas.microsoft.com/office/drawing/2010/main">
                <a:solidFill>
                  <a:srgbClr val="FFFFFF"/>
                </a:solidFill>
              </a14:hiddenFill>
            </a:ext>
          </a:extLst>
        </p:spPr>
      </p:pic>
      <p:pic>
        <p:nvPicPr>
          <p:cNvPr id="13" name="Google Shape;93;p19">
            <a:extLst>
              <a:ext uri="{FF2B5EF4-FFF2-40B4-BE49-F238E27FC236}">
                <a16:creationId xmlns:a16="http://schemas.microsoft.com/office/drawing/2014/main" id="{E7850077-FA0F-49EE-A856-A073720ECA34}"/>
              </a:ext>
            </a:extLst>
          </p:cNvPr>
          <p:cNvPicPr preferRelativeResize="0"/>
          <p:nvPr/>
        </p:nvPicPr>
        <p:blipFill>
          <a:blip r:embed="rId5">
            <a:alphaModFix/>
          </a:blip>
          <a:stretch>
            <a:fillRect/>
          </a:stretch>
        </p:blipFill>
        <p:spPr>
          <a:xfrm>
            <a:off x="10124462" y="4537022"/>
            <a:ext cx="973265" cy="967893"/>
          </a:xfrm>
          <a:prstGeom prst="rect">
            <a:avLst/>
          </a:prstGeom>
          <a:noFill/>
          <a:ln>
            <a:noFill/>
          </a:ln>
        </p:spPr>
      </p:pic>
      <p:pic>
        <p:nvPicPr>
          <p:cNvPr id="14" name="Picture 2" descr="Server Icon Vector Isolated on White Background, Server Sign ...">
            <a:extLst>
              <a:ext uri="{FF2B5EF4-FFF2-40B4-BE49-F238E27FC236}">
                <a16:creationId xmlns:a16="http://schemas.microsoft.com/office/drawing/2014/main" id="{FD4DC04D-90CB-204C-A8E4-4F4D01E7FC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7650" y="4418350"/>
            <a:ext cx="2320977" cy="2320977"/>
          </a:xfrm>
          <a:prstGeom prst="rect">
            <a:avLst/>
          </a:prstGeom>
          <a:noFill/>
          <a:extLst>
            <a:ext uri="{909E8E84-426E-40DD-AFC4-6F175D3DCCD1}">
              <a14:hiddenFill xmlns:a14="http://schemas.microsoft.com/office/drawing/2010/main">
                <a:solidFill>
                  <a:srgbClr val="FFFFFF"/>
                </a:solidFill>
              </a14:hiddenFill>
            </a:ext>
          </a:extLst>
        </p:spPr>
      </p:pic>
      <p:pic>
        <p:nvPicPr>
          <p:cNvPr id="15" name="Google Shape;93;p19">
            <a:extLst>
              <a:ext uri="{FF2B5EF4-FFF2-40B4-BE49-F238E27FC236}">
                <a16:creationId xmlns:a16="http://schemas.microsoft.com/office/drawing/2014/main" id="{307F94F7-1E7E-672A-E10B-4B0479AE7A3D}"/>
              </a:ext>
            </a:extLst>
          </p:cNvPr>
          <p:cNvPicPr preferRelativeResize="0"/>
          <p:nvPr/>
        </p:nvPicPr>
        <p:blipFill>
          <a:blip r:embed="rId5">
            <a:alphaModFix/>
          </a:blip>
          <a:stretch>
            <a:fillRect/>
          </a:stretch>
        </p:blipFill>
        <p:spPr>
          <a:xfrm>
            <a:off x="3698678" y="4537022"/>
            <a:ext cx="973265" cy="967893"/>
          </a:xfrm>
          <a:prstGeom prst="rect">
            <a:avLst/>
          </a:prstGeom>
          <a:noFill/>
          <a:ln>
            <a:noFill/>
          </a:ln>
        </p:spPr>
      </p:pic>
      <p:pic>
        <p:nvPicPr>
          <p:cNvPr id="2054" name="Picture 6" descr="Is the green padlock dead? - Hashed Out by The SSL Store™">
            <a:extLst>
              <a:ext uri="{FF2B5EF4-FFF2-40B4-BE49-F238E27FC236}">
                <a16:creationId xmlns:a16="http://schemas.microsoft.com/office/drawing/2014/main" id="{22D4B985-7F39-8DE7-CCB9-14FF4E9540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3534" y="163319"/>
            <a:ext cx="1115943" cy="11159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s the green padlock dead? - Hashed Out by The SSL Store™">
            <a:extLst>
              <a:ext uri="{FF2B5EF4-FFF2-40B4-BE49-F238E27FC236}">
                <a16:creationId xmlns:a16="http://schemas.microsoft.com/office/drawing/2014/main" id="{DDCA5C77-F43D-A278-9651-473603F9DD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3533" y="4589762"/>
            <a:ext cx="1115943" cy="111594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Is the green padlock dead? - Hashed Out by The SSL Store™">
            <a:extLst>
              <a:ext uri="{FF2B5EF4-FFF2-40B4-BE49-F238E27FC236}">
                <a16:creationId xmlns:a16="http://schemas.microsoft.com/office/drawing/2014/main" id="{F57169A0-B1DD-D869-594D-E9F9B2DB66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92773" y="163319"/>
            <a:ext cx="1115943" cy="111594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Is the green padlock dead? - Hashed Out by The SSL Store™">
            <a:extLst>
              <a:ext uri="{FF2B5EF4-FFF2-40B4-BE49-F238E27FC236}">
                <a16:creationId xmlns:a16="http://schemas.microsoft.com/office/drawing/2014/main" id="{366574BD-23E1-BF02-E815-FC9FC19D8C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92771" y="4589762"/>
            <a:ext cx="1115943" cy="1115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64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3" name="Picture 2" descr="A picture containing text, clipart, vector graphics&#10;&#10;Description automatically generated">
            <a:extLst>
              <a:ext uri="{FF2B5EF4-FFF2-40B4-BE49-F238E27FC236}">
                <a16:creationId xmlns:a16="http://schemas.microsoft.com/office/drawing/2014/main" id="{8AE0BB05-3EDB-D214-D49E-B927F0E81272}"/>
              </a:ext>
            </a:extLst>
          </p:cNvPr>
          <p:cNvPicPr>
            <a:picLocks noChangeAspect="1"/>
          </p:cNvPicPr>
          <p:nvPr/>
        </p:nvPicPr>
        <p:blipFill>
          <a:blip r:embed="rId3"/>
          <a:stretch>
            <a:fillRect/>
          </a:stretch>
        </p:blipFill>
        <p:spPr>
          <a:xfrm>
            <a:off x="4461934" y="1710267"/>
            <a:ext cx="3268133" cy="3437467"/>
          </a:xfrm>
          <a:prstGeom prst="rect">
            <a:avLst/>
          </a:prstGeom>
        </p:spPr>
      </p:pic>
      <p:pic>
        <p:nvPicPr>
          <p:cNvPr id="2050" name="Picture 2" descr="Server Icon Vector Isolated on White Background, Server Sign ...">
            <a:extLst>
              <a:ext uri="{FF2B5EF4-FFF2-40B4-BE49-F238E27FC236}">
                <a16:creationId xmlns:a16="http://schemas.microsoft.com/office/drawing/2014/main" id="{2F88760B-2257-4263-AC77-715EE61683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7590" y="1"/>
            <a:ext cx="2320977" cy="2320977"/>
          </a:xfrm>
          <a:prstGeom prst="rect">
            <a:avLst/>
          </a:prstGeom>
          <a:noFill/>
          <a:extLst>
            <a:ext uri="{909E8E84-426E-40DD-AFC4-6F175D3DCCD1}">
              <a14:hiddenFill xmlns:a14="http://schemas.microsoft.com/office/drawing/2010/main">
                <a:solidFill>
                  <a:srgbClr val="FFFFFF"/>
                </a:solidFill>
              </a14:hiddenFill>
            </a:ext>
          </a:extLst>
        </p:spPr>
      </p:pic>
      <p:pic>
        <p:nvPicPr>
          <p:cNvPr id="6" name="Google Shape;93;p19">
            <a:extLst>
              <a:ext uri="{FF2B5EF4-FFF2-40B4-BE49-F238E27FC236}">
                <a16:creationId xmlns:a16="http://schemas.microsoft.com/office/drawing/2014/main" id="{59700870-A150-DC84-383B-0DC163889B08}"/>
              </a:ext>
            </a:extLst>
          </p:cNvPr>
          <p:cNvPicPr preferRelativeResize="0"/>
          <p:nvPr/>
        </p:nvPicPr>
        <p:blipFill>
          <a:blip r:embed="rId5">
            <a:alphaModFix/>
          </a:blip>
          <a:stretch>
            <a:fillRect/>
          </a:stretch>
        </p:blipFill>
        <p:spPr>
          <a:xfrm>
            <a:off x="3788618" y="118672"/>
            <a:ext cx="973265" cy="967893"/>
          </a:xfrm>
          <a:prstGeom prst="rect">
            <a:avLst/>
          </a:prstGeom>
          <a:noFill/>
          <a:ln>
            <a:noFill/>
          </a:ln>
        </p:spPr>
      </p:pic>
      <p:pic>
        <p:nvPicPr>
          <p:cNvPr id="10" name="Picture 2" descr="Server Icon Vector Isolated on White Background, Server Sign ...">
            <a:extLst>
              <a:ext uri="{FF2B5EF4-FFF2-40B4-BE49-F238E27FC236}">
                <a16:creationId xmlns:a16="http://schemas.microsoft.com/office/drawing/2014/main" id="{712FB1B4-21BE-803B-F0D7-49FEA3CD3C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3434" y="-1247"/>
            <a:ext cx="2320977" cy="2320977"/>
          </a:xfrm>
          <a:prstGeom prst="rect">
            <a:avLst/>
          </a:prstGeom>
          <a:noFill/>
          <a:extLst>
            <a:ext uri="{909E8E84-426E-40DD-AFC4-6F175D3DCCD1}">
              <a14:hiddenFill xmlns:a14="http://schemas.microsoft.com/office/drawing/2010/main">
                <a:solidFill>
                  <a:srgbClr val="FFFFFF"/>
                </a:solidFill>
              </a14:hiddenFill>
            </a:ext>
          </a:extLst>
        </p:spPr>
      </p:pic>
      <p:pic>
        <p:nvPicPr>
          <p:cNvPr id="11" name="Google Shape;93;p19">
            <a:extLst>
              <a:ext uri="{FF2B5EF4-FFF2-40B4-BE49-F238E27FC236}">
                <a16:creationId xmlns:a16="http://schemas.microsoft.com/office/drawing/2014/main" id="{FEA08DA8-0C5F-0737-E1BD-B4EF17285055}"/>
              </a:ext>
            </a:extLst>
          </p:cNvPr>
          <p:cNvPicPr preferRelativeResize="0"/>
          <p:nvPr/>
        </p:nvPicPr>
        <p:blipFill>
          <a:blip r:embed="rId5">
            <a:alphaModFix/>
          </a:blip>
          <a:stretch>
            <a:fillRect/>
          </a:stretch>
        </p:blipFill>
        <p:spPr>
          <a:xfrm>
            <a:off x="10124462" y="237344"/>
            <a:ext cx="973265" cy="967893"/>
          </a:xfrm>
          <a:prstGeom prst="rect">
            <a:avLst/>
          </a:prstGeom>
          <a:noFill/>
          <a:ln>
            <a:noFill/>
          </a:ln>
        </p:spPr>
      </p:pic>
      <p:pic>
        <p:nvPicPr>
          <p:cNvPr id="12" name="Picture 2" descr="Server Icon Vector Isolated on White Background, Server Sign ...">
            <a:extLst>
              <a:ext uri="{FF2B5EF4-FFF2-40B4-BE49-F238E27FC236}">
                <a16:creationId xmlns:a16="http://schemas.microsoft.com/office/drawing/2014/main" id="{26E97970-400E-8728-7EA3-922321BD74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3434" y="4418350"/>
            <a:ext cx="2320977" cy="2320977"/>
          </a:xfrm>
          <a:prstGeom prst="rect">
            <a:avLst/>
          </a:prstGeom>
          <a:noFill/>
          <a:extLst>
            <a:ext uri="{909E8E84-426E-40DD-AFC4-6F175D3DCCD1}">
              <a14:hiddenFill xmlns:a14="http://schemas.microsoft.com/office/drawing/2010/main">
                <a:solidFill>
                  <a:srgbClr val="FFFFFF"/>
                </a:solidFill>
              </a14:hiddenFill>
            </a:ext>
          </a:extLst>
        </p:spPr>
      </p:pic>
      <p:pic>
        <p:nvPicPr>
          <p:cNvPr id="13" name="Google Shape;93;p19">
            <a:extLst>
              <a:ext uri="{FF2B5EF4-FFF2-40B4-BE49-F238E27FC236}">
                <a16:creationId xmlns:a16="http://schemas.microsoft.com/office/drawing/2014/main" id="{E7850077-FA0F-49EE-A856-A073720ECA34}"/>
              </a:ext>
            </a:extLst>
          </p:cNvPr>
          <p:cNvPicPr preferRelativeResize="0"/>
          <p:nvPr/>
        </p:nvPicPr>
        <p:blipFill>
          <a:blip r:embed="rId5">
            <a:alphaModFix/>
          </a:blip>
          <a:stretch>
            <a:fillRect/>
          </a:stretch>
        </p:blipFill>
        <p:spPr>
          <a:xfrm>
            <a:off x="10124462" y="4537022"/>
            <a:ext cx="973265" cy="967893"/>
          </a:xfrm>
          <a:prstGeom prst="rect">
            <a:avLst/>
          </a:prstGeom>
          <a:noFill/>
          <a:ln>
            <a:noFill/>
          </a:ln>
        </p:spPr>
      </p:pic>
      <p:pic>
        <p:nvPicPr>
          <p:cNvPr id="14" name="Picture 2" descr="Server Icon Vector Isolated on White Background, Server Sign ...">
            <a:extLst>
              <a:ext uri="{FF2B5EF4-FFF2-40B4-BE49-F238E27FC236}">
                <a16:creationId xmlns:a16="http://schemas.microsoft.com/office/drawing/2014/main" id="{FD4DC04D-90CB-204C-A8E4-4F4D01E7FC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7650" y="4418350"/>
            <a:ext cx="2320977" cy="2320977"/>
          </a:xfrm>
          <a:prstGeom prst="rect">
            <a:avLst/>
          </a:prstGeom>
          <a:noFill/>
          <a:extLst>
            <a:ext uri="{909E8E84-426E-40DD-AFC4-6F175D3DCCD1}">
              <a14:hiddenFill xmlns:a14="http://schemas.microsoft.com/office/drawing/2010/main">
                <a:solidFill>
                  <a:srgbClr val="FFFFFF"/>
                </a:solidFill>
              </a14:hiddenFill>
            </a:ext>
          </a:extLst>
        </p:spPr>
      </p:pic>
      <p:pic>
        <p:nvPicPr>
          <p:cNvPr id="15" name="Google Shape;93;p19">
            <a:extLst>
              <a:ext uri="{FF2B5EF4-FFF2-40B4-BE49-F238E27FC236}">
                <a16:creationId xmlns:a16="http://schemas.microsoft.com/office/drawing/2014/main" id="{307F94F7-1E7E-672A-E10B-4B0479AE7A3D}"/>
              </a:ext>
            </a:extLst>
          </p:cNvPr>
          <p:cNvPicPr preferRelativeResize="0"/>
          <p:nvPr/>
        </p:nvPicPr>
        <p:blipFill>
          <a:blip r:embed="rId5">
            <a:alphaModFix/>
          </a:blip>
          <a:stretch>
            <a:fillRect/>
          </a:stretch>
        </p:blipFill>
        <p:spPr>
          <a:xfrm>
            <a:off x="3698678" y="4537022"/>
            <a:ext cx="973265" cy="967893"/>
          </a:xfrm>
          <a:prstGeom prst="rect">
            <a:avLst/>
          </a:prstGeom>
          <a:noFill/>
          <a:ln>
            <a:noFill/>
          </a:ln>
        </p:spPr>
      </p:pic>
      <p:pic>
        <p:nvPicPr>
          <p:cNvPr id="1026" name="Picture 2" descr="eps10 red vector program bug animal icon isolated on white ...">
            <a:extLst>
              <a:ext uri="{FF2B5EF4-FFF2-40B4-BE49-F238E27FC236}">
                <a16:creationId xmlns:a16="http://schemas.microsoft.com/office/drawing/2014/main" id="{7AB84F92-EDED-3F7A-20F8-901476E163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7310" y="118672"/>
            <a:ext cx="880533" cy="88053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eps10 red vector program bug animal icon isolated on white ...">
            <a:extLst>
              <a:ext uri="{FF2B5EF4-FFF2-40B4-BE49-F238E27FC236}">
                <a16:creationId xmlns:a16="http://schemas.microsoft.com/office/drawing/2014/main" id="{AC212068-11CD-83FD-FF30-44B2EB5C96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731" y="4537022"/>
            <a:ext cx="880533" cy="88053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eps10 red vector program bug animal icon isolated on white ...">
            <a:extLst>
              <a:ext uri="{FF2B5EF4-FFF2-40B4-BE49-F238E27FC236}">
                <a16:creationId xmlns:a16="http://schemas.microsoft.com/office/drawing/2014/main" id="{54707DCF-DA91-E135-1FC4-5CBD3B5652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0060" y="4580702"/>
            <a:ext cx="880533" cy="88053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eps10 red vector program bug animal icon isolated on white ...">
            <a:extLst>
              <a:ext uri="{FF2B5EF4-FFF2-40B4-BE49-F238E27FC236}">
                <a16:creationId xmlns:a16="http://schemas.microsoft.com/office/drawing/2014/main" id="{7C237E25-37DE-53B6-984C-E6C27E1F81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3154" y="118672"/>
            <a:ext cx="880533" cy="880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077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88AB-9FB0-D574-8EA9-7B0E776FB026}"/>
              </a:ext>
            </a:extLst>
          </p:cNvPr>
          <p:cNvSpPr txBox="1">
            <a:spLocks/>
          </p:cNvSpPr>
          <p:nvPr/>
        </p:nvSpPr>
        <p:spPr>
          <a:xfrm>
            <a:off x="176981" y="365125"/>
            <a:ext cx="12015019"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Patching isn’t a new problem, but it persists</a:t>
            </a:r>
          </a:p>
        </p:txBody>
      </p:sp>
    </p:spTree>
    <p:extLst>
      <p:ext uri="{BB962C8B-B14F-4D97-AF65-F5344CB8AC3E}">
        <p14:creationId xmlns:p14="http://schemas.microsoft.com/office/powerpoint/2010/main" val="3237881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88AB-9FB0-D574-8EA9-7B0E776FB026}"/>
              </a:ext>
            </a:extLst>
          </p:cNvPr>
          <p:cNvSpPr txBox="1">
            <a:spLocks/>
          </p:cNvSpPr>
          <p:nvPr/>
        </p:nvSpPr>
        <p:spPr>
          <a:xfrm>
            <a:off x="176981" y="365125"/>
            <a:ext cx="12015019"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What if we tune the process for the human?</a:t>
            </a:r>
          </a:p>
        </p:txBody>
      </p:sp>
      <p:pic>
        <p:nvPicPr>
          <p:cNvPr id="3" name="Picture 2" descr="Server Icon Vector Isolated on White Background, Server Sign ...">
            <a:extLst>
              <a:ext uri="{FF2B5EF4-FFF2-40B4-BE49-F238E27FC236}">
                <a16:creationId xmlns:a16="http://schemas.microsoft.com/office/drawing/2014/main" id="{DC8DAA4E-B6C7-25DE-E4EA-563AE2FFA2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7590" y="1691936"/>
            <a:ext cx="2320977" cy="232097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Server Icon Vector Isolated on White Background, Server Sign ...">
            <a:extLst>
              <a:ext uri="{FF2B5EF4-FFF2-40B4-BE49-F238E27FC236}">
                <a16:creationId xmlns:a16="http://schemas.microsoft.com/office/drawing/2014/main" id="{5AD2460B-1BD7-FCC2-6390-28C8EA9422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3434" y="1690688"/>
            <a:ext cx="2320977" cy="23209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Server Icon Vector Isolated on White Background, Server Sign ...">
            <a:extLst>
              <a:ext uri="{FF2B5EF4-FFF2-40B4-BE49-F238E27FC236}">
                <a16:creationId xmlns:a16="http://schemas.microsoft.com/office/drawing/2014/main" id="{1ACAD979-E73C-83A6-6F92-AAD306278F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3434" y="4418350"/>
            <a:ext cx="2320977" cy="23209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erver Icon Vector Isolated on White Background, Server Sign ...">
            <a:extLst>
              <a:ext uri="{FF2B5EF4-FFF2-40B4-BE49-F238E27FC236}">
                <a16:creationId xmlns:a16="http://schemas.microsoft.com/office/drawing/2014/main" id="{3EEF1246-F47A-5043-924E-E74A2C7AB2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7650" y="4418350"/>
            <a:ext cx="2320977" cy="2320977"/>
          </a:xfrm>
          <a:prstGeom prst="rect">
            <a:avLst/>
          </a:prstGeom>
          <a:noFill/>
          <a:extLst>
            <a:ext uri="{909E8E84-426E-40DD-AFC4-6F175D3DCCD1}">
              <a14:hiddenFill xmlns:a14="http://schemas.microsoft.com/office/drawing/2010/main">
                <a:solidFill>
                  <a:srgbClr val="FFFFFF"/>
                </a:solidFill>
              </a14:hiddenFill>
            </a:ext>
          </a:extLst>
        </p:spPr>
      </p:pic>
      <p:pic>
        <p:nvPicPr>
          <p:cNvPr id="7" name="Google Shape;93;p19">
            <a:extLst>
              <a:ext uri="{FF2B5EF4-FFF2-40B4-BE49-F238E27FC236}">
                <a16:creationId xmlns:a16="http://schemas.microsoft.com/office/drawing/2014/main" id="{C21FA545-B94B-1465-0DDB-4B850B3DC12B}"/>
              </a:ext>
            </a:extLst>
          </p:cNvPr>
          <p:cNvPicPr preferRelativeResize="0"/>
          <p:nvPr/>
        </p:nvPicPr>
        <p:blipFill>
          <a:blip r:embed="rId4">
            <a:alphaModFix/>
          </a:blip>
          <a:stretch>
            <a:fillRect/>
          </a:stretch>
        </p:blipFill>
        <p:spPr>
          <a:xfrm>
            <a:off x="5362580" y="3450457"/>
            <a:ext cx="973265" cy="967893"/>
          </a:xfrm>
          <a:prstGeom prst="rect">
            <a:avLst/>
          </a:prstGeom>
          <a:noFill/>
          <a:ln>
            <a:noFill/>
          </a:ln>
        </p:spPr>
      </p:pic>
    </p:spTree>
    <p:extLst>
      <p:ext uri="{BB962C8B-B14F-4D97-AF65-F5344CB8AC3E}">
        <p14:creationId xmlns:p14="http://schemas.microsoft.com/office/powerpoint/2010/main" val="957958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rver Icon Vector Isolated on White Background, Server Sign ...">
            <a:extLst>
              <a:ext uri="{FF2B5EF4-FFF2-40B4-BE49-F238E27FC236}">
                <a16:creationId xmlns:a16="http://schemas.microsoft.com/office/drawing/2014/main" id="{DC8DAA4E-B6C7-25DE-E4EA-563AE2FFA2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7590" y="1691936"/>
            <a:ext cx="2320977" cy="232097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Server Icon Vector Isolated on White Background, Server Sign ...">
            <a:extLst>
              <a:ext uri="{FF2B5EF4-FFF2-40B4-BE49-F238E27FC236}">
                <a16:creationId xmlns:a16="http://schemas.microsoft.com/office/drawing/2014/main" id="{5AD2460B-1BD7-FCC2-6390-28C8EA9422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3434" y="1690688"/>
            <a:ext cx="2320977" cy="23209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Server Icon Vector Isolated on White Background, Server Sign ...">
            <a:extLst>
              <a:ext uri="{FF2B5EF4-FFF2-40B4-BE49-F238E27FC236}">
                <a16:creationId xmlns:a16="http://schemas.microsoft.com/office/drawing/2014/main" id="{1ACAD979-E73C-83A6-6F92-AAD306278F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3434" y="4418350"/>
            <a:ext cx="2320977" cy="23209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erver Icon Vector Isolated on White Background, Server Sign ...">
            <a:extLst>
              <a:ext uri="{FF2B5EF4-FFF2-40B4-BE49-F238E27FC236}">
                <a16:creationId xmlns:a16="http://schemas.microsoft.com/office/drawing/2014/main" id="{3EEF1246-F47A-5043-924E-E74A2C7AB2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7650" y="4418350"/>
            <a:ext cx="2320977" cy="2320977"/>
          </a:xfrm>
          <a:prstGeom prst="rect">
            <a:avLst/>
          </a:prstGeom>
          <a:noFill/>
          <a:extLst>
            <a:ext uri="{909E8E84-426E-40DD-AFC4-6F175D3DCCD1}">
              <a14:hiddenFill xmlns:a14="http://schemas.microsoft.com/office/drawing/2010/main">
                <a:solidFill>
                  <a:srgbClr val="FFFFFF"/>
                </a:solidFill>
              </a14:hiddenFill>
            </a:ext>
          </a:extLst>
        </p:spPr>
      </p:pic>
      <p:pic>
        <p:nvPicPr>
          <p:cNvPr id="7" name="Google Shape;93;p19">
            <a:extLst>
              <a:ext uri="{FF2B5EF4-FFF2-40B4-BE49-F238E27FC236}">
                <a16:creationId xmlns:a16="http://schemas.microsoft.com/office/drawing/2014/main" id="{C21FA545-B94B-1465-0DDB-4B850B3DC12B}"/>
              </a:ext>
            </a:extLst>
          </p:cNvPr>
          <p:cNvPicPr preferRelativeResize="0"/>
          <p:nvPr/>
        </p:nvPicPr>
        <p:blipFill>
          <a:blip r:embed="rId4">
            <a:alphaModFix/>
          </a:blip>
          <a:stretch>
            <a:fillRect/>
          </a:stretch>
        </p:blipFill>
        <p:spPr>
          <a:xfrm>
            <a:off x="5362580" y="3450457"/>
            <a:ext cx="973265" cy="967893"/>
          </a:xfrm>
          <a:prstGeom prst="rect">
            <a:avLst/>
          </a:prstGeom>
          <a:noFill/>
          <a:ln>
            <a:noFill/>
          </a:ln>
        </p:spPr>
      </p:pic>
      <p:sp>
        <p:nvSpPr>
          <p:cNvPr id="8" name="Title 1">
            <a:extLst>
              <a:ext uri="{FF2B5EF4-FFF2-40B4-BE49-F238E27FC236}">
                <a16:creationId xmlns:a16="http://schemas.microsoft.com/office/drawing/2014/main" id="{37DFB1FD-EEA8-904B-18BB-70C73F75C173}"/>
              </a:ext>
            </a:extLst>
          </p:cNvPr>
          <p:cNvSpPr txBox="1">
            <a:spLocks/>
          </p:cNvSpPr>
          <p:nvPr/>
        </p:nvSpPr>
        <p:spPr>
          <a:xfrm>
            <a:off x="-819" y="365125"/>
            <a:ext cx="12218219"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How can we make patching a more effective process?</a:t>
            </a:r>
          </a:p>
        </p:txBody>
      </p:sp>
    </p:spTree>
    <p:extLst>
      <p:ext uri="{BB962C8B-B14F-4D97-AF65-F5344CB8AC3E}">
        <p14:creationId xmlns:p14="http://schemas.microsoft.com/office/powerpoint/2010/main" val="3439658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BEE42E7-17AA-39C8-93D2-E13E96B4FADA}"/>
              </a:ext>
            </a:extLst>
          </p:cNvPr>
          <p:cNvSpPr>
            <a:spLocks noGrp="1"/>
          </p:cNvSpPr>
          <p:nvPr>
            <p:ph type="body" idx="1"/>
          </p:nvPr>
        </p:nvSpPr>
        <p:spPr/>
        <p:txBody>
          <a:bodyPr/>
          <a:lstStyle/>
          <a:p>
            <a:pPr marL="152396" indent="0">
              <a:buNone/>
            </a:pPr>
            <a:r>
              <a:rPr lang="en-US" dirty="0"/>
              <a:t>Weekly report meant to fill in gaps</a:t>
            </a:r>
          </a:p>
          <a:p>
            <a:pPr marL="152396" indent="0">
              <a:buNone/>
            </a:pPr>
            <a:endParaRPr lang="en-US" dirty="0"/>
          </a:p>
          <a:p>
            <a:pPr marL="152396" indent="0">
              <a:buNone/>
            </a:pPr>
            <a:r>
              <a:rPr lang="en-US" dirty="0"/>
              <a:t>Did not list vulnerabilities themselves</a:t>
            </a:r>
          </a:p>
          <a:p>
            <a:pPr marL="152396" indent="0">
              <a:buNone/>
            </a:pPr>
            <a:endParaRPr lang="en-US" dirty="0"/>
          </a:p>
          <a:p>
            <a:pPr marL="152396" indent="0">
              <a:buNone/>
            </a:pPr>
            <a:r>
              <a:rPr lang="en-US" dirty="0"/>
              <a:t>Required cognitive effort and time</a:t>
            </a:r>
          </a:p>
          <a:p>
            <a:endParaRPr lang="en-US" dirty="0"/>
          </a:p>
        </p:txBody>
      </p:sp>
      <p:pic>
        <p:nvPicPr>
          <p:cNvPr id="5" name="Picture 4">
            <a:extLst>
              <a:ext uri="{FF2B5EF4-FFF2-40B4-BE49-F238E27FC236}">
                <a16:creationId xmlns:a16="http://schemas.microsoft.com/office/drawing/2014/main" id="{EF6C11F6-6D73-3662-E8C2-F3FB1F9FFB60}"/>
              </a:ext>
            </a:extLst>
          </p:cNvPr>
          <p:cNvPicPr>
            <a:picLocks noChangeAspect="1"/>
          </p:cNvPicPr>
          <p:nvPr/>
        </p:nvPicPr>
        <p:blipFill>
          <a:blip r:embed="rId3"/>
          <a:stretch>
            <a:fillRect/>
          </a:stretch>
        </p:blipFill>
        <p:spPr>
          <a:xfrm>
            <a:off x="665017" y="1017542"/>
            <a:ext cx="10363200" cy="5593383"/>
          </a:xfrm>
          <a:prstGeom prst="rect">
            <a:avLst/>
          </a:prstGeom>
        </p:spPr>
      </p:pic>
      <p:sp>
        <p:nvSpPr>
          <p:cNvPr id="8" name="Rectangle 7">
            <a:extLst>
              <a:ext uri="{FF2B5EF4-FFF2-40B4-BE49-F238E27FC236}">
                <a16:creationId xmlns:a16="http://schemas.microsoft.com/office/drawing/2014/main" id="{26EA71AA-3189-8F36-34DF-8B1DE6A77369}"/>
              </a:ext>
            </a:extLst>
          </p:cNvPr>
          <p:cNvSpPr/>
          <p:nvPr/>
        </p:nvSpPr>
        <p:spPr>
          <a:xfrm>
            <a:off x="775855" y="5393565"/>
            <a:ext cx="1817716" cy="21475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a:extLst>
              <a:ext uri="{FF2B5EF4-FFF2-40B4-BE49-F238E27FC236}">
                <a16:creationId xmlns:a16="http://schemas.microsoft.com/office/drawing/2014/main" id="{B229B52A-AD03-781A-542D-9423AA8D893A}"/>
              </a:ext>
            </a:extLst>
          </p:cNvPr>
          <p:cNvSpPr/>
          <p:nvPr/>
        </p:nvSpPr>
        <p:spPr>
          <a:xfrm>
            <a:off x="3821970" y="5393565"/>
            <a:ext cx="1817716" cy="21475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90AE4D67-AF70-9F20-3012-121121D7B6EB}"/>
              </a:ext>
            </a:extLst>
          </p:cNvPr>
          <p:cNvSpPr/>
          <p:nvPr/>
        </p:nvSpPr>
        <p:spPr>
          <a:xfrm>
            <a:off x="5565796" y="5393563"/>
            <a:ext cx="1302289" cy="21475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637978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2559</TotalTime>
  <Words>2499</Words>
  <Application>Microsoft Macintosh PowerPoint</Application>
  <PresentationFormat>Widescreen</PresentationFormat>
  <Paragraphs>175</Paragraphs>
  <Slides>27</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On the Theory and Practice of Vulnerability Remediation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Old notification was not ideal</vt:lpstr>
      <vt:lpstr>PowerPoint Presentation</vt:lpstr>
      <vt:lpstr>PowerPoint Presentation</vt:lpstr>
      <vt:lpstr>How do we make patching a more efficient process?</vt:lpstr>
      <vt:lpstr>PowerPoint Presentation</vt:lpstr>
      <vt:lpstr>PowerPoint Presentation</vt:lpstr>
      <vt:lpstr>Why was the patch rate ONLY at 78%?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Increasing efficacy of patching</vt:lpstr>
      <vt:lpstr>Questions?</vt:lpstr>
      <vt:lpstr>On the Theory and Practice of Vulnerability Remediation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13</cp:revision>
  <dcterms:created xsi:type="dcterms:W3CDTF">2023-03-26T16:02:18Z</dcterms:created>
  <dcterms:modified xsi:type="dcterms:W3CDTF">2023-04-26T21:17:53Z</dcterms:modified>
</cp:coreProperties>
</file>