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</p:sldMasterIdLst>
  <p:notesMasterIdLst>
    <p:notesMasterId r:id="rId11"/>
  </p:notesMasterIdLst>
  <p:sldIdLst>
    <p:sldId id="257" r:id="rId3"/>
    <p:sldId id="289" r:id="rId4"/>
    <p:sldId id="283" r:id="rId5"/>
    <p:sldId id="288" r:id="rId6"/>
    <p:sldId id="284" r:id="rId7"/>
    <p:sldId id="285" r:id="rId8"/>
    <p:sldId id="286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73360"/>
  </p:normalViewPr>
  <p:slideViewPr>
    <p:cSldViewPr snapToGrid="0" snapToObjects="1" showGuides="1">
      <p:cViewPr varScale="1">
        <p:scale>
          <a:sx n="103" d="100"/>
          <a:sy n="103" d="100"/>
        </p:scale>
        <p:origin x="2376" y="168"/>
      </p:cViewPr>
      <p:guideLst>
        <p:guide orient="horz" pos="1620"/>
        <p:guide pos="288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9976-E991-7F4A-B2D8-9E7D62EB219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4675E-097E-FD4F-BF5D-54C3335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4675E-097E-FD4F-BF5D-54C333598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657" y="582626"/>
            <a:ext cx="8844595" cy="171551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62AE-D315-6443-B309-A94028707EC8}"/>
              </a:ext>
            </a:extLst>
          </p:cNvPr>
          <p:cNvSpPr/>
          <p:nvPr userDrawn="1"/>
        </p:nvSpPr>
        <p:spPr>
          <a:xfrm>
            <a:off x="7363326" y="3859731"/>
            <a:ext cx="1626926" cy="1155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99164-DBC7-BF48-9CF7-F27FB90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657" y="4357947"/>
            <a:ext cx="1929069" cy="65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DFCA1-9961-9C4C-97B9-7102DAB90D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04912" y="2875651"/>
            <a:ext cx="217771" cy="270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86BC69-691A-1A4D-9CA2-BE449AE341F3}"/>
              </a:ext>
            </a:extLst>
          </p:cNvPr>
          <p:cNvSpPr txBox="1"/>
          <p:nvPr userDrawn="1"/>
        </p:nvSpPr>
        <p:spPr>
          <a:xfrm>
            <a:off x="4828763" y="4614652"/>
            <a:ext cx="468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66"/>
                </a:solidFill>
                <a:latin typeface="Century Gothic" panose="020B0502020202020204" pitchFamily="34" charset="0"/>
              </a:rPr>
              <a:t>Department of Learning Sciences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02312-727B-DF4C-BD2E-ADE6B14FEE3D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1570" y="4987511"/>
            <a:ext cx="2233058" cy="15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6799-9F06-BD45-B457-F91625660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391340"/>
            <a:ext cx="7886700" cy="575025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1B2C-BF3A-224A-A28E-194D3730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5469"/>
            <a:ext cx="7886700" cy="2748832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0039A6"/>
                </a:solidFill>
                <a:latin typeface="Century Gothic" panose="020B0502020202020204" pitchFamily="34" charset="0"/>
              </a:defRPr>
            </a:lvl1pPr>
            <a:lvl2pPr>
              <a:defRPr sz="2000" b="0" i="0">
                <a:solidFill>
                  <a:srgbClr val="0039A6"/>
                </a:solidFill>
                <a:latin typeface="Century Gothic" panose="020B0502020202020204" pitchFamily="34" charset="0"/>
              </a:defRPr>
            </a:lvl2pPr>
            <a:lvl3pPr>
              <a:defRPr sz="1800" b="0" i="0">
                <a:solidFill>
                  <a:srgbClr val="0039A6"/>
                </a:solidFill>
                <a:latin typeface="Century Gothic" panose="020B0502020202020204" pitchFamily="34" charset="0"/>
              </a:defRPr>
            </a:lvl3pPr>
            <a:lvl4pPr>
              <a:defRPr sz="1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4pPr>
            <a:lvl5pPr>
              <a:defRPr sz="1600" b="0" i="0">
                <a:solidFill>
                  <a:srgbClr val="0039A6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08314-6FFA-EE46-B788-118ECDFF6A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171" y="326925"/>
            <a:ext cx="184872" cy="229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22584C-3A7E-6D4A-94CD-7425A1BF6EEC}"/>
              </a:ext>
            </a:extLst>
          </p:cNvPr>
          <p:cNvSpPr txBox="1"/>
          <p:nvPr userDrawn="1"/>
        </p:nvSpPr>
        <p:spPr>
          <a:xfrm>
            <a:off x="0" y="19251"/>
            <a:ext cx="468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DLS @ GSU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5D0C06-9943-2B48-BCFC-A684080FE496}"/>
              </a:ext>
            </a:extLst>
          </p:cNvPr>
          <p:cNvCxnSpPr>
            <a:cxnSpLocks/>
          </p:cNvCxnSpPr>
          <p:nvPr userDrawn="1"/>
        </p:nvCxnSpPr>
        <p:spPr>
          <a:xfrm>
            <a:off x="240636" y="362646"/>
            <a:ext cx="308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0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0757-B0BA-A243-AECE-85B1D0268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Software Developers Should Learn about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95C3A-4454-C2F5-4EB7-0C1368A0E174}"/>
              </a:ext>
            </a:extLst>
          </p:cNvPr>
          <p:cNvSpPr txBox="1"/>
          <p:nvPr/>
        </p:nvSpPr>
        <p:spPr>
          <a:xfrm>
            <a:off x="2307771" y="3675015"/>
            <a:ext cx="6775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39A6"/>
                </a:solidFill>
              </a:rPr>
              <a:t>Lauren Margulieux</a:t>
            </a:r>
          </a:p>
          <a:p>
            <a:pPr algn="r"/>
            <a:r>
              <a:rPr lang="en-US" sz="2400" dirty="0">
                <a:solidFill>
                  <a:srgbClr val="0039A6"/>
                </a:solidFill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26281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C7053-0FFA-BA42-F28A-A29E58D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 is For…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8D79-18A5-06CA-CD92-9C393AE1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and Junior Engineers</a:t>
            </a:r>
          </a:p>
          <a:p>
            <a:r>
              <a:rPr lang="en-US" dirty="0"/>
              <a:t>Engineers learning new tools or skills</a:t>
            </a:r>
          </a:p>
          <a:p>
            <a:r>
              <a:rPr lang="en-US" dirty="0"/>
              <a:t>Mentors </a:t>
            </a:r>
          </a:p>
          <a:p>
            <a:r>
              <a:rPr lang="en-US" dirty="0"/>
              <a:t>Recruitment and hiring</a:t>
            </a:r>
          </a:p>
          <a:p>
            <a:r>
              <a:rPr lang="en-US" dirty="0"/>
              <a:t>Developers of new tools</a:t>
            </a:r>
          </a:p>
        </p:txBody>
      </p:sp>
    </p:spTree>
    <p:extLst>
      <p:ext uri="{BB962C8B-B14F-4D97-AF65-F5344CB8AC3E}">
        <p14:creationId xmlns:p14="http://schemas.microsoft.com/office/powerpoint/2010/main" val="330290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3BB6-F2F9-0345-9375-AF2E3F92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4813"/>
            <a:ext cx="4323125" cy="575025"/>
          </a:xfrm>
        </p:spPr>
        <p:txBody>
          <a:bodyPr/>
          <a:lstStyle/>
          <a:p>
            <a:r>
              <a:rPr lang="en-US" dirty="0"/>
              <a:t>Experts Recognize, Beginners 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F85D-9B29-A840-AB6D-27BA0E12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8401"/>
            <a:ext cx="4323125" cy="23359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The value of expertise is pattern recognition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Takeaway: </a:t>
            </a:r>
            <a:r>
              <a:rPr lang="en-US" dirty="0"/>
              <a:t>If beginners can’t do something now, practice identifying patterns and practice the component steps to automate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5329B-27DB-F67C-7CDB-6BD3CC0C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75" y="1079182"/>
            <a:ext cx="3838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D562-7893-E264-A7A5-7C59CDE7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1295546"/>
            <a:ext cx="8011885" cy="57502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sz="2800" dirty="0"/>
              <a:t>redictors of programming ability are unclear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BF8D-BF25-3DB7-0816-3FEA5388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8514"/>
            <a:ext cx="7886700" cy="2748832"/>
          </a:xfrm>
        </p:spPr>
        <p:txBody>
          <a:bodyPr numCol="1"/>
          <a:lstStyle/>
          <a:p>
            <a:r>
              <a:rPr lang="en-US" sz="2000" dirty="0"/>
              <a:t>Mindset: aptitude vs. practice</a:t>
            </a:r>
          </a:p>
          <a:p>
            <a:r>
              <a:rPr lang="en-US" sz="2000" dirty="0"/>
              <a:t>Failed predictors of aptitude</a:t>
            </a:r>
          </a:p>
          <a:p>
            <a:pPr lvl="1"/>
            <a:r>
              <a:rPr lang="en-US" sz="1600" dirty="0"/>
              <a:t>Prior experience</a:t>
            </a:r>
          </a:p>
          <a:p>
            <a:pPr lvl="1"/>
            <a:r>
              <a:rPr lang="en-US" sz="1600" dirty="0"/>
              <a:t>Personal Characteristics</a:t>
            </a:r>
          </a:p>
          <a:p>
            <a:pPr lvl="1"/>
            <a:r>
              <a:rPr lang="en-US" sz="1600" dirty="0"/>
              <a:t>Preferences</a:t>
            </a:r>
          </a:p>
          <a:p>
            <a:r>
              <a:rPr lang="en-US" sz="2000" dirty="0"/>
              <a:t>Best predictors related to rate of learning</a:t>
            </a:r>
          </a:p>
          <a:p>
            <a:r>
              <a:rPr lang="en-US" sz="2000" b="1" dirty="0"/>
              <a:t>Takeaway: </a:t>
            </a:r>
            <a:r>
              <a:rPr lang="en-US" sz="2000" dirty="0"/>
              <a:t>Many perceived predictors of programming ability have no empirical evidence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873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E7CE-70E7-7E76-CCE1-48A3E1B6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3827"/>
            <a:ext cx="7886700" cy="575025"/>
          </a:xfrm>
        </p:spPr>
        <p:txBody>
          <a:bodyPr/>
          <a:lstStyle/>
          <a:p>
            <a:pPr algn="ctr"/>
            <a:r>
              <a:rPr lang="en-US" dirty="0"/>
              <a:t>Understanding a Concept Goes from Abstract to Concrete and 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C4A1E-E0B6-A6C9-225C-534408E7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" y="2045543"/>
            <a:ext cx="5549538" cy="31216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6568A4-960F-DCAA-606A-6B56158D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981" y="3009813"/>
            <a:ext cx="3457099" cy="1193074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Takeaway: </a:t>
            </a:r>
            <a:r>
              <a:rPr lang="en-US" dirty="0"/>
              <a:t>Cycle between abstract concepts and concrete examples to learn</a:t>
            </a:r>
          </a:p>
        </p:txBody>
      </p:sp>
    </p:spTree>
    <p:extLst>
      <p:ext uri="{BB962C8B-B14F-4D97-AF65-F5344CB8AC3E}">
        <p14:creationId xmlns:p14="http://schemas.microsoft.com/office/powerpoint/2010/main" val="5613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D067-9B25-FE39-F173-4812C0EE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3827"/>
            <a:ext cx="7886700" cy="575025"/>
          </a:xfrm>
        </p:spPr>
        <p:txBody>
          <a:bodyPr/>
          <a:lstStyle/>
          <a:p>
            <a:r>
              <a:rPr lang="en-US" dirty="0"/>
              <a:t>The Internet and AI Have Not Made Learning Obsolete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6AF8-A7C7-2CED-E4A6-B1239412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2309"/>
            <a:ext cx="4509407" cy="26319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Internet and generative AI (</a:t>
            </a:r>
            <a:r>
              <a:rPr lang="en-US" sz="2000" dirty="0" err="1"/>
              <a:t>OpenAI</a:t>
            </a:r>
            <a:r>
              <a:rPr lang="en-US" sz="2000" dirty="0"/>
              <a:t> Codex, GitHub Copilot) are good at low-level details, but using them has a cost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Takeaway: </a:t>
            </a:r>
            <a:r>
              <a:rPr lang="en-US" sz="2000" dirty="0"/>
              <a:t>Developers still need to learn the conceptual information that is offloaded to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1AE2-8EB4-8CCA-93C5-749B382CD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6" t="10666" r="4857" b="10095"/>
          <a:stretch/>
        </p:blipFill>
        <p:spPr>
          <a:xfrm>
            <a:off x="5357092" y="1891763"/>
            <a:ext cx="3547738" cy="2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7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5693-E844-FC73-E8DE-87322899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3827"/>
            <a:ext cx="7886700" cy="575025"/>
          </a:xfrm>
        </p:spPr>
        <p:txBody>
          <a:bodyPr/>
          <a:lstStyle/>
          <a:p>
            <a:r>
              <a:rPr lang="en-US" dirty="0"/>
              <a:t>What You Can Do to Support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53C5-7EB3-9837-6006-5D908D91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05634"/>
            <a:ext cx="5860927" cy="2936332"/>
          </a:xfrm>
        </p:spPr>
        <p:txBody>
          <a:bodyPr numCol="1"/>
          <a:lstStyle/>
          <a:p>
            <a:r>
              <a:rPr lang="en-US" sz="1800" dirty="0"/>
              <a:t>Learners - Practice identifying and applying patterns</a:t>
            </a:r>
          </a:p>
          <a:p>
            <a:r>
              <a:rPr lang="en-US" sz="1800" dirty="0"/>
              <a:t>Hirers – Consider how you predict programming aptitude</a:t>
            </a:r>
          </a:p>
          <a:p>
            <a:r>
              <a:rPr lang="en-US" sz="1800" dirty="0"/>
              <a:t>Mentors - Provide concrete examples and abstract concepts</a:t>
            </a:r>
          </a:p>
          <a:p>
            <a:r>
              <a:rPr lang="en-US" sz="1800" dirty="0"/>
              <a:t>Mentees – Aggregate examples to discover underlying principles</a:t>
            </a:r>
          </a:p>
          <a:p>
            <a:r>
              <a:rPr lang="en-US" sz="1800" dirty="0"/>
              <a:t>Learn low-level skills before relying on AI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A9574-C2A3-9C1C-8052-AFE71B288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14" y="1905633"/>
            <a:ext cx="2276163" cy="31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5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7326-0E56-F5DF-EF48-25B34AFC5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Paper coming soon to Communications of the ACM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lmargulieux@gsu.edu</a:t>
            </a:r>
          </a:p>
        </p:txBody>
      </p:sp>
    </p:spTree>
    <p:extLst>
      <p:ext uri="{BB962C8B-B14F-4D97-AF65-F5344CB8AC3E}">
        <p14:creationId xmlns:p14="http://schemas.microsoft.com/office/powerpoint/2010/main" val="209741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4764</TotalTime>
  <Words>244</Words>
  <Application>Microsoft Macintosh PowerPoint</Application>
  <PresentationFormat>On-screen Show (16:9)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Custom Design</vt:lpstr>
      <vt:lpstr>Things Software Developers Should Learn about Learning</vt:lpstr>
      <vt:lpstr>This Talk is For…</vt:lpstr>
      <vt:lpstr>Experts Recognize, Beginners Reason</vt:lpstr>
      <vt:lpstr>Predictors of programming ability are unclear </vt:lpstr>
      <vt:lpstr>Understanding a Concept Goes from Abstract to Concrete and Back</vt:lpstr>
      <vt:lpstr>The Internet and AI Have Not Made Learning Obsolete</vt:lpstr>
      <vt:lpstr>What You Can Do to Support Learning</vt:lpstr>
      <vt:lpstr>Paper coming soon to Communications of the ACM  lmargulieux@gsu.edu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Anne Lang</dc:creator>
  <cp:lastModifiedBy>Lauren Elizabeth Margulieux</cp:lastModifiedBy>
  <cp:revision>375</cp:revision>
  <dcterms:created xsi:type="dcterms:W3CDTF">2018-03-15T16:24:42Z</dcterms:created>
  <dcterms:modified xsi:type="dcterms:W3CDTF">2023-04-26T18:20:06Z</dcterms:modified>
</cp:coreProperties>
</file>