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roximaNova-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fbf95481f_2_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fbf95481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4ca6cc4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4ca6cc4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a study that generated a taxonomy of these patterns. Let’s take a quick look.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fde8b9d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fde8b9d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understand what these patterns are, we’ve built them into an IntelliJ tool. This tool analyzes identifiers, gets their grammar pattern, and recommends when the grammatical structure of the identifier can be improved by using a different </a:t>
            </a:r>
            <a:r>
              <a:rPr lang="en"/>
              <a:t>pattern that is more typically associated with the behavior of the surrounding code. As a simple example, in this window, you can see an identifier called ‘characters’. Our tool is recommending that the developer remove the plural noun and replace it with a singular noun, since the type, which is char, is singular– that is, it’s not a collection type.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you can see that the tool explains its reasoning and gives examples to help a developer make the right decision. Unlike other recommendation approaches, which just recommend an answer, our approach asks developers to think critically about our recommendation so that if they believe our reasoning is bad, they can reject the recommendation based on data. Or if they think it’s good, they’ll be able to explain why it’s good– because we have provided them with an explanation.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fde8b9d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fde8b9d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52b0a83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52b0a83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4ca6cc4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4ca6cc4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 my lab has been doing a lot of ground work for solving the overall problem of creating a metric. I want to introduce you to one of the results that we have in the form of grammar patterns.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Grammar patterns are a way to describe, at a high level, the grammatical structure of identifiers and how these structures map to program behavior and developer comprehension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da0c3e52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da0c3e52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1da0c3e5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1da0c3e5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contrast with linters, which are only concerned with lexical structure, or AI which is black box prediction that is not explanable.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fff1955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fff1955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Can we trust these techniques when the underlying information they are using can vary in quality and we cannot measure that quality easily? If a technique, or a research study, relies on identifier name information, can it be trusted if the identifiers it relies on may vary in quality between systems and we cannot measure or control for this quality?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9582142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9582142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fff1955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fff1955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fbf95481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fbf95481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Christian Newman, I’m faculty in the Department of Software Engineering at Rochester Institute of Technology, and I’m the head researcher at SCANL lab.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a2aecea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a2aecea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I want to talk to you about identifiers. You can see some examples here on the slide– there’s quite a collection, but they should look familiar to you in a way. Some are 1 token, others have 2 or more tokens, some of them start with prepositions or verbs, some are method names, others function-local variable names. But the realy question I wanna ask you here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a2aecea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a2aecea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these high quality?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sure everyone has an opinion, or would if you saw more of the code, perhaps. But the fact is that we’d have to get people together and talk about it– there’s no objective way to say whether they’re good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 lot of ways to estimate quality. Naming conventions, our experiences, our education, our understanding of the problem domain, etc. But let’s be honest, this is close to creative writing.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3ab10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3ab10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yet, there’s something to a good name. We’ve all seen bad names– we know what we don’t like when we see it. Might even get into a debate about it, might even argue about what specifically makes it bad and disagree.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a2aecea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a2aecea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comprehension is at the core of software development. Comprehending the code precedes every other activity from adding features to bug fixing to maintenance.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critical that we have a way to ensure that the way we describe code behavior does not degrade comprehension.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Different groups of people will probably prefer different types of identifiers. </a:t>
            </a:r>
            <a:endParaRPr/>
          </a:p>
          <a:p>
            <a:pPr indent="457200" lvl="0" marL="0" rtl="0" algn="l">
              <a:spcBef>
                <a:spcPts val="0"/>
              </a:spcBef>
              <a:spcAft>
                <a:spcPts val="0"/>
              </a:spcAft>
              <a:buNone/>
            </a:pPr>
            <a:r>
              <a:rPr lang="en"/>
              <a:t>A new programming student, due to lack of experience with the language of software development, is looking at a foreign language. </a:t>
            </a:r>
            <a:endParaRPr/>
          </a:p>
          <a:p>
            <a:pPr indent="457200" lvl="0" marL="0" rtl="0" algn="l">
              <a:spcBef>
                <a:spcPts val="0"/>
              </a:spcBef>
              <a:spcAft>
                <a:spcPts val="0"/>
              </a:spcAft>
              <a:buNone/>
            </a:pPr>
            <a:r>
              <a:rPr lang="en"/>
              <a:t>Whereas an expert understands programming colloquialisms and idioms. The same difference can be seen between domain experts and domain novices.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want this metric to be useful– who is this code intended for? Who is reading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Software dev language in code is a foreign language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a2aecea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a2aecea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9582142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9582142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given the problems I just described, what do we need to do? Well, we need to understand how different identifier characteristics influence human and machine comprehension. We need a way to use these measurements to explain what is wrong, or right, about an identifier. And we need to turn these measurements into a metric that can provide us with an objective measure of quality– for humans or for machines.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lets be clear, this can be helpful for machines, too. An AI, or code analysis tool, still needs to read and understand what it’s looking at, and the quality of the code will influence the quality of answers produced by these approaches.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fbf95481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fbf95481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rot="10800000">
            <a:off x="0" y="3093235"/>
            <a:ext cx="8458200" cy="712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57" name="Google Shape;57;p14"/>
          <p:cNvSpPr txBox="1"/>
          <p:nvPr>
            <p:ph idx="1" type="subTitle"/>
          </p:nvPr>
        </p:nvSpPr>
        <p:spPr>
          <a:xfrm>
            <a:off x="685800" y="3093357"/>
            <a:ext cx="7772400" cy="712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
        <p:nvSpPr>
          <p:cNvPr id="58" name="Google Shape;58;p1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62" name="Google Shape;62;p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2900" lvl="1" marL="9144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17500" lvl="2" marL="13716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00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3" name="Google Shape;63;p15"/>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6"/>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67" name="Google Shape;67;p16"/>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marR="0" rtl="0" algn="l">
              <a:lnSpc>
                <a:spcPct val="100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marR="0" rtl="0" algn="l">
              <a:lnSpc>
                <a:spcPct val="100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68" name="Google Shape;68;p16"/>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marR="0" rtl="0" algn="l">
              <a:lnSpc>
                <a:spcPct val="100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marR="0" rtl="0" algn="l">
              <a:lnSpc>
                <a:spcPct val="100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69" name="Google Shape;69;p16"/>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7"/>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3" name="Google Shape;73;p17"/>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8"/>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stStyle>
          <a:p/>
        </p:txBody>
      </p:sp>
      <p:sp>
        <p:nvSpPr>
          <p:cNvPr id="77" name="Google Shape;77;p18"/>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4" name="Shape 84"/>
        <p:cNvGrpSpPr/>
        <p:nvPr/>
      </p:nvGrpSpPr>
      <p:grpSpPr>
        <a:xfrm>
          <a:off x="0" y="0"/>
          <a:ext cx="0" cy="0"/>
          <a:chOff x="0" y="0"/>
          <a:chExt cx="0" cy="0"/>
        </a:xfrm>
      </p:grpSpPr>
      <p:cxnSp>
        <p:nvCxnSpPr>
          <p:cNvPr id="85" name="Google Shape;85;p2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7" name="Google Shape;87;p21"/>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9" name="Shape 89"/>
        <p:cNvGrpSpPr/>
        <p:nvPr/>
      </p:nvGrpSpPr>
      <p:grpSpPr>
        <a:xfrm>
          <a:off x="0" y="0"/>
          <a:ext cx="0" cy="0"/>
          <a:chOff x="0" y="0"/>
          <a:chExt cx="0" cy="0"/>
        </a:xfrm>
      </p:grpSpPr>
      <p:cxnSp>
        <p:nvCxnSpPr>
          <p:cNvPr id="90" name="Google Shape;90;p2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91" name="Google Shape;91;p2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8" name="Google Shape;108;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2" name="Google Shape;11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sp>
        <p:nvSpPr>
          <p:cNvPr id="114" name="Google Shape;114;p28"/>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28"/>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16" name="Google Shape;116;p2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7" name="Google Shape;117;p2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9" name="Google Shape;11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9"/>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122" name="Google Shape;12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26" name="Google Shape;126;p30"/>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3.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52" name="Google Shape;52;p13"/>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marR="0" rtl="0" algn="l">
              <a:lnSpc>
                <a:spcPct val="100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marR="0" rtl="0" algn="l">
              <a:lnSpc>
                <a:spcPct val="100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0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82" name="Google Shape;8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github.com/SCANL/identifier_name_structure_catalog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www.scanl.org/" TargetMode="External"/><Relationship Id="rId4" Type="http://schemas.openxmlformats.org/officeDocument/2006/relationships/hyperlink" Target="https://github.com/SCANL/identifier_name_structure_catalogue" TargetMode="External"/><Relationship Id="rId5" Type="http://schemas.openxmlformats.org/officeDocument/2006/relationships/hyperlink" Target="https://github.com/SCANL/IDEAL" TargetMode="External"/><Relationship Id="rId6" Type="http://schemas.openxmlformats.org/officeDocument/2006/relationships/hyperlink" Target="mailto:cdnvse@rit.edu" TargetMode="External"/><Relationship Id="rId7"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2"/>
          <p:cNvSpPr txBox="1"/>
          <p:nvPr>
            <p:ph type="ctrTitle"/>
          </p:nvPr>
        </p:nvSpPr>
        <p:spPr>
          <a:xfrm>
            <a:off x="446400" y="1078675"/>
            <a:ext cx="8251200" cy="17745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None/>
            </a:pPr>
            <a:r>
              <a:rPr lang="en" sz="3500"/>
              <a:t>Crafting Strong Identifier Names</a:t>
            </a:r>
            <a:endParaRPr sz="3500"/>
          </a:p>
        </p:txBody>
      </p:sp>
      <p:sp>
        <p:nvSpPr>
          <p:cNvPr id="135" name="Google Shape;135;p3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Christian Newman &amp; SCANL Lab</a:t>
            </a:r>
            <a:endParaRPr/>
          </a:p>
        </p:txBody>
      </p:sp>
      <p:sp>
        <p:nvSpPr>
          <p:cNvPr id="136" name="Google Shape;136;p3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37" name="Google Shape;137;p32"/>
          <p:cNvSpPr txBox="1"/>
          <p:nvPr/>
        </p:nvSpPr>
        <p:spPr>
          <a:xfrm>
            <a:off x="3171300" y="4152200"/>
            <a:ext cx="40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Name structure catalogue</a:t>
            </a:r>
            <a:endParaRPr/>
          </a:p>
        </p:txBody>
      </p:sp>
      <p:sp>
        <p:nvSpPr>
          <p:cNvPr id="204" name="Google Shape;204;p4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a:t>
            </a:r>
            <a:r>
              <a:rPr lang="en"/>
              <a:t>e created a </a:t>
            </a:r>
            <a:r>
              <a:rPr lang="en"/>
              <a:t>catalogue</a:t>
            </a:r>
            <a:r>
              <a:rPr lang="en"/>
              <a:t> of identifier naming structures:</a:t>
            </a:r>
            <a:endParaRPr/>
          </a:p>
          <a:p>
            <a:pPr indent="-342900" lvl="1" marL="914400" rtl="0" algn="l">
              <a:spcBef>
                <a:spcPts val="0"/>
              </a:spcBef>
              <a:spcAft>
                <a:spcPts val="0"/>
              </a:spcAft>
              <a:buSzPts val="1800"/>
              <a:buChar char="○"/>
            </a:pPr>
            <a:r>
              <a:rPr lang="en" u="sng">
                <a:solidFill>
                  <a:schemeClr val="hlink"/>
                </a:solidFill>
                <a:hlinkClick r:id="rId3"/>
              </a:rPr>
              <a:t>https://github.com/SCANL/identifier_name_structure_catalogue</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This a glimpse of the sub-language we have been discussing</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i="1" lang="en"/>
              <a:t>These are some of the basic natural language phrasal structures that we, as developers, have created</a:t>
            </a:r>
            <a:endParaRPr i="1"/>
          </a:p>
        </p:txBody>
      </p:sp>
      <p:sp>
        <p:nvSpPr>
          <p:cNvPr id="205" name="Google Shape;205;p4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Tool for Developers</a:t>
            </a:r>
            <a:endParaRPr/>
          </a:p>
        </p:txBody>
      </p:sp>
      <p:sp>
        <p:nvSpPr>
          <p:cNvPr id="211" name="Google Shape;211;p4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12" name="Google Shape;212;p42"/>
          <p:cNvPicPr preferRelativeResize="0"/>
          <p:nvPr/>
        </p:nvPicPr>
        <p:blipFill>
          <a:blip r:embed="rId3">
            <a:alphaModFix/>
          </a:blip>
          <a:stretch>
            <a:fillRect/>
          </a:stretch>
        </p:blipFill>
        <p:spPr>
          <a:xfrm>
            <a:off x="152400" y="1617632"/>
            <a:ext cx="8534398" cy="28218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18" name="Google Shape;218;p4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Goal 1: Fully explore the diversity of grammar patterns </a:t>
            </a:r>
            <a:endParaRPr/>
          </a:p>
          <a:p>
            <a:pPr indent="-342900" lvl="1" marL="914400" rtl="0" algn="l">
              <a:spcBef>
                <a:spcPts val="0"/>
              </a:spcBef>
              <a:spcAft>
                <a:spcPts val="0"/>
              </a:spcAft>
              <a:buSzPts val="1800"/>
              <a:buChar char="○"/>
            </a:pPr>
            <a:r>
              <a:rPr lang="en"/>
              <a:t>And, thus, gain a formal understanding of the language of software</a:t>
            </a:r>
            <a:endParaRPr/>
          </a:p>
          <a:p>
            <a:pPr indent="-381000" lvl="0" marL="457200" rtl="0" algn="l">
              <a:spcBef>
                <a:spcPts val="0"/>
              </a:spcBef>
              <a:spcAft>
                <a:spcPts val="0"/>
              </a:spcAft>
              <a:buSzPts val="2400"/>
              <a:buChar char="●"/>
            </a:pPr>
            <a:r>
              <a:rPr lang="en"/>
              <a:t>Goal 2: Create data-driven naming guidelines</a:t>
            </a:r>
            <a:endParaRPr/>
          </a:p>
          <a:p>
            <a:pPr indent="-342900" lvl="1" marL="914400" rtl="0" algn="l">
              <a:spcBef>
                <a:spcPts val="0"/>
              </a:spcBef>
              <a:spcAft>
                <a:spcPts val="0"/>
              </a:spcAft>
              <a:buSzPts val="1800"/>
              <a:buChar char="○"/>
            </a:pPr>
            <a:r>
              <a:rPr lang="en"/>
              <a:t>A set of </a:t>
            </a:r>
            <a:r>
              <a:rPr b="1" lang="en"/>
              <a:t>measurements </a:t>
            </a:r>
            <a:r>
              <a:rPr lang="en"/>
              <a:t>that are used to create a </a:t>
            </a:r>
            <a:r>
              <a:rPr b="1" lang="en"/>
              <a:t>naming metric</a:t>
            </a:r>
            <a:endParaRPr b="1"/>
          </a:p>
          <a:p>
            <a:pPr indent="-342900" lvl="1" marL="914400" rtl="0" algn="l">
              <a:spcBef>
                <a:spcPts val="0"/>
              </a:spcBef>
              <a:spcAft>
                <a:spcPts val="0"/>
              </a:spcAft>
              <a:buSzPts val="1800"/>
              <a:buChar char="○"/>
            </a:pPr>
            <a:r>
              <a:rPr lang="en"/>
              <a:t>Requires many, many </a:t>
            </a:r>
            <a:r>
              <a:rPr b="1" lang="en"/>
              <a:t>human subjects </a:t>
            </a:r>
            <a:r>
              <a:rPr lang="en"/>
              <a:t>trials</a:t>
            </a:r>
            <a:endParaRPr/>
          </a:p>
          <a:p>
            <a:pPr indent="-381000" lvl="0" marL="457200" rtl="0" algn="l">
              <a:spcBef>
                <a:spcPts val="0"/>
              </a:spcBef>
              <a:spcAft>
                <a:spcPts val="0"/>
              </a:spcAft>
              <a:buSzPts val="2400"/>
              <a:buChar char="●"/>
            </a:pPr>
            <a:r>
              <a:rPr lang="en"/>
              <a:t>Goal 3: Create a framework for optimizing names</a:t>
            </a:r>
            <a:endParaRPr/>
          </a:p>
          <a:p>
            <a:pPr indent="-342900" lvl="1" marL="914400" rtl="0" algn="l">
              <a:spcBef>
                <a:spcPts val="0"/>
              </a:spcBef>
              <a:spcAft>
                <a:spcPts val="0"/>
              </a:spcAft>
              <a:buSzPts val="1800"/>
              <a:buChar char="○"/>
            </a:pPr>
            <a:r>
              <a:rPr lang="en"/>
              <a:t>Prioritize</a:t>
            </a:r>
            <a:r>
              <a:rPr lang="en"/>
              <a:t> ease of comprehension </a:t>
            </a:r>
            <a:r>
              <a:rPr b="1" lang="en"/>
              <a:t>for the reader</a:t>
            </a:r>
            <a:endParaRPr/>
          </a:p>
          <a:p>
            <a:pPr indent="-342900" lvl="1" marL="914400" rtl="0" algn="l">
              <a:spcBef>
                <a:spcPts val="0"/>
              </a:spcBef>
              <a:spcAft>
                <a:spcPts val="0"/>
              </a:spcAft>
              <a:buSzPts val="1800"/>
              <a:buChar char="○"/>
            </a:pPr>
            <a:r>
              <a:rPr lang="en"/>
              <a:t>Prioritize </a:t>
            </a:r>
            <a:r>
              <a:rPr b="1" lang="en"/>
              <a:t>explainability</a:t>
            </a:r>
            <a:endParaRPr b="1"/>
          </a:p>
          <a:p>
            <a:pPr indent="-342900" lvl="1" marL="914400" rtl="0" algn="l">
              <a:spcBef>
                <a:spcPts val="0"/>
              </a:spcBef>
              <a:spcAft>
                <a:spcPts val="0"/>
              </a:spcAft>
              <a:buSzPts val="1800"/>
              <a:buChar char="○"/>
            </a:pPr>
            <a:r>
              <a:rPr lang="en"/>
              <a:t>Approach </a:t>
            </a:r>
            <a:r>
              <a:rPr b="1" lang="en"/>
              <a:t>optimal comprehensibility</a:t>
            </a:r>
            <a:endParaRPr b="1"/>
          </a:p>
          <a:p>
            <a:pPr indent="-381000" lvl="0" marL="457200" rtl="0" algn="l">
              <a:spcBef>
                <a:spcPts val="0"/>
              </a:spcBef>
              <a:spcAft>
                <a:spcPts val="0"/>
              </a:spcAft>
              <a:buSzPts val="2400"/>
              <a:buChar char="●"/>
            </a:pPr>
            <a:r>
              <a:rPr lang="en"/>
              <a:t>Goal 4: Educating developers at all levels</a:t>
            </a:r>
            <a:endParaRPr/>
          </a:p>
        </p:txBody>
      </p:sp>
      <p:sp>
        <p:nvSpPr>
          <p:cNvPr id="219" name="Google Shape;219;p4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25" name="Google Shape;225;p4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You can find more at our webpage!</a:t>
            </a:r>
            <a:endParaRPr/>
          </a:p>
          <a:p>
            <a:pPr indent="-342900" lvl="1" marL="914400" rtl="0" algn="l">
              <a:spcBef>
                <a:spcPts val="0"/>
              </a:spcBef>
              <a:spcAft>
                <a:spcPts val="0"/>
              </a:spcAft>
              <a:buSzPts val="1800"/>
              <a:buChar char="○"/>
            </a:pPr>
            <a:r>
              <a:rPr lang="en" u="sng">
                <a:solidFill>
                  <a:schemeClr val="hlink"/>
                </a:solidFill>
                <a:hlinkClick r:id="rId3"/>
              </a:rPr>
              <a:t>https://www.scanl.org/</a:t>
            </a:r>
            <a:endParaRPr/>
          </a:p>
          <a:p>
            <a:pPr indent="-381000" lvl="0" marL="457200" rtl="0" algn="l">
              <a:spcBef>
                <a:spcPts val="0"/>
              </a:spcBef>
              <a:spcAft>
                <a:spcPts val="0"/>
              </a:spcAft>
              <a:buSzPts val="2400"/>
              <a:buChar char="●"/>
            </a:pPr>
            <a:r>
              <a:rPr lang="en"/>
              <a:t>The catalog is on GitHub and is public data</a:t>
            </a:r>
            <a:endParaRPr/>
          </a:p>
          <a:p>
            <a:pPr indent="-342900" lvl="1" marL="914400" rtl="0" algn="l">
              <a:spcBef>
                <a:spcPts val="0"/>
              </a:spcBef>
              <a:spcAft>
                <a:spcPts val="0"/>
              </a:spcAft>
              <a:buSzPts val="1800"/>
              <a:buChar char="○"/>
            </a:pPr>
            <a:r>
              <a:rPr lang="en" u="sng">
                <a:solidFill>
                  <a:schemeClr val="hlink"/>
                </a:solidFill>
                <a:hlinkClick r:id="rId4"/>
              </a:rPr>
              <a:t>https://github.com/SCANL/identifier_name_structure_catalogue</a:t>
            </a:r>
            <a:endParaRPr/>
          </a:p>
          <a:p>
            <a:pPr indent="-381000" lvl="0" marL="457200" rtl="0" algn="l">
              <a:spcBef>
                <a:spcPts val="0"/>
              </a:spcBef>
              <a:spcAft>
                <a:spcPts val="0"/>
              </a:spcAft>
              <a:buSzPts val="2400"/>
              <a:buChar char="●"/>
            </a:pPr>
            <a:r>
              <a:rPr lang="en"/>
              <a:t>IntelliJ prototype is also open</a:t>
            </a:r>
            <a:endParaRPr/>
          </a:p>
          <a:p>
            <a:pPr indent="-342900" lvl="1" marL="914400" rtl="0" algn="l">
              <a:spcBef>
                <a:spcPts val="0"/>
              </a:spcBef>
              <a:spcAft>
                <a:spcPts val="0"/>
              </a:spcAft>
              <a:buSzPts val="1800"/>
              <a:buChar char="○"/>
            </a:pPr>
            <a:r>
              <a:rPr lang="en" u="sng">
                <a:solidFill>
                  <a:schemeClr val="hlink"/>
                </a:solidFill>
                <a:hlinkClick r:id="rId5"/>
              </a:rPr>
              <a:t>https://github.com/SCANL/IDEAL</a:t>
            </a:r>
            <a:endParaRPr/>
          </a:p>
          <a:p>
            <a:pPr indent="-381000" lvl="0" marL="457200" rtl="0" algn="l">
              <a:spcBef>
                <a:spcPts val="0"/>
              </a:spcBef>
              <a:spcAft>
                <a:spcPts val="0"/>
              </a:spcAft>
              <a:buSzPts val="2400"/>
              <a:buChar char="●"/>
            </a:pPr>
            <a:r>
              <a:rPr lang="en"/>
              <a:t>Contact:</a:t>
            </a:r>
            <a:endParaRPr/>
          </a:p>
          <a:p>
            <a:pPr indent="-342900" lvl="1" marL="914400" rtl="0" algn="l">
              <a:spcBef>
                <a:spcPts val="0"/>
              </a:spcBef>
              <a:spcAft>
                <a:spcPts val="0"/>
              </a:spcAft>
              <a:buSzPts val="1800"/>
              <a:buChar char="○"/>
            </a:pPr>
            <a:r>
              <a:rPr lang="en" u="sng">
                <a:solidFill>
                  <a:schemeClr val="hlink"/>
                </a:solidFill>
                <a:hlinkClick r:id="rId6"/>
              </a:rPr>
              <a:t>cdnvse@rit.edu</a:t>
            </a:r>
            <a:endParaRPr/>
          </a:p>
        </p:txBody>
      </p:sp>
      <p:sp>
        <p:nvSpPr>
          <p:cNvPr id="226" name="Google Shape;226;p4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27" name="Google Shape;227;p44"/>
          <p:cNvPicPr preferRelativeResize="0"/>
          <p:nvPr/>
        </p:nvPicPr>
        <p:blipFill>
          <a:blip r:embed="rId7">
            <a:alphaModFix/>
          </a:blip>
          <a:stretch>
            <a:fillRect/>
          </a:stretch>
        </p:blipFill>
        <p:spPr>
          <a:xfrm>
            <a:off x="5115250" y="3009250"/>
            <a:ext cx="1916551" cy="1916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One of our more recent contributions is in the idea of </a:t>
            </a:r>
            <a:r>
              <a:rPr b="1" i="1" lang="en"/>
              <a:t>grammar patterns</a:t>
            </a:r>
            <a:endParaRPr b="1" i="1"/>
          </a:p>
          <a:p>
            <a:pPr indent="-336550" lvl="1" marL="914400" rtl="0" algn="l">
              <a:spcBef>
                <a:spcPts val="0"/>
              </a:spcBef>
              <a:spcAft>
                <a:spcPts val="0"/>
              </a:spcAft>
              <a:buSzPts val="1700"/>
              <a:buChar char="○"/>
            </a:pPr>
            <a:r>
              <a:rPr lang="en" sz="1700"/>
              <a:t>A way to </a:t>
            </a:r>
            <a:r>
              <a:rPr b="1" i="1" lang="en" sz="1700"/>
              <a:t>measure, express, and comprehend</a:t>
            </a:r>
            <a:r>
              <a:rPr lang="en" sz="1700"/>
              <a:t> identifier meaning and characteristics using part-of-speech tag sequences</a:t>
            </a:r>
            <a:endParaRPr sz="1700"/>
          </a:p>
          <a:p>
            <a:pPr indent="0" lvl="0" marL="457200" rtl="0" algn="l">
              <a:spcBef>
                <a:spcPts val="600"/>
              </a:spcBef>
              <a:spcAft>
                <a:spcPts val="0"/>
              </a:spcAft>
              <a:buNone/>
            </a:pPr>
            <a:r>
              <a:t/>
            </a:r>
            <a:endParaRPr sz="1700"/>
          </a:p>
          <a:p>
            <a:pPr indent="-381000" lvl="0" marL="457200" rtl="0" algn="l">
              <a:spcBef>
                <a:spcPts val="600"/>
              </a:spcBef>
              <a:spcAft>
                <a:spcPts val="0"/>
              </a:spcAft>
              <a:buSzPts val="2400"/>
              <a:buChar char="●"/>
            </a:pPr>
            <a:r>
              <a:rPr lang="en"/>
              <a:t>Allow us to study high-level identifier naming patterns and semantics</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Provide </a:t>
            </a:r>
            <a:r>
              <a:rPr i="1" lang="en"/>
              <a:t>insight</a:t>
            </a:r>
            <a:r>
              <a:rPr lang="en"/>
              <a:t> into the language of software devs</a:t>
            </a:r>
            <a:endParaRPr/>
          </a:p>
        </p:txBody>
      </p:sp>
      <p:sp>
        <p:nvSpPr>
          <p:cNvPr id="233" name="Google Shape;233;p4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work so far</a:t>
            </a:r>
            <a:endParaRPr/>
          </a:p>
        </p:txBody>
      </p:sp>
      <p:sp>
        <p:nvSpPr>
          <p:cNvPr id="234" name="Google Shape;234;p4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46"/>
          <p:cNvSpPr txBox="1"/>
          <p:nvPr>
            <p:ph idx="1" type="body"/>
          </p:nvPr>
        </p:nvSpPr>
        <p:spPr>
          <a:xfrm>
            <a:off x="457200" y="1728700"/>
            <a:ext cx="8229600" cy="302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need a formal understanding of how identifier characteristics influence comprehension.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has to take into account varying levels of experience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Doing so will allow us to provably support comprehension for anyone (even machines) despite experience level. </a:t>
            </a:r>
            <a:endParaRPr/>
          </a:p>
        </p:txBody>
      </p:sp>
      <p:sp>
        <p:nvSpPr>
          <p:cNvPr id="240" name="Google Shape;240;p4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Most importantly</a:t>
            </a:r>
            <a:endParaRPr/>
          </a:p>
        </p:txBody>
      </p:sp>
      <p:sp>
        <p:nvSpPr>
          <p:cNvPr id="241" name="Google Shape;241;p4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this help?</a:t>
            </a:r>
            <a:endParaRPr/>
          </a:p>
        </p:txBody>
      </p:sp>
      <p:sp>
        <p:nvSpPr>
          <p:cNvPr id="247" name="Google Shape;247;p4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Grammar patterns highlight the semantics identifiers</a:t>
            </a:r>
            <a:endParaRPr/>
          </a:p>
          <a:p>
            <a:pPr indent="-342900" lvl="1" marL="914400" rtl="0" algn="l">
              <a:spcBef>
                <a:spcPts val="0"/>
              </a:spcBef>
              <a:spcAft>
                <a:spcPts val="0"/>
              </a:spcAft>
              <a:buSzPts val="1800"/>
              <a:buChar char="○"/>
            </a:pPr>
            <a:r>
              <a:rPr lang="en"/>
              <a:t>We can tie these semantics to a coding context, such as event-driven code, or code that computes type conversions</a:t>
            </a:r>
            <a:endParaRPr/>
          </a:p>
          <a:p>
            <a:pPr indent="-381000" lvl="0" marL="457200" rtl="0" algn="l">
              <a:spcBef>
                <a:spcPts val="0"/>
              </a:spcBef>
              <a:spcAft>
                <a:spcPts val="0"/>
              </a:spcAft>
              <a:buSzPts val="2400"/>
              <a:buChar char="●"/>
            </a:pPr>
            <a:r>
              <a:rPr lang="en"/>
              <a:t>Grammar patterns allow us to explain</a:t>
            </a:r>
            <a:endParaRPr/>
          </a:p>
          <a:p>
            <a:pPr indent="-342900" lvl="1" marL="914400" rtl="0" algn="l">
              <a:spcBef>
                <a:spcPts val="0"/>
              </a:spcBef>
              <a:spcAft>
                <a:spcPts val="0"/>
              </a:spcAft>
              <a:buSzPts val="1800"/>
              <a:buChar char="○"/>
            </a:pPr>
            <a:r>
              <a:rPr lang="en"/>
              <a:t>We know what the pattern means, and can explain how it is typically used by developers.</a:t>
            </a:r>
            <a:endParaRPr/>
          </a:p>
          <a:p>
            <a:pPr indent="-342900" lvl="1" marL="914400" rtl="0" algn="l">
              <a:spcBef>
                <a:spcPts val="0"/>
              </a:spcBef>
              <a:spcAft>
                <a:spcPts val="0"/>
              </a:spcAft>
              <a:buSzPts val="1800"/>
              <a:buChar char="○"/>
            </a:pPr>
            <a:r>
              <a:rPr lang="en"/>
              <a:t>When we recommend a pattern, we recommend it </a:t>
            </a:r>
            <a:r>
              <a:rPr b="1" i="1" lang="en"/>
              <a:t>with</a:t>
            </a:r>
            <a:r>
              <a:rPr b="1" i="1" lang="en"/>
              <a:t> a reason</a:t>
            </a:r>
            <a:r>
              <a:rPr lang="en"/>
              <a:t>; this reasoning can be used to approve, or reject, a recommendation</a:t>
            </a:r>
            <a:endParaRPr/>
          </a:p>
          <a:p>
            <a:pPr indent="-381000" lvl="0" marL="457200" rtl="0" algn="l">
              <a:spcBef>
                <a:spcPts val="0"/>
              </a:spcBef>
              <a:spcAft>
                <a:spcPts val="0"/>
              </a:spcAft>
              <a:buSzPts val="2400"/>
              <a:buChar char="●"/>
            </a:pPr>
            <a:r>
              <a:rPr lang="en"/>
              <a:t>Grammar patterns are a measurable structure</a:t>
            </a:r>
            <a:endParaRPr/>
          </a:p>
          <a:p>
            <a:pPr indent="-342900" lvl="1" marL="914400" rtl="0" algn="l">
              <a:spcBef>
                <a:spcPts val="0"/>
              </a:spcBef>
              <a:spcAft>
                <a:spcPts val="0"/>
              </a:spcAft>
              <a:buSzPts val="1800"/>
              <a:buChar char="○"/>
            </a:pPr>
            <a:r>
              <a:rPr lang="en"/>
              <a:t>We can measure the effectiveness of different patterns for comprehension tasks</a:t>
            </a:r>
            <a:endParaRPr/>
          </a:p>
        </p:txBody>
      </p:sp>
      <p:sp>
        <p:nvSpPr>
          <p:cNvPr id="248" name="Google Shape;248;p4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4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are they important?</a:t>
            </a:r>
            <a:endParaRPr/>
          </a:p>
        </p:txBody>
      </p:sp>
      <p:sp>
        <p:nvSpPr>
          <p:cNvPr id="254" name="Google Shape;254;p4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Identifiers must be understood before </a:t>
            </a:r>
            <a:r>
              <a:rPr b="1" lang="en" sz="2000"/>
              <a:t>any other</a:t>
            </a:r>
            <a:r>
              <a:rPr lang="en" sz="2000"/>
              <a:t> coding activity </a:t>
            </a:r>
            <a:endParaRPr sz="2000"/>
          </a:p>
          <a:p>
            <a:pPr indent="-336550" lvl="1" marL="914400" rtl="0" algn="l">
              <a:spcBef>
                <a:spcPts val="0"/>
              </a:spcBef>
              <a:spcAft>
                <a:spcPts val="0"/>
              </a:spcAft>
              <a:buSzPts val="1700"/>
              <a:buChar char="○"/>
            </a:pPr>
            <a:r>
              <a:rPr lang="en" sz="1700"/>
              <a:t>Fixing bugs, adding features, cleaning, refactoring, patching</a:t>
            </a:r>
            <a:endParaRPr sz="1700"/>
          </a:p>
          <a:p>
            <a:pPr indent="-355600" lvl="0" marL="457200" rtl="0" algn="l">
              <a:spcBef>
                <a:spcPts val="0"/>
              </a:spcBef>
              <a:spcAft>
                <a:spcPts val="0"/>
              </a:spcAft>
              <a:buSzPts val="2000"/>
              <a:buChar char="●"/>
            </a:pPr>
            <a:r>
              <a:rPr lang="en" sz="2000"/>
              <a:t>Difficult to measure the influence of identifiers on comprehension	</a:t>
            </a:r>
            <a:endParaRPr sz="2000"/>
          </a:p>
          <a:p>
            <a:pPr indent="-336550" lvl="1" marL="914400" rtl="0" algn="l">
              <a:spcBef>
                <a:spcPts val="0"/>
              </a:spcBef>
              <a:spcAft>
                <a:spcPts val="0"/>
              </a:spcAft>
              <a:buSzPts val="1700"/>
              <a:buChar char="○"/>
            </a:pPr>
            <a:r>
              <a:rPr lang="en" sz="1700"/>
              <a:t>For humans OR for automated tools (e.g., AI)</a:t>
            </a:r>
            <a:endParaRPr sz="1700"/>
          </a:p>
          <a:p>
            <a:pPr indent="-355600" lvl="0" marL="457200" rtl="0" algn="l">
              <a:spcBef>
                <a:spcPts val="0"/>
              </a:spcBef>
              <a:spcAft>
                <a:spcPts val="0"/>
              </a:spcAft>
              <a:buSzPts val="2000"/>
              <a:buChar char="●"/>
            </a:pPr>
            <a:r>
              <a:rPr lang="en" sz="2000"/>
              <a:t>Many techniques use identifier information</a:t>
            </a:r>
            <a:endParaRPr sz="2000"/>
          </a:p>
          <a:p>
            <a:pPr indent="-336550" lvl="1" marL="914400" rtl="0" algn="l">
              <a:spcBef>
                <a:spcPts val="0"/>
              </a:spcBef>
              <a:spcAft>
                <a:spcPts val="0"/>
              </a:spcAft>
              <a:buSzPts val="1700"/>
              <a:buChar char="○"/>
            </a:pPr>
            <a:r>
              <a:rPr lang="en" sz="1700"/>
              <a:t>Identifiers are a </a:t>
            </a:r>
            <a:r>
              <a:rPr b="1" lang="en" sz="1700"/>
              <a:t>threat to validity</a:t>
            </a:r>
            <a:endParaRPr sz="1700"/>
          </a:p>
          <a:p>
            <a:pPr indent="-336550" lvl="2" marL="1371600" rtl="0" algn="l">
              <a:spcBef>
                <a:spcPts val="0"/>
              </a:spcBef>
              <a:spcAft>
                <a:spcPts val="0"/>
              </a:spcAft>
              <a:buSzPts val="1700"/>
              <a:buChar char="■"/>
            </a:pPr>
            <a:r>
              <a:rPr lang="en" sz="1700"/>
              <a:t>Can we trust techniques/research that leverage identifiers if we can’t reason about (measure) the quality of identifiers they will be using?</a:t>
            </a:r>
            <a:endParaRPr sz="1700"/>
          </a:p>
          <a:p>
            <a:pPr indent="-355600" lvl="0" marL="457200" rtl="0" algn="l">
              <a:spcBef>
                <a:spcPts val="0"/>
              </a:spcBef>
              <a:spcAft>
                <a:spcPts val="0"/>
              </a:spcAft>
              <a:buSzPts val="2000"/>
              <a:buChar char="●"/>
            </a:pPr>
            <a:r>
              <a:rPr lang="en" sz="2000"/>
              <a:t>Problem can’t be solved using AI</a:t>
            </a:r>
            <a:endParaRPr sz="2000"/>
          </a:p>
          <a:p>
            <a:pPr indent="-336550" lvl="1" marL="914400" rtl="0" algn="l">
              <a:spcBef>
                <a:spcPts val="0"/>
              </a:spcBef>
              <a:spcAft>
                <a:spcPts val="0"/>
              </a:spcAft>
              <a:buSzPts val="1700"/>
              <a:buChar char="○"/>
            </a:pPr>
            <a:r>
              <a:rPr lang="en" sz="1700"/>
              <a:t>Developers may just assume that predictions are always correct</a:t>
            </a:r>
            <a:endParaRPr sz="1700"/>
          </a:p>
          <a:p>
            <a:pPr indent="-336550" lvl="2" marL="1371600" rtl="0" algn="l">
              <a:spcBef>
                <a:spcPts val="0"/>
              </a:spcBef>
              <a:spcAft>
                <a:spcPts val="0"/>
              </a:spcAft>
              <a:buSzPts val="1700"/>
              <a:buChar char="■"/>
            </a:pPr>
            <a:r>
              <a:rPr lang="en" sz="1700"/>
              <a:t>Exacerbated because the AI can’t explain itself and we cannot measure identifier quality</a:t>
            </a:r>
            <a:endParaRPr sz="1700"/>
          </a:p>
        </p:txBody>
      </p:sp>
      <p:sp>
        <p:nvSpPr>
          <p:cNvPr id="255" name="Google Shape;255;p4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4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this help?</a:t>
            </a:r>
            <a:endParaRPr/>
          </a:p>
        </p:txBody>
      </p:sp>
      <p:sp>
        <p:nvSpPr>
          <p:cNvPr id="261" name="Google Shape;261;p4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We need a way to deal with the semantics (i.e., meaning) of the identifier within its coding context</a:t>
            </a:r>
            <a:endParaRPr/>
          </a:p>
          <a:p>
            <a:pPr indent="-381000" lvl="0" marL="457200" rtl="0" algn="l">
              <a:spcBef>
                <a:spcPts val="0"/>
              </a:spcBef>
              <a:spcAft>
                <a:spcPts val="0"/>
              </a:spcAft>
              <a:buSzPts val="2400"/>
              <a:buChar char="●"/>
            </a:pPr>
            <a:r>
              <a:rPr lang="en"/>
              <a:t>Grammar patterns improve the semantic quality </a:t>
            </a:r>
            <a:endParaRPr/>
          </a:p>
          <a:p>
            <a:pPr indent="-342900" lvl="1" marL="914400" rtl="0" algn="l">
              <a:spcBef>
                <a:spcPts val="0"/>
              </a:spcBef>
              <a:spcAft>
                <a:spcPts val="0"/>
              </a:spcAft>
              <a:buSzPts val="1800"/>
              <a:buChar char="○"/>
            </a:pPr>
            <a:r>
              <a:rPr lang="en"/>
              <a:t>We can use them to understand </a:t>
            </a:r>
            <a:r>
              <a:rPr b="1" lang="en"/>
              <a:t>both meaning and structure</a:t>
            </a:r>
            <a:endParaRPr/>
          </a:p>
          <a:p>
            <a:pPr indent="-342900" lvl="1" marL="914400" rtl="0" algn="l">
              <a:spcBef>
                <a:spcPts val="0"/>
              </a:spcBef>
              <a:spcAft>
                <a:spcPts val="0"/>
              </a:spcAft>
              <a:buSzPts val="1800"/>
              <a:buChar char="○"/>
            </a:pPr>
            <a:r>
              <a:rPr lang="en"/>
              <a:t>We can explain </a:t>
            </a:r>
            <a:r>
              <a:rPr b="1" lang="en"/>
              <a:t>why</a:t>
            </a:r>
            <a:r>
              <a:rPr lang="en"/>
              <a:t> we are recommending a grammar pattern</a:t>
            </a:r>
            <a:endParaRPr/>
          </a:p>
          <a:p>
            <a:pPr indent="-342900" lvl="1" marL="914400" rtl="0" algn="l">
              <a:spcBef>
                <a:spcPts val="0"/>
              </a:spcBef>
              <a:spcAft>
                <a:spcPts val="0"/>
              </a:spcAft>
              <a:buSzPts val="1800"/>
              <a:buChar char="○"/>
            </a:pPr>
            <a:r>
              <a:rPr lang="en"/>
              <a:t>We can measure comprehension improvements using grammar patterns, which is currently very hard to do without them</a:t>
            </a:r>
            <a:endParaRPr/>
          </a:p>
          <a:p>
            <a:pPr indent="-342900" lvl="1" marL="914400" rtl="0" algn="l">
              <a:spcBef>
                <a:spcPts val="0"/>
              </a:spcBef>
              <a:spcAft>
                <a:spcPts val="0"/>
              </a:spcAft>
              <a:buSzPts val="1800"/>
              <a:buChar char="○"/>
            </a:pPr>
            <a:r>
              <a:rPr lang="en"/>
              <a:t>They help us understand </a:t>
            </a:r>
            <a:r>
              <a:rPr b="1" lang="en"/>
              <a:t>correctness</a:t>
            </a:r>
            <a:r>
              <a:rPr lang="en"/>
              <a:t> of the name</a:t>
            </a:r>
            <a:endParaRPr/>
          </a:p>
          <a:p>
            <a:pPr indent="-381000" lvl="0" marL="457200" rtl="0" algn="l">
              <a:spcBef>
                <a:spcPts val="0"/>
              </a:spcBef>
              <a:spcAft>
                <a:spcPts val="0"/>
              </a:spcAft>
              <a:buSzPts val="2400"/>
              <a:buChar char="●"/>
            </a:pPr>
            <a:r>
              <a:rPr lang="en"/>
              <a:t>Linters only deal with lexical information</a:t>
            </a:r>
            <a:endParaRPr/>
          </a:p>
          <a:p>
            <a:pPr indent="-381000" lvl="0" marL="457200" rtl="0" algn="l">
              <a:spcBef>
                <a:spcPts val="0"/>
              </a:spcBef>
              <a:spcAft>
                <a:spcPts val="0"/>
              </a:spcAft>
              <a:buSzPts val="2400"/>
              <a:buChar char="●"/>
            </a:pPr>
            <a:r>
              <a:rPr lang="en"/>
              <a:t>Purely AI approaches are not explainable</a:t>
            </a:r>
            <a:endParaRPr/>
          </a:p>
        </p:txBody>
      </p:sp>
      <p:sp>
        <p:nvSpPr>
          <p:cNvPr id="262" name="Google Shape;262;p4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5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Identifier names</a:t>
            </a:r>
            <a:endParaRPr/>
          </a:p>
          <a:p>
            <a:pPr indent="-342900" lvl="1" marL="914400" rtl="0" algn="l">
              <a:spcBef>
                <a:spcPts val="0"/>
              </a:spcBef>
              <a:spcAft>
                <a:spcPts val="0"/>
              </a:spcAft>
              <a:buSzPts val="1800"/>
              <a:buChar char="○"/>
            </a:pPr>
            <a:r>
              <a:rPr lang="en"/>
              <a:t>Function, class, function-local, parameter, attribute, global variables</a:t>
            </a:r>
            <a:endParaRPr/>
          </a:p>
          <a:p>
            <a:pPr indent="-342900" lvl="1" marL="914400" rtl="0" algn="l">
              <a:spcBef>
                <a:spcPts val="0"/>
              </a:spcBef>
              <a:spcAft>
                <a:spcPts val="0"/>
              </a:spcAft>
              <a:buSzPts val="1800"/>
              <a:buChar char="○"/>
            </a:pPr>
            <a:r>
              <a:rPr lang="en"/>
              <a:t>On average, 70% of the characters in code are in identifier names</a:t>
            </a:r>
            <a:endParaRPr/>
          </a:p>
          <a:p>
            <a:pPr indent="-381000" lvl="0" marL="457200" rtl="0" algn="l">
              <a:spcBef>
                <a:spcPts val="0"/>
              </a:spcBef>
              <a:spcAft>
                <a:spcPts val="0"/>
              </a:spcAft>
              <a:buSzPts val="2400"/>
              <a:buChar char="●"/>
            </a:pPr>
            <a:r>
              <a:rPr lang="en"/>
              <a:t>Identifier naming </a:t>
            </a:r>
            <a:r>
              <a:rPr lang="en"/>
              <a:t>is a largely unresolved problem</a:t>
            </a:r>
            <a:endParaRPr/>
          </a:p>
          <a:p>
            <a:pPr indent="-342900" lvl="1" marL="914400" rtl="0" algn="l">
              <a:spcBef>
                <a:spcPts val="0"/>
              </a:spcBef>
              <a:spcAft>
                <a:spcPts val="0"/>
              </a:spcAft>
              <a:buSzPts val="1800"/>
              <a:buChar char="○"/>
            </a:pPr>
            <a:r>
              <a:rPr lang="en"/>
              <a:t>No way to objectively measure quality, very little understanding of how identifiers and their characteristics influence comprehension</a:t>
            </a:r>
            <a:endParaRPr/>
          </a:p>
          <a:p>
            <a:pPr indent="-342900" lvl="1" marL="914400" rtl="0" algn="l">
              <a:spcBef>
                <a:spcPts val="0"/>
              </a:spcBef>
              <a:spcAft>
                <a:spcPts val="0"/>
              </a:spcAft>
              <a:buSzPts val="1800"/>
              <a:buChar char="○"/>
            </a:pPr>
            <a:r>
              <a:rPr lang="en"/>
              <a:t>“Bad” names slow comprehension, cause developers to introduce bugs or other problems into the code due to misunderstanding</a:t>
            </a:r>
            <a:endParaRPr/>
          </a:p>
          <a:p>
            <a:pPr indent="-381000" lvl="0" marL="457200" rtl="0" algn="l">
              <a:spcBef>
                <a:spcPts val="0"/>
              </a:spcBef>
              <a:spcAft>
                <a:spcPts val="0"/>
              </a:spcAft>
              <a:buSzPts val="2400"/>
              <a:buChar char="●"/>
            </a:pPr>
            <a:r>
              <a:rPr lang="en"/>
              <a:t>Identifiers have a unique phrasal structure</a:t>
            </a:r>
            <a:endParaRPr/>
          </a:p>
          <a:p>
            <a:pPr indent="-342900" lvl="1" marL="914400" rtl="0" algn="l">
              <a:spcBef>
                <a:spcPts val="0"/>
              </a:spcBef>
              <a:spcAft>
                <a:spcPts val="0"/>
              </a:spcAft>
              <a:buSzPts val="1800"/>
              <a:buChar char="○"/>
            </a:pPr>
            <a:r>
              <a:rPr lang="en"/>
              <a:t>They don’t follow the same rules as human language</a:t>
            </a:r>
            <a:endParaRPr/>
          </a:p>
          <a:p>
            <a:pPr indent="-342900" lvl="1" marL="914400" rtl="0" algn="l">
              <a:spcBef>
                <a:spcPts val="0"/>
              </a:spcBef>
              <a:spcAft>
                <a:spcPts val="0"/>
              </a:spcAft>
              <a:buSzPts val="1800"/>
              <a:buChar char="○"/>
            </a:pPr>
            <a:r>
              <a:rPr lang="en"/>
              <a:t>Off-the-shelf NLP techniques underperform on identifiers</a:t>
            </a:r>
            <a:endParaRPr/>
          </a:p>
        </p:txBody>
      </p:sp>
      <p:sp>
        <p:nvSpPr>
          <p:cNvPr id="268" name="Google Shape;268;p5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Identifier Naming</a:t>
            </a:r>
            <a:endParaRPr/>
          </a:p>
        </p:txBody>
      </p:sp>
      <p:sp>
        <p:nvSpPr>
          <p:cNvPr id="269" name="Google Shape;269;p5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SCANL</a:t>
            </a:r>
            <a:r>
              <a:rPr lang="en"/>
              <a:t> Lab</a:t>
            </a:r>
            <a:endParaRPr/>
          </a:p>
        </p:txBody>
      </p:sp>
      <p:sp>
        <p:nvSpPr>
          <p:cNvPr id="143" name="Google Shape;143;p33"/>
          <p:cNvSpPr txBox="1"/>
          <p:nvPr>
            <p:ph idx="1" type="body"/>
          </p:nvPr>
        </p:nvSpPr>
        <p:spPr>
          <a:xfrm>
            <a:off x="311700" y="1152475"/>
            <a:ext cx="8520600" cy="28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study the latent </a:t>
            </a:r>
            <a:r>
              <a:rPr lang="en">
                <a:solidFill>
                  <a:schemeClr val="dk2"/>
                </a:solidFill>
              </a:rPr>
              <a:t>connection between source code behavior and the natural language elements</a:t>
            </a:r>
            <a:r>
              <a:rPr lang="en"/>
              <a:t> used to describe that behavior</a:t>
            </a:r>
            <a:endParaRPr/>
          </a:p>
          <a:p>
            <a:pPr indent="0" lvl="0" marL="0" rtl="0" algn="l">
              <a:spcBef>
                <a:spcPts val="1600"/>
              </a:spcBef>
              <a:spcAft>
                <a:spcPts val="0"/>
              </a:spcAft>
              <a:buNone/>
            </a:pPr>
            <a:r>
              <a:rPr b="1" lang="en"/>
              <a:t>Lab Founders: </a:t>
            </a:r>
            <a:r>
              <a:rPr lang="en"/>
              <a:t>Christian D. Newman, Reem S. Alsuhaibani, Michael J. Decker, and Emily Hill</a:t>
            </a:r>
            <a:endParaRPr b="1"/>
          </a:p>
          <a:p>
            <a:pPr indent="0" lvl="0" marL="0" rtl="0" algn="l">
              <a:spcBef>
                <a:spcPts val="1600"/>
              </a:spcBef>
              <a:spcAft>
                <a:spcPts val="0"/>
              </a:spcAft>
              <a:buNone/>
            </a:pPr>
            <a:r>
              <a:rPr b="1" lang="en"/>
              <a:t>Members</a:t>
            </a:r>
            <a:r>
              <a:rPr lang="en"/>
              <a:t>: Anthony Peruma, Tejal Vishnoi, Satyajit Mohapatra, Shimon Johnson, and Dishant Kaushik</a:t>
            </a:r>
            <a:endParaRPr/>
          </a:p>
          <a:p>
            <a:pPr indent="0" lvl="0" marL="0" rtl="0" algn="l">
              <a:spcBef>
                <a:spcPts val="1600"/>
              </a:spcBef>
              <a:spcAft>
                <a:spcPts val="0"/>
              </a:spcAft>
              <a:buNone/>
            </a:pPr>
            <a:r>
              <a:rPr b="1" lang="en"/>
              <a:t>Collaborators: </a:t>
            </a:r>
            <a:r>
              <a:rPr lang="en"/>
              <a:t>Mohamed Wiem Mkaouer, Marcos Zampieri, Timothy J. Sheldon</a:t>
            </a:r>
            <a:endParaRPr/>
          </a:p>
          <a:p>
            <a:pPr indent="0" lvl="0" marL="0" rtl="0" algn="l">
              <a:spcBef>
                <a:spcPts val="1600"/>
              </a:spcBef>
              <a:spcAft>
                <a:spcPts val="1600"/>
              </a:spcAft>
              <a:buNone/>
            </a:pPr>
            <a:r>
              <a:t/>
            </a:r>
            <a:endParaRPr/>
          </a:p>
        </p:txBody>
      </p:sp>
      <p:sp>
        <p:nvSpPr>
          <p:cNvPr id="144" name="Google Shape;144;p33"/>
          <p:cNvSpPr txBox="1"/>
          <p:nvPr/>
        </p:nvSpPr>
        <p:spPr>
          <a:xfrm>
            <a:off x="0" y="3975575"/>
            <a:ext cx="9144000" cy="7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For more information on our tools, datasets, and research:</a:t>
            </a:r>
            <a:endParaRPr>
              <a:solidFill>
                <a:srgbClr val="666666"/>
              </a:solidFill>
              <a:latin typeface="Roboto"/>
              <a:ea typeface="Roboto"/>
              <a:cs typeface="Roboto"/>
              <a:sym typeface="Roboto"/>
            </a:endParaRPr>
          </a:p>
          <a:p>
            <a:pPr indent="0" lvl="0" marL="0" rtl="0" algn="ctr">
              <a:spcBef>
                <a:spcPts val="0"/>
              </a:spcBef>
              <a:spcAft>
                <a:spcPts val="0"/>
              </a:spcAft>
              <a:buNone/>
            </a:pPr>
            <a:r>
              <a:rPr lang="en" sz="3000">
                <a:solidFill>
                  <a:srgbClr val="674EA7"/>
                </a:solidFill>
                <a:latin typeface="Proxima Nova"/>
                <a:ea typeface="Proxima Nova"/>
                <a:cs typeface="Proxima Nova"/>
                <a:sym typeface="Proxima Nova"/>
              </a:rPr>
              <a:t>https://scanl.org/</a:t>
            </a:r>
            <a:endParaRPr sz="3000">
              <a:solidFill>
                <a:srgbClr val="674EA7"/>
              </a:solidFill>
              <a:latin typeface="Proxima Nova"/>
              <a:ea typeface="Proxima Nova"/>
              <a:cs typeface="Proxima Nova"/>
              <a:sym typeface="Proxima Nova"/>
            </a:endParaRPr>
          </a:p>
        </p:txBody>
      </p:sp>
      <p:pic>
        <p:nvPicPr>
          <p:cNvPr id="145" name="Google Shape;145;p33"/>
          <p:cNvPicPr preferRelativeResize="0"/>
          <p:nvPr/>
        </p:nvPicPr>
        <p:blipFill>
          <a:blip r:embed="rId3">
            <a:alphaModFix/>
          </a:blip>
          <a:stretch>
            <a:fillRect/>
          </a:stretch>
        </p:blipFill>
        <p:spPr>
          <a:xfrm>
            <a:off x="7636406" y="77126"/>
            <a:ext cx="1361093" cy="765600"/>
          </a:xfrm>
          <a:prstGeom prst="rect">
            <a:avLst/>
          </a:prstGeom>
          <a:noFill/>
          <a:ln>
            <a:noFill/>
          </a:ln>
        </p:spPr>
      </p:pic>
      <p:sp>
        <p:nvSpPr>
          <p:cNvPr id="146" name="Google Shape;14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Identifiers</a:t>
            </a:r>
            <a:endParaRPr/>
          </a:p>
        </p:txBody>
      </p:sp>
      <p:sp>
        <p:nvSpPr>
          <p:cNvPr id="152" name="Google Shape;152;p3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boolean </a:t>
            </a:r>
            <a:r>
              <a:rPr b="1" lang="en" sz="1400">
                <a:solidFill>
                  <a:schemeClr val="dk1"/>
                </a:solidFill>
                <a:latin typeface="Courier New"/>
                <a:ea typeface="Courier New"/>
                <a:cs typeface="Courier New"/>
                <a:sym typeface="Courier New"/>
              </a:rPr>
              <a:t>isArraysAreEquals()</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void </a:t>
            </a:r>
            <a:r>
              <a:rPr b="1" lang="en" sz="1400">
                <a:solidFill>
                  <a:schemeClr val="dk1"/>
                </a:solidFill>
                <a:latin typeface="Courier New"/>
                <a:ea typeface="Courier New"/>
                <a:cs typeface="Courier New"/>
                <a:sym typeface="Courier New"/>
              </a:rPr>
              <a:t>getVobs()</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List&lt;int&gt; </a:t>
            </a:r>
            <a:r>
              <a:rPr b="1" lang="en" sz="1400">
                <a:solidFill>
                  <a:schemeClr val="dk1"/>
                </a:solidFill>
                <a:latin typeface="Courier New"/>
                <a:ea typeface="Courier New"/>
                <a:cs typeface="Courier New"/>
                <a:sym typeface="Courier New"/>
              </a:rPr>
              <a:t>arru8NumberList</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String </a:t>
            </a:r>
            <a:r>
              <a:rPr b="1" lang="en" sz="1400">
                <a:solidFill>
                  <a:schemeClr val="dk1"/>
                </a:solidFill>
                <a:latin typeface="Courier New"/>
                <a:ea typeface="Courier New"/>
                <a:cs typeface="Courier New"/>
                <a:sym typeface="Courier New"/>
              </a:rPr>
              <a:t>to_string()</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void </a:t>
            </a:r>
            <a:r>
              <a:rPr b="1" lang="en" sz="1400">
                <a:solidFill>
                  <a:schemeClr val="dk1"/>
                </a:solidFill>
                <a:latin typeface="Courier New"/>
                <a:ea typeface="Courier New"/>
                <a:cs typeface="Courier New"/>
                <a:sym typeface="Courier New"/>
              </a:rPr>
              <a:t>sort()</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long </a:t>
            </a:r>
            <a:r>
              <a:rPr b="1" lang="en" sz="1400">
                <a:solidFill>
                  <a:schemeClr val="dk1"/>
                </a:solidFill>
                <a:latin typeface="Courier New"/>
                <a:ea typeface="Courier New"/>
                <a:cs typeface="Courier New"/>
                <a:sym typeface="Courier New"/>
              </a:rPr>
              <a:t>query_Timeout_In_Ms</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String[] </a:t>
            </a:r>
            <a:r>
              <a:rPr b="1" lang="en" sz="1400">
                <a:solidFill>
                  <a:schemeClr val="dk1"/>
                </a:solidFill>
                <a:latin typeface="Courier New"/>
                <a:ea typeface="Courier New"/>
                <a:cs typeface="Courier New"/>
                <a:sym typeface="Courier New"/>
              </a:rPr>
              <a:t>method_Name_Prefixes</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bool </a:t>
            </a:r>
            <a:r>
              <a:rPr b="1" lang="en" sz="1400">
                <a:solidFill>
                  <a:schemeClr val="dk1"/>
                </a:solidFill>
                <a:latin typeface="Courier New"/>
                <a:ea typeface="Courier New"/>
                <a:cs typeface="Courier New"/>
                <a:sym typeface="Courier New"/>
              </a:rPr>
              <a:t>is_First_frame</a:t>
            </a:r>
            <a:endParaRPr b="1"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List&lt;int&gt; </a:t>
            </a:r>
            <a:r>
              <a:rPr b="1" lang="en" sz="1400">
                <a:solidFill>
                  <a:schemeClr val="dk1"/>
                </a:solidFill>
                <a:latin typeface="Courier New"/>
                <a:ea typeface="Courier New"/>
                <a:cs typeface="Courier New"/>
                <a:sym typeface="Courier New"/>
              </a:rPr>
              <a:t>all_invocation_matchers</a:t>
            </a:r>
            <a:endParaRPr b="1" sz="1400">
              <a:solidFill>
                <a:schemeClr val="dk1"/>
              </a:solidFill>
              <a:latin typeface="Courier New"/>
              <a:ea typeface="Courier New"/>
              <a:cs typeface="Courier New"/>
              <a:sym typeface="Courier New"/>
            </a:endParaRPr>
          </a:p>
        </p:txBody>
      </p:sp>
      <p:sp>
        <p:nvSpPr>
          <p:cNvPr id="153" name="Google Shape;153;p3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Are they high-quality?</a:t>
            </a:r>
            <a:endParaRPr/>
          </a:p>
        </p:txBody>
      </p:sp>
      <p:sp>
        <p:nvSpPr>
          <p:cNvPr id="159" name="Google Shape;159;p3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60" name="Google Shape;160;p3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What makes an identifier high-quality?</a:t>
            </a:r>
            <a:endParaRPr/>
          </a:p>
          <a:p>
            <a:pPr indent="-342900" lvl="1" marL="914400" rtl="0" algn="l">
              <a:spcBef>
                <a:spcPts val="0"/>
              </a:spcBef>
              <a:spcAft>
                <a:spcPts val="0"/>
              </a:spcAft>
              <a:buSzPts val="1800"/>
              <a:buChar char="○"/>
            </a:pPr>
            <a:r>
              <a:rPr lang="en"/>
              <a:t>Quality based on group naming conventions</a:t>
            </a:r>
            <a:endParaRPr/>
          </a:p>
          <a:p>
            <a:pPr indent="-342900" lvl="1" marL="914400" rtl="0" algn="l">
              <a:spcBef>
                <a:spcPts val="0"/>
              </a:spcBef>
              <a:spcAft>
                <a:spcPts val="0"/>
              </a:spcAft>
              <a:buSzPts val="1800"/>
              <a:buChar char="○"/>
            </a:pPr>
            <a:r>
              <a:rPr lang="en"/>
              <a:t>Quality based on education</a:t>
            </a:r>
            <a:endParaRPr/>
          </a:p>
          <a:p>
            <a:pPr indent="-342900" lvl="1" marL="914400" rtl="0" algn="l">
              <a:spcBef>
                <a:spcPts val="0"/>
              </a:spcBef>
              <a:spcAft>
                <a:spcPts val="0"/>
              </a:spcAft>
              <a:buSzPts val="1800"/>
              <a:buChar char="○"/>
            </a:pPr>
            <a:r>
              <a:rPr lang="en"/>
              <a:t>Quality based on </a:t>
            </a:r>
            <a:r>
              <a:rPr b="1" lang="en"/>
              <a:t>who is doing the comprehending</a:t>
            </a:r>
            <a:endParaRPr b="1"/>
          </a:p>
          <a:p>
            <a:pPr indent="-317500" lvl="2" marL="1371600" rtl="0" algn="l">
              <a:spcBef>
                <a:spcPts val="0"/>
              </a:spcBef>
              <a:spcAft>
                <a:spcPts val="0"/>
              </a:spcAft>
              <a:buSzPts val="1400"/>
              <a:buChar char="■"/>
            </a:pPr>
            <a:r>
              <a:rPr lang="en"/>
              <a:t>Domain knowledge, programming knowledge, general experience</a:t>
            </a:r>
            <a:endParaRPr/>
          </a:p>
          <a:p>
            <a:pPr indent="-381000" lvl="0" marL="457200" rtl="0" algn="l">
              <a:spcBef>
                <a:spcPts val="0"/>
              </a:spcBef>
              <a:spcAft>
                <a:spcPts val="0"/>
              </a:spcAft>
              <a:buSzPts val="2400"/>
              <a:buChar char="●"/>
            </a:pPr>
            <a:r>
              <a:rPr lang="en"/>
              <a:t>Quality is at least partially subjective</a:t>
            </a:r>
            <a:endParaRPr/>
          </a:p>
          <a:p>
            <a:pPr indent="0" lvl="0" marL="914400" rtl="0" algn="l">
              <a:spcBef>
                <a:spcPts val="600"/>
              </a:spcBef>
              <a:spcAft>
                <a:spcPts val="0"/>
              </a:spcAft>
              <a:buNone/>
            </a:pPr>
            <a:r>
              <a:t/>
            </a:r>
            <a:endParaRPr/>
          </a:p>
          <a:p>
            <a:pPr indent="-381000" lvl="0" marL="457200" rtl="0" algn="l">
              <a:spcBef>
                <a:spcPts val="600"/>
              </a:spcBef>
              <a:spcAft>
                <a:spcPts val="0"/>
              </a:spcAft>
              <a:buSzPts val="2400"/>
              <a:buChar char="●"/>
            </a:pPr>
            <a:r>
              <a:rPr lang="en"/>
              <a:t>There are no objective quality metrics for identifiers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 we’ve all seen it</a:t>
            </a:r>
            <a:endParaRPr/>
          </a:p>
        </p:txBody>
      </p:sp>
      <p:sp>
        <p:nvSpPr>
          <p:cNvPr id="166" name="Google Shape;166;p3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“pclHldr doesn’t make any sense, what is pcl??”</a:t>
            </a:r>
            <a:endParaRPr/>
          </a:p>
          <a:p>
            <a:pPr indent="-381000" lvl="0" marL="457200" rtl="0" algn="l">
              <a:spcBef>
                <a:spcPts val="0"/>
              </a:spcBef>
              <a:spcAft>
                <a:spcPts val="0"/>
              </a:spcAft>
              <a:buSzPts val="2400"/>
              <a:buChar char="●"/>
            </a:pPr>
            <a:r>
              <a:rPr lang="en"/>
              <a:t>“Why does this use str, and it’s not a string?”</a:t>
            </a:r>
            <a:endParaRPr/>
          </a:p>
          <a:p>
            <a:pPr indent="-381000" lvl="0" marL="457200" rtl="0" algn="l">
              <a:spcBef>
                <a:spcPts val="0"/>
              </a:spcBef>
              <a:spcAft>
                <a:spcPts val="0"/>
              </a:spcAft>
              <a:buSzPts val="2400"/>
              <a:buChar char="●"/>
            </a:pPr>
            <a:r>
              <a:rPr lang="en"/>
              <a:t>“Ugh hungarian notation is the worst”</a:t>
            </a:r>
            <a:endParaRPr/>
          </a:p>
          <a:p>
            <a:pPr indent="-381000" lvl="0" marL="457200" rtl="0" algn="l">
              <a:spcBef>
                <a:spcPts val="0"/>
              </a:spcBef>
              <a:spcAft>
                <a:spcPts val="0"/>
              </a:spcAft>
              <a:buSzPts val="2400"/>
              <a:buChar char="●"/>
            </a:pPr>
            <a:r>
              <a:rPr lang="en"/>
              <a:t>“Why is this identifier named ‘a’???”</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We know a bad identifier name when we see it.</a:t>
            </a:r>
            <a:endParaRPr/>
          </a:p>
          <a:p>
            <a:pPr indent="-342900" lvl="1" marL="914400" rtl="0" algn="l">
              <a:spcBef>
                <a:spcPts val="0"/>
              </a:spcBef>
              <a:spcAft>
                <a:spcPts val="0"/>
              </a:spcAft>
              <a:buSzPts val="1800"/>
              <a:buChar char="○"/>
            </a:pPr>
            <a:r>
              <a:rPr lang="en"/>
              <a:t>Sometimes it’s bad enough to approach being objectively bad</a:t>
            </a:r>
            <a:endParaRPr/>
          </a:p>
        </p:txBody>
      </p:sp>
      <p:sp>
        <p:nvSpPr>
          <p:cNvPr id="167" name="Google Shape;167;p3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 would be v.helpful</a:t>
            </a:r>
            <a:endParaRPr/>
          </a:p>
        </p:txBody>
      </p:sp>
      <p:sp>
        <p:nvSpPr>
          <p:cNvPr id="173" name="Google Shape;173;p3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Program comprehension is critically important</a:t>
            </a:r>
            <a:endParaRPr/>
          </a:p>
          <a:p>
            <a:pPr indent="-342900" lvl="1" marL="914400" rtl="0" algn="l">
              <a:spcBef>
                <a:spcPts val="0"/>
              </a:spcBef>
              <a:spcAft>
                <a:spcPts val="0"/>
              </a:spcAft>
              <a:buSzPts val="1800"/>
              <a:buChar char="○"/>
            </a:pPr>
            <a:r>
              <a:rPr lang="en"/>
              <a:t>Identifiers </a:t>
            </a:r>
            <a:r>
              <a:rPr b="1" lang="en"/>
              <a:t>must be understood</a:t>
            </a:r>
            <a:r>
              <a:rPr lang="en"/>
              <a:t> before any other coding activity</a:t>
            </a:r>
            <a:endParaRPr/>
          </a:p>
          <a:p>
            <a:pPr indent="-381000" lvl="0" marL="457200" rtl="0" algn="l">
              <a:spcBef>
                <a:spcPts val="0"/>
              </a:spcBef>
              <a:spcAft>
                <a:spcPts val="0"/>
              </a:spcAft>
              <a:buSzPts val="2400"/>
              <a:buChar char="●"/>
            </a:pPr>
            <a:r>
              <a:rPr lang="en"/>
              <a:t>All developers rely on identifiers</a:t>
            </a:r>
            <a:endParaRPr/>
          </a:p>
          <a:p>
            <a:pPr indent="-342900" lvl="1" marL="914400" rtl="0" algn="l">
              <a:spcBef>
                <a:spcPts val="0"/>
              </a:spcBef>
              <a:spcAft>
                <a:spcPts val="0"/>
              </a:spcAft>
              <a:buSzPts val="1800"/>
              <a:buChar char="○"/>
            </a:pPr>
            <a:r>
              <a:rPr lang="en"/>
              <a:t>Students and novices</a:t>
            </a:r>
            <a:endParaRPr/>
          </a:p>
          <a:p>
            <a:pPr indent="-342900" lvl="1" marL="914400" rtl="0" algn="l">
              <a:spcBef>
                <a:spcPts val="0"/>
              </a:spcBef>
              <a:spcAft>
                <a:spcPts val="0"/>
              </a:spcAft>
              <a:buSzPts val="1800"/>
              <a:buChar char="○"/>
            </a:pPr>
            <a:r>
              <a:rPr lang="en"/>
              <a:t>Onboarding new developers</a:t>
            </a:r>
            <a:endParaRPr/>
          </a:p>
          <a:p>
            <a:pPr indent="-342900" lvl="1" marL="914400" rtl="0" algn="l">
              <a:spcBef>
                <a:spcPts val="0"/>
              </a:spcBef>
              <a:spcAft>
                <a:spcPts val="0"/>
              </a:spcAft>
              <a:buSzPts val="1800"/>
              <a:buChar char="○"/>
            </a:pPr>
            <a:r>
              <a:rPr lang="en"/>
              <a:t>Experienced developers</a:t>
            </a:r>
            <a:endParaRPr/>
          </a:p>
          <a:p>
            <a:pPr indent="-342900" lvl="1" marL="914400" rtl="0" algn="l">
              <a:spcBef>
                <a:spcPts val="0"/>
              </a:spcBef>
              <a:spcAft>
                <a:spcPts val="0"/>
              </a:spcAft>
              <a:buSzPts val="1800"/>
              <a:buChar char="○"/>
            </a:pPr>
            <a:r>
              <a:rPr lang="en"/>
              <a:t>Senior developers</a:t>
            </a:r>
            <a:r>
              <a:rPr lang="en"/>
              <a:t> and architects</a:t>
            </a:r>
            <a:endParaRPr/>
          </a:p>
          <a:p>
            <a:pPr indent="-381000" lvl="0" marL="457200" rtl="0" algn="l">
              <a:spcBef>
                <a:spcPts val="0"/>
              </a:spcBef>
              <a:spcAft>
                <a:spcPts val="0"/>
              </a:spcAft>
              <a:buSzPts val="2400"/>
              <a:buChar char="●"/>
            </a:pPr>
            <a:r>
              <a:rPr lang="en"/>
              <a:t>Everyone </a:t>
            </a:r>
            <a:r>
              <a:rPr b="1" lang="en"/>
              <a:t>relies on program comprehension</a:t>
            </a:r>
            <a:r>
              <a:rPr lang="en"/>
              <a:t> to learn, do their job, and express code behavior</a:t>
            </a:r>
            <a:endParaRPr/>
          </a:p>
        </p:txBody>
      </p:sp>
      <p:sp>
        <p:nvSpPr>
          <p:cNvPr id="174" name="Google Shape;174;p3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makes this hard?</a:t>
            </a:r>
            <a:endParaRPr/>
          </a:p>
        </p:txBody>
      </p:sp>
      <p:sp>
        <p:nvSpPr>
          <p:cNvPr id="180" name="Google Shape;180;p3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We (developers) </a:t>
            </a:r>
            <a:r>
              <a:rPr lang="en"/>
              <a:t>invented </a:t>
            </a:r>
            <a:r>
              <a:rPr lang="en"/>
              <a:t>our </a:t>
            </a:r>
            <a:r>
              <a:rPr lang="en"/>
              <a:t>own sub-language </a:t>
            </a:r>
            <a:endParaRPr/>
          </a:p>
          <a:p>
            <a:pPr indent="-342900" lvl="1" marL="914400" rtl="0" algn="l">
              <a:spcBef>
                <a:spcPts val="0"/>
              </a:spcBef>
              <a:spcAft>
                <a:spcPts val="0"/>
              </a:spcAft>
              <a:buSzPts val="1800"/>
              <a:buChar char="○"/>
            </a:pPr>
            <a:r>
              <a:rPr lang="en"/>
              <a:t>Identifiers </a:t>
            </a:r>
            <a:r>
              <a:rPr lang="en"/>
              <a:t>follow a </a:t>
            </a:r>
            <a:r>
              <a:rPr b="1" lang="en"/>
              <a:t>non-standard human language grammar</a:t>
            </a:r>
            <a:endParaRPr/>
          </a:p>
          <a:p>
            <a:pPr indent="-381000" lvl="0" marL="457200" rtl="0" algn="l">
              <a:spcBef>
                <a:spcPts val="0"/>
              </a:spcBef>
              <a:spcAft>
                <a:spcPts val="0"/>
              </a:spcAft>
              <a:buSzPts val="2400"/>
              <a:buChar char="●"/>
            </a:pPr>
            <a:r>
              <a:rPr lang="en"/>
              <a:t>And to top it off? It’s ~</a:t>
            </a:r>
            <a:r>
              <a:rPr lang="en"/>
              <a:t>70% of the code</a:t>
            </a:r>
            <a:endParaRPr/>
          </a:p>
          <a:p>
            <a:pPr indent="-342900" lvl="1" marL="914400" rtl="0" algn="l">
              <a:spcBef>
                <a:spcPts val="0"/>
              </a:spcBef>
              <a:spcAft>
                <a:spcPts val="0"/>
              </a:spcAft>
              <a:buSzPts val="1800"/>
              <a:buChar char="○"/>
            </a:pPr>
            <a:r>
              <a:rPr lang="en"/>
              <a:t>We have a sub-language that was not designed, but evolved</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We didn’t design this language, but we </a:t>
            </a:r>
            <a:r>
              <a:rPr b="1" lang="en"/>
              <a:t>did create it</a:t>
            </a:r>
            <a:endParaRPr b="1"/>
          </a:p>
          <a:p>
            <a:pPr indent="-342900" lvl="1" marL="914400" rtl="0" algn="l">
              <a:spcBef>
                <a:spcPts val="0"/>
              </a:spcBef>
              <a:spcAft>
                <a:spcPts val="0"/>
              </a:spcAft>
              <a:buSzPts val="1800"/>
              <a:buChar char="○"/>
            </a:pPr>
            <a:r>
              <a:rPr lang="en"/>
              <a:t>And evolve it to a changing environment, just like software</a:t>
            </a:r>
            <a:endParaRPr/>
          </a:p>
        </p:txBody>
      </p:sp>
      <p:sp>
        <p:nvSpPr>
          <p:cNvPr id="181" name="Google Shape;181;p3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needs </a:t>
            </a:r>
            <a:r>
              <a:rPr lang="en"/>
              <a:t>to be done</a:t>
            </a:r>
            <a:r>
              <a:rPr lang="en"/>
              <a:t>?</a:t>
            </a:r>
            <a:endParaRPr/>
          </a:p>
        </p:txBody>
      </p:sp>
      <p:sp>
        <p:nvSpPr>
          <p:cNvPr id="187" name="Google Shape;187;p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Study the sub-language used by software developers</a:t>
            </a:r>
            <a:endParaRPr/>
          </a:p>
          <a:p>
            <a:pPr indent="-342900" lvl="1" marL="914400" rtl="0" algn="l">
              <a:spcBef>
                <a:spcPts val="0"/>
              </a:spcBef>
              <a:spcAft>
                <a:spcPts val="0"/>
              </a:spcAft>
              <a:buSzPts val="1800"/>
              <a:buChar char="○"/>
            </a:pPr>
            <a:r>
              <a:rPr lang="en"/>
              <a:t>We need a full, written understanding of its structure and rules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Formally </a:t>
            </a:r>
            <a:r>
              <a:rPr b="1" lang="en"/>
              <a:t>measure and describe</a:t>
            </a:r>
            <a:r>
              <a:rPr lang="en"/>
              <a:t> identifier quality</a:t>
            </a:r>
            <a:endParaRPr/>
          </a:p>
          <a:p>
            <a:pPr indent="-342900" lvl="1" marL="914400" rtl="0" algn="l">
              <a:spcBef>
                <a:spcPts val="0"/>
              </a:spcBef>
              <a:spcAft>
                <a:spcPts val="0"/>
              </a:spcAft>
              <a:buSzPts val="1800"/>
              <a:buChar char="○"/>
            </a:pPr>
            <a:r>
              <a:rPr lang="en"/>
              <a:t>Combine measurements to create an </a:t>
            </a:r>
            <a:r>
              <a:rPr b="1" lang="en"/>
              <a:t>explainable </a:t>
            </a:r>
            <a:r>
              <a:rPr lang="en"/>
              <a:t>metric</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Use our understanding of both to support identifier name creation, appraisal, and maintenance</a:t>
            </a:r>
            <a:endParaRPr b="1"/>
          </a:p>
        </p:txBody>
      </p:sp>
      <p:sp>
        <p:nvSpPr>
          <p:cNvPr id="188" name="Google Shape;188;p3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Grammar Patterns</a:t>
            </a:r>
            <a:endParaRPr/>
          </a:p>
        </p:txBody>
      </p:sp>
      <p:sp>
        <p:nvSpPr>
          <p:cNvPr id="194" name="Google Shape;194;p4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61950" lvl="0" marL="457200" rtl="0" algn="l">
              <a:spcBef>
                <a:spcPts val="600"/>
              </a:spcBef>
              <a:spcAft>
                <a:spcPts val="0"/>
              </a:spcAft>
              <a:buSzPts val="2100"/>
              <a:buChar char="●"/>
            </a:pPr>
            <a:r>
              <a:rPr lang="en" sz="2100"/>
              <a:t>Split identifier into its constituent words, apply a </a:t>
            </a:r>
            <a:r>
              <a:rPr b="1" lang="en" sz="2100"/>
              <a:t>specialized</a:t>
            </a:r>
            <a:r>
              <a:rPr lang="en" sz="2100"/>
              <a:t> part of speech tagger to the words as if they were a sentence</a:t>
            </a:r>
            <a:endParaRPr sz="2100"/>
          </a:p>
        </p:txBody>
      </p:sp>
      <p:sp>
        <p:nvSpPr>
          <p:cNvPr id="195" name="Google Shape;195;p4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196" name="Google Shape;196;p40"/>
          <p:cNvPicPr preferRelativeResize="0"/>
          <p:nvPr/>
        </p:nvPicPr>
        <p:blipFill>
          <a:blip r:embed="rId3">
            <a:alphaModFix/>
          </a:blip>
          <a:stretch>
            <a:fillRect/>
          </a:stretch>
        </p:blipFill>
        <p:spPr>
          <a:xfrm>
            <a:off x="772375" y="2710411"/>
            <a:ext cx="7454250" cy="965475"/>
          </a:xfrm>
          <a:prstGeom prst="rect">
            <a:avLst/>
          </a:prstGeom>
          <a:noFill/>
          <a:ln>
            <a:noFill/>
          </a:ln>
        </p:spPr>
      </p:pic>
      <p:sp>
        <p:nvSpPr>
          <p:cNvPr id="197" name="Google Shape;197;p40"/>
          <p:cNvSpPr txBox="1"/>
          <p:nvPr/>
        </p:nvSpPr>
        <p:spPr>
          <a:xfrm>
            <a:off x="1037625" y="3868225"/>
            <a:ext cx="277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NM NM N</a:t>
            </a:r>
            <a:endParaRPr/>
          </a:p>
        </p:txBody>
      </p:sp>
      <p:sp>
        <p:nvSpPr>
          <p:cNvPr id="198" name="Google Shape;198;p40"/>
          <p:cNvSpPr txBox="1"/>
          <p:nvPr/>
        </p:nvSpPr>
        <p:spPr>
          <a:xfrm>
            <a:off x="4899100" y="3868225"/>
            <a:ext cx="277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V P NM 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