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70" r:id="rId2"/>
    <p:sldId id="397" r:id="rId3"/>
    <p:sldId id="297" r:id="rId4"/>
    <p:sldId id="372" r:id="rId5"/>
    <p:sldId id="399" r:id="rId6"/>
    <p:sldId id="400" r:id="rId7"/>
    <p:sldId id="385" r:id="rId8"/>
    <p:sldId id="401" r:id="rId9"/>
    <p:sldId id="391" r:id="rId10"/>
    <p:sldId id="390" r:id="rId11"/>
    <p:sldId id="402" r:id="rId12"/>
    <p:sldId id="395" r:id="rId13"/>
    <p:sldId id="403" r:id="rId14"/>
    <p:sldId id="393" r:id="rId15"/>
    <p:sldId id="404" r:id="rId16"/>
    <p:sldId id="387" r:id="rId17"/>
    <p:sldId id="392" r:id="rId18"/>
    <p:sldId id="408" r:id="rId19"/>
    <p:sldId id="406" r:id="rId20"/>
    <p:sldId id="407" r:id="rId21"/>
    <p:sldId id="295" r:id="rId22"/>
    <p:sldId id="405" r:id="rId23"/>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24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heng Huang" initials="YH" lastIdx="8" clrIdx="0">
    <p:extLst>
      <p:ext uri="{19B8F6BF-5375-455C-9EA6-DF929625EA0E}">
        <p15:presenceInfo xmlns:p15="http://schemas.microsoft.com/office/powerpoint/2012/main" userId="06e3fb67a66d8b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4E6"/>
    <a:srgbClr val="79797B"/>
    <a:srgbClr val="E20000"/>
    <a:srgbClr val="5B5E77"/>
    <a:srgbClr val="414455"/>
    <a:srgbClr val="4C4F64"/>
    <a:srgbClr val="C00000"/>
    <a:srgbClr val="A6A6A6"/>
    <a:srgbClr val="14B28B"/>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368" autoAdjust="0"/>
  </p:normalViewPr>
  <p:slideViewPr>
    <p:cSldViewPr showGuides="1">
      <p:cViewPr varScale="1">
        <p:scale>
          <a:sx n="81" d="100"/>
          <a:sy n="81" d="100"/>
        </p:scale>
        <p:origin x="974" y="58"/>
      </p:cViewPr>
      <p:guideLst>
        <p:guide orient="horz"/>
        <p:guide pos="72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8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1DCCD-8699-4B25-B155-5EB68DF8DE9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A6ED334-9E14-4D80-8A87-3892AF61CB45}">
      <dgm:prSet/>
      <dgm:spPr/>
      <dgm:t>
        <a:bodyPr/>
        <a:lstStyle/>
        <a:p>
          <a:r>
            <a:rPr lang="zh-CN" dirty="0"/>
            <a:t>能源问题</a:t>
          </a:r>
          <a:r>
            <a:rPr lang="zh-CN" altLang="en-US" dirty="0"/>
            <a:t>和</a:t>
          </a:r>
          <a:r>
            <a:rPr lang="zh-CN" dirty="0"/>
            <a:t>环境污染</a:t>
          </a:r>
        </a:p>
      </dgm:t>
    </dgm:pt>
    <dgm:pt modelId="{C0400FB2-F989-4EAD-A81F-19A82C092717}" type="parTrans" cxnId="{7239C2EB-E868-4ECE-AC1E-25D2EE5E6342}">
      <dgm:prSet/>
      <dgm:spPr/>
      <dgm:t>
        <a:bodyPr/>
        <a:lstStyle/>
        <a:p>
          <a:endParaRPr lang="zh-CN" altLang="en-US"/>
        </a:p>
      </dgm:t>
    </dgm:pt>
    <dgm:pt modelId="{73447BA3-1EB8-43A8-85EE-3330021396AE}" type="sibTrans" cxnId="{7239C2EB-E868-4ECE-AC1E-25D2EE5E6342}">
      <dgm:prSet/>
      <dgm:spPr/>
      <dgm:t>
        <a:bodyPr/>
        <a:lstStyle/>
        <a:p>
          <a:endParaRPr lang="zh-CN" altLang="en-US"/>
        </a:p>
      </dgm:t>
    </dgm:pt>
    <dgm:pt modelId="{153DFCE7-B3BE-4B82-817A-776FA7413A23}">
      <dgm:prSet/>
      <dgm:spPr/>
      <dgm:t>
        <a:bodyPr/>
        <a:lstStyle/>
        <a:p>
          <a:r>
            <a:rPr lang="en-US" altLang="zh-CN" dirty="0"/>
            <a:t> </a:t>
          </a:r>
          <a:r>
            <a:rPr lang="zh-CN" dirty="0"/>
            <a:t>新能源</a:t>
          </a:r>
          <a:r>
            <a:rPr lang="zh-CN" altLang="en-US" dirty="0"/>
            <a:t>占比</a:t>
          </a:r>
          <a:r>
            <a:rPr lang="zh-CN" dirty="0"/>
            <a:t>上升</a:t>
          </a:r>
        </a:p>
      </dgm:t>
    </dgm:pt>
    <dgm:pt modelId="{3D159F08-F8C9-4AAE-9864-9ED01E78BE7C}" type="parTrans" cxnId="{3ECE6D25-0D56-49BF-9546-5288BC5D06A7}">
      <dgm:prSet/>
      <dgm:spPr/>
      <dgm:t>
        <a:bodyPr/>
        <a:lstStyle/>
        <a:p>
          <a:endParaRPr lang="zh-CN" altLang="en-US"/>
        </a:p>
      </dgm:t>
    </dgm:pt>
    <dgm:pt modelId="{CBD6DABC-4896-4373-99E3-ACDA5035AA55}" type="sibTrans" cxnId="{3ECE6D25-0D56-49BF-9546-5288BC5D06A7}">
      <dgm:prSet/>
      <dgm:spPr/>
      <dgm:t>
        <a:bodyPr/>
        <a:lstStyle/>
        <a:p>
          <a:endParaRPr lang="zh-CN" altLang="en-US"/>
        </a:p>
      </dgm:t>
    </dgm:pt>
    <dgm:pt modelId="{324C92F8-C680-4D92-9777-42B6B4105C8F}">
      <dgm:prSet/>
      <dgm:spPr/>
      <dgm:t>
        <a:bodyPr/>
        <a:lstStyle/>
        <a:p>
          <a:r>
            <a:rPr lang="en-US" dirty="0"/>
            <a:t> EVs</a:t>
          </a:r>
          <a:r>
            <a:rPr lang="zh-CN" dirty="0"/>
            <a:t>需求增加并发挥关键作用</a:t>
          </a:r>
        </a:p>
      </dgm:t>
    </dgm:pt>
    <dgm:pt modelId="{51E2B52B-4656-4FF6-8F59-B4191BA5C82C}" type="parTrans" cxnId="{1876F541-926F-4FB1-954E-B4CD83F118DE}">
      <dgm:prSet/>
      <dgm:spPr/>
      <dgm:t>
        <a:bodyPr/>
        <a:lstStyle/>
        <a:p>
          <a:endParaRPr lang="zh-CN" altLang="en-US"/>
        </a:p>
      </dgm:t>
    </dgm:pt>
    <dgm:pt modelId="{6B0B8F05-3F89-4888-AEDE-704281EA31EF}" type="sibTrans" cxnId="{1876F541-926F-4FB1-954E-B4CD83F118DE}">
      <dgm:prSet/>
      <dgm:spPr/>
      <dgm:t>
        <a:bodyPr/>
        <a:lstStyle/>
        <a:p>
          <a:endParaRPr lang="zh-CN" altLang="en-US"/>
        </a:p>
      </dgm:t>
    </dgm:pt>
    <dgm:pt modelId="{E362FD8C-822C-49C5-AE4B-E871737C30C3}">
      <dgm:prSet/>
      <dgm:spPr/>
      <dgm:t>
        <a:bodyPr/>
        <a:lstStyle/>
        <a:p>
          <a:r>
            <a:rPr lang="zh-CN" altLang="en-US" dirty="0"/>
            <a:t>充电设施不足</a:t>
          </a:r>
          <a:endParaRPr lang="zh-CN" dirty="0"/>
        </a:p>
      </dgm:t>
    </dgm:pt>
    <dgm:pt modelId="{7B1C856F-C1D0-4FF8-B7A3-B55BE6BC3825}" type="parTrans" cxnId="{5378E81E-329B-486E-A7DE-F682DB34231B}">
      <dgm:prSet/>
      <dgm:spPr/>
      <dgm:t>
        <a:bodyPr/>
        <a:lstStyle/>
        <a:p>
          <a:endParaRPr lang="zh-CN" altLang="en-US"/>
        </a:p>
      </dgm:t>
    </dgm:pt>
    <dgm:pt modelId="{25633660-AC72-4E2C-A558-1F6DD97B03C5}" type="sibTrans" cxnId="{5378E81E-329B-486E-A7DE-F682DB34231B}">
      <dgm:prSet/>
      <dgm:spPr/>
      <dgm:t>
        <a:bodyPr/>
        <a:lstStyle/>
        <a:p>
          <a:endParaRPr lang="zh-CN" altLang="en-US"/>
        </a:p>
      </dgm:t>
    </dgm:pt>
    <dgm:pt modelId="{882AB991-33CF-4F3F-A988-7DC1D5CBEC72}" type="pres">
      <dgm:prSet presAssocID="{B191DCCD-8699-4B25-B155-5EB68DF8DE93}" presName="Name0" presStyleCnt="0">
        <dgm:presLayoutVars>
          <dgm:dir/>
          <dgm:animLvl val="lvl"/>
          <dgm:resizeHandles val="exact"/>
        </dgm:presLayoutVars>
      </dgm:prSet>
      <dgm:spPr/>
    </dgm:pt>
    <dgm:pt modelId="{083956D9-1321-4D85-BE7B-DAFA14C7D955}" type="pres">
      <dgm:prSet presAssocID="{0A6ED334-9E14-4D80-8A87-3892AF61CB45}" presName="linNode" presStyleCnt="0"/>
      <dgm:spPr/>
    </dgm:pt>
    <dgm:pt modelId="{5B40A431-DA57-4276-A40C-A814340F30AA}" type="pres">
      <dgm:prSet presAssocID="{0A6ED334-9E14-4D80-8A87-3892AF61CB45}" presName="parentText" presStyleLbl="node1" presStyleIdx="0" presStyleCnt="1">
        <dgm:presLayoutVars>
          <dgm:chMax val="1"/>
          <dgm:bulletEnabled val="1"/>
        </dgm:presLayoutVars>
      </dgm:prSet>
      <dgm:spPr/>
    </dgm:pt>
    <dgm:pt modelId="{F89AEDD8-9226-4952-8D88-CE0E4D02446F}" type="pres">
      <dgm:prSet presAssocID="{0A6ED334-9E14-4D80-8A87-3892AF61CB45}" presName="descendantText" presStyleLbl="alignAccFollowNode1" presStyleIdx="0" presStyleCnt="1" custLinFactNeighborX="15741" custLinFactNeighborY="4353">
        <dgm:presLayoutVars>
          <dgm:bulletEnabled val="1"/>
        </dgm:presLayoutVars>
      </dgm:prSet>
      <dgm:spPr/>
    </dgm:pt>
  </dgm:ptLst>
  <dgm:cxnLst>
    <dgm:cxn modelId="{64D06913-00D5-4488-9940-F3033D8045B4}" type="presOf" srcId="{E362FD8C-822C-49C5-AE4B-E871737C30C3}" destId="{F89AEDD8-9226-4952-8D88-CE0E4D02446F}" srcOrd="0" destOrd="2" presId="urn:microsoft.com/office/officeart/2005/8/layout/vList5"/>
    <dgm:cxn modelId="{5378E81E-329B-486E-A7DE-F682DB34231B}" srcId="{0A6ED334-9E14-4D80-8A87-3892AF61CB45}" destId="{E362FD8C-822C-49C5-AE4B-E871737C30C3}" srcOrd="2" destOrd="0" parTransId="{7B1C856F-C1D0-4FF8-B7A3-B55BE6BC3825}" sibTransId="{25633660-AC72-4E2C-A558-1F6DD97B03C5}"/>
    <dgm:cxn modelId="{3ECE6D25-0D56-49BF-9546-5288BC5D06A7}" srcId="{0A6ED334-9E14-4D80-8A87-3892AF61CB45}" destId="{153DFCE7-B3BE-4B82-817A-776FA7413A23}" srcOrd="0" destOrd="0" parTransId="{3D159F08-F8C9-4AAE-9864-9ED01E78BE7C}" sibTransId="{CBD6DABC-4896-4373-99E3-ACDA5035AA55}"/>
    <dgm:cxn modelId="{7E663D3D-0D23-480A-930F-ED44C3ED7A90}" type="presOf" srcId="{B191DCCD-8699-4B25-B155-5EB68DF8DE93}" destId="{882AB991-33CF-4F3F-A988-7DC1D5CBEC72}" srcOrd="0" destOrd="0" presId="urn:microsoft.com/office/officeart/2005/8/layout/vList5"/>
    <dgm:cxn modelId="{EC7B813D-A3AD-44B2-B692-62DBA9235F53}" type="presOf" srcId="{324C92F8-C680-4D92-9777-42B6B4105C8F}" destId="{F89AEDD8-9226-4952-8D88-CE0E4D02446F}" srcOrd="0" destOrd="1" presId="urn:microsoft.com/office/officeart/2005/8/layout/vList5"/>
    <dgm:cxn modelId="{1876F541-926F-4FB1-954E-B4CD83F118DE}" srcId="{0A6ED334-9E14-4D80-8A87-3892AF61CB45}" destId="{324C92F8-C680-4D92-9777-42B6B4105C8F}" srcOrd="1" destOrd="0" parTransId="{51E2B52B-4656-4FF6-8F59-B4191BA5C82C}" sibTransId="{6B0B8F05-3F89-4888-AEDE-704281EA31EF}"/>
    <dgm:cxn modelId="{F2AFABA5-D17A-427C-9C4B-655CF3A3D499}" type="presOf" srcId="{153DFCE7-B3BE-4B82-817A-776FA7413A23}" destId="{F89AEDD8-9226-4952-8D88-CE0E4D02446F}" srcOrd="0" destOrd="0" presId="urn:microsoft.com/office/officeart/2005/8/layout/vList5"/>
    <dgm:cxn modelId="{711FD2E7-E0A3-43EF-9785-94D6FCEF0331}" type="presOf" srcId="{0A6ED334-9E14-4D80-8A87-3892AF61CB45}" destId="{5B40A431-DA57-4276-A40C-A814340F30AA}" srcOrd="0" destOrd="0" presId="urn:microsoft.com/office/officeart/2005/8/layout/vList5"/>
    <dgm:cxn modelId="{7239C2EB-E868-4ECE-AC1E-25D2EE5E6342}" srcId="{B191DCCD-8699-4B25-B155-5EB68DF8DE93}" destId="{0A6ED334-9E14-4D80-8A87-3892AF61CB45}" srcOrd="0" destOrd="0" parTransId="{C0400FB2-F989-4EAD-A81F-19A82C092717}" sibTransId="{73447BA3-1EB8-43A8-85EE-3330021396AE}"/>
    <dgm:cxn modelId="{AC12A9FB-9711-4F16-ACE3-49B71A67BFF0}" type="presParOf" srcId="{882AB991-33CF-4F3F-A988-7DC1D5CBEC72}" destId="{083956D9-1321-4D85-BE7B-DAFA14C7D955}" srcOrd="0" destOrd="0" presId="urn:microsoft.com/office/officeart/2005/8/layout/vList5"/>
    <dgm:cxn modelId="{9AB963A3-80D3-4C5D-B74B-D41F6A008587}" type="presParOf" srcId="{083956D9-1321-4D85-BE7B-DAFA14C7D955}" destId="{5B40A431-DA57-4276-A40C-A814340F30AA}" srcOrd="0" destOrd="0" presId="urn:microsoft.com/office/officeart/2005/8/layout/vList5"/>
    <dgm:cxn modelId="{C22BCCEF-D50A-464D-8E60-C58623BEDE00}" type="presParOf" srcId="{083956D9-1321-4D85-BE7B-DAFA14C7D955}" destId="{F89AEDD8-9226-4952-8D88-CE0E4D02446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9D74F5-8130-49D9-96E1-DC8C14D1DCE0}" type="doc">
      <dgm:prSet loTypeId="urn:microsoft.com/office/officeart/2005/8/layout/hProcess11" loCatId="process" qsTypeId="urn:microsoft.com/office/officeart/2005/8/quickstyle/simple1" qsCatId="simple" csTypeId="urn:microsoft.com/office/officeart/2005/8/colors/accent1_4" csCatId="accent1" phldr="1"/>
      <dgm:spPr/>
      <dgm:t>
        <a:bodyPr/>
        <a:lstStyle/>
        <a:p>
          <a:endParaRPr lang="zh-CN" altLang="en-US"/>
        </a:p>
      </dgm:t>
    </dgm:pt>
    <dgm:pt modelId="{CC583F2A-8FB7-45A7-8739-32942D0EB018}">
      <dgm:prSet custT="1"/>
      <dgm:spPr/>
      <dgm:t>
        <a:bodyPr/>
        <a:lstStyle/>
        <a:p>
          <a:r>
            <a:rPr lang="en-US" sz="1800" dirty="0"/>
            <a:t>2024.9~2024.11</a:t>
          </a:r>
          <a:r>
            <a:rPr lang="zh-CN" sz="1800" dirty="0"/>
            <a:t>根据论文开题内容，初步规划论文整体框架</a:t>
          </a:r>
        </a:p>
      </dgm:t>
    </dgm:pt>
    <dgm:pt modelId="{B51178AA-D80D-47E0-97A6-C302BF79C737}" type="parTrans" cxnId="{1D0FC0B1-B5E1-4646-BE26-2AB214FE6244}">
      <dgm:prSet/>
      <dgm:spPr/>
      <dgm:t>
        <a:bodyPr/>
        <a:lstStyle/>
        <a:p>
          <a:endParaRPr lang="zh-CN" altLang="en-US"/>
        </a:p>
      </dgm:t>
    </dgm:pt>
    <dgm:pt modelId="{3B643F51-E015-420D-B075-B4677E61B9D0}" type="sibTrans" cxnId="{1D0FC0B1-B5E1-4646-BE26-2AB214FE6244}">
      <dgm:prSet/>
      <dgm:spPr/>
      <dgm:t>
        <a:bodyPr/>
        <a:lstStyle/>
        <a:p>
          <a:endParaRPr lang="zh-CN" altLang="en-US"/>
        </a:p>
      </dgm:t>
    </dgm:pt>
    <dgm:pt modelId="{D91A2C5D-E6B1-4B99-93A7-75675A84A2F7}">
      <dgm:prSet custT="1"/>
      <dgm:spPr/>
      <dgm:t>
        <a:bodyPr/>
        <a:lstStyle/>
        <a:p>
          <a:r>
            <a:rPr lang="en-US" sz="1800" dirty="0"/>
            <a:t>2024.11~2025.3</a:t>
          </a:r>
          <a:r>
            <a:rPr lang="zh-CN" sz="1800" dirty="0"/>
            <a:t>论文写作并根据此相关内容完成小论文</a:t>
          </a:r>
        </a:p>
      </dgm:t>
    </dgm:pt>
    <dgm:pt modelId="{68FA8301-56B8-42DF-854E-447BD7541DD6}" type="parTrans" cxnId="{71A55695-66E2-4C8D-868D-B13591C90E13}">
      <dgm:prSet/>
      <dgm:spPr/>
      <dgm:t>
        <a:bodyPr/>
        <a:lstStyle/>
        <a:p>
          <a:endParaRPr lang="zh-CN" altLang="en-US"/>
        </a:p>
      </dgm:t>
    </dgm:pt>
    <dgm:pt modelId="{58207382-D25F-46FF-8C8C-1BAE8D5F0842}" type="sibTrans" cxnId="{71A55695-66E2-4C8D-868D-B13591C90E13}">
      <dgm:prSet/>
      <dgm:spPr/>
      <dgm:t>
        <a:bodyPr/>
        <a:lstStyle/>
        <a:p>
          <a:endParaRPr lang="zh-CN" altLang="en-US"/>
        </a:p>
      </dgm:t>
    </dgm:pt>
    <dgm:pt modelId="{5D43C976-542D-41C3-B273-2FCAE7F4DA46}">
      <dgm:prSet custT="1"/>
      <dgm:spPr/>
      <dgm:t>
        <a:bodyPr/>
        <a:lstStyle/>
        <a:p>
          <a:r>
            <a:rPr lang="en-US" sz="1800" dirty="0"/>
            <a:t>2025.3~2025.9</a:t>
          </a:r>
          <a:r>
            <a:rPr lang="zh-CN" sz="1800" dirty="0"/>
            <a:t>根据意见进行修改小论文，完成大论文初稿</a:t>
          </a:r>
        </a:p>
      </dgm:t>
    </dgm:pt>
    <dgm:pt modelId="{CFDA4EA3-2FD0-48C1-BF8F-352D4676A151}" type="parTrans" cxnId="{6F87E011-C1EE-4304-8CF0-91DB3F672652}">
      <dgm:prSet/>
      <dgm:spPr/>
      <dgm:t>
        <a:bodyPr/>
        <a:lstStyle/>
        <a:p>
          <a:endParaRPr lang="zh-CN" altLang="en-US"/>
        </a:p>
      </dgm:t>
    </dgm:pt>
    <dgm:pt modelId="{8D98A2E3-024D-4CF4-914F-B557945F5357}" type="sibTrans" cxnId="{6F87E011-C1EE-4304-8CF0-91DB3F672652}">
      <dgm:prSet/>
      <dgm:spPr/>
      <dgm:t>
        <a:bodyPr/>
        <a:lstStyle/>
        <a:p>
          <a:endParaRPr lang="zh-CN" altLang="en-US"/>
        </a:p>
      </dgm:t>
    </dgm:pt>
    <dgm:pt modelId="{2AC88B84-8EDF-4530-8E6C-43F8ABBB2356}" type="pres">
      <dgm:prSet presAssocID="{799D74F5-8130-49D9-96E1-DC8C14D1DCE0}" presName="Name0" presStyleCnt="0">
        <dgm:presLayoutVars>
          <dgm:dir/>
          <dgm:resizeHandles val="exact"/>
        </dgm:presLayoutVars>
      </dgm:prSet>
      <dgm:spPr/>
    </dgm:pt>
    <dgm:pt modelId="{E7C119E8-EF50-4F82-8FD9-D0941C18F7F6}" type="pres">
      <dgm:prSet presAssocID="{799D74F5-8130-49D9-96E1-DC8C14D1DCE0}" presName="arrow" presStyleLbl="bgShp" presStyleIdx="0" presStyleCnt="1"/>
      <dgm:spPr/>
    </dgm:pt>
    <dgm:pt modelId="{FCCE10E8-8A9D-45A9-8326-F7C2E945D12C}" type="pres">
      <dgm:prSet presAssocID="{799D74F5-8130-49D9-96E1-DC8C14D1DCE0}" presName="points" presStyleCnt="0"/>
      <dgm:spPr/>
    </dgm:pt>
    <dgm:pt modelId="{C0C4AD23-38AB-4C86-9409-94D9A2E3A61D}" type="pres">
      <dgm:prSet presAssocID="{CC583F2A-8FB7-45A7-8739-32942D0EB018}" presName="compositeA" presStyleCnt="0"/>
      <dgm:spPr/>
    </dgm:pt>
    <dgm:pt modelId="{209F7663-6E81-400A-B47B-286273FC6D50}" type="pres">
      <dgm:prSet presAssocID="{CC583F2A-8FB7-45A7-8739-32942D0EB018}" presName="textA" presStyleLbl="revTx" presStyleIdx="0" presStyleCnt="3" custScaleX="146468">
        <dgm:presLayoutVars>
          <dgm:bulletEnabled val="1"/>
        </dgm:presLayoutVars>
      </dgm:prSet>
      <dgm:spPr/>
    </dgm:pt>
    <dgm:pt modelId="{59AE74F1-C75B-4B56-AE39-05C43B171841}" type="pres">
      <dgm:prSet presAssocID="{CC583F2A-8FB7-45A7-8739-32942D0EB018}" presName="circleA" presStyleLbl="node1" presStyleIdx="0" presStyleCnt="3"/>
      <dgm:spPr/>
    </dgm:pt>
    <dgm:pt modelId="{7F3B7B6C-B149-4500-8588-749D0E1C9461}" type="pres">
      <dgm:prSet presAssocID="{CC583F2A-8FB7-45A7-8739-32942D0EB018}" presName="spaceA" presStyleCnt="0"/>
      <dgm:spPr/>
    </dgm:pt>
    <dgm:pt modelId="{621CCAD5-D6B8-424E-838A-1D4866BFD988}" type="pres">
      <dgm:prSet presAssocID="{3B643F51-E015-420D-B075-B4677E61B9D0}" presName="space" presStyleCnt="0"/>
      <dgm:spPr/>
    </dgm:pt>
    <dgm:pt modelId="{F9126AFC-79B0-41FB-A2DE-D1C95876C854}" type="pres">
      <dgm:prSet presAssocID="{D91A2C5D-E6B1-4B99-93A7-75675A84A2F7}" presName="compositeB" presStyleCnt="0"/>
      <dgm:spPr/>
    </dgm:pt>
    <dgm:pt modelId="{2E6C3358-01D1-4AC1-B1B7-7A2388FC6004}" type="pres">
      <dgm:prSet presAssocID="{D91A2C5D-E6B1-4B99-93A7-75675A84A2F7}" presName="textB" presStyleLbl="revTx" presStyleIdx="1" presStyleCnt="3">
        <dgm:presLayoutVars>
          <dgm:bulletEnabled val="1"/>
        </dgm:presLayoutVars>
      </dgm:prSet>
      <dgm:spPr/>
    </dgm:pt>
    <dgm:pt modelId="{CE0F2DF6-A07B-4FB7-A842-1704DD3D695B}" type="pres">
      <dgm:prSet presAssocID="{D91A2C5D-E6B1-4B99-93A7-75675A84A2F7}" presName="circleB" presStyleLbl="node1" presStyleIdx="1" presStyleCnt="3"/>
      <dgm:spPr/>
    </dgm:pt>
    <dgm:pt modelId="{B08019B5-AF93-4EBD-97AD-30125D5569A7}" type="pres">
      <dgm:prSet presAssocID="{D91A2C5D-E6B1-4B99-93A7-75675A84A2F7}" presName="spaceB" presStyleCnt="0"/>
      <dgm:spPr/>
    </dgm:pt>
    <dgm:pt modelId="{32FE81F6-0A2B-47F9-B93F-AD8C89B14B51}" type="pres">
      <dgm:prSet presAssocID="{58207382-D25F-46FF-8C8C-1BAE8D5F0842}" presName="space" presStyleCnt="0"/>
      <dgm:spPr/>
    </dgm:pt>
    <dgm:pt modelId="{2D1783CB-D7E6-4C2B-A293-E8E4FD81D2EF}" type="pres">
      <dgm:prSet presAssocID="{5D43C976-542D-41C3-B273-2FCAE7F4DA46}" presName="compositeA" presStyleCnt="0"/>
      <dgm:spPr/>
    </dgm:pt>
    <dgm:pt modelId="{006C2F7A-D62B-41C5-8870-1C48282A4522}" type="pres">
      <dgm:prSet presAssocID="{5D43C976-542D-41C3-B273-2FCAE7F4DA46}" presName="textA" presStyleLbl="revTx" presStyleIdx="2" presStyleCnt="3" custScaleX="137652">
        <dgm:presLayoutVars>
          <dgm:bulletEnabled val="1"/>
        </dgm:presLayoutVars>
      </dgm:prSet>
      <dgm:spPr/>
    </dgm:pt>
    <dgm:pt modelId="{E9B3B2E1-B208-492A-9CA4-3571305ADF71}" type="pres">
      <dgm:prSet presAssocID="{5D43C976-542D-41C3-B273-2FCAE7F4DA46}" presName="circleA" presStyleLbl="node1" presStyleIdx="2" presStyleCnt="3"/>
      <dgm:spPr/>
    </dgm:pt>
    <dgm:pt modelId="{4260E83B-C392-4A68-9293-113A0680F84A}" type="pres">
      <dgm:prSet presAssocID="{5D43C976-542D-41C3-B273-2FCAE7F4DA46}" presName="spaceA" presStyleCnt="0"/>
      <dgm:spPr/>
    </dgm:pt>
  </dgm:ptLst>
  <dgm:cxnLst>
    <dgm:cxn modelId="{F5EF9907-A00D-4FCC-AC18-92E76973FB61}" type="presOf" srcId="{5D43C976-542D-41C3-B273-2FCAE7F4DA46}" destId="{006C2F7A-D62B-41C5-8870-1C48282A4522}" srcOrd="0" destOrd="0" presId="urn:microsoft.com/office/officeart/2005/8/layout/hProcess11"/>
    <dgm:cxn modelId="{6F87E011-C1EE-4304-8CF0-91DB3F672652}" srcId="{799D74F5-8130-49D9-96E1-DC8C14D1DCE0}" destId="{5D43C976-542D-41C3-B273-2FCAE7F4DA46}" srcOrd="2" destOrd="0" parTransId="{CFDA4EA3-2FD0-48C1-BF8F-352D4676A151}" sibTransId="{8D98A2E3-024D-4CF4-914F-B557945F5357}"/>
    <dgm:cxn modelId="{4B483A25-67D6-46BC-A492-4642E629D4A5}" type="presOf" srcId="{D91A2C5D-E6B1-4B99-93A7-75675A84A2F7}" destId="{2E6C3358-01D1-4AC1-B1B7-7A2388FC6004}" srcOrd="0" destOrd="0" presId="urn:microsoft.com/office/officeart/2005/8/layout/hProcess11"/>
    <dgm:cxn modelId="{47EA003E-8967-42C2-AC25-68B7FA3BB716}" type="presOf" srcId="{CC583F2A-8FB7-45A7-8739-32942D0EB018}" destId="{209F7663-6E81-400A-B47B-286273FC6D50}" srcOrd="0" destOrd="0" presId="urn:microsoft.com/office/officeart/2005/8/layout/hProcess11"/>
    <dgm:cxn modelId="{71A55695-66E2-4C8D-868D-B13591C90E13}" srcId="{799D74F5-8130-49D9-96E1-DC8C14D1DCE0}" destId="{D91A2C5D-E6B1-4B99-93A7-75675A84A2F7}" srcOrd="1" destOrd="0" parTransId="{68FA8301-56B8-42DF-854E-447BD7541DD6}" sibTransId="{58207382-D25F-46FF-8C8C-1BAE8D5F0842}"/>
    <dgm:cxn modelId="{1D0FC0B1-B5E1-4646-BE26-2AB214FE6244}" srcId="{799D74F5-8130-49D9-96E1-DC8C14D1DCE0}" destId="{CC583F2A-8FB7-45A7-8739-32942D0EB018}" srcOrd="0" destOrd="0" parTransId="{B51178AA-D80D-47E0-97A6-C302BF79C737}" sibTransId="{3B643F51-E015-420D-B075-B4677E61B9D0}"/>
    <dgm:cxn modelId="{B07770CD-4659-42EF-B350-69C6A7457A62}" type="presOf" srcId="{799D74F5-8130-49D9-96E1-DC8C14D1DCE0}" destId="{2AC88B84-8EDF-4530-8E6C-43F8ABBB2356}" srcOrd="0" destOrd="0" presId="urn:microsoft.com/office/officeart/2005/8/layout/hProcess11"/>
    <dgm:cxn modelId="{769884B0-757A-4799-A287-2F7BA98DAC37}" type="presParOf" srcId="{2AC88B84-8EDF-4530-8E6C-43F8ABBB2356}" destId="{E7C119E8-EF50-4F82-8FD9-D0941C18F7F6}" srcOrd="0" destOrd="0" presId="urn:microsoft.com/office/officeart/2005/8/layout/hProcess11"/>
    <dgm:cxn modelId="{B6925226-5E7E-48F6-A470-B2FD87AE3431}" type="presParOf" srcId="{2AC88B84-8EDF-4530-8E6C-43F8ABBB2356}" destId="{FCCE10E8-8A9D-45A9-8326-F7C2E945D12C}" srcOrd="1" destOrd="0" presId="urn:microsoft.com/office/officeart/2005/8/layout/hProcess11"/>
    <dgm:cxn modelId="{A496CE41-E781-4F04-9A7D-7770183C3E5C}" type="presParOf" srcId="{FCCE10E8-8A9D-45A9-8326-F7C2E945D12C}" destId="{C0C4AD23-38AB-4C86-9409-94D9A2E3A61D}" srcOrd="0" destOrd="0" presId="urn:microsoft.com/office/officeart/2005/8/layout/hProcess11"/>
    <dgm:cxn modelId="{E5B3C599-556F-4FB7-A752-138006FD201C}" type="presParOf" srcId="{C0C4AD23-38AB-4C86-9409-94D9A2E3A61D}" destId="{209F7663-6E81-400A-B47B-286273FC6D50}" srcOrd="0" destOrd="0" presId="urn:microsoft.com/office/officeart/2005/8/layout/hProcess11"/>
    <dgm:cxn modelId="{172CF411-C7C2-4177-8B28-6AF7D0B368D1}" type="presParOf" srcId="{C0C4AD23-38AB-4C86-9409-94D9A2E3A61D}" destId="{59AE74F1-C75B-4B56-AE39-05C43B171841}" srcOrd="1" destOrd="0" presId="urn:microsoft.com/office/officeart/2005/8/layout/hProcess11"/>
    <dgm:cxn modelId="{C90FB2E4-1897-4162-A892-C92762FE47F4}" type="presParOf" srcId="{C0C4AD23-38AB-4C86-9409-94D9A2E3A61D}" destId="{7F3B7B6C-B149-4500-8588-749D0E1C9461}" srcOrd="2" destOrd="0" presId="urn:microsoft.com/office/officeart/2005/8/layout/hProcess11"/>
    <dgm:cxn modelId="{D1CB3A17-3BC8-48E9-B21B-26DDC6023BB7}" type="presParOf" srcId="{FCCE10E8-8A9D-45A9-8326-F7C2E945D12C}" destId="{621CCAD5-D6B8-424E-838A-1D4866BFD988}" srcOrd="1" destOrd="0" presId="urn:microsoft.com/office/officeart/2005/8/layout/hProcess11"/>
    <dgm:cxn modelId="{82B551F6-1B42-41A3-A544-FC00A53182A1}" type="presParOf" srcId="{FCCE10E8-8A9D-45A9-8326-F7C2E945D12C}" destId="{F9126AFC-79B0-41FB-A2DE-D1C95876C854}" srcOrd="2" destOrd="0" presId="urn:microsoft.com/office/officeart/2005/8/layout/hProcess11"/>
    <dgm:cxn modelId="{85A893D6-60F7-4B9A-AD55-03514FB612AD}" type="presParOf" srcId="{F9126AFC-79B0-41FB-A2DE-D1C95876C854}" destId="{2E6C3358-01D1-4AC1-B1B7-7A2388FC6004}" srcOrd="0" destOrd="0" presId="urn:microsoft.com/office/officeart/2005/8/layout/hProcess11"/>
    <dgm:cxn modelId="{4B991A2C-6B4A-4750-85E6-1B9D1B93D3E8}" type="presParOf" srcId="{F9126AFC-79B0-41FB-A2DE-D1C95876C854}" destId="{CE0F2DF6-A07B-4FB7-A842-1704DD3D695B}" srcOrd="1" destOrd="0" presId="urn:microsoft.com/office/officeart/2005/8/layout/hProcess11"/>
    <dgm:cxn modelId="{A515A5F3-D950-4731-A33E-01A01015EBC0}" type="presParOf" srcId="{F9126AFC-79B0-41FB-A2DE-D1C95876C854}" destId="{B08019B5-AF93-4EBD-97AD-30125D5569A7}" srcOrd="2" destOrd="0" presId="urn:microsoft.com/office/officeart/2005/8/layout/hProcess11"/>
    <dgm:cxn modelId="{67320817-A807-4246-88A2-53E0A5E924D7}" type="presParOf" srcId="{FCCE10E8-8A9D-45A9-8326-F7C2E945D12C}" destId="{32FE81F6-0A2B-47F9-B93F-AD8C89B14B51}" srcOrd="3" destOrd="0" presId="urn:microsoft.com/office/officeart/2005/8/layout/hProcess11"/>
    <dgm:cxn modelId="{1BE6A7D6-34FE-4708-B689-0E97530EB0C9}" type="presParOf" srcId="{FCCE10E8-8A9D-45A9-8326-F7C2E945D12C}" destId="{2D1783CB-D7E6-4C2B-A293-E8E4FD81D2EF}" srcOrd="4" destOrd="0" presId="urn:microsoft.com/office/officeart/2005/8/layout/hProcess11"/>
    <dgm:cxn modelId="{5E9636AC-D97A-4C04-A325-58FC9D05FAB7}" type="presParOf" srcId="{2D1783CB-D7E6-4C2B-A293-E8E4FD81D2EF}" destId="{006C2F7A-D62B-41C5-8870-1C48282A4522}" srcOrd="0" destOrd="0" presId="urn:microsoft.com/office/officeart/2005/8/layout/hProcess11"/>
    <dgm:cxn modelId="{31563FEC-7E46-4F65-B4F2-A1D76FCA14D6}" type="presParOf" srcId="{2D1783CB-D7E6-4C2B-A293-E8E4FD81D2EF}" destId="{E9B3B2E1-B208-492A-9CA4-3571305ADF71}" srcOrd="1" destOrd="0" presId="urn:microsoft.com/office/officeart/2005/8/layout/hProcess11"/>
    <dgm:cxn modelId="{45427B42-8CA6-4A77-BBF1-B34EFD053BF3}" type="presParOf" srcId="{2D1783CB-D7E6-4C2B-A293-E8E4FD81D2EF}" destId="{4260E83B-C392-4A68-9293-113A0680F84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AEDD8-9226-4952-8D88-CE0E4D02446F}">
      <dsp:nvSpPr>
        <dsp:cNvPr id="0" name=""/>
        <dsp:cNvSpPr/>
      </dsp:nvSpPr>
      <dsp:spPr>
        <a:xfrm rot="5400000">
          <a:off x="3041326" y="-1011679"/>
          <a:ext cx="968371" cy="331812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a:t> </a:t>
          </a:r>
          <a:r>
            <a:rPr lang="zh-CN" sz="1600" kern="1200" dirty="0"/>
            <a:t>新能源</a:t>
          </a:r>
          <a:r>
            <a:rPr lang="zh-CN" altLang="en-US" sz="1600" kern="1200" dirty="0"/>
            <a:t>占比</a:t>
          </a:r>
          <a:r>
            <a:rPr lang="zh-CN" sz="1600" kern="1200" dirty="0"/>
            <a:t>上升</a:t>
          </a:r>
        </a:p>
        <a:p>
          <a:pPr marL="171450" lvl="1" indent="-171450" algn="l" defTabSz="711200">
            <a:lnSpc>
              <a:spcPct val="90000"/>
            </a:lnSpc>
            <a:spcBef>
              <a:spcPct val="0"/>
            </a:spcBef>
            <a:spcAft>
              <a:spcPct val="15000"/>
            </a:spcAft>
            <a:buChar char="•"/>
          </a:pPr>
          <a:r>
            <a:rPr lang="en-US" sz="1600" kern="1200" dirty="0"/>
            <a:t> EVs</a:t>
          </a:r>
          <a:r>
            <a:rPr lang="zh-CN" sz="1600" kern="1200" dirty="0"/>
            <a:t>需求增加并发挥关键作用</a:t>
          </a:r>
        </a:p>
        <a:p>
          <a:pPr marL="171450" lvl="1" indent="-171450" algn="l" defTabSz="711200">
            <a:lnSpc>
              <a:spcPct val="90000"/>
            </a:lnSpc>
            <a:spcBef>
              <a:spcPct val="0"/>
            </a:spcBef>
            <a:spcAft>
              <a:spcPct val="15000"/>
            </a:spcAft>
            <a:buChar char="•"/>
          </a:pPr>
          <a:r>
            <a:rPr lang="zh-CN" altLang="en-US" sz="1600" kern="1200" dirty="0"/>
            <a:t>充电设施不足</a:t>
          </a:r>
          <a:endParaRPr lang="zh-CN" sz="1600" kern="1200" dirty="0"/>
        </a:p>
      </dsp:txBody>
      <dsp:txXfrm rot="-5400000">
        <a:off x="1866448" y="210471"/>
        <a:ext cx="3270856" cy="873827"/>
      </dsp:txXfrm>
    </dsp:sp>
    <dsp:sp modelId="{5B40A431-DA57-4276-A40C-A814340F30AA}">
      <dsp:nvSpPr>
        <dsp:cNvPr id="0" name=""/>
        <dsp:cNvSpPr/>
      </dsp:nvSpPr>
      <dsp:spPr>
        <a:xfrm>
          <a:off x="0" y="0"/>
          <a:ext cx="1866447" cy="12104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sz="2400" kern="1200" dirty="0"/>
            <a:t>能源问题</a:t>
          </a:r>
          <a:r>
            <a:rPr lang="zh-CN" altLang="en-US" sz="2400" kern="1200" dirty="0"/>
            <a:t>和</a:t>
          </a:r>
          <a:r>
            <a:rPr lang="zh-CN" sz="2400" kern="1200" dirty="0"/>
            <a:t>环境污染</a:t>
          </a:r>
        </a:p>
      </dsp:txBody>
      <dsp:txXfrm>
        <a:off x="59090" y="59090"/>
        <a:ext cx="1748267" cy="10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119E8-EF50-4F82-8FD9-D0941C18F7F6}">
      <dsp:nvSpPr>
        <dsp:cNvPr id="0" name=""/>
        <dsp:cNvSpPr/>
      </dsp:nvSpPr>
      <dsp:spPr>
        <a:xfrm>
          <a:off x="0" y="430541"/>
          <a:ext cx="10765196" cy="574054"/>
        </a:xfrm>
        <a:prstGeom prst="notched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F7663-6E81-400A-B47B-286273FC6D50}">
      <dsp:nvSpPr>
        <dsp:cNvPr id="0" name=""/>
        <dsp:cNvSpPr/>
      </dsp:nvSpPr>
      <dsp:spPr>
        <a:xfrm>
          <a:off x="5954" y="0"/>
          <a:ext cx="3596206" cy="57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2024.9~2024.11</a:t>
          </a:r>
          <a:r>
            <a:rPr lang="zh-CN" sz="1800" kern="1200" dirty="0"/>
            <a:t>根据论文开题内容，初步规划论文整体框架</a:t>
          </a:r>
        </a:p>
      </dsp:txBody>
      <dsp:txXfrm>
        <a:off x="5954" y="0"/>
        <a:ext cx="3596206" cy="574054"/>
      </dsp:txXfrm>
    </dsp:sp>
    <dsp:sp modelId="{59AE74F1-C75B-4B56-AE39-05C43B171841}">
      <dsp:nvSpPr>
        <dsp:cNvPr id="0" name=""/>
        <dsp:cNvSpPr/>
      </dsp:nvSpPr>
      <dsp:spPr>
        <a:xfrm>
          <a:off x="1732300" y="645811"/>
          <a:ext cx="143513" cy="143513"/>
        </a:xfrm>
        <a:prstGeom prst="ellipse">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6C3358-01D1-4AC1-B1B7-7A2388FC6004}">
      <dsp:nvSpPr>
        <dsp:cNvPr id="0" name=""/>
        <dsp:cNvSpPr/>
      </dsp:nvSpPr>
      <dsp:spPr>
        <a:xfrm>
          <a:off x="3724924" y="861082"/>
          <a:ext cx="2455284" cy="57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2024.11~2025.3</a:t>
          </a:r>
          <a:r>
            <a:rPr lang="zh-CN" sz="1800" kern="1200" dirty="0"/>
            <a:t>论文写作并根据此相关内容完成小论文</a:t>
          </a:r>
        </a:p>
      </dsp:txBody>
      <dsp:txXfrm>
        <a:off x="3724924" y="861082"/>
        <a:ext cx="2455284" cy="574054"/>
      </dsp:txXfrm>
    </dsp:sp>
    <dsp:sp modelId="{CE0F2DF6-A07B-4FB7-A842-1704DD3D695B}">
      <dsp:nvSpPr>
        <dsp:cNvPr id="0" name=""/>
        <dsp:cNvSpPr/>
      </dsp:nvSpPr>
      <dsp:spPr>
        <a:xfrm>
          <a:off x="4880810" y="645811"/>
          <a:ext cx="143513" cy="143513"/>
        </a:xfrm>
        <a:prstGeom prst="ellipse">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6C2F7A-D62B-41C5-8870-1C48282A4522}">
      <dsp:nvSpPr>
        <dsp:cNvPr id="0" name=""/>
        <dsp:cNvSpPr/>
      </dsp:nvSpPr>
      <dsp:spPr>
        <a:xfrm>
          <a:off x="6302973" y="0"/>
          <a:ext cx="3379748" cy="57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2025.3~2025.9</a:t>
          </a:r>
          <a:r>
            <a:rPr lang="zh-CN" sz="1800" kern="1200" dirty="0"/>
            <a:t>根据意见进行修改小论文，完成大论文初稿</a:t>
          </a:r>
        </a:p>
      </dsp:txBody>
      <dsp:txXfrm>
        <a:off x="6302973" y="0"/>
        <a:ext cx="3379748" cy="574054"/>
      </dsp:txXfrm>
    </dsp:sp>
    <dsp:sp modelId="{E9B3B2E1-B208-492A-9CA4-3571305ADF71}">
      <dsp:nvSpPr>
        <dsp:cNvPr id="0" name=""/>
        <dsp:cNvSpPr/>
      </dsp:nvSpPr>
      <dsp:spPr>
        <a:xfrm>
          <a:off x="7921091" y="645811"/>
          <a:ext cx="143513" cy="143513"/>
        </a:xfrm>
        <a:prstGeom prst="ellipse">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pPr/>
              <a:t>2024/11/3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pPr/>
              <a:t>‹#›</a:t>
            </a:fld>
            <a:endParaRPr lang="zh-CN" altLang="en-US"/>
          </a:p>
        </p:txBody>
      </p:sp>
    </p:spTree>
    <p:extLst>
      <p:ext uri="{BB962C8B-B14F-4D97-AF65-F5344CB8AC3E}">
        <p14:creationId xmlns:p14="http://schemas.microsoft.com/office/powerpoint/2010/main" val="26988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1</a:t>
            </a:fld>
            <a:endParaRPr lang="zh-CN" altLang="en-US"/>
          </a:p>
        </p:txBody>
      </p:sp>
    </p:spTree>
    <p:extLst>
      <p:ext uri="{BB962C8B-B14F-4D97-AF65-F5344CB8AC3E}">
        <p14:creationId xmlns:p14="http://schemas.microsoft.com/office/powerpoint/2010/main" val="75981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D7371-98E6-187A-EE1B-EC00AEE0A6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1881BF-14B4-03FC-C62B-EFD48AEB299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4E144C-AE4E-ECC9-7F7F-5CF7B6EFC8DD}"/>
              </a:ext>
            </a:extLst>
          </p:cNvPr>
          <p:cNvSpPr>
            <a:spLocks noGrp="1"/>
          </p:cNvSpPr>
          <p:nvPr>
            <p:ph type="body" idx="1"/>
          </p:nvPr>
        </p:nvSpPr>
        <p:spPr/>
        <p:txBody>
          <a:bodyPr/>
          <a:lstStyle/>
          <a:p>
            <a:r>
              <a:rPr lang="zh-CN" altLang="en-US" dirty="0"/>
              <a:t>动态假名 </a:t>
            </a:r>
            <a:r>
              <a:rPr lang="en-US" altLang="zh-CN" dirty="0"/>
              <a:t>+ ZKP</a:t>
            </a:r>
            <a:endParaRPr lang="zh-CN" altLang="en-US" dirty="0"/>
          </a:p>
        </p:txBody>
      </p:sp>
      <p:sp>
        <p:nvSpPr>
          <p:cNvPr id="4" name="灯片编号占位符 3">
            <a:extLst>
              <a:ext uri="{FF2B5EF4-FFF2-40B4-BE49-F238E27FC236}">
                <a16:creationId xmlns:a16="http://schemas.microsoft.com/office/drawing/2014/main" id="{D13E844A-CB6E-2635-7BB6-978C57C667A9}"/>
              </a:ext>
            </a:extLst>
          </p:cNvPr>
          <p:cNvSpPr>
            <a:spLocks noGrp="1"/>
          </p:cNvSpPr>
          <p:nvPr>
            <p:ph type="sldNum" sz="quarter" idx="5"/>
          </p:nvPr>
        </p:nvSpPr>
        <p:spPr/>
        <p:txBody>
          <a:bodyPr/>
          <a:lstStyle/>
          <a:p>
            <a:fld id="{84E6CF1A-E888-4A07-B96A-456D0CF69483}" type="slidenum">
              <a:rPr lang="zh-CN" altLang="en-US" smtClean="0"/>
              <a:pPr/>
              <a:t>10</a:t>
            </a:fld>
            <a:endParaRPr lang="zh-CN" altLang="en-US"/>
          </a:p>
        </p:txBody>
      </p:sp>
    </p:spTree>
    <p:extLst>
      <p:ext uri="{BB962C8B-B14F-4D97-AF65-F5344CB8AC3E}">
        <p14:creationId xmlns:p14="http://schemas.microsoft.com/office/powerpoint/2010/main" val="211851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5F26F-4AE6-14A3-D618-46BCE719584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3DC6E5-BD20-E6F2-CD39-2A92A7B839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79E9967-F4CA-6BEB-36FF-6F32735A975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A02E784-C858-A920-4CE3-7FEC3207280A}"/>
              </a:ext>
            </a:extLst>
          </p:cNvPr>
          <p:cNvSpPr>
            <a:spLocks noGrp="1"/>
          </p:cNvSpPr>
          <p:nvPr>
            <p:ph type="sldNum" sz="quarter" idx="5"/>
          </p:nvPr>
        </p:nvSpPr>
        <p:spPr/>
        <p:txBody>
          <a:bodyPr/>
          <a:lstStyle/>
          <a:p>
            <a:fld id="{84E6CF1A-E888-4A07-B96A-456D0CF69483}" type="slidenum">
              <a:rPr lang="zh-CN" altLang="en-US" smtClean="0"/>
              <a:pPr/>
              <a:t>11</a:t>
            </a:fld>
            <a:endParaRPr lang="zh-CN" altLang="en-US"/>
          </a:p>
        </p:txBody>
      </p:sp>
    </p:spTree>
    <p:extLst>
      <p:ext uri="{BB962C8B-B14F-4D97-AF65-F5344CB8AC3E}">
        <p14:creationId xmlns:p14="http://schemas.microsoft.com/office/powerpoint/2010/main" val="309174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6E487-757E-1062-631E-C9590EED81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8AFC13-3CF6-BB47-93AE-639B5B2E480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D035DE-7086-A21C-47D5-5E87C6FE487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59F2F50-2C8D-D40F-1752-E0C050DC637A}"/>
              </a:ext>
            </a:extLst>
          </p:cNvPr>
          <p:cNvSpPr>
            <a:spLocks noGrp="1"/>
          </p:cNvSpPr>
          <p:nvPr>
            <p:ph type="sldNum" sz="quarter" idx="5"/>
          </p:nvPr>
        </p:nvSpPr>
        <p:spPr/>
        <p:txBody>
          <a:bodyPr/>
          <a:lstStyle/>
          <a:p>
            <a:fld id="{84E6CF1A-E888-4A07-B96A-456D0CF69483}" type="slidenum">
              <a:rPr lang="zh-CN" altLang="en-US" smtClean="0"/>
              <a:pPr/>
              <a:t>12</a:t>
            </a:fld>
            <a:endParaRPr lang="zh-CN" altLang="en-US"/>
          </a:p>
        </p:txBody>
      </p:sp>
    </p:spTree>
    <p:extLst>
      <p:ext uri="{BB962C8B-B14F-4D97-AF65-F5344CB8AC3E}">
        <p14:creationId xmlns:p14="http://schemas.microsoft.com/office/powerpoint/2010/main" val="1242948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E6CF1A-E888-4A07-B96A-456D0CF69483}" type="slidenum">
              <a:rPr lang="zh-CN" altLang="en-US" smtClean="0"/>
              <a:pPr/>
              <a:t>16</a:t>
            </a:fld>
            <a:endParaRPr lang="zh-CN" altLang="en-US"/>
          </a:p>
        </p:txBody>
      </p:sp>
    </p:spTree>
    <p:extLst>
      <p:ext uri="{BB962C8B-B14F-4D97-AF65-F5344CB8AC3E}">
        <p14:creationId xmlns:p14="http://schemas.microsoft.com/office/powerpoint/2010/main" val="1721200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97BB9-E3EC-81FC-2DCF-FAAA1F6DFA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F2FD6E-D60F-C64C-77D6-29113E0ADD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946F0A-CE23-AA17-4D59-8A25F9343C3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5235543-A177-B10B-FD0E-60DAE2642EFF}"/>
              </a:ext>
            </a:extLst>
          </p:cNvPr>
          <p:cNvSpPr>
            <a:spLocks noGrp="1"/>
          </p:cNvSpPr>
          <p:nvPr>
            <p:ph type="sldNum" sz="quarter" idx="5"/>
          </p:nvPr>
        </p:nvSpPr>
        <p:spPr/>
        <p:txBody>
          <a:bodyPr/>
          <a:lstStyle/>
          <a:p>
            <a:fld id="{84E6CF1A-E888-4A07-B96A-456D0CF69483}" type="slidenum">
              <a:rPr lang="zh-CN" altLang="en-US" smtClean="0"/>
              <a:pPr/>
              <a:t>17</a:t>
            </a:fld>
            <a:endParaRPr lang="zh-CN" altLang="en-US"/>
          </a:p>
        </p:txBody>
      </p:sp>
    </p:spTree>
    <p:extLst>
      <p:ext uri="{BB962C8B-B14F-4D97-AF65-F5344CB8AC3E}">
        <p14:creationId xmlns:p14="http://schemas.microsoft.com/office/powerpoint/2010/main" val="197321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B5110-2F67-6FD2-CE88-7CD9D68345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CFA476-AC91-89FD-D3AB-5E3CCB33A7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7D5F30-304B-7DE2-1BA2-3EBC8709A7F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ACCE9FC-0C8A-CE9E-BB5C-F9794B8B684E}"/>
              </a:ext>
            </a:extLst>
          </p:cNvPr>
          <p:cNvSpPr>
            <a:spLocks noGrp="1"/>
          </p:cNvSpPr>
          <p:nvPr>
            <p:ph type="sldNum" sz="quarter" idx="5"/>
          </p:nvPr>
        </p:nvSpPr>
        <p:spPr/>
        <p:txBody>
          <a:bodyPr/>
          <a:lstStyle/>
          <a:p>
            <a:fld id="{84E6CF1A-E888-4A07-B96A-456D0CF69483}" type="slidenum">
              <a:rPr lang="zh-CN" altLang="en-US" smtClean="0"/>
              <a:pPr/>
              <a:t>18</a:t>
            </a:fld>
            <a:endParaRPr lang="zh-CN" altLang="en-US"/>
          </a:p>
        </p:txBody>
      </p:sp>
    </p:spTree>
    <p:extLst>
      <p:ext uri="{BB962C8B-B14F-4D97-AF65-F5344CB8AC3E}">
        <p14:creationId xmlns:p14="http://schemas.microsoft.com/office/powerpoint/2010/main" val="110259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697DD-46E5-6E3B-79BD-E200C331B1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680742-95F2-002B-7462-7AA15FA06C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D57C92-FD30-C59D-28A2-B6C2BF81A0A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D5FB4B2-2C34-F2E9-2272-6782645C2220}"/>
              </a:ext>
            </a:extLst>
          </p:cNvPr>
          <p:cNvSpPr>
            <a:spLocks noGrp="1"/>
          </p:cNvSpPr>
          <p:nvPr>
            <p:ph type="sldNum" sz="quarter" idx="10"/>
          </p:nvPr>
        </p:nvSpPr>
        <p:spPr/>
        <p:txBody>
          <a:bodyPr/>
          <a:lstStyle/>
          <a:p>
            <a:fld id="{84E6CF1A-E888-4A07-B96A-456D0CF69483}" type="slidenum">
              <a:rPr lang="zh-CN" altLang="en-US" smtClean="0"/>
              <a:pPr/>
              <a:t>19</a:t>
            </a:fld>
            <a:endParaRPr lang="zh-CN" altLang="en-US"/>
          </a:p>
        </p:txBody>
      </p:sp>
    </p:spTree>
    <p:extLst>
      <p:ext uri="{BB962C8B-B14F-4D97-AF65-F5344CB8AC3E}">
        <p14:creationId xmlns:p14="http://schemas.microsoft.com/office/powerpoint/2010/main" val="2948764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039DA-417B-877F-072F-16D74BF07C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97CDF7-38ED-51D2-0E0D-0F3C227E638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5185BEA-D70F-0E3E-76EB-02877B0757D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98C9C52-0C58-E510-611D-AB361B094404}"/>
              </a:ext>
            </a:extLst>
          </p:cNvPr>
          <p:cNvSpPr>
            <a:spLocks noGrp="1"/>
          </p:cNvSpPr>
          <p:nvPr>
            <p:ph type="sldNum" sz="quarter" idx="10"/>
          </p:nvPr>
        </p:nvSpPr>
        <p:spPr/>
        <p:txBody>
          <a:bodyPr/>
          <a:lstStyle/>
          <a:p>
            <a:fld id="{84E6CF1A-E888-4A07-B96A-456D0CF69483}" type="slidenum">
              <a:rPr lang="zh-CN" altLang="en-US" smtClean="0"/>
              <a:pPr/>
              <a:t>21</a:t>
            </a:fld>
            <a:endParaRPr lang="zh-CN" altLang="en-US"/>
          </a:p>
        </p:txBody>
      </p:sp>
    </p:spTree>
    <p:extLst>
      <p:ext uri="{BB962C8B-B14F-4D97-AF65-F5344CB8AC3E}">
        <p14:creationId xmlns:p14="http://schemas.microsoft.com/office/powerpoint/2010/main" val="281395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2</a:t>
            </a:fld>
            <a:endParaRPr lang="zh-CN" altLang="en-US"/>
          </a:p>
        </p:txBody>
      </p:sp>
    </p:spTree>
    <p:extLst>
      <p:ext uri="{BB962C8B-B14F-4D97-AF65-F5344CB8AC3E}">
        <p14:creationId xmlns:p14="http://schemas.microsoft.com/office/powerpoint/2010/main" val="44457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3</a:t>
            </a:fld>
            <a:endParaRPr lang="zh-CN" altLang="en-US"/>
          </a:p>
        </p:txBody>
      </p:sp>
    </p:spTree>
    <p:extLst>
      <p:ext uri="{BB962C8B-B14F-4D97-AF65-F5344CB8AC3E}">
        <p14:creationId xmlns:p14="http://schemas.microsoft.com/office/powerpoint/2010/main" val="103292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4</a:t>
            </a:fld>
            <a:endParaRPr lang="zh-CN" altLang="en-US"/>
          </a:p>
        </p:txBody>
      </p:sp>
    </p:spTree>
    <p:extLst>
      <p:ext uri="{BB962C8B-B14F-4D97-AF65-F5344CB8AC3E}">
        <p14:creationId xmlns:p14="http://schemas.microsoft.com/office/powerpoint/2010/main" val="414524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9EFF9-64E6-6DFF-ACC9-865AB336912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1CCEF0-9683-906D-B99C-41541DFBB7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7BC214-86CA-D081-BA42-9B8A05717F0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494D220-3547-FB8D-49BF-C25C89161653}"/>
              </a:ext>
            </a:extLst>
          </p:cNvPr>
          <p:cNvSpPr>
            <a:spLocks noGrp="1"/>
          </p:cNvSpPr>
          <p:nvPr>
            <p:ph type="sldNum" sz="quarter" idx="10"/>
          </p:nvPr>
        </p:nvSpPr>
        <p:spPr/>
        <p:txBody>
          <a:bodyPr/>
          <a:lstStyle/>
          <a:p>
            <a:fld id="{84E6CF1A-E888-4A07-B96A-456D0CF69483}" type="slidenum">
              <a:rPr lang="zh-CN" altLang="en-US" smtClean="0"/>
              <a:pPr/>
              <a:t>5</a:t>
            </a:fld>
            <a:endParaRPr lang="zh-CN" altLang="en-US"/>
          </a:p>
        </p:txBody>
      </p:sp>
    </p:spTree>
    <p:extLst>
      <p:ext uri="{BB962C8B-B14F-4D97-AF65-F5344CB8AC3E}">
        <p14:creationId xmlns:p14="http://schemas.microsoft.com/office/powerpoint/2010/main" val="294466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187F5-1571-5931-FC1E-4AE03A918A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BF0909-C3A1-EB77-D45C-A354D92E85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A08CDF-5775-DC79-18CF-6E2DE37AA2C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ED29019-0BC1-8CE3-2389-B1F0880A1B06}"/>
              </a:ext>
            </a:extLst>
          </p:cNvPr>
          <p:cNvSpPr>
            <a:spLocks noGrp="1"/>
          </p:cNvSpPr>
          <p:nvPr>
            <p:ph type="sldNum" sz="quarter" idx="10"/>
          </p:nvPr>
        </p:nvSpPr>
        <p:spPr/>
        <p:txBody>
          <a:bodyPr/>
          <a:lstStyle/>
          <a:p>
            <a:fld id="{84E6CF1A-E888-4A07-B96A-456D0CF69483}" type="slidenum">
              <a:rPr lang="zh-CN" altLang="en-US" smtClean="0"/>
              <a:pPr/>
              <a:t>6</a:t>
            </a:fld>
            <a:endParaRPr lang="zh-CN" altLang="en-US"/>
          </a:p>
        </p:txBody>
      </p:sp>
    </p:spTree>
    <p:extLst>
      <p:ext uri="{BB962C8B-B14F-4D97-AF65-F5344CB8AC3E}">
        <p14:creationId xmlns:p14="http://schemas.microsoft.com/office/powerpoint/2010/main" val="58165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7</a:t>
            </a:fld>
            <a:endParaRPr lang="zh-CN" altLang="en-US"/>
          </a:p>
        </p:txBody>
      </p:sp>
    </p:spTree>
    <p:extLst>
      <p:ext uri="{BB962C8B-B14F-4D97-AF65-F5344CB8AC3E}">
        <p14:creationId xmlns:p14="http://schemas.microsoft.com/office/powerpoint/2010/main" val="421672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6F20B-2D85-59F4-8449-7AF3383E95B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1631D0-3C0F-E20E-BB57-09B766E6FF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AB28FF-B826-58AB-B186-111681EE0AA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980B33E-6E5F-4C70-3E61-062EFFC7DE98}"/>
              </a:ext>
            </a:extLst>
          </p:cNvPr>
          <p:cNvSpPr>
            <a:spLocks noGrp="1"/>
          </p:cNvSpPr>
          <p:nvPr>
            <p:ph type="sldNum" sz="quarter" idx="10"/>
          </p:nvPr>
        </p:nvSpPr>
        <p:spPr/>
        <p:txBody>
          <a:bodyPr/>
          <a:lstStyle/>
          <a:p>
            <a:fld id="{84E6CF1A-E888-4A07-B96A-456D0CF69483}" type="slidenum">
              <a:rPr lang="zh-CN" altLang="en-US" smtClean="0"/>
              <a:pPr/>
              <a:t>8</a:t>
            </a:fld>
            <a:endParaRPr lang="zh-CN" altLang="en-US"/>
          </a:p>
        </p:txBody>
      </p:sp>
    </p:spTree>
    <p:extLst>
      <p:ext uri="{BB962C8B-B14F-4D97-AF65-F5344CB8AC3E}">
        <p14:creationId xmlns:p14="http://schemas.microsoft.com/office/powerpoint/2010/main" val="321006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765A6-2EA0-5CFA-3111-09A4EB0BD4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CA43DCF-8C72-00AB-C361-4DDEEF128E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A8D18EF-ED1D-B816-A089-690679EF315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3A52EE4-4593-7C30-0D1D-F40214C3587A}"/>
              </a:ext>
            </a:extLst>
          </p:cNvPr>
          <p:cNvSpPr>
            <a:spLocks noGrp="1"/>
          </p:cNvSpPr>
          <p:nvPr>
            <p:ph type="sldNum" sz="quarter" idx="10"/>
          </p:nvPr>
        </p:nvSpPr>
        <p:spPr/>
        <p:txBody>
          <a:bodyPr/>
          <a:lstStyle/>
          <a:p>
            <a:fld id="{84E6CF1A-E888-4A07-B96A-456D0CF69483}" type="slidenum">
              <a:rPr lang="zh-CN" altLang="en-US" smtClean="0"/>
              <a:pPr/>
              <a:t>9</a:t>
            </a:fld>
            <a:endParaRPr lang="zh-CN" altLang="en-US"/>
          </a:p>
        </p:txBody>
      </p:sp>
    </p:spTree>
    <p:extLst>
      <p:ext uri="{BB962C8B-B14F-4D97-AF65-F5344CB8AC3E}">
        <p14:creationId xmlns:p14="http://schemas.microsoft.com/office/powerpoint/2010/main" val="53438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381976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174779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32718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975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349238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221698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54199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310407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37000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249448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pPr/>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118051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B1069-3899-470A-8AB1-734237277644}" type="datetimeFigureOut">
              <a:rPr lang="zh-CN" altLang="en-US" smtClean="0"/>
              <a:pPr/>
              <a:t>2024/11/3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C7957-89EC-4DC7-A1B9-6F0B3159CBFA}" type="slidenum">
              <a:rPr lang="zh-CN" altLang="en-US" smtClean="0"/>
              <a:pPr/>
              <a:t>‹#›</a:t>
            </a:fld>
            <a:endParaRPr lang="zh-CN" altLang="en-US"/>
          </a:p>
        </p:txBody>
      </p:sp>
    </p:spTree>
    <p:extLst>
      <p:ext uri="{BB962C8B-B14F-4D97-AF65-F5344CB8AC3E}">
        <p14:creationId xmlns:p14="http://schemas.microsoft.com/office/powerpoint/2010/main" val="103352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cs.umd.edu/~jkatz/crypto/f02/lectures/lecture39.pd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bblanche.gitlabpages.inria.fr/proverif/" TargetMode="External"/><Relationship Id="rId2" Type="http://schemas.openxmlformats.org/officeDocument/2006/relationships/hyperlink" Target="https://github.com/miracl/core" TargetMode="External"/><Relationship Id="rId1" Type="http://schemas.openxmlformats.org/officeDocument/2006/relationships/slideLayout" Target="../slideLayouts/slideLayout7.xml"/><Relationship Id="rId6" Type="http://schemas.openxmlformats.org/officeDocument/2006/relationships/hyperlink" Target="https://arxiv.org/abs/2311.03612" TargetMode="External"/><Relationship Id="rId5" Type="http://schemas.openxmlformats.org/officeDocument/2006/relationships/hyperlink" Target="https://github.com/HuangLab-SYSU/block-emulator" TargetMode="External"/><Relationship Id="rId4" Type="http://schemas.openxmlformats.org/officeDocument/2006/relationships/hyperlink" Target="https://hyperledger-fabric.readthedocs.io/en/release-2.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0" y="2132856"/>
            <a:ext cx="12218267" cy="2808312"/>
          </a:xfrm>
          <a:prstGeom prst="rect">
            <a:avLst/>
          </a:prstGeom>
          <a:solidFill>
            <a:srgbClr val="5B5E77">
              <a:alpha val="2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7"/>
          <p:cNvSpPr>
            <a:spLocks noChangeArrowheads="1"/>
          </p:cNvSpPr>
          <p:nvPr/>
        </p:nvSpPr>
        <p:spPr bwMode="auto">
          <a:xfrm>
            <a:off x="75056" y="3252170"/>
            <a:ext cx="120450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000" b="1" dirty="0">
                <a:latin typeface="微软雅黑" pitchFamily="34" charset="-122"/>
                <a:ea typeface="微软雅黑" pitchFamily="34" charset="-122"/>
                <a:sym typeface="微软雅黑" pitchFamily="34" charset="-122"/>
              </a:rPr>
              <a:t>车联网环境下</a:t>
            </a:r>
            <a:r>
              <a:rPr lang="en-US" altLang="zh-CN" sz="4000" b="1" dirty="0">
                <a:latin typeface="微软雅黑" pitchFamily="34" charset="-122"/>
                <a:ea typeface="微软雅黑" pitchFamily="34" charset="-122"/>
                <a:sym typeface="微软雅黑" pitchFamily="34" charset="-122"/>
              </a:rPr>
              <a:t>V2V</a:t>
            </a:r>
            <a:r>
              <a:rPr lang="zh-CN" altLang="en-US" sz="4000" b="1" dirty="0">
                <a:latin typeface="微软雅黑" pitchFamily="34" charset="-122"/>
                <a:ea typeface="微软雅黑" pitchFamily="34" charset="-122"/>
                <a:sym typeface="微软雅黑" pitchFamily="34" charset="-122"/>
              </a:rPr>
              <a:t>电力交易隐私保护的研究</a:t>
            </a:r>
          </a:p>
        </p:txBody>
      </p:sp>
      <p:grpSp>
        <p:nvGrpSpPr>
          <p:cNvPr id="59" name="组合 58"/>
          <p:cNvGrpSpPr/>
          <p:nvPr/>
        </p:nvGrpSpPr>
        <p:grpSpPr>
          <a:xfrm>
            <a:off x="7249715" y="1285543"/>
            <a:ext cx="670560" cy="604586"/>
            <a:chOff x="5424755" y="1340768"/>
            <a:chExt cx="670560" cy="604586"/>
          </a:xfrm>
        </p:grpSpPr>
        <p:grpSp>
          <p:nvGrpSpPr>
            <p:cNvPr id="60" name="组合 59"/>
            <p:cNvGrpSpPr/>
            <p:nvPr/>
          </p:nvGrpSpPr>
          <p:grpSpPr>
            <a:xfrm>
              <a:off x="5424755" y="1340768"/>
              <a:ext cx="670560" cy="604586"/>
              <a:chOff x="3720691" y="2824413"/>
              <a:chExt cx="1341120" cy="1209172"/>
            </a:xfrm>
          </p:grpSpPr>
          <p:sp>
            <p:nvSpPr>
              <p:cNvPr id="6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1"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4" name="Freeform 126"/>
          <p:cNvSpPr>
            <a:spLocks noChangeAspect="1" noEditPoints="1"/>
          </p:cNvSpPr>
          <p:nvPr/>
        </p:nvSpPr>
        <p:spPr bwMode="auto">
          <a:xfrm>
            <a:off x="7449569" y="1426895"/>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cs typeface="Arial" panose="020B0604020202020204" pitchFamily="34" charset="0"/>
            </a:endParaRPr>
          </a:p>
        </p:txBody>
      </p:sp>
      <p:grpSp>
        <p:nvGrpSpPr>
          <p:cNvPr id="65" name="组合 64"/>
          <p:cNvGrpSpPr/>
          <p:nvPr/>
        </p:nvGrpSpPr>
        <p:grpSpPr>
          <a:xfrm>
            <a:off x="8126871" y="1268760"/>
            <a:ext cx="670560" cy="604586"/>
            <a:chOff x="5424755" y="1340768"/>
            <a:chExt cx="670560" cy="604586"/>
          </a:xfrm>
        </p:grpSpPr>
        <p:grpSp>
          <p:nvGrpSpPr>
            <p:cNvPr id="66" name="组合 65"/>
            <p:cNvGrpSpPr/>
            <p:nvPr/>
          </p:nvGrpSpPr>
          <p:grpSpPr>
            <a:xfrm>
              <a:off x="5424755" y="1340768"/>
              <a:ext cx="670560" cy="604586"/>
              <a:chOff x="3720691" y="2824413"/>
              <a:chExt cx="1341120" cy="1209172"/>
            </a:xfrm>
          </p:grpSpPr>
          <p:sp>
            <p:nvSpPr>
              <p:cNvPr id="68"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9"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7"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0" name="Freeform 261"/>
          <p:cNvSpPr>
            <a:spLocks/>
          </p:cNvSpPr>
          <p:nvPr/>
        </p:nvSpPr>
        <p:spPr bwMode="auto">
          <a:xfrm>
            <a:off x="8297738" y="1440383"/>
            <a:ext cx="325875" cy="325875"/>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nvGrpSpPr>
          <p:cNvPr id="71" name="组合 70"/>
          <p:cNvGrpSpPr/>
          <p:nvPr/>
        </p:nvGrpSpPr>
        <p:grpSpPr>
          <a:xfrm>
            <a:off x="9036855" y="1268760"/>
            <a:ext cx="670560" cy="604586"/>
            <a:chOff x="5424755" y="1340768"/>
            <a:chExt cx="670560" cy="604586"/>
          </a:xfrm>
        </p:grpSpPr>
        <p:grpSp>
          <p:nvGrpSpPr>
            <p:cNvPr id="72" name="组合 71"/>
            <p:cNvGrpSpPr/>
            <p:nvPr/>
          </p:nvGrpSpPr>
          <p:grpSpPr>
            <a:xfrm>
              <a:off x="5424755" y="1340768"/>
              <a:ext cx="670560" cy="604586"/>
              <a:chOff x="3720691" y="2824413"/>
              <a:chExt cx="1341120" cy="1209172"/>
            </a:xfrm>
          </p:grpSpPr>
          <p:sp>
            <p:nvSpPr>
              <p:cNvPr id="74"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5"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3"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76" name="组合 75"/>
          <p:cNvGrpSpPr/>
          <p:nvPr/>
        </p:nvGrpSpPr>
        <p:grpSpPr>
          <a:xfrm>
            <a:off x="9923439" y="1297282"/>
            <a:ext cx="670560" cy="604586"/>
            <a:chOff x="5424755" y="1340768"/>
            <a:chExt cx="670560" cy="604586"/>
          </a:xfrm>
        </p:grpSpPr>
        <p:grpSp>
          <p:nvGrpSpPr>
            <p:cNvPr id="77" name="组合 76"/>
            <p:cNvGrpSpPr/>
            <p:nvPr/>
          </p:nvGrpSpPr>
          <p:grpSpPr>
            <a:xfrm>
              <a:off x="5424755" y="1340768"/>
              <a:ext cx="670560" cy="604586"/>
              <a:chOff x="3720691" y="2824413"/>
              <a:chExt cx="1341120" cy="1209172"/>
            </a:xfrm>
          </p:grpSpPr>
          <p:sp>
            <p:nvSpPr>
              <p:cNvPr id="79"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8"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82" name="组合 81"/>
          <p:cNvGrpSpPr/>
          <p:nvPr/>
        </p:nvGrpSpPr>
        <p:grpSpPr>
          <a:xfrm>
            <a:off x="10837055" y="1268760"/>
            <a:ext cx="670560" cy="604586"/>
            <a:chOff x="5424755" y="1340768"/>
            <a:chExt cx="670560" cy="604586"/>
          </a:xfrm>
        </p:grpSpPr>
        <p:grpSp>
          <p:nvGrpSpPr>
            <p:cNvPr id="83" name="组合 82"/>
            <p:cNvGrpSpPr/>
            <p:nvPr/>
          </p:nvGrpSpPr>
          <p:grpSpPr>
            <a:xfrm>
              <a:off x="5424755" y="1340768"/>
              <a:ext cx="670560" cy="604586"/>
              <a:chOff x="3720691" y="2824413"/>
              <a:chExt cx="1341120" cy="1209172"/>
            </a:xfrm>
          </p:grpSpPr>
          <p:sp>
            <p:nvSpPr>
              <p:cNvPr id="94"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95"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84" name="Freeform 5"/>
            <p:cNvSpPr>
              <a:spLocks/>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96" name="组合 95"/>
          <p:cNvGrpSpPr>
            <a:grpSpLocks noChangeAspect="1"/>
          </p:cNvGrpSpPr>
          <p:nvPr/>
        </p:nvGrpSpPr>
        <p:grpSpPr>
          <a:xfrm>
            <a:off x="9197811" y="1428547"/>
            <a:ext cx="354291" cy="303915"/>
            <a:chOff x="5084763" y="971548"/>
            <a:chExt cx="323865" cy="277813"/>
          </a:xfrm>
          <a:solidFill>
            <a:srgbClr val="414455"/>
          </a:solidFill>
        </p:grpSpPr>
        <p:sp>
          <p:nvSpPr>
            <p:cNvPr id="9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9"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0" name="Freeform 9"/>
          <p:cNvSpPr>
            <a:spLocks noEditPoints="1"/>
          </p:cNvSpPr>
          <p:nvPr/>
        </p:nvSpPr>
        <p:spPr bwMode="auto">
          <a:xfrm rot="19469485">
            <a:off x="10064065" y="1397986"/>
            <a:ext cx="378367" cy="40317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101" name="Freeform 206"/>
          <p:cNvSpPr>
            <a:spLocks noChangeAspect="1" noEditPoints="1"/>
          </p:cNvSpPr>
          <p:nvPr/>
        </p:nvSpPr>
        <p:spPr bwMode="auto">
          <a:xfrm>
            <a:off x="11022846" y="1390307"/>
            <a:ext cx="304622" cy="368224"/>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cs typeface="Arial" panose="020B0604020202020204" pitchFamily="34" charset="0"/>
            </a:endParaRPr>
          </a:p>
        </p:txBody>
      </p:sp>
      <p:sp>
        <p:nvSpPr>
          <p:cNvPr id="102" name="矩形 3"/>
          <p:cNvSpPr>
            <a:spLocks noChangeArrowheads="1"/>
          </p:cNvSpPr>
          <p:nvPr/>
        </p:nvSpPr>
        <p:spPr bwMode="auto">
          <a:xfrm>
            <a:off x="8064651" y="5902749"/>
            <a:ext cx="1574776"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汇报人：黄一恒</a:t>
            </a:r>
          </a:p>
        </p:txBody>
      </p:sp>
      <p:pic>
        <p:nvPicPr>
          <p:cNvPr id="1028" name="Picture 4" descr="华北电力大学是211还是985？华北电力大学值得上吗分数线多少？">
            <a:extLst>
              <a:ext uri="{FF2B5EF4-FFF2-40B4-BE49-F238E27FC236}">
                <a16:creationId xmlns:a16="http://schemas.microsoft.com/office/drawing/2014/main" id="{63AE9A59-3FB0-C8EA-5883-20C3F5EACF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88" y="1786"/>
            <a:ext cx="2141725" cy="213107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ABFCDCF-C2A4-CD75-82DF-3855BE2D78EC}"/>
              </a:ext>
            </a:extLst>
          </p:cNvPr>
          <p:cNvSpPr>
            <a:spLocks noChangeArrowheads="1"/>
          </p:cNvSpPr>
          <p:nvPr/>
        </p:nvSpPr>
        <p:spPr bwMode="auto">
          <a:xfrm>
            <a:off x="9982161" y="5903866"/>
            <a:ext cx="1779960" cy="31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16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指导老师：张少敏</a:t>
            </a:r>
          </a:p>
        </p:txBody>
      </p:sp>
    </p:spTree>
    <p:extLst>
      <p:ext uri="{BB962C8B-B14F-4D97-AF65-F5344CB8AC3E}">
        <p14:creationId xmlns:p14="http://schemas.microsoft.com/office/powerpoint/2010/main" val="38435763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52" presetClass="entr" presetSubtype="0" fill="hold" grpId="0" nodeType="withEffect">
                                  <p:stCondLst>
                                    <p:cond delay="500"/>
                                  </p:stCondLst>
                                  <p:iterate type="lt">
                                    <p:tmPct val="10000"/>
                                  </p:iterate>
                                  <p:childTnLst>
                                    <p:set>
                                      <p:cBhvr>
                                        <p:cTn id="10" dur="1" fill="hold">
                                          <p:stCondLst>
                                            <p:cond delay="0"/>
                                          </p:stCondLst>
                                        </p:cTn>
                                        <p:tgtEl>
                                          <p:spTgt spid="56"/>
                                        </p:tgtEl>
                                        <p:attrNameLst>
                                          <p:attrName>style.visibility</p:attrName>
                                        </p:attrNameLst>
                                      </p:cBhvr>
                                      <p:to>
                                        <p:strVal val="visible"/>
                                      </p:to>
                                    </p:set>
                                    <p:animScale>
                                      <p:cBhvr>
                                        <p:cTn id="11"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6"/>
                                        </p:tgtEl>
                                        <p:attrNameLst>
                                          <p:attrName>ppt_x</p:attrName>
                                          <p:attrName>ppt_y</p:attrName>
                                        </p:attrNameLst>
                                      </p:cBhvr>
                                    </p:animMotion>
                                    <p:animEffect transition="in" filter="fade">
                                      <p:cBhvr>
                                        <p:cTn id="13" dur="1000"/>
                                        <p:tgtEl>
                                          <p:spTgt spid="56"/>
                                        </p:tgtEl>
                                      </p:cBhvr>
                                    </p:animEffect>
                                  </p:childTnLst>
                                </p:cTn>
                              </p:par>
                              <p:par>
                                <p:cTn id="14" presetID="2" presetClass="entr" presetSubtype="12" fill="hold" nodeType="withEffect">
                                  <p:stCondLst>
                                    <p:cond delay="50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500" fill="hold"/>
                                        <p:tgtEl>
                                          <p:spTgt spid="59"/>
                                        </p:tgtEl>
                                        <p:attrNameLst>
                                          <p:attrName>ppt_x</p:attrName>
                                        </p:attrNameLst>
                                      </p:cBhvr>
                                      <p:tavLst>
                                        <p:tav tm="0">
                                          <p:val>
                                            <p:strVal val="0-#ppt_w/2"/>
                                          </p:val>
                                        </p:tav>
                                        <p:tav tm="100000">
                                          <p:val>
                                            <p:strVal val="#ppt_x"/>
                                          </p:val>
                                        </p:tav>
                                      </p:tavLst>
                                    </p:anim>
                                    <p:anim calcmode="lin" valueType="num">
                                      <p:cBhvr additive="base">
                                        <p:cTn id="17" dur="500" fill="hold"/>
                                        <p:tgtEl>
                                          <p:spTgt spid="59"/>
                                        </p:tgtEl>
                                        <p:attrNameLst>
                                          <p:attrName>ppt_y</p:attrName>
                                        </p:attrNameLst>
                                      </p:cBhvr>
                                      <p:tavLst>
                                        <p:tav tm="0">
                                          <p:val>
                                            <p:strVal val="1+#ppt_h/2"/>
                                          </p:val>
                                        </p:tav>
                                        <p:tav tm="100000">
                                          <p:val>
                                            <p:strVal val="#ppt_y"/>
                                          </p:val>
                                        </p:tav>
                                      </p:tavLst>
                                    </p:anim>
                                  </p:childTnLst>
                                </p:cTn>
                              </p:par>
                              <p:par>
                                <p:cTn id="18" presetID="45" presetClass="entr" presetSubtype="0" fill="hold" grpId="0" nodeType="withEffect">
                                  <p:stCondLst>
                                    <p:cond delay="100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2000"/>
                                        <p:tgtEl>
                                          <p:spTgt spid="64"/>
                                        </p:tgtEl>
                                      </p:cBhvr>
                                    </p:animEffect>
                                    <p:anim calcmode="lin" valueType="num">
                                      <p:cBhvr>
                                        <p:cTn id="21" dur="2000" fill="hold"/>
                                        <p:tgtEl>
                                          <p:spTgt spid="64"/>
                                        </p:tgtEl>
                                        <p:attrNameLst>
                                          <p:attrName>ppt_w</p:attrName>
                                        </p:attrNameLst>
                                      </p:cBhvr>
                                      <p:tavLst>
                                        <p:tav tm="0" fmla="#ppt_w*sin(2.5*pi*$)">
                                          <p:val>
                                            <p:fltVal val="0"/>
                                          </p:val>
                                        </p:tav>
                                        <p:tav tm="100000">
                                          <p:val>
                                            <p:fltVal val="1"/>
                                          </p:val>
                                        </p:tav>
                                      </p:tavLst>
                                    </p:anim>
                                    <p:anim calcmode="lin" valueType="num">
                                      <p:cBhvr>
                                        <p:cTn id="22" dur="2000" fill="hold"/>
                                        <p:tgtEl>
                                          <p:spTgt spid="64"/>
                                        </p:tgtEl>
                                        <p:attrNameLst>
                                          <p:attrName>ppt_h</p:attrName>
                                        </p:attrNameLst>
                                      </p:cBhvr>
                                      <p:tavLst>
                                        <p:tav tm="0">
                                          <p:val>
                                            <p:strVal val="#ppt_h"/>
                                          </p:val>
                                        </p:tav>
                                        <p:tav tm="100000">
                                          <p:val>
                                            <p:strVal val="#ppt_h"/>
                                          </p:val>
                                        </p:tav>
                                      </p:tavLst>
                                    </p:anim>
                                  </p:childTnLst>
                                </p:cTn>
                              </p:par>
                              <p:par>
                                <p:cTn id="23" presetID="2" presetClass="entr" presetSubtype="12" fill="hold" nodeType="withEffect">
                                  <p:stCondLst>
                                    <p:cond delay="50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0-#ppt_w/2"/>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par>
                                <p:cTn id="27" presetID="45" presetClass="entr" presetSubtype="0" fill="hold" grpId="0" nodeType="withEffect">
                                  <p:stCondLst>
                                    <p:cond delay="100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2000"/>
                                        <p:tgtEl>
                                          <p:spTgt spid="70"/>
                                        </p:tgtEl>
                                      </p:cBhvr>
                                    </p:animEffect>
                                    <p:anim calcmode="lin" valueType="num">
                                      <p:cBhvr>
                                        <p:cTn id="30" dur="2000" fill="hold"/>
                                        <p:tgtEl>
                                          <p:spTgt spid="70"/>
                                        </p:tgtEl>
                                        <p:attrNameLst>
                                          <p:attrName>ppt_w</p:attrName>
                                        </p:attrNameLst>
                                      </p:cBhvr>
                                      <p:tavLst>
                                        <p:tav tm="0" fmla="#ppt_w*sin(2.5*pi*$)">
                                          <p:val>
                                            <p:fltVal val="0"/>
                                          </p:val>
                                        </p:tav>
                                        <p:tav tm="100000">
                                          <p:val>
                                            <p:fltVal val="1"/>
                                          </p:val>
                                        </p:tav>
                                      </p:tavLst>
                                    </p:anim>
                                    <p:anim calcmode="lin" valueType="num">
                                      <p:cBhvr>
                                        <p:cTn id="31" dur="2000" fill="hold"/>
                                        <p:tgtEl>
                                          <p:spTgt spid="70"/>
                                        </p:tgtEl>
                                        <p:attrNameLst>
                                          <p:attrName>ppt_h</p:attrName>
                                        </p:attrNameLst>
                                      </p:cBhvr>
                                      <p:tavLst>
                                        <p:tav tm="0">
                                          <p:val>
                                            <p:strVal val="#ppt_h"/>
                                          </p:val>
                                        </p:tav>
                                        <p:tav tm="100000">
                                          <p:val>
                                            <p:strVal val="#ppt_h"/>
                                          </p:val>
                                        </p:tav>
                                      </p:tavLst>
                                    </p:anim>
                                  </p:childTnLst>
                                </p:cTn>
                              </p:par>
                              <p:par>
                                <p:cTn id="32" presetID="2" presetClass="entr" presetSubtype="12" fill="hold" nodeType="withEffect">
                                  <p:stCondLst>
                                    <p:cond delay="500"/>
                                  </p:stCondLst>
                                  <p:childTnLst>
                                    <p:set>
                                      <p:cBhvr>
                                        <p:cTn id="33" dur="1" fill="hold">
                                          <p:stCondLst>
                                            <p:cond delay="0"/>
                                          </p:stCondLst>
                                        </p:cTn>
                                        <p:tgtEl>
                                          <p:spTgt spid="71"/>
                                        </p:tgtEl>
                                        <p:attrNameLst>
                                          <p:attrName>style.visibility</p:attrName>
                                        </p:attrNameLst>
                                      </p:cBhvr>
                                      <p:to>
                                        <p:strVal val="visible"/>
                                      </p:to>
                                    </p:set>
                                    <p:anim calcmode="lin" valueType="num">
                                      <p:cBhvr additive="base">
                                        <p:cTn id="34" dur="500" fill="hold"/>
                                        <p:tgtEl>
                                          <p:spTgt spid="71"/>
                                        </p:tgtEl>
                                        <p:attrNameLst>
                                          <p:attrName>ppt_x</p:attrName>
                                        </p:attrNameLst>
                                      </p:cBhvr>
                                      <p:tavLst>
                                        <p:tav tm="0">
                                          <p:val>
                                            <p:strVal val="0-#ppt_w/2"/>
                                          </p:val>
                                        </p:tav>
                                        <p:tav tm="100000">
                                          <p:val>
                                            <p:strVal val="#ppt_x"/>
                                          </p:val>
                                        </p:tav>
                                      </p:tavLst>
                                    </p:anim>
                                    <p:anim calcmode="lin" valueType="num">
                                      <p:cBhvr additive="base">
                                        <p:cTn id="35" dur="500" fill="hold"/>
                                        <p:tgtEl>
                                          <p:spTgt spid="71"/>
                                        </p:tgtEl>
                                        <p:attrNameLst>
                                          <p:attrName>ppt_y</p:attrName>
                                        </p:attrNameLst>
                                      </p:cBhvr>
                                      <p:tavLst>
                                        <p:tav tm="0">
                                          <p:val>
                                            <p:strVal val="1+#ppt_h/2"/>
                                          </p:val>
                                        </p:tav>
                                        <p:tav tm="100000">
                                          <p:val>
                                            <p:strVal val="#ppt_y"/>
                                          </p:val>
                                        </p:tav>
                                      </p:tavLst>
                                    </p:anim>
                                  </p:childTnLst>
                                </p:cTn>
                              </p:par>
                              <p:par>
                                <p:cTn id="36" presetID="2" presetClass="entr" presetSubtype="12" fill="hold" nodeType="withEffect">
                                  <p:stCondLst>
                                    <p:cond delay="500"/>
                                  </p:stCondLst>
                                  <p:childTnLst>
                                    <p:set>
                                      <p:cBhvr>
                                        <p:cTn id="37" dur="1" fill="hold">
                                          <p:stCondLst>
                                            <p:cond delay="0"/>
                                          </p:stCondLst>
                                        </p:cTn>
                                        <p:tgtEl>
                                          <p:spTgt spid="76"/>
                                        </p:tgtEl>
                                        <p:attrNameLst>
                                          <p:attrName>style.visibility</p:attrName>
                                        </p:attrNameLst>
                                      </p:cBhvr>
                                      <p:to>
                                        <p:strVal val="visible"/>
                                      </p:to>
                                    </p:set>
                                    <p:anim calcmode="lin" valueType="num">
                                      <p:cBhvr additive="base">
                                        <p:cTn id="38" dur="500" fill="hold"/>
                                        <p:tgtEl>
                                          <p:spTgt spid="76"/>
                                        </p:tgtEl>
                                        <p:attrNameLst>
                                          <p:attrName>ppt_x</p:attrName>
                                        </p:attrNameLst>
                                      </p:cBhvr>
                                      <p:tavLst>
                                        <p:tav tm="0">
                                          <p:val>
                                            <p:strVal val="0-#ppt_w/2"/>
                                          </p:val>
                                        </p:tav>
                                        <p:tav tm="100000">
                                          <p:val>
                                            <p:strVal val="#ppt_x"/>
                                          </p:val>
                                        </p:tav>
                                      </p:tavLst>
                                    </p:anim>
                                    <p:anim calcmode="lin" valueType="num">
                                      <p:cBhvr additive="base">
                                        <p:cTn id="39" dur="500" fill="hold"/>
                                        <p:tgtEl>
                                          <p:spTgt spid="76"/>
                                        </p:tgtEl>
                                        <p:attrNameLst>
                                          <p:attrName>ppt_y</p:attrName>
                                        </p:attrNameLst>
                                      </p:cBhvr>
                                      <p:tavLst>
                                        <p:tav tm="0">
                                          <p:val>
                                            <p:strVal val="1+#ppt_h/2"/>
                                          </p:val>
                                        </p:tav>
                                        <p:tav tm="100000">
                                          <p:val>
                                            <p:strVal val="#ppt_y"/>
                                          </p:val>
                                        </p:tav>
                                      </p:tavLst>
                                    </p:anim>
                                  </p:childTnLst>
                                </p:cTn>
                              </p:par>
                              <p:par>
                                <p:cTn id="40" presetID="2" presetClass="entr" presetSubtype="12" fill="hold" nodeType="withEffect">
                                  <p:stCondLst>
                                    <p:cond delay="500"/>
                                  </p:stCondLst>
                                  <p:childTnLst>
                                    <p:set>
                                      <p:cBhvr>
                                        <p:cTn id="41" dur="1" fill="hold">
                                          <p:stCondLst>
                                            <p:cond delay="0"/>
                                          </p:stCondLst>
                                        </p:cTn>
                                        <p:tgtEl>
                                          <p:spTgt spid="82"/>
                                        </p:tgtEl>
                                        <p:attrNameLst>
                                          <p:attrName>style.visibility</p:attrName>
                                        </p:attrNameLst>
                                      </p:cBhvr>
                                      <p:to>
                                        <p:strVal val="visible"/>
                                      </p:to>
                                    </p:set>
                                    <p:anim calcmode="lin" valueType="num">
                                      <p:cBhvr additive="base">
                                        <p:cTn id="42" dur="500" fill="hold"/>
                                        <p:tgtEl>
                                          <p:spTgt spid="82"/>
                                        </p:tgtEl>
                                        <p:attrNameLst>
                                          <p:attrName>ppt_x</p:attrName>
                                        </p:attrNameLst>
                                      </p:cBhvr>
                                      <p:tavLst>
                                        <p:tav tm="0">
                                          <p:val>
                                            <p:strVal val="0-#ppt_w/2"/>
                                          </p:val>
                                        </p:tav>
                                        <p:tav tm="100000">
                                          <p:val>
                                            <p:strVal val="#ppt_x"/>
                                          </p:val>
                                        </p:tav>
                                      </p:tavLst>
                                    </p:anim>
                                    <p:anim calcmode="lin" valueType="num">
                                      <p:cBhvr additive="base">
                                        <p:cTn id="43" dur="500" fill="hold"/>
                                        <p:tgtEl>
                                          <p:spTgt spid="82"/>
                                        </p:tgtEl>
                                        <p:attrNameLst>
                                          <p:attrName>ppt_y</p:attrName>
                                        </p:attrNameLst>
                                      </p:cBhvr>
                                      <p:tavLst>
                                        <p:tav tm="0">
                                          <p:val>
                                            <p:strVal val="1+#ppt_h/2"/>
                                          </p:val>
                                        </p:tav>
                                        <p:tav tm="100000">
                                          <p:val>
                                            <p:strVal val="#ppt_y"/>
                                          </p:val>
                                        </p:tav>
                                      </p:tavLst>
                                    </p:anim>
                                  </p:childTnLst>
                                </p:cTn>
                              </p:par>
                              <p:par>
                                <p:cTn id="44" presetID="45" presetClass="entr" presetSubtype="0" fill="hold" nodeType="withEffect">
                                  <p:stCondLst>
                                    <p:cond delay="100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2000"/>
                                        <p:tgtEl>
                                          <p:spTgt spid="96"/>
                                        </p:tgtEl>
                                      </p:cBhvr>
                                    </p:animEffect>
                                    <p:anim calcmode="lin" valueType="num">
                                      <p:cBhvr>
                                        <p:cTn id="47" dur="2000" fill="hold"/>
                                        <p:tgtEl>
                                          <p:spTgt spid="96"/>
                                        </p:tgtEl>
                                        <p:attrNameLst>
                                          <p:attrName>ppt_w</p:attrName>
                                        </p:attrNameLst>
                                      </p:cBhvr>
                                      <p:tavLst>
                                        <p:tav tm="0" fmla="#ppt_w*sin(2.5*pi*$)">
                                          <p:val>
                                            <p:fltVal val="0"/>
                                          </p:val>
                                        </p:tav>
                                        <p:tav tm="100000">
                                          <p:val>
                                            <p:fltVal val="1"/>
                                          </p:val>
                                        </p:tav>
                                      </p:tavLst>
                                    </p:anim>
                                    <p:anim calcmode="lin" valueType="num">
                                      <p:cBhvr>
                                        <p:cTn id="48" dur="2000" fill="hold"/>
                                        <p:tgtEl>
                                          <p:spTgt spid="96"/>
                                        </p:tgtEl>
                                        <p:attrNameLst>
                                          <p:attrName>ppt_h</p:attrName>
                                        </p:attrNameLst>
                                      </p:cBhvr>
                                      <p:tavLst>
                                        <p:tav tm="0">
                                          <p:val>
                                            <p:strVal val="#ppt_h"/>
                                          </p:val>
                                        </p:tav>
                                        <p:tav tm="100000">
                                          <p:val>
                                            <p:strVal val="#ppt_h"/>
                                          </p:val>
                                        </p:tav>
                                      </p:tavLst>
                                    </p:anim>
                                  </p:childTnLst>
                                </p:cTn>
                              </p:par>
                              <p:par>
                                <p:cTn id="49" presetID="45" presetClass="entr" presetSubtype="0" fill="hold" grpId="0" nodeType="withEffect">
                                  <p:stCondLst>
                                    <p:cond delay="100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2000"/>
                                        <p:tgtEl>
                                          <p:spTgt spid="100"/>
                                        </p:tgtEl>
                                      </p:cBhvr>
                                    </p:animEffect>
                                    <p:anim calcmode="lin" valueType="num">
                                      <p:cBhvr>
                                        <p:cTn id="52" dur="2000" fill="hold"/>
                                        <p:tgtEl>
                                          <p:spTgt spid="100"/>
                                        </p:tgtEl>
                                        <p:attrNameLst>
                                          <p:attrName>ppt_w</p:attrName>
                                        </p:attrNameLst>
                                      </p:cBhvr>
                                      <p:tavLst>
                                        <p:tav tm="0" fmla="#ppt_w*sin(2.5*pi*$)">
                                          <p:val>
                                            <p:fltVal val="0"/>
                                          </p:val>
                                        </p:tav>
                                        <p:tav tm="100000">
                                          <p:val>
                                            <p:fltVal val="1"/>
                                          </p:val>
                                        </p:tav>
                                      </p:tavLst>
                                    </p:anim>
                                    <p:anim calcmode="lin" valueType="num">
                                      <p:cBhvr>
                                        <p:cTn id="53" dur="2000" fill="hold"/>
                                        <p:tgtEl>
                                          <p:spTgt spid="100"/>
                                        </p:tgtEl>
                                        <p:attrNameLst>
                                          <p:attrName>ppt_h</p:attrName>
                                        </p:attrNameLst>
                                      </p:cBhvr>
                                      <p:tavLst>
                                        <p:tav tm="0">
                                          <p:val>
                                            <p:strVal val="#ppt_h"/>
                                          </p:val>
                                        </p:tav>
                                        <p:tav tm="100000">
                                          <p:val>
                                            <p:strVal val="#ppt_h"/>
                                          </p:val>
                                        </p:tav>
                                      </p:tavLst>
                                    </p:anim>
                                  </p:childTnLst>
                                </p:cTn>
                              </p:par>
                              <p:par>
                                <p:cTn id="54" presetID="45" presetClass="entr" presetSubtype="0" fill="hold" grpId="0" nodeType="withEffect">
                                  <p:stCondLst>
                                    <p:cond delay="1000"/>
                                  </p:stCondLst>
                                  <p:childTnLst>
                                    <p:set>
                                      <p:cBhvr>
                                        <p:cTn id="55" dur="1" fill="hold">
                                          <p:stCondLst>
                                            <p:cond delay="0"/>
                                          </p:stCondLst>
                                        </p:cTn>
                                        <p:tgtEl>
                                          <p:spTgt spid="101"/>
                                        </p:tgtEl>
                                        <p:attrNameLst>
                                          <p:attrName>style.visibility</p:attrName>
                                        </p:attrNameLst>
                                      </p:cBhvr>
                                      <p:to>
                                        <p:strVal val="visible"/>
                                      </p:to>
                                    </p:set>
                                    <p:animEffect transition="in" filter="fade">
                                      <p:cBhvr>
                                        <p:cTn id="56" dur="2000"/>
                                        <p:tgtEl>
                                          <p:spTgt spid="101"/>
                                        </p:tgtEl>
                                      </p:cBhvr>
                                    </p:animEffect>
                                    <p:anim calcmode="lin" valueType="num">
                                      <p:cBhvr>
                                        <p:cTn id="57" dur="2000" fill="hold"/>
                                        <p:tgtEl>
                                          <p:spTgt spid="101"/>
                                        </p:tgtEl>
                                        <p:attrNameLst>
                                          <p:attrName>ppt_w</p:attrName>
                                        </p:attrNameLst>
                                      </p:cBhvr>
                                      <p:tavLst>
                                        <p:tav tm="0" fmla="#ppt_w*sin(2.5*pi*$)">
                                          <p:val>
                                            <p:fltVal val="0"/>
                                          </p:val>
                                        </p:tav>
                                        <p:tav tm="100000">
                                          <p:val>
                                            <p:fltVal val="1"/>
                                          </p:val>
                                        </p:tav>
                                      </p:tavLst>
                                    </p:anim>
                                    <p:anim calcmode="lin" valueType="num">
                                      <p:cBhvr>
                                        <p:cTn id="58" dur="2000" fill="hold"/>
                                        <p:tgtEl>
                                          <p:spTgt spid="101"/>
                                        </p:tgtEl>
                                        <p:attrNameLst>
                                          <p:attrName>ppt_h</p:attrName>
                                        </p:attrNameLst>
                                      </p:cBhvr>
                                      <p:tavLst>
                                        <p:tav tm="0">
                                          <p:val>
                                            <p:strVal val="#ppt_h"/>
                                          </p:val>
                                        </p:tav>
                                        <p:tav tm="100000">
                                          <p:val>
                                            <p:strVal val="#ppt_h"/>
                                          </p:val>
                                        </p:tav>
                                      </p:tavLst>
                                    </p:anim>
                                  </p:childTnLst>
                                </p:cTn>
                              </p:par>
                            </p:childTnLst>
                          </p:cTn>
                        </p:par>
                        <p:par>
                          <p:cTn id="59" fill="hold">
                            <p:stCondLst>
                              <p:cond delay="3400"/>
                            </p:stCondLst>
                            <p:childTnLst>
                              <p:par>
                                <p:cTn id="60" presetID="22" presetClass="entr" presetSubtype="8" fill="hold" grpId="0" nodeType="afterEffect">
                                  <p:stCondLst>
                                    <p:cond delay="0"/>
                                  </p:stCondLst>
                                  <p:childTnLst>
                                    <p:set>
                                      <p:cBhvr>
                                        <p:cTn id="61" dur="1" fill="hold">
                                          <p:stCondLst>
                                            <p:cond delay="0"/>
                                          </p:stCondLst>
                                        </p:cTn>
                                        <p:tgtEl>
                                          <p:spTgt spid="102"/>
                                        </p:tgtEl>
                                        <p:attrNameLst>
                                          <p:attrName>style.visibility</p:attrName>
                                        </p:attrNameLst>
                                      </p:cBhvr>
                                      <p:to>
                                        <p:strVal val="visible"/>
                                      </p:to>
                                    </p:set>
                                    <p:animEffect transition="in" filter="wipe(left)">
                                      <p:cBhvr>
                                        <p:cTn id="62" dur="500"/>
                                        <p:tgtEl>
                                          <p:spTgt spid="102"/>
                                        </p:tgtEl>
                                      </p:cBhvr>
                                    </p:animEffect>
                                  </p:childTnLst>
                                </p:cTn>
                              </p:par>
                            </p:childTnLst>
                          </p:cTn>
                        </p:par>
                        <p:par>
                          <p:cTn id="63" fill="hold">
                            <p:stCondLst>
                              <p:cond delay="39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6" grpId="0"/>
      <p:bldP spid="64" grpId="0" animBg="1"/>
      <p:bldP spid="70" grpId="0" animBg="1"/>
      <p:bldP spid="100" grpId="0" animBg="1"/>
      <p:bldP spid="101" grpId="0" animBg="1"/>
      <p:bldP spid="10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3FCBD-6740-0DF5-5A50-64FAA1460D68}"/>
            </a:ext>
          </a:extLst>
        </p:cNvPr>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BC2AA151-A58E-1A23-DA34-231196290B76}"/>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0493C84-2C3D-C6F2-98E4-5F2115545198}"/>
              </a:ext>
            </a:extLst>
          </p:cNvPr>
          <p:cNvSpPr txBox="1"/>
          <p:nvPr/>
        </p:nvSpPr>
        <p:spPr>
          <a:xfrm>
            <a:off x="-1" y="53968"/>
            <a:ext cx="8257828"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1 </a:t>
            </a:r>
            <a:r>
              <a:rPr lang="zh-CN" altLang="en-US" b="1" dirty="0">
                <a:solidFill>
                  <a:srgbClr val="414455"/>
                </a:solidFill>
                <a:latin typeface="微软雅黑" pitchFamily="34" charset="-122"/>
                <a:ea typeface="微软雅黑" pitchFamily="34" charset="-122"/>
              </a:rPr>
              <a:t>：</a:t>
            </a:r>
            <a:r>
              <a:rPr lang="en-US" altLang="zh-CN" b="1" dirty="0" err="1">
                <a:solidFill>
                  <a:srgbClr val="414455"/>
                </a:solidFill>
                <a:latin typeface="微软雅黑" pitchFamily="34" charset="-122"/>
                <a:ea typeface="微软雅黑" pitchFamily="34" charset="-122"/>
              </a:rPr>
              <a:t>IoV</a:t>
            </a:r>
            <a:r>
              <a:rPr lang="zh-CN" altLang="en-US" b="1" dirty="0">
                <a:solidFill>
                  <a:srgbClr val="414455"/>
                </a:solidFill>
                <a:latin typeface="微软雅黑" pitchFamily="34" charset="-122"/>
                <a:ea typeface="微软雅黑" pitchFamily="34" charset="-122"/>
              </a:rPr>
              <a:t>环境下电动汽车高效匿名认证方案</a:t>
            </a:r>
          </a:p>
        </p:txBody>
      </p:sp>
      <p:sp>
        <p:nvSpPr>
          <p:cNvPr id="15" name="文本框 14">
            <a:extLst>
              <a:ext uri="{FF2B5EF4-FFF2-40B4-BE49-F238E27FC236}">
                <a16:creationId xmlns:a16="http://schemas.microsoft.com/office/drawing/2014/main" id="{F745AA86-4BB3-9B49-B914-5953A0BFFA43}"/>
              </a:ext>
            </a:extLst>
          </p:cNvPr>
          <p:cNvSpPr txBox="1"/>
          <p:nvPr/>
        </p:nvSpPr>
        <p:spPr>
          <a:xfrm>
            <a:off x="-61011" y="5299278"/>
            <a:ext cx="12170446" cy="1615827"/>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[14] N. Xi, W. Li, L. Jing and J. Ma, "ZAMA: A ZKP-Based Anonymous Mutual Authentication Scheme for the </a:t>
            </a:r>
            <a:r>
              <a:rPr lang="en-US" altLang="zh-CN" sz="1100" dirty="0" err="1">
                <a:latin typeface="Times New Roman" panose="02020603050405020304" pitchFamily="18" charset="0"/>
                <a:cs typeface="Times New Roman" panose="02020603050405020304" pitchFamily="18" charset="0"/>
              </a:rPr>
              <a:t>IoV</a:t>
            </a:r>
            <a:r>
              <a:rPr lang="en-US" altLang="zh-CN" sz="1100" dirty="0">
                <a:latin typeface="Times New Roman" panose="02020603050405020304" pitchFamily="18" charset="0"/>
                <a:cs typeface="Times New Roman" panose="02020603050405020304" pitchFamily="18" charset="0"/>
              </a:rPr>
              <a:t>," in IEEE Internet of Things Journal, vol. 9, no. 22, pp. 22903-22913, 15 Nov.15, 2022, </a:t>
            </a:r>
            <a:r>
              <a:rPr lang="en-US" altLang="zh-CN" sz="1100" dirty="0" err="1">
                <a:latin typeface="Times New Roman" panose="02020603050405020304" pitchFamily="18" charset="0"/>
                <a:cs typeface="Times New Roman" panose="02020603050405020304" pitchFamily="18" charset="0"/>
              </a:rPr>
              <a:t>doi</a:t>
            </a:r>
            <a:r>
              <a:rPr lang="en-US" altLang="zh-CN" sz="1100" dirty="0">
                <a:latin typeface="Times New Roman" panose="02020603050405020304" pitchFamily="18" charset="0"/>
                <a:cs typeface="Times New Roman" panose="02020603050405020304" pitchFamily="18" charset="0"/>
              </a:rPr>
              <a:t>: 10.1109/JIOT.2022.3186921</a:t>
            </a:r>
          </a:p>
          <a:p>
            <a:pPr algn="just"/>
            <a:r>
              <a:rPr lang="en-US" altLang="zh-CN" sz="1100" dirty="0">
                <a:latin typeface="Times New Roman" panose="02020603050405020304" pitchFamily="18" charset="0"/>
                <a:cs typeface="Times New Roman" panose="02020603050405020304" pitchFamily="18" charset="0"/>
              </a:rPr>
              <a:t>[15] S.-Y. Tan and T. </a:t>
            </a:r>
            <a:r>
              <a:rPr lang="en-US" altLang="zh-CN" sz="1100" dirty="0" err="1">
                <a:latin typeface="Times New Roman" panose="02020603050405020304" pitchFamily="18" charset="0"/>
                <a:cs typeface="Times New Roman" panose="02020603050405020304" pitchFamily="18" charset="0"/>
              </a:rPr>
              <a:t>Groß</a:t>
            </a:r>
            <a:r>
              <a:rPr lang="en-US" altLang="zh-CN" sz="1100" dirty="0">
                <a:latin typeface="Times New Roman" panose="02020603050405020304" pitchFamily="18" charset="0"/>
                <a:cs typeface="Times New Roman" panose="02020603050405020304" pitchFamily="18" charset="0"/>
              </a:rPr>
              <a:t>, "MoniPoly—An expressive q-SDH-based anonymous attribute-based credential system" in Advances in Cryptology (ASIACRYPT), Cham, </a:t>
            </a:r>
            <a:r>
              <a:rPr lang="en-US" altLang="zh-CN" sz="1100" dirty="0" err="1">
                <a:latin typeface="Times New Roman" panose="02020603050405020304" pitchFamily="18" charset="0"/>
                <a:cs typeface="Times New Roman" panose="02020603050405020304" pitchFamily="18" charset="0"/>
              </a:rPr>
              <a:t>Switzerland:Springer</a:t>
            </a:r>
            <a:r>
              <a:rPr lang="en-US" altLang="zh-CN" sz="1100" dirty="0">
                <a:latin typeface="Times New Roman" panose="02020603050405020304" pitchFamily="18" charset="0"/>
                <a:cs typeface="Times New Roman" panose="02020603050405020304" pitchFamily="18" charset="0"/>
              </a:rPr>
              <a:t>, 2020.</a:t>
            </a:r>
          </a:p>
          <a:p>
            <a:r>
              <a:rPr lang="en-US" altLang="zh-CN" sz="1100" dirty="0">
                <a:latin typeface="Times New Roman" panose="02020603050405020304" pitchFamily="18" charset="0"/>
                <a:cs typeface="Times New Roman" panose="02020603050405020304" pitchFamily="18" charset="0"/>
              </a:rPr>
              <a:t>[16] J. Qi and T. Gao, "A privacy-preserving authentication and pseudonym revocation scheme for VANETs", IEEE Access, vol. 8, pp. 177693-177707, 2020</a:t>
            </a:r>
          </a:p>
          <a:p>
            <a:r>
              <a:rPr lang="en-US" altLang="zh-CN" sz="1100" dirty="0">
                <a:latin typeface="Times New Roman" panose="02020603050405020304" pitchFamily="18" charset="0"/>
                <a:cs typeface="Times New Roman" panose="02020603050405020304" pitchFamily="18" charset="0"/>
              </a:rPr>
              <a:t>[17] S. K. Dwivedi, R. Amin and S. </a:t>
            </a:r>
            <a:r>
              <a:rPr lang="en-US" altLang="zh-CN" sz="1100" dirty="0" err="1">
                <a:latin typeface="Times New Roman" panose="02020603050405020304" pitchFamily="18" charset="0"/>
                <a:cs typeface="Times New Roman" panose="02020603050405020304" pitchFamily="18" charset="0"/>
              </a:rPr>
              <a:t>Vollala</a:t>
            </a:r>
            <a:r>
              <a:rPr lang="en-US" altLang="zh-CN" sz="1100" dirty="0">
                <a:latin typeface="Times New Roman" panose="02020603050405020304" pitchFamily="18" charset="0"/>
                <a:cs typeface="Times New Roman" panose="02020603050405020304" pitchFamily="18" charset="0"/>
              </a:rPr>
              <a:t>, "Blockchain-based secured IPFS-Enable event storage technique with authentication protocol in VANET", IEEE/CAA J. </a:t>
            </a:r>
            <a:r>
              <a:rPr lang="en-US" altLang="zh-CN" sz="1100" dirty="0" err="1">
                <a:latin typeface="Times New Roman" panose="02020603050405020304" pitchFamily="18" charset="0"/>
                <a:cs typeface="Times New Roman" panose="02020603050405020304" pitchFamily="18" charset="0"/>
              </a:rPr>
              <a:t>Automatica</a:t>
            </a:r>
            <a:r>
              <a:rPr lang="en-US" altLang="zh-CN" sz="1100" dirty="0">
                <a:latin typeface="Times New Roman" panose="02020603050405020304" pitchFamily="18" charset="0"/>
                <a:cs typeface="Times New Roman" panose="02020603050405020304" pitchFamily="18" charset="0"/>
              </a:rPr>
              <a:t> </a:t>
            </a:r>
            <a:r>
              <a:rPr lang="en-US" altLang="zh-CN" sz="1100" dirty="0" err="1">
                <a:latin typeface="Times New Roman" panose="02020603050405020304" pitchFamily="18" charset="0"/>
                <a:cs typeface="Times New Roman" panose="02020603050405020304" pitchFamily="18" charset="0"/>
              </a:rPr>
              <a:t>Sinica</a:t>
            </a:r>
            <a:r>
              <a:rPr lang="en-US" altLang="zh-CN" sz="1100" dirty="0">
                <a:latin typeface="Times New Roman" panose="02020603050405020304" pitchFamily="18" charset="0"/>
                <a:cs typeface="Times New Roman" panose="02020603050405020304" pitchFamily="18" charset="0"/>
              </a:rPr>
              <a:t>, vol. 8, no. 12, pp. 1913-1922, Dec. 2021.</a:t>
            </a:r>
          </a:p>
          <a:p>
            <a:r>
              <a:rPr lang="en-US" altLang="zh-CN" sz="1100" dirty="0">
                <a:latin typeface="Times New Roman" panose="02020603050405020304" pitchFamily="18" charset="0"/>
                <a:cs typeface="Times New Roman" panose="02020603050405020304" pitchFamily="18" charset="0"/>
              </a:rPr>
              <a:t>[18] </a:t>
            </a:r>
            <a:r>
              <a:rPr lang="zh-CN" altLang="en-US" sz="1100" dirty="0">
                <a:latin typeface="Times New Roman" panose="02020603050405020304" pitchFamily="18" charset="0"/>
                <a:cs typeface="Times New Roman" panose="02020603050405020304" pitchFamily="18" charset="0"/>
              </a:rPr>
              <a:t>章嘉彦</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李飞</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李如翔</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李亚林</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宋佳琦</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周启扬</a:t>
            </a:r>
            <a:r>
              <a:rPr lang="en-US" altLang="zh-CN" sz="1100" dirty="0">
                <a:latin typeface="Times New Roman" panose="02020603050405020304" pitchFamily="18" charset="0"/>
                <a:cs typeface="Times New Roman" panose="02020603050405020304" pitchFamily="18" charset="0"/>
              </a:rPr>
              <a:t>.V2X</a:t>
            </a:r>
            <a:r>
              <a:rPr lang="zh-CN" altLang="en-US" sz="1100" dirty="0">
                <a:latin typeface="Times New Roman" panose="02020603050405020304" pitchFamily="18" charset="0"/>
                <a:cs typeface="Times New Roman" panose="02020603050405020304" pitchFamily="18" charset="0"/>
              </a:rPr>
              <a:t>通信中基于椭圆曲线加密算法的身份认证研究</a:t>
            </a:r>
            <a:r>
              <a:rPr lang="en-US" altLang="zh-CN" sz="1100" dirty="0">
                <a:latin typeface="Times New Roman" panose="02020603050405020304" pitchFamily="18" charset="0"/>
                <a:cs typeface="Times New Roman" panose="02020603050405020304" pitchFamily="18" charset="0"/>
              </a:rPr>
              <a:t>[J].</a:t>
            </a:r>
            <a:r>
              <a:rPr lang="zh-CN" altLang="en-US" sz="1100" dirty="0">
                <a:latin typeface="Times New Roman" panose="02020603050405020304" pitchFamily="18" charset="0"/>
                <a:cs typeface="Times New Roman" panose="02020603050405020304" pitchFamily="18" charset="0"/>
              </a:rPr>
              <a:t>汽车工程</a:t>
            </a:r>
            <a:r>
              <a:rPr lang="en-US" altLang="zh-CN" sz="1100" dirty="0">
                <a:latin typeface="Times New Roman" panose="02020603050405020304" pitchFamily="18" charset="0"/>
                <a:cs typeface="Times New Roman" panose="02020603050405020304" pitchFamily="18" charset="0"/>
              </a:rPr>
              <a:t>,2020,42(01):27-32.</a:t>
            </a:r>
          </a:p>
          <a:p>
            <a:r>
              <a:rPr lang="en-US" altLang="zh-CN" sz="1100" dirty="0">
                <a:latin typeface="Times New Roman" panose="02020603050405020304" pitchFamily="18" charset="0"/>
                <a:cs typeface="Times New Roman" panose="02020603050405020304" pitchFamily="18" charset="0"/>
              </a:rPr>
              <a:t>[19] A. A. Rasheed, R. N. Mahapatra and F. G. Hamza-</a:t>
            </a:r>
            <a:r>
              <a:rPr lang="en-US" altLang="zh-CN" sz="1100" dirty="0" err="1">
                <a:latin typeface="Times New Roman" panose="02020603050405020304" pitchFamily="18" charset="0"/>
                <a:cs typeface="Times New Roman" panose="02020603050405020304" pitchFamily="18" charset="0"/>
              </a:rPr>
              <a:t>Lup</a:t>
            </a:r>
            <a:r>
              <a:rPr lang="en-US" altLang="zh-CN" sz="1100" dirty="0">
                <a:latin typeface="Times New Roman" panose="02020603050405020304" pitchFamily="18" charset="0"/>
                <a:cs typeface="Times New Roman" panose="02020603050405020304" pitchFamily="18" charset="0"/>
              </a:rPr>
              <a:t>, "Adaptive group-based zero knowledge proof-authentication protocol in vehicular ad hoc networks", IEEE Trans. </a:t>
            </a:r>
            <a:r>
              <a:rPr lang="en-US" altLang="zh-CN" sz="1100" dirty="0" err="1">
                <a:latin typeface="Times New Roman" panose="02020603050405020304" pitchFamily="18" charset="0"/>
                <a:cs typeface="Times New Roman" panose="02020603050405020304" pitchFamily="18" charset="0"/>
              </a:rPr>
              <a:t>Intell</a:t>
            </a:r>
            <a:r>
              <a:rPr lang="en-US" altLang="zh-CN" sz="1100" dirty="0">
                <a:latin typeface="Times New Roman" panose="02020603050405020304" pitchFamily="18" charset="0"/>
                <a:cs typeface="Times New Roman" panose="02020603050405020304" pitchFamily="18" charset="0"/>
              </a:rPr>
              <a:t>. Transp. Syst., vol. 21, no. 2, pp. 867-881, Feb. 2020.</a:t>
            </a:r>
          </a:p>
        </p:txBody>
      </p:sp>
      <p:sp>
        <p:nvSpPr>
          <p:cNvPr id="3" name="文本框 2">
            <a:extLst>
              <a:ext uri="{FF2B5EF4-FFF2-40B4-BE49-F238E27FC236}">
                <a16:creationId xmlns:a16="http://schemas.microsoft.com/office/drawing/2014/main" id="{D1111295-29E1-1933-5DA2-0E7CD242D052}"/>
              </a:ext>
            </a:extLst>
          </p:cNvPr>
          <p:cNvSpPr txBox="1"/>
          <p:nvPr/>
        </p:nvSpPr>
        <p:spPr>
          <a:xfrm>
            <a:off x="-1" y="548680"/>
            <a:ext cx="12195176" cy="1754968"/>
          </a:xfrm>
          <a:prstGeom prst="rect">
            <a:avLst/>
          </a:prstGeom>
          <a:noFill/>
        </p:spPr>
        <p:txBody>
          <a:bodyPr wrap="square">
            <a:spAutoFit/>
          </a:bodyPr>
          <a:lstStyle/>
          <a:p>
            <a:pPr>
              <a:lnSpc>
                <a:spcPct val="125000"/>
              </a:lnSpc>
            </a:pPr>
            <a:r>
              <a:rPr lang="en-US" altLang="zh-CN" sz="1600" b="1" dirty="0">
                <a:highlight>
                  <a:srgbClr val="FFFF00"/>
                </a:highlight>
                <a:latin typeface="Times New Roman" panose="02020603050405020304" pitchFamily="18" charset="0"/>
                <a:cs typeface="Times New Roman" panose="02020603050405020304" pitchFamily="18" charset="0"/>
              </a:rPr>
              <a:t>User authentication</a:t>
            </a:r>
            <a:r>
              <a:rPr lang="en-US" altLang="zh-CN" sz="1600" b="1" dirty="0">
                <a:latin typeface="Times New Roman" panose="02020603050405020304" pitchFamily="18" charset="0"/>
                <a:cs typeface="Times New Roman" panose="02020603050405020304" pitchFamily="18" charset="0"/>
              </a:rPr>
              <a:t>  is widely considered as </a:t>
            </a:r>
            <a:r>
              <a:rPr lang="en-US" altLang="zh-CN" sz="1600" b="1" u="sng" dirty="0">
                <a:latin typeface="Times New Roman" panose="02020603050405020304" pitchFamily="18" charset="0"/>
                <a:cs typeface="Times New Roman" panose="02020603050405020304" pitchFamily="18" charset="0"/>
              </a:rPr>
              <a:t>the first line of defense</a:t>
            </a:r>
            <a:r>
              <a:rPr lang="en-US" altLang="zh-CN" sz="1600" b="1" dirty="0">
                <a:latin typeface="Times New Roman" panose="02020603050405020304" pitchFamily="18" charset="0"/>
                <a:cs typeface="Times New Roman" panose="02020603050405020304" pitchFamily="18" charset="0"/>
              </a:rPr>
              <a:t> for maintaining the security and privacy of the system and its users [11]</a:t>
            </a:r>
            <a:endParaRPr lang="en-US" altLang="zh-CN" sz="1600" dirty="0"/>
          </a:p>
          <a:p>
            <a:pPr>
              <a:lnSpc>
                <a:spcPct val="125000"/>
              </a:lnSpc>
            </a:pPr>
            <a:endParaRPr lang="en-US" altLang="zh-CN" dirty="0"/>
          </a:p>
          <a:p>
            <a:pPr>
              <a:lnSpc>
                <a:spcPct val="125000"/>
              </a:lnSpc>
            </a:pPr>
            <a:r>
              <a:rPr lang="zh-CN" altLang="en-US" dirty="0"/>
              <a:t>针对存在泄露</a:t>
            </a:r>
            <a:r>
              <a:rPr lang="en-US" altLang="zh-CN" dirty="0"/>
              <a:t>EVs</a:t>
            </a:r>
            <a:r>
              <a:rPr lang="zh-CN" altLang="en-US" dirty="0"/>
              <a:t>隐私等问题   </a:t>
            </a:r>
            <a:r>
              <a:rPr lang="en-US" altLang="zh-CN" dirty="0">
                <a:sym typeface="Wingdings" panose="05000000000000000000" pitchFamily="2" charset="2"/>
              </a:rPr>
              <a:t> </a:t>
            </a:r>
            <a:r>
              <a:rPr lang="en-US" altLang="zh-CN" dirty="0"/>
              <a:t>  </a:t>
            </a:r>
            <a:r>
              <a:rPr lang="zh-CN" altLang="en-US" b="1" dirty="0">
                <a:solidFill>
                  <a:srgbClr val="FF0000"/>
                </a:solidFill>
              </a:rPr>
              <a:t>匿名性是一个基础和关键</a:t>
            </a:r>
            <a:r>
              <a:rPr lang="en-US" altLang="zh-CN" b="1" dirty="0">
                <a:solidFill>
                  <a:srgbClr val="FF0000"/>
                </a:solidFill>
              </a:rPr>
              <a:t> </a:t>
            </a:r>
            <a:r>
              <a:rPr lang="zh-CN" altLang="en-US" b="1" dirty="0"/>
              <a:t>（</a:t>
            </a:r>
            <a:r>
              <a:rPr lang="zh-CN" altLang="en-US" dirty="0"/>
              <a:t>此外保证用户的</a:t>
            </a:r>
            <a:r>
              <a:rPr lang="zh-CN" altLang="en-US" b="1" u="sng" dirty="0"/>
              <a:t>不可链接性</a:t>
            </a:r>
            <a:r>
              <a:rPr lang="zh-CN" altLang="en-US" dirty="0"/>
              <a:t>也至关重要）</a:t>
            </a:r>
            <a:endParaRPr lang="en-US" altLang="zh-CN" dirty="0"/>
          </a:p>
          <a:p>
            <a:pPr marL="742950" lvl="1" indent="-285750">
              <a:lnSpc>
                <a:spcPct val="125000"/>
              </a:lnSpc>
              <a:buFont typeface="Wingdings" panose="05000000000000000000" pitchFamily="2" charset="2"/>
              <a:buChar char="Ø"/>
            </a:pPr>
            <a:r>
              <a:rPr lang="zh-CN" altLang="en-US" dirty="0"/>
              <a:t>若恶意攻击者能够通过</a:t>
            </a:r>
            <a:r>
              <a:rPr lang="zh-CN" altLang="en-US" i="1" u="sng" dirty="0"/>
              <a:t>认证上下文</a:t>
            </a:r>
            <a:r>
              <a:rPr lang="zh-CN" altLang="en-US" dirty="0"/>
              <a:t>链接识别特定用户身份，将构成极大威胁</a:t>
            </a:r>
            <a:endParaRPr lang="en-US" altLang="zh-CN" dirty="0"/>
          </a:p>
          <a:p>
            <a:pPr marL="742950" lvl="1" indent="-285750">
              <a:lnSpc>
                <a:spcPct val="125000"/>
              </a:lnSpc>
              <a:buFont typeface="Wingdings" panose="05000000000000000000" pitchFamily="2" charset="2"/>
              <a:buChar char="Ø"/>
            </a:pPr>
            <a:r>
              <a:rPr lang="zh-CN" altLang="en-US" dirty="0"/>
              <a:t>同时，遇到车辆行为不当时，相关管理部门要能够追查到</a:t>
            </a:r>
            <a:r>
              <a:rPr lang="en-US" altLang="zh-CN" dirty="0"/>
              <a:t>EVs</a:t>
            </a:r>
            <a:r>
              <a:rPr lang="zh-CN" altLang="en-US" dirty="0"/>
              <a:t>的真实身份</a:t>
            </a:r>
            <a:r>
              <a:rPr lang="en-US" altLang="zh-CN" dirty="0"/>
              <a:t>[14] </a:t>
            </a:r>
            <a:r>
              <a:rPr lang="zh-CN" altLang="en-US" dirty="0"/>
              <a:t>（</a:t>
            </a:r>
            <a:r>
              <a:rPr lang="zh-CN" altLang="en-US" b="1" u="sng" dirty="0"/>
              <a:t>可追溯性 </a:t>
            </a:r>
            <a:r>
              <a:rPr lang="zh-CN" altLang="en-US" dirty="0"/>
              <a:t>）</a:t>
            </a:r>
            <a:endParaRPr lang="en-US" altLang="zh-CN" dirty="0"/>
          </a:p>
        </p:txBody>
      </p:sp>
      <p:sp>
        <p:nvSpPr>
          <p:cNvPr id="4" name="文本框 3">
            <a:extLst>
              <a:ext uri="{FF2B5EF4-FFF2-40B4-BE49-F238E27FC236}">
                <a16:creationId xmlns:a16="http://schemas.microsoft.com/office/drawing/2014/main" id="{8F7EC238-D6DB-9D1A-F3D3-5589CAF63B75}"/>
              </a:ext>
            </a:extLst>
          </p:cNvPr>
          <p:cNvSpPr txBox="1"/>
          <p:nvPr/>
        </p:nvSpPr>
        <p:spPr>
          <a:xfrm>
            <a:off x="-62709" y="2456016"/>
            <a:ext cx="12320592" cy="1447191"/>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文献</a:t>
            </a:r>
            <a:r>
              <a:rPr lang="en-US" altLang="zh-CN" dirty="0"/>
              <a:t>[15] </a:t>
            </a:r>
            <a:r>
              <a:rPr lang="zh-CN" altLang="en-US" dirty="0"/>
              <a:t>基于</a:t>
            </a:r>
            <a:r>
              <a:rPr lang="zh-CN" altLang="en-US" b="1" i="1" u="sng" dirty="0"/>
              <a:t>匿名证书</a:t>
            </a:r>
            <a:r>
              <a:rPr lang="zh-CN" altLang="en-US" dirty="0"/>
              <a:t>的身份认证方法，提供了</a:t>
            </a:r>
            <a:r>
              <a:rPr lang="zh-CN" altLang="en-US" u="sng" dirty="0"/>
              <a:t>匿名性、不可链接性和可追踪性</a:t>
            </a:r>
            <a:r>
              <a:rPr lang="zh-CN" altLang="en-US" dirty="0"/>
              <a:t>，但涉及到了双线性映射、群签名等算法，给</a:t>
            </a:r>
            <a:r>
              <a:rPr lang="en-US" altLang="zh-CN" dirty="0"/>
              <a:t>EVs</a:t>
            </a:r>
            <a:r>
              <a:rPr lang="zh-CN" altLang="en-US" dirty="0"/>
              <a:t>带来的计算负担过大。</a:t>
            </a:r>
            <a:endParaRPr lang="en-US" altLang="zh-CN" dirty="0"/>
          </a:p>
          <a:p>
            <a:pPr marL="285750" indent="-285750">
              <a:lnSpc>
                <a:spcPct val="125000"/>
              </a:lnSpc>
              <a:buFont typeface="Wingdings" panose="05000000000000000000" pitchFamily="2" charset="2"/>
              <a:buChar char="l"/>
            </a:pPr>
            <a:r>
              <a:rPr lang="zh-CN" altLang="en-US" dirty="0"/>
              <a:t>文献</a:t>
            </a:r>
            <a:r>
              <a:rPr lang="en-US" altLang="zh-CN" dirty="0"/>
              <a:t>[16] </a:t>
            </a:r>
            <a:r>
              <a:rPr lang="zh-CN" altLang="en-US" dirty="0"/>
              <a:t>基于</a:t>
            </a:r>
            <a:r>
              <a:rPr lang="zh-CN" altLang="en-US" b="1" i="1" u="sng" dirty="0"/>
              <a:t>假名</a:t>
            </a:r>
            <a:r>
              <a:rPr lang="zh-CN" altLang="en-US" dirty="0"/>
              <a:t>的方法，但不能保证车辆用户的不可链接性，可通过跟踪长期假名而泄露他们的真实的身份</a:t>
            </a:r>
            <a:endParaRPr lang="en-US" altLang="zh-CN" dirty="0"/>
          </a:p>
          <a:p>
            <a:pPr marL="285750" indent="-285750">
              <a:lnSpc>
                <a:spcPct val="125000"/>
              </a:lnSpc>
              <a:buFont typeface="Wingdings" panose="05000000000000000000" pitchFamily="2" charset="2"/>
              <a:buChar char="l"/>
            </a:pPr>
            <a:r>
              <a:rPr lang="zh-CN" altLang="en-US" dirty="0"/>
              <a:t>文献</a:t>
            </a:r>
            <a:r>
              <a:rPr lang="en-US" altLang="zh-CN" dirty="0"/>
              <a:t>[17] </a:t>
            </a:r>
            <a:r>
              <a:rPr lang="zh-CN" altLang="en-US" dirty="0"/>
              <a:t>提出了一种分布式车辆认证协议，利用</a:t>
            </a:r>
            <a:r>
              <a:rPr lang="en-US" altLang="zh-CN" b="1" dirty="0"/>
              <a:t>RSU</a:t>
            </a:r>
            <a:r>
              <a:rPr lang="zh-CN" altLang="en-US" b="1" dirty="0"/>
              <a:t>对车辆身份进行认证</a:t>
            </a:r>
            <a:r>
              <a:rPr lang="zh-CN" altLang="en-US" dirty="0"/>
              <a:t>，但交互多，通信开销高</a:t>
            </a:r>
            <a:endParaRPr lang="en-US" altLang="zh-CN" dirty="0"/>
          </a:p>
        </p:txBody>
      </p:sp>
      <p:sp>
        <p:nvSpPr>
          <p:cNvPr id="7" name="文本框 6">
            <a:extLst>
              <a:ext uri="{FF2B5EF4-FFF2-40B4-BE49-F238E27FC236}">
                <a16:creationId xmlns:a16="http://schemas.microsoft.com/office/drawing/2014/main" id="{AE85B10D-31F3-02D8-2EE9-AA288F412F3C}"/>
              </a:ext>
            </a:extLst>
          </p:cNvPr>
          <p:cNvSpPr txBox="1"/>
          <p:nvPr/>
        </p:nvSpPr>
        <p:spPr>
          <a:xfrm>
            <a:off x="9881302" y="4620142"/>
            <a:ext cx="2173226" cy="461665"/>
          </a:xfrm>
          <a:prstGeom prst="rect">
            <a:avLst/>
          </a:prstGeom>
          <a:noFill/>
        </p:spPr>
        <p:txBody>
          <a:bodyPr wrap="square" rtlCol="0">
            <a:spAutoFit/>
          </a:bodyPr>
          <a:lstStyle/>
          <a:p>
            <a:r>
              <a:rPr lang="zh-CN" altLang="en-US" sz="2400" b="1" dirty="0">
                <a:highlight>
                  <a:srgbClr val="FFFF00"/>
                </a:highlight>
              </a:rPr>
              <a:t>考虑 </a:t>
            </a:r>
            <a:r>
              <a:rPr lang="en-US" altLang="zh-CN" sz="2400" b="1" dirty="0">
                <a:highlight>
                  <a:srgbClr val="FFFF00"/>
                </a:highlight>
              </a:rPr>
              <a:t>ZKP + ECC </a:t>
            </a:r>
            <a:endParaRPr lang="zh-CN" altLang="en-US" sz="2400" b="1" dirty="0">
              <a:highlight>
                <a:srgbClr val="FFFF00"/>
              </a:highlight>
            </a:endParaRPr>
          </a:p>
        </p:txBody>
      </p:sp>
      <p:sp>
        <p:nvSpPr>
          <p:cNvPr id="22" name="文本框 21">
            <a:extLst>
              <a:ext uri="{FF2B5EF4-FFF2-40B4-BE49-F238E27FC236}">
                <a16:creationId xmlns:a16="http://schemas.microsoft.com/office/drawing/2014/main" id="{28A17D21-2537-C07C-E088-10EED6605E43}"/>
              </a:ext>
            </a:extLst>
          </p:cNvPr>
          <p:cNvSpPr txBox="1"/>
          <p:nvPr/>
        </p:nvSpPr>
        <p:spPr>
          <a:xfrm>
            <a:off x="140647" y="4028123"/>
            <a:ext cx="11377264" cy="1177887"/>
          </a:xfrm>
          <a:prstGeom prst="rect">
            <a:avLst/>
          </a:prstGeom>
          <a:noFill/>
        </p:spPr>
        <p:txBody>
          <a:bodyPr wrap="square">
            <a:spAutoFit/>
          </a:bodyPr>
          <a:lstStyle/>
          <a:p>
            <a:pPr>
              <a:lnSpc>
                <a:spcPct val="125000"/>
              </a:lnSpc>
            </a:pPr>
            <a:r>
              <a:rPr lang="en-US" altLang="zh-CN" dirty="0"/>
              <a:t>1. </a:t>
            </a:r>
            <a:r>
              <a:rPr lang="zh-CN" altLang="en-US" dirty="0"/>
              <a:t>基于</a:t>
            </a:r>
            <a:r>
              <a:rPr lang="en-US" altLang="zh-CN" sz="2000" b="1" dirty="0">
                <a:solidFill>
                  <a:srgbClr val="FF0000"/>
                </a:solidFill>
              </a:rPr>
              <a:t>ECC</a:t>
            </a:r>
            <a:r>
              <a:rPr lang="zh-CN" altLang="en-US" dirty="0"/>
              <a:t>的密码体系因其密钥长度短、存储空间需求小、传输带宽低等优势</a:t>
            </a:r>
            <a:r>
              <a:rPr lang="en-US" altLang="zh-CN" dirty="0"/>
              <a:t>[18]</a:t>
            </a:r>
            <a:r>
              <a:rPr lang="zh-CN" altLang="en-US" dirty="0"/>
              <a:t>，在认证中得到广泛应用</a:t>
            </a:r>
            <a:endParaRPr lang="en-US" altLang="zh-CN" dirty="0"/>
          </a:p>
          <a:p>
            <a:pPr>
              <a:lnSpc>
                <a:spcPct val="125000"/>
              </a:lnSpc>
            </a:pPr>
            <a:r>
              <a:rPr lang="en-US" altLang="zh-CN" dirty="0"/>
              <a:t>2. </a:t>
            </a:r>
            <a:r>
              <a:rPr lang="zh-CN" altLang="en-US" dirty="0"/>
              <a:t>零知识证明（</a:t>
            </a:r>
            <a:r>
              <a:rPr lang="en-US" altLang="zh-CN" sz="2000" b="1" dirty="0">
                <a:solidFill>
                  <a:srgbClr val="FF0000"/>
                </a:solidFill>
              </a:rPr>
              <a:t>ZKP</a:t>
            </a:r>
            <a:r>
              <a:rPr lang="zh-CN" altLang="en-US" dirty="0"/>
              <a:t>）允许证明者在不向验证者提供任何有用信息的情况下展示他的身份</a:t>
            </a:r>
            <a:endParaRPr lang="en-US" altLang="zh-CN" dirty="0"/>
          </a:p>
          <a:p>
            <a:pPr marL="742950" lvl="1" indent="-285750">
              <a:lnSpc>
                <a:spcPct val="125000"/>
              </a:lnSpc>
              <a:buFont typeface="Wingdings" panose="05000000000000000000" pitchFamily="2" charset="2"/>
              <a:buChar char="l"/>
            </a:pPr>
            <a:r>
              <a:rPr lang="zh-CN" altLang="en-US" dirty="0"/>
              <a:t>目前基于</a:t>
            </a:r>
            <a:r>
              <a:rPr lang="en-US" altLang="zh-CN" dirty="0"/>
              <a:t>ZKP [19] </a:t>
            </a:r>
            <a:r>
              <a:rPr lang="zh-CN" altLang="en-US" dirty="0"/>
              <a:t>的匿名方法是有效的，不需要复杂的安全算法</a:t>
            </a:r>
            <a:endParaRPr lang="en-US" altLang="zh-CN" dirty="0"/>
          </a:p>
        </p:txBody>
      </p:sp>
    </p:spTree>
    <p:extLst>
      <p:ext uri="{BB962C8B-B14F-4D97-AF65-F5344CB8AC3E}">
        <p14:creationId xmlns:p14="http://schemas.microsoft.com/office/powerpoint/2010/main" val="30809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3F937-BDE2-F2D8-1CAC-E38F54075C40}"/>
            </a:ext>
          </a:extLst>
        </p:cNvPr>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3D775249-CF0F-0504-6C1E-6D081DF7D999}"/>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BD94FDE-C3B9-67FA-6C57-C711B1FE2468}"/>
              </a:ext>
            </a:extLst>
          </p:cNvPr>
          <p:cNvSpPr txBox="1"/>
          <p:nvPr/>
        </p:nvSpPr>
        <p:spPr>
          <a:xfrm>
            <a:off x="-38562" y="5683572"/>
            <a:ext cx="12272296" cy="120032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[20] Wang, J.; Wang, S.; Wen, K.; Weng, B.; Zhou, X.; Chen, K. An ECC-Based Authentication Protocol for Dynamic Charging System of Electric Vehicles. Electronics 2024, 13, 1109. https://doi.org/10.3390/electronics13061109</a:t>
            </a:r>
          </a:p>
          <a:p>
            <a:r>
              <a:rPr lang="en-US" altLang="zh-CN" sz="1200" dirty="0">
                <a:latin typeface="Times New Roman" panose="02020603050405020304" pitchFamily="18" charset="0"/>
                <a:cs typeface="Times New Roman" panose="02020603050405020304" pitchFamily="18" charset="0"/>
              </a:rPr>
              <a:t>[21] W. Lin, X. Zhang, Q. Cui and Z. Zhang, "Blockchain based unified authentication with zero-knowledge proof in heterogeneous MEC", Proc. IEEE Int. Conf. </a:t>
            </a:r>
            <a:r>
              <a:rPr lang="en-US" altLang="zh-CN" sz="1200" dirty="0" err="1">
                <a:latin typeface="Times New Roman" panose="02020603050405020304" pitchFamily="18" charset="0"/>
                <a:cs typeface="Times New Roman" panose="02020603050405020304" pitchFamily="18" charset="0"/>
              </a:rPr>
              <a:t>Commun</a:t>
            </a:r>
            <a:r>
              <a:rPr lang="en-US" altLang="zh-CN" sz="1200" dirty="0">
                <a:latin typeface="Times New Roman" panose="02020603050405020304" pitchFamily="18" charset="0"/>
                <a:cs typeface="Times New Roman" panose="02020603050405020304" pitchFamily="18" charset="0"/>
              </a:rPr>
              <a:t>. Workshops, pp. 1-6, 2021.</a:t>
            </a:r>
          </a:p>
          <a:p>
            <a:r>
              <a:rPr lang="en-US" altLang="zh-CN" sz="1200" dirty="0">
                <a:latin typeface="Times New Roman" panose="02020603050405020304" pitchFamily="18" charset="0"/>
                <a:cs typeface="Times New Roman" panose="02020603050405020304" pitchFamily="18" charset="0"/>
              </a:rPr>
              <a:t>[22]  N. Xi, W. Li, L. Jing and J. Ma, "ZAMA: A ZKP-Based Anonymous Mutual Authentication Scheme for the </a:t>
            </a:r>
            <a:r>
              <a:rPr lang="en-US" altLang="zh-CN" sz="1200" dirty="0" err="1">
                <a:latin typeface="Times New Roman" panose="02020603050405020304" pitchFamily="18" charset="0"/>
                <a:cs typeface="Times New Roman" panose="02020603050405020304" pitchFamily="18" charset="0"/>
              </a:rPr>
              <a:t>IoV</a:t>
            </a:r>
            <a:r>
              <a:rPr lang="en-US" altLang="zh-CN" sz="1200" dirty="0">
                <a:latin typeface="Times New Roman" panose="02020603050405020304" pitchFamily="18" charset="0"/>
                <a:cs typeface="Times New Roman" panose="02020603050405020304" pitchFamily="18" charset="0"/>
              </a:rPr>
              <a:t>," in IEEE Internet of Things Journal, vol. 9, no. 22, pp. 22903-22913, 15 Nov.15, 2022,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10.1109/JIOT.2022.3186921</a:t>
            </a:r>
          </a:p>
        </p:txBody>
      </p:sp>
      <p:sp>
        <p:nvSpPr>
          <p:cNvPr id="3" name="文本框 2">
            <a:extLst>
              <a:ext uri="{FF2B5EF4-FFF2-40B4-BE49-F238E27FC236}">
                <a16:creationId xmlns:a16="http://schemas.microsoft.com/office/drawing/2014/main" id="{CB79EDA1-F052-DF7D-6D44-3478B119C4C1}"/>
              </a:ext>
            </a:extLst>
          </p:cNvPr>
          <p:cNvSpPr txBox="1"/>
          <p:nvPr/>
        </p:nvSpPr>
        <p:spPr>
          <a:xfrm>
            <a:off x="-1" y="53968"/>
            <a:ext cx="8257828"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1 </a:t>
            </a:r>
            <a:r>
              <a:rPr lang="zh-CN" altLang="en-US" b="1" dirty="0">
                <a:solidFill>
                  <a:srgbClr val="414455"/>
                </a:solidFill>
                <a:latin typeface="微软雅黑" pitchFamily="34" charset="-122"/>
                <a:ea typeface="微软雅黑" pitchFamily="34" charset="-122"/>
              </a:rPr>
              <a:t>：</a:t>
            </a:r>
            <a:r>
              <a:rPr lang="en-US" altLang="zh-CN" b="1" dirty="0" err="1">
                <a:solidFill>
                  <a:srgbClr val="414455"/>
                </a:solidFill>
                <a:latin typeface="微软雅黑" pitchFamily="34" charset="-122"/>
                <a:ea typeface="微软雅黑" pitchFamily="34" charset="-122"/>
              </a:rPr>
              <a:t>IoV</a:t>
            </a:r>
            <a:r>
              <a:rPr lang="zh-CN" altLang="en-US" b="1" dirty="0">
                <a:solidFill>
                  <a:srgbClr val="414455"/>
                </a:solidFill>
                <a:latin typeface="微软雅黑" pitchFamily="34" charset="-122"/>
                <a:ea typeface="微软雅黑" pitchFamily="34" charset="-122"/>
              </a:rPr>
              <a:t>环境下电动汽车高效匿名认证方案</a:t>
            </a:r>
          </a:p>
        </p:txBody>
      </p:sp>
      <p:sp>
        <p:nvSpPr>
          <p:cNvPr id="9" name="文本框 8">
            <a:extLst>
              <a:ext uri="{FF2B5EF4-FFF2-40B4-BE49-F238E27FC236}">
                <a16:creationId xmlns:a16="http://schemas.microsoft.com/office/drawing/2014/main" id="{D98BDC35-3711-5F84-E66E-8603F919ABB7}"/>
              </a:ext>
            </a:extLst>
          </p:cNvPr>
          <p:cNvSpPr txBox="1"/>
          <p:nvPr/>
        </p:nvSpPr>
        <p:spPr>
          <a:xfrm>
            <a:off x="84869" y="647861"/>
            <a:ext cx="12019018" cy="1447191"/>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文献</a:t>
            </a:r>
            <a:r>
              <a:rPr lang="en-US" altLang="zh-CN" dirty="0"/>
              <a:t>[20] </a:t>
            </a:r>
            <a:r>
              <a:rPr lang="zh-CN" altLang="en-US" dirty="0"/>
              <a:t>针对</a:t>
            </a:r>
            <a:r>
              <a:rPr lang="en-US" altLang="zh-CN" dirty="0"/>
              <a:t>EVs</a:t>
            </a:r>
            <a:r>
              <a:rPr lang="zh-CN" altLang="en-US" dirty="0"/>
              <a:t>动态充电系统，提出</a:t>
            </a:r>
            <a:r>
              <a:rPr lang="zh-CN" altLang="en-US" b="1" dirty="0"/>
              <a:t>基于</a:t>
            </a:r>
            <a:r>
              <a:rPr lang="en-US" altLang="zh-CN" b="1" dirty="0">
                <a:solidFill>
                  <a:srgbClr val="FF0000"/>
                </a:solidFill>
              </a:rPr>
              <a:t>ECC</a:t>
            </a:r>
            <a:r>
              <a:rPr lang="zh-CN" altLang="en-US" b="1" dirty="0"/>
              <a:t>的认证协议</a:t>
            </a:r>
            <a:r>
              <a:rPr lang="zh-CN" altLang="en-US" dirty="0"/>
              <a:t>，能够有效抵抗</a:t>
            </a:r>
            <a:r>
              <a:rPr lang="en-US" altLang="zh-CN" dirty="0"/>
              <a:t>RSU</a:t>
            </a:r>
            <a:r>
              <a:rPr lang="zh-CN" altLang="en-US" dirty="0"/>
              <a:t>捕获攻击，并提供完美的前向保密性</a:t>
            </a:r>
          </a:p>
          <a:p>
            <a:pPr marL="285750" indent="-285750">
              <a:lnSpc>
                <a:spcPct val="125000"/>
              </a:lnSpc>
              <a:buFont typeface="Wingdings" panose="05000000000000000000" pitchFamily="2" charset="2"/>
              <a:buChar char="l"/>
            </a:pPr>
            <a:r>
              <a:rPr lang="zh-CN" altLang="en-US" dirty="0"/>
              <a:t>文献</a:t>
            </a:r>
            <a:r>
              <a:rPr lang="en-US" altLang="zh-CN" dirty="0"/>
              <a:t>[21] </a:t>
            </a:r>
            <a:r>
              <a:rPr lang="zh-CN" altLang="en-US" dirty="0"/>
              <a:t>在边缘计算场景中提出了一种</a:t>
            </a:r>
            <a:r>
              <a:rPr lang="zh-CN" altLang="en-US" b="1" dirty="0">
                <a:solidFill>
                  <a:srgbClr val="FF0000"/>
                </a:solidFill>
              </a:rPr>
              <a:t>基于</a:t>
            </a:r>
            <a:r>
              <a:rPr lang="en-US" altLang="zh-CN" b="1" dirty="0" err="1">
                <a:solidFill>
                  <a:srgbClr val="FF0000"/>
                </a:solidFill>
              </a:rPr>
              <a:t>Schnorr</a:t>
            </a:r>
            <a:r>
              <a:rPr lang="zh-CN" altLang="en-US" b="1" dirty="0">
                <a:solidFill>
                  <a:srgbClr val="FF0000"/>
                </a:solidFill>
              </a:rPr>
              <a:t>的身份认证协议</a:t>
            </a:r>
            <a:r>
              <a:rPr lang="zh-CN" altLang="en-US" dirty="0"/>
              <a:t>。消耗的计算资源较少，适用于</a:t>
            </a:r>
            <a:r>
              <a:rPr lang="en-US" altLang="zh-CN" dirty="0" err="1"/>
              <a:t>IoV</a:t>
            </a:r>
            <a:r>
              <a:rPr lang="zh-CN" altLang="en-US" dirty="0"/>
              <a:t>环境</a:t>
            </a:r>
            <a:endParaRPr lang="en-US" altLang="zh-CN" dirty="0"/>
          </a:p>
          <a:p>
            <a:pPr marL="742950" lvl="1" indent="-285750">
              <a:lnSpc>
                <a:spcPct val="125000"/>
              </a:lnSpc>
              <a:buFont typeface="Wingdings" panose="05000000000000000000" pitchFamily="2" charset="2"/>
              <a:buChar char="Ø"/>
            </a:pPr>
            <a:r>
              <a:rPr lang="en-US" altLang="zh-CN" b="1" dirty="0" err="1"/>
              <a:t>Schnorr</a:t>
            </a:r>
            <a:r>
              <a:rPr lang="zh-CN" altLang="en-US" b="1" dirty="0"/>
              <a:t>认证协议是一种经典的</a:t>
            </a:r>
            <a:r>
              <a:rPr lang="en-US" altLang="zh-CN" b="1" dirty="0"/>
              <a:t>ZKP</a:t>
            </a:r>
            <a:r>
              <a:rPr lang="zh-CN" altLang="en-US" b="1" dirty="0"/>
              <a:t>构造方案</a:t>
            </a:r>
            <a:endParaRPr lang="en-US" altLang="zh-CN" b="1" dirty="0"/>
          </a:p>
          <a:p>
            <a:pPr marL="285750" indent="-285750">
              <a:lnSpc>
                <a:spcPct val="125000"/>
              </a:lnSpc>
              <a:buFont typeface="Wingdings" panose="05000000000000000000" pitchFamily="2" charset="2"/>
              <a:buChar char="l"/>
            </a:pPr>
            <a:r>
              <a:rPr lang="zh-CN" altLang="en-US" dirty="0"/>
              <a:t>文献</a:t>
            </a:r>
            <a:r>
              <a:rPr lang="en-US" altLang="zh-CN" dirty="0"/>
              <a:t>[22] </a:t>
            </a:r>
            <a:r>
              <a:rPr lang="zh-CN" altLang="en-US" dirty="0"/>
              <a:t>设计了</a:t>
            </a:r>
            <a:r>
              <a:rPr lang="en-US" altLang="zh-CN" b="1" dirty="0">
                <a:solidFill>
                  <a:srgbClr val="FF0000"/>
                </a:solidFill>
              </a:rPr>
              <a:t>ZKP + ECC</a:t>
            </a:r>
            <a:r>
              <a:rPr lang="zh-CN" altLang="en-US" dirty="0"/>
              <a:t>的</a:t>
            </a:r>
            <a:r>
              <a:rPr lang="en-US" altLang="zh-CN" dirty="0" err="1"/>
              <a:t>IoV</a:t>
            </a:r>
            <a:r>
              <a:rPr lang="zh-CN" altLang="en-US" dirty="0"/>
              <a:t>匿名双向认证，保证了认证匿名性并可满足不可链接性和可追踪性</a:t>
            </a:r>
          </a:p>
        </p:txBody>
      </p:sp>
      <p:sp>
        <p:nvSpPr>
          <p:cNvPr id="16" name="文本框 15">
            <a:extLst>
              <a:ext uri="{FF2B5EF4-FFF2-40B4-BE49-F238E27FC236}">
                <a16:creationId xmlns:a16="http://schemas.microsoft.com/office/drawing/2014/main" id="{FB8F0557-FB4E-C392-E6A7-C8E0B7389916}"/>
              </a:ext>
            </a:extLst>
          </p:cNvPr>
          <p:cNvSpPr txBox="1"/>
          <p:nvPr/>
        </p:nvSpPr>
        <p:spPr>
          <a:xfrm>
            <a:off x="48364" y="3405307"/>
            <a:ext cx="840393" cy="707886"/>
          </a:xfrm>
          <a:prstGeom prst="rect">
            <a:avLst/>
          </a:prstGeom>
          <a:noFill/>
        </p:spPr>
        <p:txBody>
          <a:bodyPr wrap="square" rtlCol="0">
            <a:spAutoFit/>
          </a:bodyPr>
          <a:lstStyle/>
          <a:p>
            <a:r>
              <a:rPr lang="zh-CN" altLang="en-US" sz="2000" b="1" dirty="0">
                <a:highlight>
                  <a:srgbClr val="FFFF00"/>
                </a:highlight>
              </a:rPr>
              <a:t>研究方案</a:t>
            </a:r>
          </a:p>
        </p:txBody>
      </p:sp>
      <p:sp>
        <p:nvSpPr>
          <p:cNvPr id="18" name="左大括号 17">
            <a:extLst>
              <a:ext uri="{FF2B5EF4-FFF2-40B4-BE49-F238E27FC236}">
                <a16:creationId xmlns:a16="http://schemas.microsoft.com/office/drawing/2014/main" id="{7FC51879-6457-1BA2-0C48-92C047CE2018}"/>
              </a:ext>
            </a:extLst>
          </p:cNvPr>
          <p:cNvSpPr/>
          <p:nvPr/>
        </p:nvSpPr>
        <p:spPr>
          <a:xfrm>
            <a:off x="770603" y="2786447"/>
            <a:ext cx="594378" cy="21689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5D2153B-3CEC-AB33-3C33-F10E0F2837C6}"/>
              </a:ext>
            </a:extLst>
          </p:cNvPr>
          <p:cNvSpPr txBox="1"/>
          <p:nvPr/>
        </p:nvSpPr>
        <p:spPr>
          <a:xfrm>
            <a:off x="1436696" y="2431500"/>
            <a:ext cx="6424585" cy="754694"/>
          </a:xfrm>
          <a:prstGeom prst="rect">
            <a:avLst/>
          </a:prstGeom>
          <a:noFill/>
        </p:spPr>
        <p:txBody>
          <a:bodyPr wrap="square" rtlCol="0">
            <a:spAutoFit/>
          </a:bodyPr>
          <a:lstStyle/>
          <a:p>
            <a:pPr marL="342900" indent="-342900">
              <a:lnSpc>
                <a:spcPct val="125000"/>
              </a:lnSpc>
              <a:buAutoNum type="arabicPeriod"/>
            </a:pPr>
            <a:r>
              <a:rPr lang="zh-CN" altLang="en-US" dirty="0"/>
              <a:t>考虑利用</a:t>
            </a:r>
            <a:r>
              <a:rPr lang="en-US" altLang="zh-CN" dirty="0"/>
              <a:t>ECC</a:t>
            </a:r>
            <a:r>
              <a:rPr lang="zh-CN" altLang="en-US" dirty="0"/>
              <a:t>，保证与</a:t>
            </a:r>
            <a:r>
              <a:rPr lang="en-US" altLang="zh-CN" dirty="0"/>
              <a:t>RSU</a:t>
            </a:r>
            <a:r>
              <a:rPr lang="zh-CN" altLang="en-US" dirty="0"/>
              <a:t>认证过程存储空间需求小、传输带宽低等特性</a:t>
            </a:r>
            <a:endParaRPr lang="en-US" altLang="zh-CN" dirty="0"/>
          </a:p>
        </p:txBody>
      </p:sp>
      <p:sp>
        <p:nvSpPr>
          <p:cNvPr id="22" name="文本框 21">
            <a:extLst>
              <a:ext uri="{FF2B5EF4-FFF2-40B4-BE49-F238E27FC236}">
                <a16:creationId xmlns:a16="http://schemas.microsoft.com/office/drawing/2014/main" id="{D742EC9C-20D6-23E2-1820-E3D55DA50743}"/>
              </a:ext>
            </a:extLst>
          </p:cNvPr>
          <p:cNvSpPr txBox="1"/>
          <p:nvPr/>
        </p:nvSpPr>
        <p:spPr>
          <a:xfrm>
            <a:off x="1436696" y="3241901"/>
            <a:ext cx="4845092" cy="646331"/>
          </a:xfrm>
          <a:prstGeom prst="rect">
            <a:avLst/>
          </a:prstGeom>
          <a:noFill/>
        </p:spPr>
        <p:txBody>
          <a:bodyPr wrap="square">
            <a:spAutoFit/>
          </a:bodyPr>
          <a:lstStyle/>
          <a:p>
            <a:r>
              <a:rPr lang="en-US" altLang="zh-CN" dirty="0"/>
              <a:t>2. </a:t>
            </a:r>
            <a:r>
              <a:rPr lang="zh-CN" altLang="en-US" dirty="0"/>
              <a:t>考虑结合</a:t>
            </a:r>
            <a:r>
              <a:rPr lang="en-US" altLang="zh-CN" dirty="0"/>
              <a:t>ZKP(</a:t>
            </a:r>
            <a:r>
              <a:rPr lang="zh-CN" altLang="en-US" dirty="0"/>
              <a:t>基于</a:t>
            </a:r>
            <a:r>
              <a:rPr lang="en-US" altLang="zh-CN" dirty="0" err="1"/>
              <a:t>Schnorr</a:t>
            </a:r>
            <a:r>
              <a:rPr lang="zh-CN" altLang="en-US" dirty="0"/>
              <a:t>的身份认证协议</a:t>
            </a:r>
            <a:r>
              <a:rPr lang="en-US" altLang="zh-CN" dirty="0"/>
              <a:t>) </a:t>
            </a:r>
            <a:r>
              <a:rPr lang="zh-CN" altLang="en-US" dirty="0"/>
              <a:t>保证计算消耗资源少，适用</a:t>
            </a:r>
            <a:r>
              <a:rPr lang="en-US" altLang="zh-CN" dirty="0" err="1"/>
              <a:t>IoV</a:t>
            </a:r>
            <a:r>
              <a:rPr lang="zh-CN" altLang="en-US" dirty="0"/>
              <a:t>环境</a:t>
            </a:r>
          </a:p>
        </p:txBody>
      </p:sp>
      <p:sp>
        <p:nvSpPr>
          <p:cNvPr id="24" name="文本框 23">
            <a:extLst>
              <a:ext uri="{FF2B5EF4-FFF2-40B4-BE49-F238E27FC236}">
                <a16:creationId xmlns:a16="http://schemas.microsoft.com/office/drawing/2014/main" id="{D2F381C5-CC6A-5568-C10E-FD79CDBA277B}"/>
              </a:ext>
            </a:extLst>
          </p:cNvPr>
          <p:cNvSpPr txBox="1"/>
          <p:nvPr/>
        </p:nvSpPr>
        <p:spPr>
          <a:xfrm>
            <a:off x="1448613" y="4707700"/>
            <a:ext cx="4283288" cy="369332"/>
          </a:xfrm>
          <a:prstGeom prst="rect">
            <a:avLst/>
          </a:prstGeom>
          <a:noFill/>
        </p:spPr>
        <p:txBody>
          <a:bodyPr wrap="square">
            <a:spAutoFit/>
          </a:bodyPr>
          <a:lstStyle/>
          <a:p>
            <a:r>
              <a:rPr lang="en-US" altLang="zh-CN" dirty="0"/>
              <a:t>4. </a:t>
            </a:r>
            <a:r>
              <a:rPr lang="zh-CN" altLang="en-US" dirty="0"/>
              <a:t>结合右图，考虑</a:t>
            </a:r>
            <a:r>
              <a:rPr lang="zh-CN" altLang="en-US" b="1" dirty="0"/>
              <a:t>匿名撤销以及防</a:t>
            </a:r>
            <a:r>
              <a:rPr lang="en-US" altLang="zh-CN" b="1" dirty="0"/>
              <a:t>DoS</a:t>
            </a:r>
            <a:endParaRPr lang="zh-CN" altLang="en-US" b="1" dirty="0"/>
          </a:p>
        </p:txBody>
      </p:sp>
      <p:pic>
        <p:nvPicPr>
          <p:cNvPr id="7" name="图片 6">
            <a:extLst>
              <a:ext uri="{FF2B5EF4-FFF2-40B4-BE49-F238E27FC236}">
                <a16:creationId xmlns:a16="http://schemas.microsoft.com/office/drawing/2014/main" id="{2B09355C-5FE7-DA65-699F-317D90C3A7A7}"/>
              </a:ext>
            </a:extLst>
          </p:cNvPr>
          <p:cNvPicPr>
            <a:picLocks noChangeAspect="1"/>
          </p:cNvPicPr>
          <p:nvPr/>
        </p:nvPicPr>
        <p:blipFill>
          <a:blip r:embed="rId3"/>
          <a:stretch>
            <a:fillRect/>
          </a:stretch>
        </p:blipFill>
        <p:spPr>
          <a:xfrm>
            <a:off x="5998611" y="3769158"/>
            <a:ext cx="6115359" cy="1914414"/>
          </a:xfrm>
          <a:prstGeom prst="rect">
            <a:avLst/>
          </a:prstGeom>
        </p:spPr>
      </p:pic>
      <p:sp>
        <p:nvSpPr>
          <p:cNvPr id="10" name="箭头: 左右 9">
            <a:extLst>
              <a:ext uri="{FF2B5EF4-FFF2-40B4-BE49-F238E27FC236}">
                <a16:creationId xmlns:a16="http://schemas.microsoft.com/office/drawing/2014/main" id="{C1A639B1-929B-EA29-4BDF-FA4D10E55085}"/>
              </a:ext>
            </a:extLst>
          </p:cNvPr>
          <p:cNvSpPr/>
          <p:nvPr/>
        </p:nvSpPr>
        <p:spPr>
          <a:xfrm>
            <a:off x="9579087" y="2511909"/>
            <a:ext cx="1341237" cy="33912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5068CF8-BD77-34C2-FFA3-ADDCF031E6FB}"/>
              </a:ext>
            </a:extLst>
          </p:cNvPr>
          <p:cNvPicPr>
            <a:picLocks noChangeAspect="1"/>
          </p:cNvPicPr>
          <p:nvPr/>
        </p:nvPicPr>
        <p:blipFill>
          <a:blip r:embed="rId4"/>
          <a:stretch>
            <a:fillRect/>
          </a:stretch>
        </p:blipFill>
        <p:spPr>
          <a:xfrm>
            <a:off x="8214745" y="2257256"/>
            <a:ext cx="1341236" cy="815411"/>
          </a:xfrm>
          <a:prstGeom prst="rect">
            <a:avLst/>
          </a:prstGeom>
        </p:spPr>
      </p:pic>
      <p:pic>
        <p:nvPicPr>
          <p:cNvPr id="12" name="图片 11">
            <a:extLst>
              <a:ext uri="{FF2B5EF4-FFF2-40B4-BE49-F238E27FC236}">
                <a16:creationId xmlns:a16="http://schemas.microsoft.com/office/drawing/2014/main" id="{46D7A975-F240-702F-9D21-F8FE8F01118D}"/>
              </a:ext>
            </a:extLst>
          </p:cNvPr>
          <p:cNvPicPr>
            <a:picLocks noChangeAspect="1"/>
          </p:cNvPicPr>
          <p:nvPr/>
        </p:nvPicPr>
        <p:blipFill>
          <a:blip r:embed="rId5"/>
          <a:stretch>
            <a:fillRect/>
          </a:stretch>
        </p:blipFill>
        <p:spPr>
          <a:xfrm>
            <a:off x="10992040" y="2071866"/>
            <a:ext cx="1081053" cy="1219211"/>
          </a:xfrm>
          <a:prstGeom prst="rect">
            <a:avLst/>
          </a:prstGeom>
        </p:spPr>
      </p:pic>
      <p:sp>
        <p:nvSpPr>
          <p:cNvPr id="2" name="文本框 1">
            <a:extLst>
              <a:ext uri="{FF2B5EF4-FFF2-40B4-BE49-F238E27FC236}">
                <a16:creationId xmlns:a16="http://schemas.microsoft.com/office/drawing/2014/main" id="{E66AAB55-D0A9-F59E-74A4-E57AA6D5F23A}"/>
              </a:ext>
            </a:extLst>
          </p:cNvPr>
          <p:cNvSpPr txBox="1"/>
          <p:nvPr/>
        </p:nvSpPr>
        <p:spPr>
          <a:xfrm>
            <a:off x="1448613" y="4104835"/>
            <a:ext cx="4283288" cy="369332"/>
          </a:xfrm>
          <a:prstGeom prst="rect">
            <a:avLst/>
          </a:prstGeom>
          <a:noFill/>
        </p:spPr>
        <p:txBody>
          <a:bodyPr wrap="square">
            <a:spAutoFit/>
          </a:bodyPr>
          <a:lstStyle/>
          <a:p>
            <a:r>
              <a:rPr lang="en-US" altLang="zh-CN" dirty="0"/>
              <a:t>3. </a:t>
            </a:r>
            <a:r>
              <a:rPr lang="zh-CN" altLang="en-US" dirty="0"/>
              <a:t> 车辆频繁移动</a:t>
            </a:r>
            <a:r>
              <a:rPr lang="en-US" altLang="zh-CN" dirty="0"/>
              <a:t>(</a:t>
            </a:r>
            <a:r>
              <a:rPr lang="zh-CN" altLang="en-US" dirty="0"/>
              <a:t>动态</a:t>
            </a:r>
            <a:r>
              <a:rPr lang="en-US" altLang="zh-CN" dirty="0"/>
              <a:t>)</a:t>
            </a:r>
            <a:r>
              <a:rPr lang="zh-CN" altLang="en-US" dirty="0"/>
              <a:t>  </a:t>
            </a:r>
            <a:r>
              <a:rPr lang="en-US" altLang="zh-CN" dirty="0">
                <a:sym typeface="Wingdings" panose="05000000000000000000" pitchFamily="2" charset="2"/>
              </a:rPr>
              <a:t>  </a:t>
            </a:r>
            <a:r>
              <a:rPr lang="zh-CN" altLang="en-US" dirty="0">
                <a:sym typeface="Wingdings" panose="05000000000000000000" pitchFamily="2" charset="2"/>
              </a:rPr>
              <a:t>考虑</a:t>
            </a:r>
            <a:r>
              <a:rPr lang="zh-CN" altLang="en-US" b="1" dirty="0">
                <a:sym typeface="Wingdings" panose="05000000000000000000" pitchFamily="2" charset="2"/>
              </a:rPr>
              <a:t>跨域认证</a:t>
            </a:r>
            <a:r>
              <a:rPr lang="en-US" altLang="zh-CN" dirty="0"/>
              <a:t> </a:t>
            </a:r>
            <a:endParaRPr lang="zh-CN" altLang="en-US" b="1" dirty="0"/>
          </a:p>
        </p:txBody>
      </p:sp>
    </p:spTree>
    <p:extLst>
      <p:ext uri="{BB962C8B-B14F-4D97-AF65-F5344CB8AC3E}">
        <p14:creationId xmlns:p14="http://schemas.microsoft.com/office/powerpoint/2010/main" val="8883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animBg="1"/>
      <p:bldP spid="19" grpId="0"/>
      <p:bldP spid="22" grpId="0"/>
      <p:bldP spid="24" grpId="0"/>
      <p:bldP spid="10" grpId="0"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47271-1700-3844-30B6-438170E3DF4F}"/>
            </a:ext>
          </a:extLst>
        </p:cNvPr>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49F2841B-C5D5-BEA8-2F4F-AED391B4BD97}"/>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BFB28B6A-EEBA-8104-8CC4-5B1F4E4B2410}"/>
              </a:ext>
            </a:extLst>
          </p:cNvPr>
          <p:cNvSpPr txBox="1"/>
          <p:nvPr/>
        </p:nvSpPr>
        <p:spPr>
          <a:xfrm>
            <a:off x="-38561" y="6396335"/>
            <a:ext cx="12272296"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[23] V. T. </a:t>
            </a:r>
            <a:r>
              <a:rPr lang="en-US" altLang="zh-CN" sz="1200" dirty="0" err="1">
                <a:latin typeface="Times New Roman" panose="02020603050405020304" pitchFamily="18" charset="0"/>
                <a:cs typeface="Times New Roman" panose="02020603050405020304" pitchFamily="18" charset="0"/>
              </a:rPr>
              <a:t>Kilari</a:t>
            </a:r>
            <a:r>
              <a:rPr lang="en-US" altLang="zh-CN" sz="1200" dirty="0">
                <a:latin typeface="Times New Roman" panose="02020603050405020304" pitchFamily="18" charset="0"/>
                <a:cs typeface="Times New Roman" panose="02020603050405020304" pitchFamily="18" charset="0"/>
              </a:rPr>
              <a:t>, R. Yu, S. Misra and G. Xue, "Robust Revocable Anonymous Authentication for Vehicle to Grid Communications," in IEEE Transactions on Intelligent Transportation Systems, vol. 21, no. 11, pp. 4845-4857, Nov. 2020</a:t>
            </a:r>
          </a:p>
        </p:txBody>
      </p:sp>
      <p:pic>
        <p:nvPicPr>
          <p:cNvPr id="5" name="图片 4">
            <a:extLst>
              <a:ext uri="{FF2B5EF4-FFF2-40B4-BE49-F238E27FC236}">
                <a16:creationId xmlns:a16="http://schemas.microsoft.com/office/drawing/2014/main" id="{29E6EDFC-C34E-838B-4E2D-9D513897FFFD}"/>
              </a:ext>
            </a:extLst>
          </p:cNvPr>
          <p:cNvPicPr>
            <a:picLocks noChangeAspect="1"/>
          </p:cNvPicPr>
          <p:nvPr/>
        </p:nvPicPr>
        <p:blipFill>
          <a:blip r:embed="rId3"/>
          <a:stretch>
            <a:fillRect/>
          </a:stretch>
        </p:blipFill>
        <p:spPr>
          <a:xfrm>
            <a:off x="25839" y="475847"/>
            <a:ext cx="9244270" cy="2893921"/>
          </a:xfrm>
          <a:prstGeom prst="rect">
            <a:avLst/>
          </a:prstGeom>
        </p:spPr>
      </p:pic>
      <p:sp>
        <p:nvSpPr>
          <p:cNvPr id="3" name="文本框 2">
            <a:extLst>
              <a:ext uri="{FF2B5EF4-FFF2-40B4-BE49-F238E27FC236}">
                <a16:creationId xmlns:a16="http://schemas.microsoft.com/office/drawing/2014/main" id="{66181713-6317-194F-FD80-25B0CE7ED50A}"/>
              </a:ext>
            </a:extLst>
          </p:cNvPr>
          <p:cNvSpPr txBox="1"/>
          <p:nvPr/>
        </p:nvSpPr>
        <p:spPr>
          <a:xfrm>
            <a:off x="-1" y="53968"/>
            <a:ext cx="8257828"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1 </a:t>
            </a:r>
            <a:r>
              <a:rPr lang="zh-CN" altLang="en-US" b="1" dirty="0">
                <a:solidFill>
                  <a:srgbClr val="414455"/>
                </a:solidFill>
                <a:latin typeface="微软雅黑" pitchFamily="34" charset="-122"/>
                <a:ea typeface="微软雅黑" pitchFamily="34" charset="-122"/>
              </a:rPr>
              <a:t>：</a:t>
            </a:r>
            <a:r>
              <a:rPr lang="en-US" altLang="zh-CN" b="1" dirty="0" err="1">
                <a:solidFill>
                  <a:srgbClr val="414455"/>
                </a:solidFill>
                <a:latin typeface="微软雅黑" pitchFamily="34" charset="-122"/>
                <a:ea typeface="微软雅黑" pitchFamily="34" charset="-122"/>
              </a:rPr>
              <a:t>IoV</a:t>
            </a:r>
            <a:r>
              <a:rPr lang="zh-CN" altLang="en-US" b="1" dirty="0">
                <a:solidFill>
                  <a:srgbClr val="414455"/>
                </a:solidFill>
                <a:latin typeface="微软雅黑" pitchFamily="34" charset="-122"/>
                <a:ea typeface="微软雅黑" pitchFamily="34" charset="-122"/>
              </a:rPr>
              <a:t>环境下电动汽车高效匿名认证方案</a:t>
            </a:r>
          </a:p>
        </p:txBody>
      </p:sp>
      <p:sp>
        <p:nvSpPr>
          <p:cNvPr id="6" name="文本框 5">
            <a:extLst>
              <a:ext uri="{FF2B5EF4-FFF2-40B4-BE49-F238E27FC236}">
                <a16:creationId xmlns:a16="http://schemas.microsoft.com/office/drawing/2014/main" id="{0D21E776-F607-87BC-0A24-4033E6E50E96}"/>
              </a:ext>
            </a:extLst>
          </p:cNvPr>
          <p:cNvSpPr txBox="1"/>
          <p:nvPr/>
        </p:nvSpPr>
        <p:spPr>
          <a:xfrm>
            <a:off x="9203614" y="600098"/>
            <a:ext cx="3032362" cy="2836674"/>
          </a:xfrm>
          <a:prstGeom prst="rect">
            <a:avLst/>
          </a:prstGeom>
          <a:noFill/>
        </p:spPr>
        <p:txBody>
          <a:bodyPr wrap="square">
            <a:spAutoFit/>
          </a:bodyPr>
          <a:lstStyle/>
          <a:p>
            <a:pPr>
              <a:lnSpc>
                <a:spcPct val="125000"/>
              </a:lnSpc>
            </a:pPr>
            <a:r>
              <a:rPr lang="zh-CN" altLang="en-US" b="1" dirty="0">
                <a:highlight>
                  <a:srgbClr val="FFFF00"/>
                </a:highlight>
              </a:rPr>
              <a:t>文献</a:t>
            </a:r>
            <a:r>
              <a:rPr lang="en-US" altLang="zh-CN" b="1" dirty="0">
                <a:highlight>
                  <a:srgbClr val="FFFF00"/>
                </a:highlight>
              </a:rPr>
              <a:t>[23] </a:t>
            </a:r>
            <a:r>
              <a:rPr lang="zh-CN" altLang="en-US" b="1" dirty="0">
                <a:highlight>
                  <a:srgbClr val="FFFF00"/>
                </a:highlight>
              </a:rPr>
              <a:t>贡献</a:t>
            </a:r>
            <a:r>
              <a:rPr lang="zh-CN" altLang="en-US" b="1" dirty="0"/>
              <a:t>：</a:t>
            </a:r>
            <a:r>
              <a:rPr lang="en-US" altLang="zh-CN" b="1" dirty="0"/>
              <a:t> </a:t>
            </a:r>
          </a:p>
          <a:p>
            <a:pPr marL="285750" indent="-285750">
              <a:lnSpc>
                <a:spcPct val="125000"/>
              </a:lnSpc>
              <a:buFont typeface="Arial" panose="020B0604020202020204" pitchFamily="34" charset="0"/>
              <a:buChar char="•"/>
            </a:pPr>
            <a:r>
              <a:rPr lang="zh-CN" altLang="en-US" dirty="0"/>
              <a:t>第一个发现并解决</a:t>
            </a:r>
            <a:r>
              <a:rPr lang="zh-CN" altLang="en-US" b="1" dirty="0"/>
              <a:t>匿名认证</a:t>
            </a:r>
            <a:r>
              <a:rPr lang="zh-CN" altLang="en-US" dirty="0"/>
              <a:t>的</a:t>
            </a:r>
            <a:r>
              <a:rPr lang="en-US" altLang="zh-CN" dirty="0"/>
              <a:t>EVs</a:t>
            </a:r>
            <a:r>
              <a:rPr lang="zh-CN" altLang="en-US" dirty="0"/>
              <a:t>充电调度系统的</a:t>
            </a:r>
            <a:r>
              <a:rPr lang="en-US" altLang="zh-CN" u="sng" dirty="0"/>
              <a:t>DoS</a:t>
            </a:r>
            <a:r>
              <a:rPr lang="zh-CN" altLang="en-US" u="sng" dirty="0"/>
              <a:t>攻击</a:t>
            </a:r>
            <a:r>
              <a:rPr lang="en-US" altLang="zh-CN" dirty="0"/>
              <a:t>  </a:t>
            </a:r>
          </a:p>
          <a:p>
            <a:pPr marL="285750" indent="-285750">
              <a:lnSpc>
                <a:spcPct val="125000"/>
              </a:lnSpc>
              <a:buFont typeface="Arial" panose="020B0604020202020204" pitchFamily="34" charset="0"/>
              <a:buChar char="•"/>
            </a:pPr>
            <a:r>
              <a:rPr lang="zh-CN" altLang="en-US" dirty="0"/>
              <a:t>提出新的匿名机制，确保</a:t>
            </a:r>
            <a:r>
              <a:rPr lang="en-US" altLang="zh-CN" dirty="0"/>
              <a:t>EVs</a:t>
            </a:r>
            <a:r>
              <a:rPr lang="zh-CN" altLang="en-US" dirty="0"/>
              <a:t>匿名，在恶意行为发生时</a:t>
            </a:r>
            <a:r>
              <a:rPr lang="zh-CN" altLang="en-US" b="1" dirty="0"/>
              <a:t>允许</a:t>
            </a:r>
            <a:r>
              <a:rPr lang="zh-CN" altLang="en-US" b="1" dirty="0">
                <a:solidFill>
                  <a:srgbClr val="FF0000"/>
                </a:solidFill>
              </a:rPr>
              <a:t>匿名撤销</a:t>
            </a:r>
            <a:endParaRPr lang="en-US" altLang="zh-CN" b="1" dirty="0">
              <a:solidFill>
                <a:srgbClr val="FF0000"/>
              </a:solidFill>
            </a:endParaRPr>
          </a:p>
          <a:p>
            <a:pPr>
              <a:lnSpc>
                <a:spcPct val="125000"/>
              </a:lnSpc>
            </a:pPr>
            <a:r>
              <a:rPr lang="zh-CN" altLang="en-US" dirty="0"/>
              <a:t>（基于盲签名机制 ）</a:t>
            </a:r>
            <a:endParaRPr lang="en-US" altLang="zh-CN" dirty="0"/>
          </a:p>
        </p:txBody>
      </p:sp>
      <p:sp>
        <p:nvSpPr>
          <p:cNvPr id="12" name="文本框 11">
            <a:extLst>
              <a:ext uri="{FF2B5EF4-FFF2-40B4-BE49-F238E27FC236}">
                <a16:creationId xmlns:a16="http://schemas.microsoft.com/office/drawing/2014/main" id="{FC7DFB96-B8B2-5D33-0745-33E8B454B65A}"/>
              </a:ext>
            </a:extLst>
          </p:cNvPr>
          <p:cNvSpPr txBox="1"/>
          <p:nvPr/>
        </p:nvSpPr>
        <p:spPr>
          <a:xfrm>
            <a:off x="9477696" y="5331701"/>
            <a:ext cx="2376264" cy="461665"/>
          </a:xfrm>
          <a:prstGeom prst="rect">
            <a:avLst/>
          </a:prstGeom>
          <a:noFill/>
        </p:spPr>
        <p:txBody>
          <a:bodyPr wrap="square" rtlCol="0">
            <a:spAutoFit/>
          </a:bodyPr>
          <a:lstStyle/>
          <a:p>
            <a:r>
              <a:rPr lang="zh-CN" altLang="en-US" sz="2400" b="1" dirty="0">
                <a:highlight>
                  <a:srgbClr val="FFFF00"/>
                </a:highlight>
              </a:rPr>
              <a:t>考虑匿名撤销</a:t>
            </a:r>
          </a:p>
        </p:txBody>
      </p:sp>
      <p:sp>
        <p:nvSpPr>
          <p:cNvPr id="4" name="文本框 3">
            <a:extLst>
              <a:ext uri="{FF2B5EF4-FFF2-40B4-BE49-F238E27FC236}">
                <a16:creationId xmlns:a16="http://schemas.microsoft.com/office/drawing/2014/main" id="{8B323839-0B76-52F3-B29C-286F2E9B5C98}"/>
              </a:ext>
            </a:extLst>
          </p:cNvPr>
          <p:cNvSpPr txBox="1"/>
          <p:nvPr/>
        </p:nvSpPr>
        <p:spPr>
          <a:xfrm>
            <a:off x="1812715" y="3916271"/>
            <a:ext cx="6445112" cy="923330"/>
          </a:xfrm>
          <a:prstGeom prst="rect">
            <a:avLst/>
          </a:prstGeom>
          <a:noFill/>
        </p:spPr>
        <p:txBody>
          <a:bodyPr wrap="square">
            <a:spAutoFit/>
          </a:bodyPr>
          <a:lstStyle/>
          <a:p>
            <a:pPr marL="342900" indent="-342900">
              <a:buAutoNum type="arabicPeriod"/>
            </a:pPr>
            <a:r>
              <a:rPr lang="zh-CN" altLang="en-US" dirty="0"/>
              <a:t>可向</a:t>
            </a:r>
            <a:r>
              <a:rPr lang="en-US" altLang="zh-CN" dirty="0"/>
              <a:t>RSU</a:t>
            </a:r>
            <a:r>
              <a:rPr lang="zh-CN" altLang="en-US" dirty="0"/>
              <a:t>发送大量伪造的</a:t>
            </a:r>
            <a:r>
              <a:rPr lang="en-US" altLang="zh-CN" dirty="0"/>
              <a:t>EV</a:t>
            </a:r>
            <a:r>
              <a:rPr lang="zh-CN" altLang="en-US" dirty="0"/>
              <a:t>请求，使资源被占用</a:t>
            </a:r>
            <a:endParaRPr lang="en-US" altLang="zh-CN" dirty="0"/>
          </a:p>
          <a:p>
            <a:pPr marL="742950" lvl="1" indent="-285750">
              <a:buFont typeface="Arial" panose="020B0604020202020204" pitchFamily="34" charset="0"/>
              <a:buChar char="•"/>
            </a:pPr>
            <a:r>
              <a:rPr lang="zh-CN" altLang="en-US" dirty="0"/>
              <a:t>受到</a:t>
            </a:r>
            <a:r>
              <a:rPr lang="en-US" altLang="zh-CN" b="1" dirty="0"/>
              <a:t>DoS</a:t>
            </a:r>
            <a:r>
              <a:rPr lang="zh-CN" altLang="en-US" b="1" dirty="0"/>
              <a:t>攻击</a:t>
            </a:r>
            <a:r>
              <a:rPr lang="zh-CN" altLang="en-US" dirty="0"/>
              <a:t>，可能无法及时响应合法</a:t>
            </a:r>
            <a:r>
              <a:rPr lang="en-US" altLang="zh-CN" dirty="0"/>
              <a:t>EV</a:t>
            </a:r>
            <a:r>
              <a:rPr lang="zh-CN" altLang="en-US" dirty="0"/>
              <a:t>的请求</a:t>
            </a:r>
            <a:endParaRPr lang="en-US" altLang="zh-CN" dirty="0"/>
          </a:p>
          <a:p>
            <a:pPr marL="742950" lvl="1" indent="-285750">
              <a:buFont typeface="Arial" panose="020B0604020202020204" pitchFamily="34" charset="0"/>
              <a:buChar char="•"/>
            </a:pPr>
            <a:r>
              <a:rPr lang="zh-CN" altLang="en-US" dirty="0"/>
              <a:t>导致延迟或服务中断</a:t>
            </a:r>
            <a:endParaRPr lang="en-US" altLang="zh-CN" dirty="0"/>
          </a:p>
        </p:txBody>
      </p:sp>
      <p:pic>
        <p:nvPicPr>
          <p:cNvPr id="2050" name="Picture 2" descr="Evil icon PNG and SVG Vector Free Download">
            <a:extLst>
              <a:ext uri="{FF2B5EF4-FFF2-40B4-BE49-F238E27FC236}">
                <a16:creationId xmlns:a16="http://schemas.microsoft.com/office/drawing/2014/main" id="{4AA9526E-8DEA-9E98-DDDF-49CAA28204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379" y="4222303"/>
            <a:ext cx="899336" cy="96564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7AB2C6E4-500C-A3C3-5830-FF261C76A886}"/>
              </a:ext>
            </a:extLst>
          </p:cNvPr>
          <p:cNvSpPr txBox="1"/>
          <p:nvPr/>
        </p:nvSpPr>
        <p:spPr>
          <a:xfrm>
            <a:off x="150816" y="5299756"/>
            <a:ext cx="1224136" cy="369332"/>
          </a:xfrm>
          <a:prstGeom prst="rect">
            <a:avLst/>
          </a:prstGeom>
          <a:noFill/>
        </p:spPr>
        <p:txBody>
          <a:bodyPr wrap="square">
            <a:spAutoFit/>
          </a:bodyPr>
          <a:lstStyle/>
          <a:p>
            <a:r>
              <a:rPr lang="en-US" altLang="zh-CN" dirty="0"/>
              <a:t>Adversary</a:t>
            </a:r>
            <a:endParaRPr lang="zh-CN" altLang="en-US" dirty="0"/>
          </a:p>
        </p:txBody>
      </p:sp>
      <p:sp>
        <p:nvSpPr>
          <p:cNvPr id="19" name="文本框 18">
            <a:extLst>
              <a:ext uri="{FF2B5EF4-FFF2-40B4-BE49-F238E27FC236}">
                <a16:creationId xmlns:a16="http://schemas.microsoft.com/office/drawing/2014/main" id="{D7021057-9D3E-43FB-708C-661E4827EC92}"/>
              </a:ext>
            </a:extLst>
          </p:cNvPr>
          <p:cNvSpPr txBox="1"/>
          <p:nvPr/>
        </p:nvSpPr>
        <p:spPr>
          <a:xfrm>
            <a:off x="1831492" y="5216268"/>
            <a:ext cx="7369881" cy="646331"/>
          </a:xfrm>
          <a:prstGeom prst="rect">
            <a:avLst/>
          </a:prstGeom>
          <a:noFill/>
        </p:spPr>
        <p:txBody>
          <a:bodyPr wrap="square">
            <a:spAutoFit/>
          </a:bodyPr>
          <a:lstStyle/>
          <a:p>
            <a:r>
              <a:rPr lang="en-US" altLang="zh-CN" dirty="0"/>
              <a:t>2. </a:t>
            </a:r>
            <a:r>
              <a:rPr lang="zh-CN" altLang="en-US" dirty="0"/>
              <a:t>可向</a:t>
            </a:r>
            <a:r>
              <a:rPr lang="en-US" altLang="zh-CN" dirty="0"/>
              <a:t>EV</a:t>
            </a:r>
            <a:r>
              <a:rPr lang="zh-CN" altLang="en-US" dirty="0"/>
              <a:t>发起大量虚假请求或无用数据，使通信模块和计算资源耗尽</a:t>
            </a:r>
            <a:endParaRPr lang="en-US" altLang="zh-CN" dirty="0"/>
          </a:p>
          <a:p>
            <a:pPr marL="742950" lvl="1" indent="-285750">
              <a:buFont typeface="Arial" panose="020B0604020202020204" pitchFamily="34" charset="0"/>
              <a:buChar char="•"/>
            </a:pPr>
            <a:r>
              <a:rPr lang="en-US" altLang="zh-CN" dirty="0"/>
              <a:t>EV</a:t>
            </a:r>
            <a:r>
              <a:rPr lang="zh-CN" altLang="en-US" dirty="0"/>
              <a:t>无法与</a:t>
            </a:r>
            <a:r>
              <a:rPr lang="en-US" altLang="zh-CN" dirty="0"/>
              <a:t>RSU</a:t>
            </a:r>
            <a:r>
              <a:rPr lang="zh-CN" altLang="en-US" dirty="0"/>
              <a:t>或其他车辆正常通信</a:t>
            </a:r>
          </a:p>
        </p:txBody>
      </p:sp>
      <p:sp>
        <p:nvSpPr>
          <p:cNvPr id="20" name="左大括号 19">
            <a:extLst>
              <a:ext uri="{FF2B5EF4-FFF2-40B4-BE49-F238E27FC236}">
                <a16:creationId xmlns:a16="http://schemas.microsoft.com/office/drawing/2014/main" id="{1C58741E-707A-E07D-BEB7-404AB5FB82C4}"/>
              </a:ext>
            </a:extLst>
          </p:cNvPr>
          <p:cNvSpPr/>
          <p:nvPr/>
        </p:nvSpPr>
        <p:spPr>
          <a:xfrm>
            <a:off x="1409412" y="4014314"/>
            <a:ext cx="330412" cy="142883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AA9C7A2D-1A04-F440-B69C-D8DEE2B3E25E}"/>
              </a:ext>
            </a:extLst>
          </p:cNvPr>
          <p:cNvSpPr/>
          <p:nvPr/>
        </p:nvSpPr>
        <p:spPr>
          <a:xfrm>
            <a:off x="7897787" y="4398572"/>
            <a:ext cx="1206275" cy="3693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E139D031-2222-86AC-3B3C-26DDB1973A34}"/>
              </a:ext>
            </a:extLst>
          </p:cNvPr>
          <p:cNvSpPr txBox="1"/>
          <p:nvPr/>
        </p:nvSpPr>
        <p:spPr>
          <a:xfrm>
            <a:off x="9400501" y="4414080"/>
            <a:ext cx="2562703" cy="369332"/>
          </a:xfrm>
          <a:prstGeom prst="rect">
            <a:avLst/>
          </a:prstGeom>
          <a:noFill/>
        </p:spPr>
        <p:txBody>
          <a:bodyPr wrap="square" rtlCol="0">
            <a:spAutoFit/>
          </a:bodyPr>
          <a:lstStyle/>
          <a:p>
            <a:r>
              <a:rPr lang="zh-CN" altLang="en-US" b="1" dirty="0"/>
              <a:t>严重影响</a:t>
            </a:r>
            <a:r>
              <a:rPr lang="en-US" altLang="zh-CN" b="1" dirty="0"/>
              <a:t>V2V</a:t>
            </a:r>
            <a:r>
              <a:rPr lang="zh-CN" altLang="en-US" b="1" dirty="0"/>
              <a:t>交易流程</a:t>
            </a:r>
          </a:p>
        </p:txBody>
      </p:sp>
    </p:spTree>
    <p:extLst>
      <p:ext uri="{BB962C8B-B14F-4D97-AF65-F5344CB8AC3E}">
        <p14:creationId xmlns:p14="http://schemas.microsoft.com/office/powerpoint/2010/main" val="129372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4" grpId="0"/>
      <p:bldP spid="17" grpId="0"/>
      <p:bldP spid="19" grpId="0"/>
      <p:bldP spid="20" grpId="0" animBg="1"/>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6118-0488-5E36-ECC4-EE8836CD784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90F64108-9780-0825-E5C4-610827ADE030}"/>
              </a:ext>
            </a:extLst>
          </p:cNvPr>
          <p:cNvPicPr>
            <a:picLocks noChangeAspect="1"/>
          </p:cNvPicPr>
          <p:nvPr/>
        </p:nvPicPr>
        <p:blipFill>
          <a:blip r:embed="rId2"/>
          <a:stretch>
            <a:fillRect/>
          </a:stretch>
        </p:blipFill>
        <p:spPr>
          <a:xfrm>
            <a:off x="-28961" y="512801"/>
            <a:ext cx="5530421" cy="4410335"/>
          </a:xfrm>
          <a:prstGeom prst="rect">
            <a:avLst/>
          </a:prstGeom>
        </p:spPr>
      </p:pic>
      <p:sp>
        <p:nvSpPr>
          <p:cNvPr id="8" name="文本框 7">
            <a:extLst>
              <a:ext uri="{FF2B5EF4-FFF2-40B4-BE49-F238E27FC236}">
                <a16:creationId xmlns:a16="http://schemas.microsoft.com/office/drawing/2014/main" id="{D984B9A8-28A6-5D49-2C65-3ED4F526B6F0}"/>
              </a:ext>
            </a:extLst>
          </p:cNvPr>
          <p:cNvSpPr txBox="1"/>
          <p:nvPr/>
        </p:nvSpPr>
        <p:spPr>
          <a:xfrm>
            <a:off x="-28961" y="5861966"/>
            <a:ext cx="12015230" cy="1015663"/>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[24] A. Iqbal, A. S. </a:t>
            </a:r>
            <a:r>
              <a:rPr lang="en-US" altLang="zh-CN" sz="1200" dirty="0" err="1">
                <a:latin typeface="Times New Roman" panose="02020603050405020304" pitchFamily="18" charset="0"/>
                <a:cs typeface="Times New Roman" panose="02020603050405020304" pitchFamily="18" charset="0"/>
              </a:rPr>
              <a:t>Rajasekaran</a:t>
            </a:r>
            <a:r>
              <a:rPr lang="en-US" altLang="zh-CN" sz="1200" dirty="0">
                <a:latin typeface="Times New Roman" panose="02020603050405020304" pitchFamily="18" charset="0"/>
                <a:cs typeface="Times New Roman" panose="02020603050405020304" pitchFamily="18" charset="0"/>
              </a:rPr>
              <a:t>, G. S. Nikhil and M. </a:t>
            </a:r>
            <a:r>
              <a:rPr lang="en-US" altLang="zh-CN" sz="1200" dirty="0" err="1">
                <a:latin typeface="Times New Roman" panose="02020603050405020304" pitchFamily="18" charset="0"/>
                <a:cs typeface="Times New Roman" panose="02020603050405020304" pitchFamily="18" charset="0"/>
              </a:rPr>
              <a:t>Azees</a:t>
            </a:r>
            <a:r>
              <a:rPr lang="en-US" altLang="zh-CN" sz="1200" dirty="0">
                <a:latin typeface="Times New Roman" panose="02020603050405020304" pitchFamily="18" charset="0"/>
                <a:cs typeface="Times New Roman" panose="02020603050405020304" pitchFamily="18" charset="0"/>
              </a:rPr>
              <a:t>, "A Secure and Decentralized Blockchain Based EV Energy Trading Model Using Smart Contract in V2G Network," in IEEE Access, vol. 9, pp. 75761-75777, 2021,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10.1109/ACCESS.2021.3081506</a:t>
            </a:r>
          </a:p>
          <a:p>
            <a:r>
              <a:rPr lang="en-US" altLang="zh-CN" sz="1200" dirty="0">
                <a:latin typeface="Times New Roman" panose="02020603050405020304" pitchFamily="18" charset="0"/>
                <a:cs typeface="Times New Roman" panose="02020603050405020304" pitchFamily="18" charset="0"/>
              </a:rPr>
              <a:t>[25] Guo, C., Jiang, X., Choo, K. K. R., Tang, X., &amp; Zhang, J. (2020). Lightweight privacy preserving data aggregation with batch verification for smart grid. Future Generation Computer Systems, 112, 512-523.</a:t>
            </a:r>
          </a:p>
          <a:p>
            <a:r>
              <a:rPr lang="en-US" altLang="zh-CN" sz="1200" dirty="0">
                <a:latin typeface="Times New Roman" panose="02020603050405020304" pitchFamily="18" charset="0"/>
                <a:cs typeface="Times New Roman" panose="02020603050405020304" pitchFamily="18" charset="0"/>
              </a:rPr>
              <a:t>[26] </a:t>
            </a:r>
            <a:r>
              <a:rPr lang="en-US" altLang="zh-CN" sz="1200" dirty="0" err="1">
                <a:latin typeface="Times New Roman" panose="02020603050405020304" pitchFamily="18" charset="0"/>
                <a:cs typeface="Times New Roman" panose="02020603050405020304" pitchFamily="18" charset="0"/>
              </a:rPr>
              <a:t>Yucel</a:t>
            </a:r>
            <a:r>
              <a:rPr lang="en-US" altLang="zh-CN" sz="1200" dirty="0">
                <a:latin typeface="Times New Roman" panose="02020603050405020304" pitchFamily="18" charset="0"/>
                <a:cs typeface="Times New Roman" panose="02020603050405020304" pitchFamily="18" charset="0"/>
              </a:rPr>
              <a:t> F, </a:t>
            </a:r>
            <a:r>
              <a:rPr lang="en-US" altLang="zh-CN" sz="1200" dirty="0" err="1">
                <a:latin typeface="Times New Roman" panose="02020603050405020304" pitchFamily="18" charset="0"/>
                <a:cs typeface="Times New Roman" panose="02020603050405020304" pitchFamily="18" charset="0"/>
              </a:rPr>
              <a:t>Akkaya</a:t>
            </a:r>
            <a:r>
              <a:rPr lang="en-US" altLang="zh-CN" sz="1200" dirty="0">
                <a:latin typeface="Times New Roman" panose="02020603050405020304" pitchFamily="18" charset="0"/>
                <a:cs typeface="Times New Roman" panose="02020603050405020304" pitchFamily="18" charset="0"/>
              </a:rPr>
              <a:t> K, Bulut E. Efficient and privacy preserving supplier matching for electric vehicle charging[J]. Ad Hoc Networks, 2019, 90: 101730.</a:t>
            </a:r>
          </a:p>
        </p:txBody>
      </p:sp>
      <p:sp>
        <p:nvSpPr>
          <p:cNvPr id="9" name="文本框 8">
            <a:extLst>
              <a:ext uri="{FF2B5EF4-FFF2-40B4-BE49-F238E27FC236}">
                <a16:creationId xmlns:a16="http://schemas.microsoft.com/office/drawing/2014/main" id="{8F26B38E-BD3D-5B57-4FCE-9487120C2895}"/>
              </a:ext>
            </a:extLst>
          </p:cNvPr>
          <p:cNvSpPr txBox="1"/>
          <p:nvPr/>
        </p:nvSpPr>
        <p:spPr>
          <a:xfrm>
            <a:off x="126296" y="4954667"/>
            <a:ext cx="1728192" cy="369332"/>
          </a:xfrm>
          <a:prstGeom prst="rect">
            <a:avLst/>
          </a:prstGeom>
          <a:noFill/>
        </p:spPr>
        <p:txBody>
          <a:bodyPr wrap="square" rtlCol="0">
            <a:spAutoFit/>
          </a:bodyPr>
          <a:lstStyle/>
          <a:p>
            <a:r>
              <a:rPr lang="zh-CN" altLang="en-US" dirty="0"/>
              <a:t>来自</a:t>
            </a:r>
            <a:r>
              <a:rPr lang="en-US" altLang="zh-CN" dirty="0"/>
              <a:t>[24]</a:t>
            </a:r>
            <a:endParaRPr lang="zh-CN" altLang="en-US" dirty="0"/>
          </a:p>
        </p:txBody>
      </p:sp>
      <p:cxnSp>
        <p:nvCxnSpPr>
          <p:cNvPr id="2" name="直接连接符 1">
            <a:extLst>
              <a:ext uri="{FF2B5EF4-FFF2-40B4-BE49-F238E27FC236}">
                <a16:creationId xmlns:a16="http://schemas.microsoft.com/office/drawing/2014/main" id="{52C61CD8-E2FC-2CFD-071B-7CF8F6DBD4FF}"/>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5223D691-B2E6-1884-75A6-80624BED9BC1}"/>
              </a:ext>
            </a:extLst>
          </p:cNvPr>
          <p:cNvSpPr txBox="1"/>
          <p:nvPr/>
        </p:nvSpPr>
        <p:spPr>
          <a:xfrm>
            <a:off x="5573266" y="2330921"/>
            <a:ext cx="6495082" cy="3178434"/>
          </a:xfrm>
          <a:prstGeom prst="rect">
            <a:avLst/>
          </a:prstGeom>
          <a:noFill/>
        </p:spPr>
        <p:txBody>
          <a:bodyPr wrap="square">
            <a:spAutoFit/>
          </a:bodyPr>
          <a:lstStyle/>
          <a:p>
            <a:pPr indent="457200">
              <a:lnSpc>
                <a:spcPct val="125000"/>
              </a:lnSpc>
            </a:pPr>
            <a:r>
              <a:rPr lang="zh-CN" altLang="zh-CN" b="1" dirty="0">
                <a:latin typeface="Calibri" panose="020F0502020204030204" pitchFamily="34" charset="0"/>
                <a:cs typeface="Times New Roman" panose="02020603050405020304" pitchFamily="18" charset="0"/>
              </a:rPr>
              <a:t>单个</a:t>
            </a:r>
            <a:r>
              <a:rPr lang="en-US" altLang="zh-CN" b="1" dirty="0">
                <a:latin typeface="Calibri" panose="020F0502020204030204" pitchFamily="34" charset="0"/>
                <a:cs typeface="Times New Roman" panose="02020603050405020304" pitchFamily="18" charset="0"/>
              </a:rPr>
              <a:t>EVs</a:t>
            </a:r>
            <a:r>
              <a:rPr lang="zh-CN" altLang="zh-CN" b="1" dirty="0">
                <a:latin typeface="Calibri" panose="020F0502020204030204" pitchFamily="34" charset="0"/>
                <a:cs typeface="Times New Roman" panose="02020603050405020304" pitchFamily="18" charset="0"/>
              </a:rPr>
              <a:t>的电力数据信息</a:t>
            </a:r>
            <a:r>
              <a:rPr lang="zh-CN" altLang="en-US" b="1" dirty="0">
                <a:latin typeface="Calibri" panose="020F0502020204030204" pitchFamily="34" charset="0"/>
                <a:cs typeface="Times New Roman" panose="02020603050405020304" pitchFamily="18" charset="0"/>
              </a:rPr>
              <a:t>可能</a:t>
            </a:r>
            <a:r>
              <a:rPr lang="zh-CN" altLang="zh-CN" b="1" dirty="0">
                <a:latin typeface="Calibri" panose="020F0502020204030204" pitchFamily="34" charset="0"/>
                <a:cs typeface="Times New Roman" panose="02020603050405020304" pitchFamily="18" charset="0"/>
              </a:rPr>
              <a:t>包含该用户的隐私信息</a:t>
            </a:r>
            <a:r>
              <a:rPr lang="zh-CN" altLang="zh-CN" dirty="0">
                <a:latin typeface="Calibri" panose="020F0502020204030204" pitchFamily="34" charset="0"/>
                <a:cs typeface="Times New Roman" panose="02020603050405020304" pitchFamily="18" charset="0"/>
              </a:rPr>
              <a:t>，比如位置、车主姓名、</a:t>
            </a:r>
            <a:r>
              <a:rPr lang="zh-CN" altLang="en-US" dirty="0">
                <a:latin typeface="Calibri" panose="020F0502020204030204" pitchFamily="34" charset="0"/>
                <a:cs typeface="Times New Roman" panose="02020603050405020304" pitchFamily="18" charset="0"/>
              </a:rPr>
              <a:t>习惯信息</a:t>
            </a:r>
            <a:r>
              <a:rPr lang="zh-CN" altLang="zh-CN" dirty="0">
                <a:latin typeface="Calibri" panose="020F0502020204030204" pitchFamily="34" charset="0"/>
                <a:cs typeface="Times New Roman" panose="02020603050405020304" pitchFamily="18" charset="0"/>
              </a:rPr>
              <a:t>等</a:t>
            </a:r>
            <a:r>
              <a:rPr lang="en-US" altLang="zh-CN" dirty="0">
                <a:latin typeface="Calibri" panose="020F0502020204030204" pitchFamily="34" charset="0"/>
                <a:cs typeface="Times New Roman" panose="02020603050405020304" pitchFamily="18" charset="0"/>
              </a:rPr>
              <a:t>[26]</a:t>
            </a:r>
            <a:r>
              <a:rPr lang="zh-CN" altLang="en-US" dirty="0">
                <a:latin typeface="Calibri" panose="020F0502020204030204" pitchFamily="34" charset="0"/>
                <a:cs typeface="Times New Roman" panose="02020603050405020304" pitchFamily="18" charset="0"/>
              </a:rPr>
              <a:t>。</a:t>
            </a:r>
            <a:r>
              <a:rPr lang="zh-CN" altLang="en-US" b="1" dirty="0">
                <a:solidFill>
                  <a:srgbClr val="FF0000"/>
                </a:solidFill>
              </a:rPr>
              <a:t>采用聚合方案</a:t>
            </a:r>
            <a:r>
              <a:rPr lang="zh-CN" altLang="en-US" dirty="0"/>
              <a:t>汇总某个区域</a:t>
            </a:r>
            <a:r>
              <a:rPr lang="en-US" altLang="zh-CN" dirty="0"/>
              <a:t>EVs</a:t>
            </a:r>
            <a:r>
              <a:rPr lang="zh-CN" altLang="en-US" dirty="0"/>
              <a:t>充放电的相关信息，受信任的第三方对数据进行聚合并将其发送给控制中心，控制中心根据聚合的数据来制定相关策略进行</a:t>
            </a:r>
            <a:r>
              <a:rPr lang="en-US" altLang="zh-CN" dirty="0"/>
              <a:t>V2V </a:t>
            </a:r>
            <a:r>
              <a:rPr lang="zh-CN" altLang="en-US" dirty="0"/>
              <a:t>匹配</a:t>
            </a:r>
            <a:endParaRPr lang="en-US" altLang="zh-CN" dirty="0"/>
          </a:p>
          <a:p>
            <a:pPr indent="457200">
              <a:lnSpc>
                <a:spcPct val="125000"/>
              </a:lnSpc>
            </a:pPr>
            <a:endParaRPr lang="en-US" altLang="zh-CN" dirty="0"/>
          </a:p>
          <a:p>
            <a:pPr indent="457200">
              <a:lnSpc>
                <a:spcPct val="125000"/>
              </a:lnSpc>
            </a:pPr>
            <a:r>
              <a:rPr lang="zh-CN" altLang="en-US" dirty="0"/>
              <a:t>通过聚合数据而无法获得单个</a:t>
            </a:r>
            <a:r>
              <a:rPr lang="en-US" altLang="zh-CN" dirty="0"/>
              <a:t>EVs</a:t>
            </a:r>
            <a:r>
              <a:rPr lang="zh-CN" altLang="en-US" dirty="0"/>
              <a:t>用户的用电数据，在不泄露</a:t>
            </a:r>
            <a:r>
              <a:rPr lang="en-US" altLang="zh-CN" dirty="0"/>
              <a:t>EVs</a:t>
            </a:r>
            <a:r>
              <a:rPr lang="zh-CN" altLang="en-US" dirty="0"/>
              <a:t>用户隐私信息的情况下收集充放电数据</a:t>
            </a:r>
            <a:endParaRPr lang="en-US" altLang="zh-CN" dirty="0"/>
          </a:p>
          <a:p>
            <a:pPr indent="457200">
              <a:lnSpc>
                <a:spcPct val="125000"/>
              </a:lnSpc>
            </a:pPr>
            <a:r>
              <a:rPr lang="zh-CN" altLang="en-US" b="1" dirty="0"/>
              <a:t>因此可防止</a:t>
            </a:r>
            <a:r>
              <a:rPr lang="en-US" altLang="zh-CN" b="1" dirty="0"/>
              <a:t>EVs</a:t>
            </a:r>
            <a:r>
              <a:rPr lang="zh-CN" altLang="en-US" b="1" dirty="0"/>
              <a:t>敏感信息泄露给恶意攻击者，从而保护隐私</a:t>
            </a:r>
          </a:p>
        </p:txBody>
      </p:sp>
      <p:sp>
        <p:nvSpPr>
          <p:cNvPr id="12" name="文本框 11">
            <a:extLst>
              <a:ext uri="{FF2B5EF4-FFF2-40B4-BE49-F238E27FC236}">
                <a16:creationId xmlns:a16="http://schemas.microsoft.com/office/drawing/2014/main" id="{905BC47F-E50F-9E37-D896-87CF9390B7E2}"/>
              </a:ext>
            </a:extLst>
          </p:cNvPr>
          <p:cNvSpPr txBox="1"/>
          <p:nvPr/>
        </p:nvSpPr>
        <p:spPr>
          <a:xfrm>
            <a:off x="5573266" y="601536"/>
            <a:ext cx="6413003" cy="1447191"/>
          </a:xfrm>
          <a:prstGeom prst="rect">
            <a:avLst/>
          </a:prstGeom>
          <a:noFill/>
        </p:spPr>
        <p:txBody>
          <a:bodyPr wrap="square">
            <a:spAutoFit/>
          </a:bodyPr>
          <a:lstStyle/>
          <a:p>
            <a:pPr indent="457200">
              <a:lnSpc>
                <a:spcPct val="125000"/>
              </a:lnSpc>
            </a:pPr>
            <a:r>
              <a:rPr lang="zh-CN" altLang="zh-CN" dirty="0"/>
              <a:t>数据传输过程中使用</a:t>
            </a:r>
            <a:r>
              <a:rPr lang="zh-CN" altLang="zh-CN" b="1" u="sng" dirty="0"/>
              <a:t>数字签名和加密结合</a:t>
            </a:r>
            <a:r>
              <a:rPr lang="en-US" altLang="zh-CN" b="1" u="sng" dirty="0"/>
              <a:t>(</a:t>
            </a:r>
            <a:r>
              <a:rPr lang="zh-CN" altLang="zh-CN" b="1" dirty="0">
                <a:solidFill>
                  <a:srgbClr val="FF0000"/>
                </a:solidFill>
              </a:rPr>
              <a:t>签密</a:t>
            </a:r>
            <a:r>
              <a:rPr lang="en-US" altLang="zh-CN" b="1" u="sng" dirty="0"/>
              <a:t>)</a:t>
            </a:r>
            <a:r>
              <a:rPr lang="zh-CN" altLang="zh-CN" b="1" dirty="0"/>
              <a:t>的形式对数据进行保护</a:t>
            </a:r>
            <a:r>
              <a:rPr lang="zh-CN" altLang="zh-CN" dirty="0"/>
              <a:t>，安全性和效率上均可达到更优效果</a:t>
            </a:r>
            <a:endParaRPr lang="en-US" altLang="zh-CN" b="1" dirty="0">
              <a:solidFill>
                <a:srgbClr val="FF0000"/>
              </a:solidFill>
            </a:endParaRPr>
          </a:p>
          <a:p>
            <a:pPr indent="457200">
              <a:lnSpc>
                <a:spcPct val="125000"/>
              </a:lnSpc>
            </a:pPr>
            <a:r>
              <a:rPr lang="zh-CN" altLang="en-US" b="1" dirty="0">
                <a:solidFill>
                  <a:srgbClr val="FF0000"/>
                </a:solidFill>
              </a:rPr>
              <a:t>数据聚合技术</a:t>
            </a:r>
            <a:r>
              <a:rPr lang="zh-CN" altLang="en-US" dirty="0"/>
              <a:t>是一种收集、合并来自不同数据源的技术，可保护用户的隐私安全，在隐私保护中起重要作用</a:t>
            </a:r>
            <a:r>
              <a:rPr lang="en-US" altLang="zh-CN" dirty="0"/>
              <a:t>[25].</a:t>
            </a:r>
          </a:p>
        </p:txBody>
      </p:sp>
      <p:sp>
        <p:nvSpPr>
          <p:cNvPr id="13" name="文本框 12">
            <a:extLst>
              <a:ext uri="{FF2B5EF4-FFF2-40B4-BE49-F238E27FC236}">
                <a16:creationId xmlns:a16="http://schemas.microsoft.com/office/drawing/2014/main" id="{FECF4542-4F84-12F7-D87D-EA7D52114D0B}"/>
              </a:ext>
            </a:extLst>
          </p:cNvPr>
          <p:cNvSpPr txBox="1"/>
          <p:nvPr/>
        </p:nvSpPr>
        <p:spPr>
          <a:xfrm>
            <a:off x="1567455" y="5247745"/>
            <a:ext cx="4388496" cy="523220"/>
          </a:xfrm>
          <a:prstGeom prst="rect">
            <a:avLst/>
          </a:prstGeom>
          <a:noFill/>
        </p:spPr>
        <p:txBody>
          <a:bodyPr wrap="square" rtlCol="0">
            <a:spAutoFit/>
          </a:bodyPr>
          <a:lstStyle/>
          <a:p>
            <a:r>
              <a:rPr lang="zh-CN" altLang="en-US" sz="2800" b="1" dirty="0">
                <a:highlight>
                  <a:srgbClr val="FFFF00"/>
                </a:highlight>
              </a:rPr>
              <a:t>考虑数据聚合技术 </a:t>
            </a:r>
            <a:r>
              <a:rPr lang="en-US" altLang="zh-CN" sz="2800" b="1" dirty="0">
                <a:highlight>
                  <a:srgbClr val="FFFF00"/>
                </a:highlight>
              </a:rPr>
              <a:t>+ </a:t>
            </a:r>
            <a:r>
              <a:rPr lang="zh-CN" altLang="en-US" sz="2800" b="1" dirty="0">
                <a:highlight>
                  <a:srgbClr val="FFFF00"/>
                </a:highlight>
              </a:rPr>
              <a:t>签密</a:t>
            </a:r>
          </a:p>
        </p:txBody>
      </p:sp>
      <p:sp>
        <p:nvSpPr>
          <p:cNvPr id="14" name="文本框 13">
            <a:extLst>
              <a:ext uri="{FF2B5EF4-FFF2-40B4-BE49-F238E27FC236}">
                <a16:creationId xmlns:a16="http://schemas.microsoft.com/office/drawing/2014/main" id="{9B508B24-37E8-4B59-3BF8-6CD9EF5F902A}"/>
              </a:ext>
            </a:extLst>
          </p:cNvPr>
          <p:cNvSpPr txBox="1"/>
          <p:nvPr/>
        </p:nvSpPr>
        <p:spPr>
          <a:xfrm>
            <a:off x="-1" y="53968"/>
            <a:ext cx="7753772"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2</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中基于无证书聚合签密可容错的数据隐私保护方案</a:t>
            </a:r>
          </a:p>
        </p:txBody>
      </p:sp>
    </p:spTree>
    <p:extLst>
      <p:ext uri="{BB962C8B-B14F-4D97-AF65-F5344CB8AC3E}">
        <p14:creationId xmlns:p14="http://schemas.microsoft.com/office/powerpoint/2010/main" val="3863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2DBAA2B-ECFC-E9C2-39C8-CE653D65CE2B}"/>
              </a:ext>
            </a:extLst>
          </p:cNvPr>
          <p:cNvSpPr txBox="1"/>
          <p:nvPr/>
        </p:nvSpPr>
        <p:spPr>
          <a:xfrm>
            <a:off x="13921" y="5863363"/>
            <a:ext cx="12218589" cy="120032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[27] </a:t>
            </a:r>
            <a:r>
              <a:rPr lang="zh-CN" altLang="en-US" sz="1200" dirty="0">
                <a:latin typeface="Times New Roman" panose="02020603050405020304" pitchFamily="18" charset="0"/>
                <a:cs typeface="Times New Roman" panose="02020603050405020304" pitchFamily="18" charset="0"/>
              </a:rPr>
              <a:t>郭瑞</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胡国梁</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王俊茗</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车联网中可匿名的无证书聚合签名方案</a:t>
            </a:r>
            <a:r>
              <a:rPr lang="en-US" altLang="zh-CN" sz="1200" dirty="0">
                <a:latin typeface="Times New Roman" panose="02020603050405020304" pitchFamily="18" charset="0"/>
                <a:cs typeface="Times New Roman" panose="02020603050405020304" pitchFamily="18" charset="0"/>
              </a:rPr>
              <a:t>[J/OL].</a:t>
            </a:r>
            <a:r>
              <a:rPr lang="zh-CN" altLang="en-US" sz="1200" dirty="0">
                <a:latin typeface="Times New Roman" panose="02020603050405020304" pitchFamily="18" charset="0"/>
                <a:cs typeface="Times New Roman" panose="02020603050405020304" pitchFamily="18" charset="0"/>
              </a:rPr>
              <a:t>计算机工程</a:t>
            </a:r>
            <a:r>
              <a:rPr lang="en-US" altLang="zh-CN" sz="1200" dirty="0">
                <a:latin typeface="Times New Roman" panose="02020603050405020304" pitchFamily="18" charset="0"/>
                <a:cs typeface="Times New Roman" panose="02020603050405020304" pitchFamily="18" charset="0"/>
              </a:rPr>
              <a:t>,1-18[2024-10-11].https://doi.org/10.19678/j.issn.1000-3428.0068315.</a:t>
            </a:r>
          </a:p>
          <a:p>
            <a:r>
              <a:rPr lang="en-US" altLang="zh-CN" sz="1200" dirty="0">
                <a:latin typeface="Times New Roman" panose="02020603050405020304" pitchFamily="18" charset="0"/>
                <a:cs typeface="Times New Roman" panose="02020603050405020304" pitchFamily="18" charset="0"/>
              </a:rPr>
              <a:t>[28] C. Peng, M. Luo, H. Wang, M. K. Khan and D. He, "An efficient privacy-preserving aggregation scheme for multidimensional data in IoT", IEEE Internet Things J., vol. 9, no. 1, pp. 589-600, Jan. 2022</a:t>
            </a:r>
          </a:p>
          <a:p>
            <a:r>
              <a:rPr lang="en-US" altLang="zh-CN" sz="1200" dirty="0">
                <a:latin typeface="Times New Roman" panose="02020603050405020304" pitchFamily="18" charset="0"/>
                <a:cs typeface="Times New Roman" panose="02020603050405020304" pitchFamily="18" charset="0"/>
              </a:rPr>
              <a:t>[29] Zhang X, Zhong H, Fan C, et al. CBACS: A Privacy-Preserving and Efficient Cache-Based Access Control Scheme for Software Defined Vehicular Networks[J]. IEEE Transactions on Information Forensics and Security, 2022,17:1930-1945.</a:t>
            </a:r>
          </a:p>
          <a:p>
            <a:endParaRPr lang="en-US" altLang="zh-CN" sz="1200" dirty="0">
              <a:latin typeface="Times New Roman" panose="02020603050405020304" pitchFamily="18" charset="0"/>
              <a:cs typeface="Times New Roman" panose="02020603050405020304" pitchFamily="18" charset="0"/>
            </a:endParaRPr>
          </a:p>
        </p:txBody>
      </p:sp>
      <p:cxnSp>
        <p:nvCxnSpPr>
          <p:cNvPr id="2" name="直接连接符 1">
            <a:extLst>
              <a:ext uri="{FF2B5EF4-FFF2-40B4-BE49-F238E27FC236}">
                <a16:creationId xmlns:a16="http://schemas.microsoft.com/office/drawing/2014/main" id="{31869406-4AD7-9D33-093A-9D5AA9928749}"/>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0999A30-1A50-11FD-248E-F1833B666F70}"/>
              </a:ext>
            </a:extLst>
          </p:cNvPr>
          <p:cNvSpPr txBox="1"/>
          <p:nvPr/>
        </p:nvSpPr>
        <p:spPr>
          <a:xfrm>
            <a:off x="-95101" y="2078054"/>
            <a:ext cx="11841082" cy="754694"/>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文献</a:t>
            </a:r>
            <a:r>
              <a:rPr lang="en-US" altLang="zh-CN" dirty="0"/>
              <a:t>[27] </a:t>
            </a:r>
            <a:r>
              <a:rPr lang="zh-CN" altLang="en-US" dirty="0"/>
              <a:t>提出了一个</a:t>
            </a:r>
            <a:r>
              <a:rPr lang="en-US" altLang="zh-CN" dirty="0" err="1"/>
              <a:t>IoV</a:t>
            </a:r>
            <a:r>
              <a:rPr lang="zh-CN" altLang="en-US" dirty="0"/>
              <a:t>中</a:t>
            </a:r>
            <a:r>
              <a:rPr lang="zh-CN" altLang="en-US" b="1" dirty="0"/>
              <a:t>可匿名的无证书聚合签名方案</a:t>
            </a:r>
            <a:r>
              <a:rPr lang="en-US" altLang="zh-CN" dirty="0"/>
              <a:t>  </a:t>
            </a:r>
            <a:r>
              <a:rPr lang="zh-CN" altLang="en-US" dirty="0"/>
              <a:t>（利用</a:t>
            </a:r>
            <a:r>
              <a:rPr lang="en-US" altLang="zh-CN" u="sng" dirty="0"/>
              <a:t>Chinese Remainder Theorem</a:t>
            </a:r>
            <a:r>
              <a:rPr lang="zh-CN" altLang="en-US" dirty="0"/>
              <a:t>重新生成域密钥，支持车辆的条件隐私保护并利用聚合签名技术，降低了计算成本和通信成本）</a:t>
            </a:r>
          </a:p>
        </p:txBody>
      </p:sp>
      <p:sp>
        <p:nvSpPr>
          <p:cNvPr id="6" name="文本框 5">
            <a:extLst>
              <a:ext uri="{FF2B5EF4-FFF2-40B4-BE49-F238E27FC236}">
                <a16:creationId xmlns:a16="http://schemas.microsoft.com/office/drawing/2014/main" id="{A9A8E1A5-6150-6B5B-279B-5044FB0B96C0}"/>
              </a:ext>
            </a:extLst>
          </p:cNvPr>
          <p:cNvSpPr txBox="1"/>
          <p:nvPr/>
        </p:nvSpPr>
        <p:spPr>
          <a:xfrm>
            <a:off x="-31700" y="520138"/>
            <a:ext cx="12146258" cy="1487330"/>
          </a:xfrm>
          <a:prstGeom prst="rect">
            <a:avLst/>
          </a:prstGeom>
          <a:noFill/>
        </p:spPr>
        <p:txBody>
          <a:bodyPr wrap="square">
            <a:spAutoFit/>
          </a:bodyPr>
          <a:lstStyle/>
          <a:p>
            <a:pPr indent="457200">
              <a:lnSpc>
                <a:spcPct val="125000"/>
              </a:lnSpc>
            </a:pPr>
            <a:r>
              <a:rPr lang="zh-CN" altLang="en-US" b="1" dirty="0">
                <a:solidFill>
                  <a:srgbClr val="FF0000"/>
                </a:solidFill>
              </a:rPr>
              <a:t>无证书聚合签密方案</a:t>
            </a:r>
            <a:r>
              <a:rPr lang="en-US" altLang="zh-CN" b="1" dirty="0">
                <a:solidFill>
                  <a:srgbClr val="FF0000"/>
                </a:solidFill>
              </a:rPr>
              <a:t>(CLASC)</a:t>
            </a:r>
            <a:r>
              <a:rPr lang="zh-CN" altLang="en-US" dirty="0"/>
              <a:t>是一种结合了无证书公钥密码体制（</a:t>
            </a:r>
            <a:r>
              <a:rPr lang="en-US" altLang="zh-CN" dirty="0"/>
              <a:t>Certificate-less Public Key Cryptography, CL-PKC</a:t>
            </a:r>
            <a:r>
              <a:rPr lang="zh-CN" altLang="en-US" dirty="0"/>
              <a:t>）和聚合签密技术的方案，可以在不依赖传统</a:t>
            </a:r>
            <a:r>
              <a:rPr lang="zh-CN" altLang="en-US" b="1" dirty="0"/>
              <a:t>公钥基础设施（</a:t>
            </a:r>
            <a:r>
              <a:rPr lang="en-US" altLang="zh-CN" b="1" dirty="0"/>
              <a:t>PKI</a:t>
            </a:r>
            <a:r>
              <a:rPr lang="zh-CN" altLang="en-US" b="1" dirty="0"/>
              <a:t>）</a:t>
            </a:r>
            <a:r>
              <a:rPr lang="zh-CN" altLang="en-US" dirty="0"/>
              <a:t>的情况下实现数据隐私保护</a:t>
            </a:r>
            <a:endParaRPr lang="en-US" altLang="zh-CN" dirty="0"/>
          </a:p>
          <a:p>
            <a:pPr marL="742950" lvl="1" indent="-285750">
              <a:lnSpc>
                <a:spcPct val="125000"/>
              </a:lnSpc>
              <a:buFont typeface="Wingdings" panose="05000000000000000000" pitchFamily="2" charset="2"/>
              <a:buChar char="Ø"/>
            </a:pPr>
            <a:r>
              <a:rPr lang="zh-CN" altLang="en-US" dirty="0"/>
              <a:t>具有较低的计算开销和存储需求，因此适用于资源受限的环境，</a:t>
            </a:r>
            <a:r>
              <a:rPr lang="en-US" altLang="zh-CN" dirty="0"/>
              <a:t>e.g. V2V</a:t>
            </a:r>
            <a:r>
              <a:rPr lang="zh-CN" altLang="en-US" dirty="0"/>
              <a:t>电力交易系统中的</a:t>
            </a:r>
            <a:r>
              <a:rPr lang="en-US" altLang="zh-CN" dirty="0"/>
              <a:t>EVs</a:t>
            </a:r>
          </a:p>
          <a:p>
            <a:pPr marL="742950" lvl="1" indent="-285750">
              <a:lnSpc>
                <a:spcPct val="125000"/>
              </a:lnSpc>
              <a:buFont typeface="Wingdings" panose="05000000000000000000" pitchFamily="2" charset="2"/>
              <a:buChar char="Ø"/>
            </a:pPr>
            <a:r>
              <a:rPr lang="en-US" altLang="zh-CN" sz="2000" b="1" dirty="0">
                <a:solidFill>
                  <a:srgbClr val="FF0000"/>
                </a:solidFill>
              </a:rPr>
              <a:t>ECC-CLASC</a:t>
            </a:r>
            <a:r>
              <a:rPr lang="en-US" altLang="zh-CN" b="1" dirty="0">
                <a:solidFill>
                  <a:srgbClr val="FF0000"/>
                </a:solidFill>
              </a:rPr>
              <a:t> </a:t>
            </a:r>
            <a:r>
              <a:rPr lang="zh-CN" altLang="en-US" dirty="0"/>
              <a:t>能够保证传输信息的</a:t>
            </a:r>
            <a:r>
              <a:rPr lang="zh-CN" altLang="en-US" b="1" dirty="0"/>
              <a:t>机密性和可认证性</a:t>
            </a:r>
            <a:r>
              <a:rPr lang="zh-CN" altLang="en-US" dirty="0"/>
              <a:t>，将对不同签名的多次验证简化为一次验证</a:t>
            </a:r>
          </a:p>
        </p:txBody>
      </p:sp>
      <p:sp>
        <p:nvSpPr>
          <p:cNvPr id="12" name="文本框 11">
            <a:extLst>
              <a:ext uri="{FF2B5EF4-FFF2-40B4-BE49-F238E27FC236}">
                <a16:creationId xmlns:a16="http://schemas.microsoft.com/office/drawing/2014/main" id="{EC8F251C-7EF7-366D-5922-AA3AC891D93F}"/>
              </a:ext>
            </a:extLst>
          </p:cNvPr>
          <p:cNvSpPr txBox="1"/>
          <p:nvPr/>
        </p:nvSpPr>
        <p:spPr>
          <a:xfrm>
            <a:off x="418436" y="2894080"/>
            <a:ext cx="11776739" cy="1793440"/>
          </a:xfrm>
          <a:prstGeom prst="rect">
            <a:avLst/>
          </a:prstGeom>
          <a:noFill/>
        </p:spPr>
        <p:txBody>
          <a:bodyPr wrap="square" rtlCol="0">
            <a:spAutoFit/>
          </a:bodyPr>
          <a:lstStyle/>
          <a:p>
            <a:pPr>
              <a:lnSpc>
                <a:spcPct val="125000"/>
              </a:lnSpc>
            </a:pPr>
            <a:r>
              <a:rPr lang="en-US" altLang="zh-CN" b="1" dirty="0"/>
              <a:t>PS:</a:t>
            </a:r>
            <a:r>
              <a:rPr lang="zh-CN" altLang="en-US" b="1" dirty="0"/>
              <a:t>  聚合过程中，可能涉及的数据并非一维，而是多维的。</a:t>
            </a:r>
            <a:r>
              <a:rPr lang="en-US" altLang="zh-CN" u="sng" dirty="0"/>
              <a:t>E.g. </a:t>
            </a:r>
            <a:r>
              <a:rPr lang="zh-CN" altLang="en-US" u="sng" dirty="0"/>
              <a:t>充放电需求数据</a:t>
            </a:r>
            <a:endParaRPr lang="en-US" altLang="zh-CN" u="sng" dirty="0"/>
          </a:p>
          <a:p>
            <a:pPr marL="742950" lvl="1" indent="-285750">
              <a:lnSpc>
                <a:spcPct val="125000"/>
              </a:lnSpc>
              <a:buFont typeface="Wingdings" panose="05000000000000000000" pitchFamily="2" charset="2"/>
              <a:buChar char="Ø"/>
            </a:pPr>
            <a:r>
              <a:rPr lang="zh-CN" altLang="en-US" dirty="0"/>
              <a:t>电量维度：</a:t>
            </a:r>
            <a:r>
              <a:rPr lang="en-US" altLang="zh-CN" dirty="0"/>
              <a:t>EV</a:t>
            </a:r>
            <a:r>
              <a:rPr lang="zh-CN" altLang="en-US" dirty="0"/>
              <a:t>当前需要的充电量或可以提供的放电量</a:t>
            </a:r>
            <a:endParaRPr lang="en-US" altLang="zh-CN" dirty="0"/>
          </a:p>
          <a:p>
            <a:pPr marL="742950" lvl="1" indent="-285750">
              <a:lnSpc>
                <a:spcPct val="125000"/>
              </a:lnSpc>
              <a:buFont typeface="Wingdings" panose="05000000000000000000" pitchFamily="2" charset="2"/>
              <a:buChar char="Ø"/>
            </a:pPr>
            <a:r>
              <a:rPr lang="zh-CN" altLang="en-US" dirty="0"/>
              <a:t>时间维度：</a:t>
            </a:r>
            <a:r>
              <a:rPr lang="en-US" altLang="zh-CN" dirty="0"/>
              <a:t>EV</a:t>
            </a:r>
            <a:r>
              <a:rPr lang="zh-CN" altLang="en-US" dirty="0"/>
              <a:t>需要或愿意参与充放电交易的时间段。</a:t>
            </a:r>
            <a:endParaRPr lang="en-US" altLang="zh-CN" dirty="0"/>
          </a:p>
          <a:p>
            <a:pPr marL="742950" lvl="1" indent="-285750">
              <a:lnSpc>
                <a:spcPct val="125000"/>
              </a:lnSpc>
              <a:buFont typeface="Wingdings" panose="05000000000000000000" pitchFamily="2" charset="2"/>
              <a:buChar char="Ø"/>
            </a:pPr>
            <a:r>
              <a:rPr lang="zh-CN" altLang="en-US" dirty="0"/>
              <a:t>优先级维度：根据</a:t>
            </a:r>
            <a:r>
              <a:rPr lang="en-US" altLang="zh-CN" dirty="0"/>
              <a:t>EV</a:t>
            </a:r>
            <a:r>
              <a:rPr lang="zh-CN" altLang="en-US" dirty="0"/>
              <a:t>用户的需求、车辆的电池状态或用户的紧急程度，每个交易可以具有不同的优先级</a:t>
            </a:r>
            <a:endParaRPr lang="en-US" altLang="zh-CN" dirty="0"/>
          </a:p>
          <a:p>
            <a:pPr marL="742950" lvl="1" indent="-285750">
              <a:lnSpc>
                <a:spcPct val="125000"/>
              </a:lnSpc>
              <a:buFont typeface="Wingdings" panose="05000000000000000000" pitchFamily="2" charset="2"/>
              <a:buChar char="Ø"/>
            </a:pPr>
            <a:r>
              <a:rPr lang="zh-CN" altLang="en-US" dirty="0"/>
              <a:t>交易价格维度：不同</a:t>
            </a:r>
            <a:r>
              <a:rPr lang="en-US" altLang="zh-CN" dirty="0"/>
              <a:t>EV</a:t>
            </a:r>
            <a:r>
              <a:rPr lang="zh-CN" altLang="en-US" dirty="0"/>
              <a:t>可能对电力交易的价格有不同的期望或接受范围</a:t>
            </a:r>
          </a:p>
        </p:txBody>
      </p:sp>
      <p:sp>
        <p:nvSpPr>
          <p:cNvPr id="16" name="文本框 15">
            <a:extLst>
              <a:ext uri="{FF2B5EF4-FFF2-40B4-BE49-F238E27FC236}">
                <a16:creationId xmlns:a16="http://schemas.microsoft.com/office/drawing/2014/main" id="{A978600A-D1CE-C889-AAF7-5710D00FA18F}"/>
              </a:ext>
            </a:extLst>
          </p:cNvPr>
          <p:cNvSpPr txBox="1"/>
          <p:nvPr/>
        </p:nvSpPr>
        <p:spPr>
          <a:xfrm>
            <a:off x="52266" y="4909061"/>
            <a:ext cx="11786219" cy="831638"/>
          </a:xfrm>
          <a:prstGeom prst="rect">
            <a:avLst/>
          </a:prstGeom>
          <a:noFill/>
        </p:spPr>
        <p:txBody>
          <a:bodyPr wrap="square" rtlCol="0">
            <a:spAutoFit/>
          </a:bodyPr>
          <a:lstStyle/>
          <a:p>
            <a:pPr indent="457200">
              <a:lnSpc>
                <a:spcPct val="125000"/>
              </a:lnSpc>
            </a:pPr>
            <a:r>
              <a:rPr lang="zh-CN" altLang="en-US" sz="2200" b="1" dirty="0">
                <a:solidFill>
                  <a:srgbClr val="FF0000"/>
                </a:solidFill>
                <a:highlight>
                  <a:srgbClr val="FFFF00"/>
                </a:highlight>
              </a:rPr>
              <a:t>同态加密算法</a:t>
            </a:r>
            <a:r>
              <a:rPr lang="zh-CN" altLang="en-US" b="1" dirty="0"/>
              <a:t>被认为是实现多维数据聚合方案的有利工具</a:t>
            </a:r>
            <a:r>
              <a:rPr lang="en-US" altLang="zh-CN" dirty="0"/>
              <a:t>[28]</a:t>
            </a:r>
            <a:r>
              <a:rPr lang="zh-CN" altLang="en-US" dirty="0"/>
              <a:t>。通过此技术第三方在数据处理和聚合的过程中，不会泄露</a:t>
            </a:r>
            <a:r>
              <a:rPr lang="en-US" altLang="zh-CN" dirty="0"/>
              <a:t>EVs</a:t>
            </a:r>
            <a:r>
              <a:rPr lang="zh-CN" altLang="en-US" dirty="0"/>
              <a:t>用户隐私并可增加</a:t>
            </a:r>
            <a:r>
              <a:rPr lang="en-US" altLang="zh-CN" dirty="0"/>
              <a:t>V2V</a:t>
            </a:r>
            <a:r>
              <a:rPr lang="zh-CN" altLang="en-US" dirty="0"/>
              <a:t>交易的灵活性和提高能源效率</a:t>
            </a:r>
            <a:r>
              <a:rPr lang="en-US" altLang="zh-CN" dirty="0"/>
              <a:t>[29]</a:t>
            </a:r>
            <a:endParaRPr lang="zh-CN" altLang="en-US" dirty="0"/>
          </a:p>
        </p:txBody>
      </p:sp>
      <p:sp>
        <p:nvSpPr>
          <p:cNvPr id="17" name="文本框 16">
            <a:extLst>
              <a:ext uri="{FF2B5EF4-FFF2-40B4-BE49-F238E27FC236}">
                <a16:creationId xmlns:a16="http://schemas.microsoft.com/office/drawing/2014/main" id="{967207B6-7539-5A50-07BD-356222C02FC9}"/>
              </a:ext>
            </a:extLst>
          </p:cNvPr>
          <p:cNvSpPr txBox="1"/>
          <p:nvPr/>
        </p:nvSpPr>
        <p:spPr>
          <a:xfrm>
            <a:off x="-1" y="53968"/>
            <a:ext cx="7753772"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2</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中基于无证书聚合签密可容错的数据隐私保护方案</a:t>
            </a:r>
          </a:p>
        </p:txBody>
      </p:sp>
    </p:spTree>
    <p:extLst>
      <p:ext uri="{BB962C8B-B14F-4D97-AF65-F5344CB8AC3E}">
        <p14:creationId xmlns:p14="http://schemas.microsoft.com/office/powerpoint/2010/main" val="23350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2"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25A5D-2A87-0805-D116-02661536FD7E}"/>
            </a:ext>
          </a:extLst>
        </p:cNvPr>
        <p:cNvGrpSpPr/>
        <p:nvPr/>
      </p:nvGrpSpPr>
      <p:grpSpPr>
        <a:xfrm>
          <a:off x="0" y="0"/>
          <a:ext cx="0" cy="0"/>
          <a:chOff x="0" y="0"/>
          <a:chExt cx="0" cy="0"/>
        </a:xfrm>
      </p:grpSpPr>
      <p:sp>
        <p:nvSpPr>
          <p:cNvPr id="8" name="文本框 7">
            <a:extLst>
              <a:ext uri="{FF2B5EF4-FFF2-40B4-BE49-F238E27FC236}">
                <a16:creationId xmlns:a16="http://schemas.microsoft.com/office/drawing/2014/main" id="{84AEA6BC-5100-7BE2-626D-174823675D44}"/>
              </a:ext>
            </a:extLst>
          </p:cNvPr>
          <p:cNvSpPr txBox="1"/>
          <p:nvPr/>
        </p:nvSpPr>
        <p:spPr>
          <a:xfrm>
            <a:off x="-47551" y="5464317"/>
            <a:ext cx="12290275" cy="138499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[30] Y. Chen, J.-F. Martínez-Ortega, P. </a:t>
            </a:r>
            <a:r>
              <a:rPr lang="en-US" altLang="zh-CN" sz="1200" dirty="0" err="1">
                <a:latin typeface="Times New Roman" panose="02020603050405020304" pitchFamily="18" charset="0"/>
                <a:cs typeface="Times New Roman" panose="02020603050405020304" pitchFamily="18" charset="0"/>
              </a:rPr>
              <a:t>Castillejo</a:t>
            </a:r>
            <a:r>
              <a:rPr lang="en-US" altLang="zh-CN" sz="1200" dirty="0">
                <a:latin typeface="Times New Roman" panose="02020603050405020304" pitchFamily="18" charset="0"/>
                <a:cs typeface="Times New Roman" panose="02020603050405020304" pitchFamily="18" charset="0"/>
              </a:rPr>
              <a:t> and L. López, "A homomorphic-based multiple data aggregation scheme for smart grid", IEEE Sensors J., vol. 19, no. 10, pp. 3921-3929, May 2019</a:t>
            </a:r>
          </a:p>
          <a:p>
            <a:r>
              <a:rPr lang="en-US" altLang="zh-CN" sz="1200" dirty="0">
                <a:latin typeface="Times New Roman" panose="02020603050405020304" pitchFamily="18" charset="0"/>
                <a:cs typeface="Times New Roman" panose="02020603050405020304" pitchFamily="18" charset="0"/>
              </a:rPr>
              <a:t>[31] O. R. </a:t>
            </a:r>
            <a:r>
              <a:rPr lang="en-US" altLang="zh-CN" sz="1200" dirty="0" err="1">
                <a:latin typeface="Times New Roman" panose="02020603050405020304" pitchFamily="18" charset="0"/>
                <a:cs typeface="Times New Roman" panose="02020603050405020304" pitchFamily="18" charset="0"/>
              </a:rPr>
              <a:t>Merad</a:t>
            </a:r>
            <a:r>
              <a:rPr lang="en-US" altLang="zh-CN" sz="1200" dirty="0">
                <a:latin typeface="Times New Roman" panose="02020603050405020304" pitchFamily="18" charset="0"/>
                <a:cs typeface="Times New Roman" panose="02020603050405020304" pitchFamily="18" charset="0"/>
              </a:rPr>
              <a:t>-Boudia and S. M. </a:t>
            </a:r>
            <a:r>
              <a:rPr lang="en-US" altLang="zh-CN" sz="1200" dirty="0" err="1">
                <a:latin typeface="Times New Roman" panose="02020603050405020304" pitchFamily="18" charset="0"/>
                <a:cs typeface="Times New Roman" panose="02020603050405020304" pitchFamily="18" charset="0"/>
              </a:rPr>
              <a:t>Senouci</a:t>
            </a:r>
            <a:r>
              <a:rPr lang="en-US" altLang="zh-CN" sz="1200" dirty="0">
                <a:latin typeface="Times New Roman" panose="02020603050405020304" pitchFamily="18" charset="0"/>
                <a:cs typeface="Times New Roman" panose="02020603050405020304" pitchFamily="18" charset="0"/>
              </a:rPr>
              <a:t>, "An efficient and secure multidimensional data aggregation for fog-computing-based smart grid", IEEE Internet Things J., vol. 8, no. 8, pp. 6143-6153, Apr. 2021.</a:t>
            </a:r>
          </a:p>
          <a:p>
            <a:r>
              <a:rPr lang="en-US" altLang="zh-CN" sz="1200" dirty="0">
                <a:latin typeface="Times New Roman" panose="02020603050405020304" pitchFamily="18" charset="0"/>
                <a:cs typeface="Times New Roman" panose="02020603050405020304" pitchFamily="18" charset="0"/>
              </a:rPr>
              <a:t>[32] </a:t>
            </a:r>
            <a:r>
              <a:rPr lang="zh-CN" altLang="en-US" sz="1200" dirty="0">
                <a:latin typeface="Times New Roman" panose="02020603050405020304" pitchFamily="18" charset="0"/>
                <a:cs typeface="Times New Roman" panose="02020603050405020304" pitchFamily="18" charset="0"/>
              </a:rPr>
              <a:t>任蕾</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杜红珍</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尤毅晨</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等</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可实现隐私保护的容错聚合签名方案</a:t>
            </a:r>
            <a:r>
              <a:rPr lang="en-US" altLang="zh-CN" sz="1200" dirty="0">
                <a:latin typeface="Times New Roman" panose="02020603050405020304" pitchFamily="18" charset="0"/>
                <a:cs typeface="Times New Roman" panose="02020603050405020304" pitchFamily="18" charset="0"/>
              </a:rPr>
              <a:t>[J].</a:t>
            </a:r>
            <a:r>
              <a:rPr lang="zh-CN" altLang="en-US" sz="1200" dirty="0">
                <a:latin typeface="Times New Roman" panose="02020603050405020304" pitchFamily="18" charset="0"/>
                <a:cs typeface="Times New Roman" panose="02020603050405020304" pitchFamily="18" charset="0"/>
              </a:rPr>
              <a:t>宝鸡文理学院学报</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自然科学版</a:t>
            </a:r>
            <a:r>
              <a:rPr lang="en-US" altLang="zh-CN" sz="1200" dirty="0">
                <a:latin typeface="Times New Roman" panose="02020603050405020304" pitchFamily="18" charset="0"/>
                <a:cs typeface="Times New Roman" panose="02020603050405020304" pitchFamily="18" charset="0"/>
              </a:rPr>
              <a:t>),2024,44(02):12-19.DOI:10.13467/j.cnki.jbuns.2024.02.003.</a:t>
            </a:r>
          </a:p>
          <a:p>
            <a:r>
              <a:rPr lang="en-US" altLang="zh-CN" sz="1200" dirty="0">
                <a:latin typeface="Times New Roman" panose="02020603050405020304" pitchFamily="18" charset="0"/>
                <a:cs typeface="Times New Roman" panose="02020603050405020304" pitchFamily="18" charset="0"/>
              </a:rPr>
              <a:t>[33]  S. Zhang, J. Chang and B. Wang, "A Multidimensional Data Aggregation Scheme of Smart Home in Microgrid With Fault Tolerance and Billing for Demand Response," in IEEE Systems Journal, vol. 17, no. 3, pp. 4639-4649, Sept. 2023,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10.1109/JSYST.2023.3286468</a:t>
            </a:r>
          </a:p>
          <a:p>
            <a:r>
              <a:rPr lang="en-US" altLang="zh-CN" sz="1200" dirty="0">
                <a:latin typeface="Times New Roman" panose="02020603050405020304" pitchFamily="18" charset="0"/>
                <a:cs typeface="Times New Roman" panose="02020603050405020304" pitchFamily="18" charset="0"/>
              </a:rPr>
              <a:t>[34] </a:t>
            </a:r>
            <a:r>
              <a:rPr lang="zh-CN" altLang="en-US" sz="1200" dirty="0">
                <a:latin typeface="Times New Roman" panose="02020603050405020304" pitchFamily="18" charset="0"/>
                <a:cs typeface="Times New Roman" panose="02020603050405020304" pitchFamily="18" charset="0"/>
              </a:rPr>
              <a:t>张钰涛</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赵梦凡</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张波</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等</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雾计算发展现状及其应用前景综述</a:t>
            </a:r>
            <a:r>
              <a:rPr lang="en-US" altLang="zh-CN" sz="1200" dirty="0">
                <a:latin typeface="Times New Roman" panose="02020603050405020304" pitchFamily="18" charset="0"/>
                <a:cs typeface="Times New Roman" panose="02020603050405020304" pitchFamily="18" charset="0"/>
              </a:rPr>
              <a:t>[J].</a:t>
            </a:r>
            <a:r>
              <a:rPr lang="zh-CN" altLang="en-US" sz="1200" dirty="0">
                <a:latin typeface="Times New Roman" panose="02020603050405020304" pitchFamily="18" charset="0"/>
                <a:cs typeface="Times New Roman" panose="02020603050405020304" pitchFamily="18" charset="0"/>
              </a:rPr>
              <a:t>物联网技术</a:t>
            </a:r>
            <a:r>
              <a:rPr lang="en-US" altLang="zh-CN" sz="1200" dirty="0">
                <a:latin typeface="Times New Roman" panose="02020603050405020304" pitchFamily="18" charset="0"/>
                <a:cs typeface="Times New Roman" panose="02020603050405020304" pitchFamily="18" charset="0"/>
              </a:rPr>
              <a:t>,2024,14(09):114-120.DOI:10.16667/j.issn.2095-1302.2024.09.030</a:t>
            </a:r>
          </a:p>
        </p:txBody>
      </p:sp>
      <p:cxnSp>
        <p:nvCxnSpPr>
          <p:cNvPr id="2" name="直接连接符 1">
            <a:extLst>
              <a:ext uri="{FF2B5EF4-FFF2-40B4-BE49-F238E27FC236}">
                <a16:creationId xmlns:a16="http://schemas.microsoft.com/office/drawing/2014/main" id="{B87CBA6B-2040-7FB6-F3CD-1AF87EDD7BED}"/>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D2024BD-4FB0-EAA5-65BF-D287304B6885}"/>
              </a:ext>
            </a:extLst>
          </p:cNvPr>
          <p:cNvSpPr txBox="1"/>
          <p:nvPr/>
        </p:nvSpPr>
        <p:spPr>
          <a:xfrm>
            <a:off x="-37455" y="1881763"/>
            <a:ext cx="12146259" cy="2305759"/>
          </a:xfrm>
          <a:prstGeom prst="rect">
            <a:avLst/>
          </a:prstGeom>
          <a:noFill/>
        </p:spPr>
        <p:txBody>
          <a:bodyPr wrap="square" rtlCol="0">
            <a:spAutoFit/>
          </a:bodyPr>
          <a:lstStyle/>
          <a:p>
            <a:pPr indent="457200">
              <a:lnSpc>
                <a:spcPct val="125000"/>
              </a:lnSpc>
            </a:pPr>
            <a:r>
              <a:rPr lang="zh-CN" altLang="en-US" dirty="0"/>
              <a:t>针对</a:t>
            </a:r>
            <a:r>
              <a:rPr lang="zh-CN" altLang="en-US" b="1" u="sng" dirty="0"/>
              <a:t>聚合签名出现验证错误的情况</a:t>
            </a:r>
            <a:r>
              <a:rPr lang="zh-CN" altLang="en-US" dirty="0"/>
              <a:t>将会是很棘手的。文献</a:t>
            </a:r>
            <a:r>
              <a:rPr lang="en-US" altLang="zh-CN" dirty="0"/>
              <a:t>[32]</a:t>
            </a:r>
            <a:r>
              <a:rPr lang="zh-CN" altLang="en-US" dirty="0"/>
              <a:t>将无证书密码体制与聚合签名相结合，设计了一个适用于</a:t>
            </a:r>
            <a:r>
              <a:rPr lang="en-US" altLang="zh-CN" dirty="0" err="1"/>
              <a:t>IoV</a:t>
            </a:r>
            <a:r>
              <a:rPr lang="zh-CN" altLang="en-US" b="1" dirty="0"/>
              <a:t>具有隐私保护功能的无证书</a:t>
            </a:r>
            <a:r>
              <a:rPr lang="zh-CN" altLang="en-US" b="1" dirty="0">
                <a:solidFill>
                  <a:srgbClr val="FF0000"/>
                </a:solidFill>
              </a:rPr>
              <a:t>容错</a:t>
            </a:r>
            <a:r>
              <a:rPr lang="zh-CN" altLang="en-US" b="1" dirty="0"/>
              <a:t>聚合签名方案</a:t>
            </a:r>
            <a:r>
              <a:rPr lang="zh-CN" altLang="en-US" dirty="0"/>
              <a:t>，并在</a:t>
            </a:r>
            <a:r>
              <a:rPr lang="en-US" altLang="zh-CN" dirty="0">
                <a:hlinkClick r:id="rId2"/>
              </a:rPr>
              <a:t>Random Oracle Model</a:t>
            </a:r>
            <a:r>
              <a:rPr lang="zh-CN" altLang="en-US" dirty="0"/>
              <a:t>下基于</a:t>
            </a:r>
            <a:r>
              <a:rPr lang="en-US" altLang="zh-CN" b="1" dirty="0"/>
              <a:t>ECDLP</a:t>
            </a:r>
            <a:r>
              <a:rPr lang="zh-CN" altLang="en-US" dirty="0"/>
              <a:t>证明了方案的安全性</a:t>
            </a:r>
            <a:endParaRPr lang="en-US" altLang="zh-CN" sz="2200"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altLang="zh-CN" sz="2200" b="1" dirty="0">
                <a:solidFill>
                  <a:srgbClr val="FF0000"/>
                </a:solidFill>
                <a:latin typeface="Times New Roman" panose="02020603050405020304" pitchFamily="18" charset="0"/>
                <a:cs typeface="Times New Roman" panose="02020603050405020304" pitchFamily="18" charset="0"/>
              </a:rPr>
              <a:t>Fault tolerance </a:t>
            </a:r>
            <a:r>
              <a:rPr lang="en-US" altLang="zh-CN" sz="2200" dirty="0">
                <a:solidFill>
                  <a:srgbClr val="333333"/>
                </a:solidFill>
                <a:latin typeface="Times New Roman" panose="02020603050405020304" pitchFamily="18" charset="0"/>
                <a:cs typeface="Times New Roman" panose="02020603050405020304" pitchFamily="18" charset="0"/>
              </a:rPr>
              <a:t>is an important requirement to improve the robustness of </a:t>
            </a:r>
            <a:r>
              <a:rPr lang="en-US" altLang="zh-CN" sz="2200" b="1" dirty="0">
                <a:solidFill>
                  <a:srgbClr val="333333"/>
                </a:solidFill>
                <a:latin typeface="Times New Roman" panose="02020603050405020304" pitchFamily="18" charset="0"/>
                <a:cs typeface="Times New Roman" panose="02020603050405020304" pitchFamily="18" charset="0"/>
              </a:rPr>
              <a:t>data aggregation schemes</a:t>
            </a:r>
            <a:r>
              <a:rPr lang="en-US" altLang="zh-CN" sz="2200" dirty="0">
                <a:solidFill>
                  <a:srgbClr val="333333"/>
                </a:solidFill>
                <a:latin typeface="Times New Roman" panose="02020603050405020304" pitchFamily="18" charset="0"/>
                <a:cs typeface="Times New Roman" panose="02020603050405020304" pitchFamily="18" charset="0"/>
              </a:rPr>
              <a:t>[33]</a:t>
            </a:r>
            <a:endParaRPr lang="zh-CN" altLang="en-US" sz="2200"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Ø"/>
            </a:pPr>
            <a:r>
              <a:rPr lang="zh-CN" altLang="en-US" dirty="0"/>
              <a:t>车联网环境具有不确定性，</a:t>
            </a:r>
            <a:r>
              <a:rPr lang="en-US" altLang="zh-CN" dirty="0"/>
              <a:t>EVs</a:t>
            </a:r>
            <a:r>
              <a:rPr lang="zh-CN" altLang="en-US" dirty="0"/>
              <a:t>可随时或进入网络，节点可能无效。</a:t>
            </a:r>
            <a:r>
              <a:rPr lang="zh-CN" altLang="en-US" b="1" dirty="0"/>
              <a:t>可容错机制的引入</a:t>
            </a:r>
            <a:r>
              <a:rPr lang="zh-CN" altLang="en-US" dirty="0"/>
              <a:t>，确保即使某些数据无效，系统仍然可以正常运行并完成数据聚合和隐私保护</a:t>
            </a:r>
            <a:endParaRPr lang="en-US" altLang="zh-CN" dirty="0"/>
          </a:p>
          <a:p>
            <a:pPr indent="457200">
              <a:lnSpc>
                <a:spcPct val="125000"/>
              </a:lnSpc>
            </a:pPr>
            <a:endParaRPr lang="zh-CN" altLang="en-US" dirty="0"/>
          </a:p>
        </p:txBody>
      </p:sp>
      <p:sp>
        <p:nvSpPr>
          <p:cNvPr id="14" name="文本框 13">
            <a:extLst>
              <a:ext uri="{FF2B5EF4-FFF2-40B4-BE49-F238E27FC236}">
                <a16:creationId xmlns:a16="http://schemas.microsoft.com/office/drawing/2014/main" id="{5191A3E7-FB79-3C15-5BC0-75B6527DD622}"/>
              </a:ext>
            </a:extLst>
          </p:cNvPr>
          <p:cNvSpPr txBox="1"/>
          <p:nvPr/>
        </p:nvSpPr>
        <p:spPr>
          <a:xfrm>
            <a:off x="10202043" y="3676600"/>
            <a:ext cx="2384041" cy="523220"/>
          </a:xfrm>
          <a:prstGeom prst="rect">
            <a:avLst/>
          </a:prstGeom>
          <a:noFill/>
        </p:spPr>
        <p:txBody>
          <a:bodyPr wrap="square" rtlCol="0">
            <a:spAutoFit/>
          </a:bodyPr>
          <a:lstStyle/>
          <a:p>
            <a:r>
              <a:rPr lang="zh-CN" altLang="en-US" sz="2800" b="1" dirty="0">
                <a:highlight>
                  <a:srgbClr val="FFFF00"/>
                </a:highlight>
              </a:rPr>
              <a:t>考虑容错性</a:t>
            </a:r>
          </a:p>
        </p:txBody>
      </p:sp>
      <p:sp>
        <p:nvSpPr>
          <p:cNvPr id="19" name="文本框 18">
            <a:extLst>
              <a:ext uri="{FF2B5EF4-FFF2-40B4-BE49-F238E27FC236}">
                <a16:creationId xmlns:a16="http://schemas.microsoft.com/office/drawing/2014/main" id="{143E2502-F34A-25EC-9E0D-35308BE434BF}"/>
              </a:ext>
            </a:extLst>
          </p:cNvPr>
          <p:cNvSpPr txBox="1"/>
          <p:nvPr/>
        </p:nvSpPr>
        <p:spPr>
          <a:xfrm>
            <a:off x="13921" y="557202"/>
            <a:ext cx="12015230" cy="1100942"/>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文献</a:t>
            </a:r>
            <a:r>
              <a:rPr lang="en-US" altLang="zh-CN" dirty="0"/>
              <a:t>[30]</a:t>
            </a:r>
            <a:r>
              <a:rPr lang="zh-CN" altLang="en-US" dirty="0"/>
              <a:t> 提出基于</a:t>
            </a:r>
            <a:r>
              <a:rPr lang="en-US" altLang="zh-CN" b="1" u="sng" dirty="0" err="1"/>
              <a:t>Paillier</a:t>
            </a:r>
            <a:r>
              <a:rPr lang="zh-CN" altLang="en-US" b="1" u="sng" dirty="0"/>
              <a:t>同态加密算法</a:t>
            </a:r>
            <a:r>
              <a:rPr lang="zh-CN" altLang="en-US" dirty="0"/>
              <a:t>和超增序列的多维数据聚合方案，在一次报文报告中可报告多种类型的数据</a:t>
            </a:r>
            <a:endParaRPr lang="en-US" altLang="zh-CN" dirty="0"/>
          </a:p>
          <a:p>
            <a:pPr marL="285750" indent="-285750">
              <a:lnSpc>
                <a:spcPct val="125000"/>
              </a:lnSpc>
              <a:buFont typeface="Wingdings" panose="05000000000000000000" pitchFamily="2" charset="2"/>
              <a:buChar char="l"/>
            </a:pPr>
            <a:r>
              <a:rPr lang="zh-CN" altLang="en-US" dirty="0"/>
              <a:t>文献</a:t>
            </a:r>
            <a:r>
              <a:rPr lang="en-US" altLang="zh-CN" dirty="0"/>
              <a:t>[31] </a:t>
            </a:r>
            <a:r>
              <a:rPr lang="zh-CN" altLang="en-US" dirty="0"/>
              <a:t>将多维数据被结构化并加密成单个</a:t>
            </a:r>
            <a:r>
              <a:rPr lang="en-US" altLang="zh-CN" dirty="0" err="1"/>
              <a:t>Paillier</a:t>
            </a:r>
            <a:r>
              <a:rPr lang="zh-CN" altLang="en-US" dirty="0"/>
              <a:t>密文，</a:t>
            </a:r>
            <a:r>
              <a:rPr lang="zh-CN" altLang="en-US" b="1" dirty="0"/>
              <a:t>以确保数据被完全解密</a:t>
            </a:r>
            <a:r>
              <a:rPr lang="zh-CN" altLang="en-US" dirty="0"/>
              <a:t>。 </a:t>
            </a:r>
            <a:endParaRPr lang="en-US" altLang="zh-CN" dirty="0"/>
          </a:p>
          <a:p>
            <a:pPr marL="742950" lvl="1" indent="-285750">
              <a:lnSpc>
                <a:spcPct val="125000"/>
              </a:lnSpc>
              <a:buFont typeface="Wingdings" panose="05000000000000000000" pitchFamily="2" charset="2"/>
              <a:buChar char="Ø"/>
            </a:pPr>
            <a:r>
              <a:rPr lang="zh-CN" altLang="en-US" dirty="0"/>
              <a:t>但使用了</a:t>
            </a:r>
            <a:r>
              <a:rPr lang="zh-CN" altLang="en-US" b="1" u="sng" dirty="0"/>
              <a:t>双线性映射</a:t>
            </a:r>
            <a:r>
              <a:rPr lang="zh-CN" altLang="en-US" dirty="0"/>
              <a:t>来验证用户身份和数据完整性，因此计算成本较高</a:t>
            </a:r>
          </a:p>
        </p:txBody>
      </p:sp>
      <p:sp>
        <p:nvSpPr>
          <p:cNvPr id="21" name="文本框 20">
            <a:extLst>
              <a:ext uri="{FF2B5EF4-FFF2-40B4-BE49-F238E27FC236}">
                <a16:creationId xmlns:a16="http://schemas.microsoft.com/office/drawing/2014/main" id="{F41AA1AB-00D5-6605-5906-3EDB8ECB76C3}"/>
              </a:ext>
            </a:extLst>
          </p:cNvPr>
          <p:cNvSpPr txBox="1"/>
          <p:nvPr/>
        </p:nvSpPr>
        <p:spPr>
          <a:xfrm>
            <a:off x="265011" y="4077072"/>
            <a:ext cx="9684066" cy="1139414"/>
          </a:xfrm>
          <a:prstGeom prst="rect">
            <a:avLst/>
          </a:prstGeom>
          <a:noFill/>
        </p:spPr>
        <p:txBody>
          <a:bodyPr wrap="square">
            <a:spAutoFit/>
          </a:bodyPr>
          <a:lstStyle/>
          <a:p>
            <a:pPr indent="457200">
              <a:lnSpc>
                <a:spcPct val="125000"/>
              </a:lnSpc>
            </a:pPr>
            <a:r>
              <a:rPr lang="zh-CN" altLang="en-US" dirty="0"/>
              <a:t>与此同时，随着计算、控制和数据存储逐步迁移到云端，</a:t>
            </a:r>
            <a:r>
              <a:rPr lang="zh-CN" altLang="en-US" sz="2000" b="1" dirty="0">
                <a:solidFill>
                  <a:srgbClr val="FF0000"/>
                </a:solidFill>
              </a:rPr>
              <a:t>云计算</a:t>
            </a:r>
            <a:r>
              <a:rPr lang="zh-CN" altLang="en-US" dirty="0"/>
              <a:t>成为趋势，</a:t>
            </a:r>
            <a:r>
              <a:rPr lang="zh-CN" altLang="en-US" b="1" dirty="0"/>
              <a:t>提供了更高的安全性和隐私保护</a:t>
            </a:r>
            <a:r>
              <a:rPr lang="zh-CN" altLang="en-US" dirty="0"/>
              <a:t>，对小规模数据处理延时较低，</a:t>
            </a:r>
            <a:r>
              <a:rPr lang="zh-CN" altLang="en-US" b="1" dirty="0"/>
              <a:t>但在处理海量数据时</a:t>
            </a:r>
            <a:r>
              <a:rPr lang="zh-CN" altLang="en-US" dirty="0"/>
              <a:t>，云计算表现出延时高、易拥塞和数据安全性难保障等问题，面临诸多挑战</a:t>
            </a:r>
            <a:r>
              <a:rPr lang="en-US" altLang="zh-CN" dirty="0"/>
              <a:t>[34]</a:t>
            </a:r>
            <a:endParaRPr lang="zh-CN" altLang="en-US" dirty="0"/>
          </a:p>
        </p:txBody>
      </p:sp>
      <p:sp>
        <p:nvSpPr>
          <p:cNvPr id="22" name="文本框 21">
            <a:extLst>
              <a:ext uri="{FF2B5EF4-FFF2-40B4-BE49-F238E27FC236}">
                <a16:creationId xmlns:a16="http://schemas.microsoft.com/office/drawing/2014/main" id="{D22B76B4-46C1-4E29-1EB3-862E448EDDD8}"/>
              </a:ext>
            </a:extLst>
          </p:cNvPr>
          <p:cNvSpPr txBox="1"/>
          <p:nvPr/>
        </p:nvSpPr>
        <p:spPr>
          <a:xfrm>
            <a:off x="-1" y="53968"/>
            <a:ext cx="7753772"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2</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中基于无证书聚合签密可容错的数据隐私保护方案</a:t>
            </a:r>
          </a:p>
        </p:txBody>
      </p:sp>
    </p:spTree>
    <p:extLst>
      <p:ext uri="{BB962C8B-B14F-4D97-AF65-F5344CB8AC3E}">
        <p14:creationId xmlns:p14="http://schemas.microsoft.com/office/powerpoint/2010/main" val="394092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AE3A070-D3BB-1799-F236-67657B2F3B65}"/>
              </a:ext>
            </a:extLst>
          </p:cNvPr>
          <p:cNvSpPr txBox="1"/>
          <p:nvPr/>
        </p:nvSpPr>
        <p:spPr>
          <a:xfrm>
            <a:off x="17061" y="2492625"/>
            <a:ext cx="7215039" cy="1200329"/>
          </a:xfrm>
          <a:prstGeom prst="rect">
            <a:avLst/>
          </a:prstGeom>
          <a:noFill/>
        </p:spPr>
        <p:txBody>
          <a:bodyPr wrap="square">
            <a:spAutoFit/>
          </a:bodyPr>
          <a:lstStyle/>
          <a:p>
            <a:pPr marL="285750" indent="-285750">
              <a:buFont typeface="Wingdings" panose="05000000000000000000" pitchFamily="2" charset="2"/>
              <a:buChar char="l"/>
            </a:pPr>
            <a:r>
              <a:rPr lang="zh-CN" altLang="en-US" dirty="0"/>
              <a:t>借助作为</a:t>
            </a:r>
            <a:r>
              <a:rPr lang="zh-CN" altLang="en-US" b="1" dirty="0"/>
              <a:t>雾服务器</a:t>
            </a:r>
            <a:r>
              <a:rPr lang="zh-CN" altLang="en-US" dirty="0"/>
              <a:t>的道路单元</a:t>
            </a:r>
            <a:r>
              <a:rPr lang="en-US" altLang="zh-CN" dirty="0"/>
              <a:t>(RSU)</a:t>
            </a:r>
            <a:r>
              <a:rPr lang="zh-CN" altLang="en-US" dirty="0"/>
              <a:t>，减少了终端用户的服务滞后时间，</a:t>
            </a:r>
            <a:r>
              <a:rPr lang="zh-CN" altLang="en-US" b="1" u="sng" dirty="0"/>
              <a:t>分担了云服务器的部分计算负担</a:t>
            </a:r>
            <a:endParaRPr lang="en-US" altLang="zh-CN" b="1" u="sng" dirty="0"/>
          </a:p>
          <a:p>
            <a:pPr marL="285750" indent="-285750">
              <a:buFont typeface="Wingdings" panose="05000000000000000000" pitchFamily="2" charset="2"/>
              <a:buChar char="l"/>
            </a:pPr>
            <a:r>
              <a:rPr lang="en-US" altLang="zh-CN" dirty="0"/>
              <a:t>EVs</a:t>
            </a:r>
            <a:r>
              <a:rPr lang="zh-CN" altLang="en-US" dirty="0"/>
              <a:t>可把加密后的数据先发送到雾节点，在本地完成部分聚合。处理完聚合的匿名数据会传输到中央聚合器，从而减少泄露敏感数据</a:t>
            </a:r>
            <a:endParaRPr lang="zh-CN" altLang="en-US" b="1" u="sng" dirty="0"/>
          </a:p>
        </p:txBody>
      </p:sp>
      <p:cxnSp>
        <p:nvCxnSpPr>
          <p:cNvPr id="8" name="直接连接符 7">
            <a:extLst>
              <a:ext uri="{FF2B5EF4-FFF2-40B4-BE49-F238E27FC236}">
                <a16:creationId xmlns:a16="http://schemas.microsoft.com/office/drawing/2014/main" id="{023C6E5E-08F8-4DF5-2BEB-946A9D11FE99}"/>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7BCCFE8-97EA-39BC-32B2-E7F09B2EBB56}"/>
              </a:ext>
            </a:extLst>
          </p:cNvPr>
          <p:cNvSpPr txBox="1"/>
          <p:nvPr/>
        </p:nvSpPr>
        <p:spPr>
          <a:xfrm>
            <a:off x="-1" y="53968"/>
            <a:ext cx="7753772"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2</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中基于无证书聚合签密可容错的数据隐私保护方案</a:t>
            </a:r>
          </a:p>
        </p:txBody>
      </p:sp>
      <p:sp>
        <p:nvSpPr>
          <p:cNvPr id="14" name="文本框 13">
            <a:extLst>
              <a:ext uri="{FF2B5EF4-FFF2-40B4-BE49-F238E27FC236}">
                <a16:creationId xmlns:a16="http://schemas.microsoft.com/office/drawing/2014/main" id="{D07F0665-372A-D413-33B0-5DCEBF404D83}"/>
              </a:ext>
            </a:extLst>
          </p:cNvPr>
          <p:cNvSpPr txBox="1"/>
          <p:nvPr/>
        </p:nvSpPr>
        <p:spPr>
          <a:xfrm>
            <a:off x="-1" y="530465"/>
            <a:ext cx="7017637" cy="1831912"/>
          </a:xfrm>
          <a:prstGeom prst="rect">
            <a:avLst/>
          </a:prstGeom>
          <a:noFill/>
        </p:spPr>
        <p:txBody>
          <a:bodyPr wrap="square">
            <a:spAutoFit/>
          </a:bodyPr>
          <a:lstStyle/>
          <a:p>
            <a:pPr indent="457200">
              <a:lnSpc>
                <a:spcPct val="125000"/>
              </a:lnSpc>
            </a:pPr>
            <a:r>
              <a:rPr lang="zh-CN" altLang="en-US" dirty="0"/>
              <a:t>而云服务器通常布置在距离较远的中心网络，难以满足</a:t>
            </a:r>
            <a:r>
              <a:rPr lang="en-US" altLang="zh-CN" dirty="0"/>
              <a:t>EVs</a:t>
            </a:r>
            <a:r>
              <a:rPr lang="zh-CN" altLang="en-US" dirty="0"/>
              <a:t>对支持地理分布、低时延与无线接入等需求</a:t>
            </a:r>
            <a:r>
              <a:rPr lang="en-US" altLang="zh-CN" dirty="0"/>
              <a:t>[35]</a:t>
            </a:r>
            <a:r>
              <a:rPr lang="zh-CN" altLang="en-US" dirty="0"/>
              <a:t>。</a:t>
            </a:r>
            <a:endParaRPr lang="en-US" altLang="zh-CN" dirty="0"/>
          </a:p>
          <a:p>
            <a:pPr indent="457200">
              <a:lnSpc>
                <a:spcPct val="125000"/>
              </a:lnSpc>
            </a:pPr>
            <a:r>
              <a:rPr lang="zh-CN" altLang="en-US" sz="2000" b="1" dirty="0">
                <a:solidFill>
                  <a:srgbClr val="FF0000"/>
                </a:solidFill>
              </a:rPr>
              <a:t>雾计算</a:t>
            </a:r>
            <a:r>
              <a:rPr lang="zh-CN" altLang="en-US" dirty="0"/>
              <a:t>以便云服务更解决物联网，在雾计算的帮助下，基于云的服务可拓展到更接近物联网设备的位置</a:t>
            </a:r>
            <a:r>
              <a:rPr lang="en-US" altLang="zh-CN" dirty="0"/>
              <a:t>[36]</a:t>
            </a:r>
            <a:r>
              <a:rPr lang="zh-CN" altLang="en-US" dirty="0"/>
              <a:t>，</a:t>
            </a:r>
            <a:r>
              <a:rPr lang="zh-CN" altLang="en-US" b="1" dirty="0"/>
              <a:t>且被证明可显著减少计算和通信开销</a:t>
            </a:r>
            <a:endParaRPr lang="en-US" altLang="zh-CN" b="1" dirty="0"/>
          </a:p>
        </p:txBody>
      </p:sp>
      <p:sp>
        <p:nvSpPr>
          <p:cNvPr id="15" name="文本框 14">
            <a:extLst>
              <a:ext uri="{FF2B5EF4-FFF2-40B4-BE49-F238E27FC236}">
                <a16:creationId xmlns:a16="http://schemas.microsoft.com/office/drawing/2014/main" id="{523F87C7-27D9-5DCC-BE01-17BA6DA19EB1}"/>
              </a:ext>
            </a:extLst>
          </p:cNvPr>
          <p:cNvSpPr txBox="1"/>
          <p:nvPr/>
        </p:nvSpPr>
        <p:spPr>
          <a:xfrm>
            <a:off x="9219" y="5842337"/>
            <a:ext cx="12219239" cy="1015663"/>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[35] Zhang, C., Zhu, L., Xu, C., Du, X., &amp; </a:t>
            </a:r>
            <a:r>
              <a:rPr lang="en-US" altLang="zh-CN" sz="1200" dirty="0" err="1">
                <a:latin typeface="Times New Roman" panose="02020603050405020304" pitchFamily="18" charset="0"/>
                <a:cs typeface="Times New Roman" panose="02020603050405020304" pitchFamily="18" charset="0"/>
              </a:rPr>
              <a:t>Guizani</a:t>
            </a:r>
            <a:r>
              <a:rPr lang="en-US" altLang="zh-CN" sz="1200" dirty="0">
                <a:latin typeface="Times New Roman" panose="02020603050405020304" pitchFamily="18" charset="0"/>
                <a:cs typeface="Times New Roman" panose="02020603050405020304" pitchFamily="18" charset="0"/>
              </a:rPr>
              <a:t>, M. (2019). A privacy-preserving traffic monitoring scheme via vehicular crowdsourcing. Sensors, 19(6), 1274.</a:t>
            </a:r>
          </a:p>
          <a:p>
            <a:r>
              <a:rPr lang="en-US" altLang="zh-CN" sz="1200" dirty="0">
                <a:latin typeface="Times New Roman" panose="02020603050405020304" pitchFamily="18" charset="0"/>
                <a:cs typeface="Times New Roman" panose="02020603050405020304" pitchFamily="18" charset="0"/>
              </a:rPr>
              <a:t>[36] </a:t>
            </a:r>
            <a:r>
              <a:rPr lang="en-US" altLang="zh-CN" sz="1200" dirty="0" err="1">
                <a:latin typeface="Times New Roman" panose="02020603050405020304" pitchFamily="18" charset="0"/>
                <a:cs typeface="Times New Roman" panose="02020603050405020304" pitchFamily="18" charset="0"/>
              </a:rPr>
              <a:t>Dastjerdi</a:t>
            </a:r>
            <a:r>
              <a:rPr lang="en-US" altLang="zh-CN" sz="1200" dirty="0">
                <a:latin typeface="Times New Roman" panose="02020603050405020304" pitchFamily="18" charset="0"/>
                <a:cs typeface="Times New Roman" panose="02020603050405020304" pitchFamily="18" charset="0"/>
              </a:rPr>
              <a:t>, A. V., Gupta, H., </a:t>
            </a:r>
            <a:r>
              <a:rPr lang="en-US" altLang="zh-CN" sz="1200" dirty="0" err="1">
                <a:latin typeface="Times New Roman" panose="02020603050405020304" pitchFamily="18" charset="0"/>
                <a:cs typeface="Times New Roman" panose="02020603050405020304" pitchFamily="18" charset="0"/>
              </a:rPr>
              <a:t>Calheiros</a:t>
            </a:r>
            <a:r>
              <a:rPr lang="en-US" altLang="zh-CN" sz="1200" dirty="0">
                <a:latin typeface="Times New Roman" panose="02020603050405020304" pitchFamily="18" charset="0"/>
                <a:cs typeface="Times New Roman" panose="02020603050405020304" pitchFamily="18" charset="0"/>
              </a:rPr>
              <a:t>, R. N., Ghosh, S. K., &amp; </a:t>
            </a:r>
            <a:r>
              <a:rPr lang="en-US" altLang="zh-CN" sz="1200" dirty="0" err="1">
                <a:latin typeface="Times New Roman" panose="02020603050405020304" pitchFamily="18" charset="0"/>
                <a:cs typeface="Times New Roman" panose="02020603050405020304" pitchFamily="18" charset="0"/>
              </a:rPr>
              <a:t>Buyya</a:t>
            </a:r>
            <a:r>
              <a:rPr lang="en-US" altLang="zh-CN" sz="1200" dirty="0">
                <a:latin typeface="Times New Roman" panose="02020603050405020304" pitchFamily="18" charset="0"/>
                <a:cs typeface="Times New Roman" panose="02020603050405020304" pitchFamily="18" charset="0"/>
              </a:rPr>
              <a:t>, R. (2016). Fog computing: Principles, architectures, and applications. In Internet of things (pp. 61-75). Morgan Kaufmann.</a:t>
            </a:r>
          </a:p>
          <a:p>
            <a:r>
              <a:rPr lang="en-US" altLang="zh-CN" sz="1200" dirty="0">
                <a:latin typeface="Times New Roman" panose="02020603050405020304" pitchFamily="18" charset="0"/>
                <a:cs typeface="Times New Roman" panose="02020603050405020304" pitchFamily="18" charset="0"/>
              </a:rPr>
              <a:t>[37] Lie-</a:t>
            </a:r>
            <a:r>
              <a:rPr lang="en-US" altLang="zh-CN" sz="1200" dirty="0" err="1">
                <a:latin typeface="Times New Roman" panose="02020603050405020304" pitchFamily="18" charset="0"/>
                <a:cs typeface="Times New Roman" panose="02020603050405020304" pitchFamily="18" charset="0"/>
              </a:rPr>
              <a:t>huang</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Zhu,Meng</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Li,Zi-jian</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Zhang,et</a:t>
            </a:r>
            <a:r>
              <a:rPr lang="en-US" altLang="zh-CN" sz="1200" dirty="0">
                <a:latin typeface="Times New Roman" panose="02020603050405020304" pitchFamily="18" charset="0"/>
                <a:cs typeface="Times New Roman" panose="02020603050405020304" pitchFamily="18" charset="0"/>
              </a:rPr>
              <a:t> al. Privacy-preserving authentication and data aggregation for fog-based smart grid[J].IEEE Communications Magazine,2019,57(6):80-85.</a:t>
            </a:r>
          </a:p>
          <a:p>
            <a:r>
              <a:rPr lang="en-US" altLang="zh-CN" sz="1200" dirty="0">
                <a:latin typeface="Times New Roman" panose="02020603050405020304" pitchFamily="18" charset="0"/>
                <a:cs typeface="Times New Roman" panose="02020603050405020304" pitchFamily="18" charset="0"/>
              </a:rPr>
              <a:t>[38] X. Wang, S. Garg, H. Lin, G. </a:t>
            </a:r>
            <a:r>
              <a:rPr lang="en-US" altLang="zh-CN" sz="1200" dirty="0" err="1">
                <a:latin typeface="Times New Roman" panose="02020603050405020304" pitchFamily="18" charset="0"/>
                <a:cs typeface="Times New Roman" panose="02020603050405020304" pitchFamily="18" charset="0"/>
              </a:rPr>
              <a:t>Kaddoum</a:t>
            </a:r>
            <a:r>
              <a:rPr lang="en-US" altLang="zh-CN" sz="1200" dirty="0">
                <a:latin typeface="Times New Roman" panose="02020603050405020304" pitchFamily="18" charset="0"/>
                <a:cs typeface="Times New Roman" panose="02020603050405020304" pitchFamily="18" charset="0"/>
              </a:rPr>
              <a:t>, J. Hu and M. S. Hossain, "A Secure Data Aggregation Strategy in Edge Computing and Blockchain-Empowered Internet of Things," in IEEE Internet of Things Journal, vol. 9, no. 16, pp. 14237-14246, 15 Aug.15, 2022,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10.1109/JIOT.2020.3023588</a:t>
            </a:r>
          </a:p>
        </p:txBody>
      </p:sp>
      <p:pic>
        <p:nvPicPr>
          <p:cNvPr id="4" name="图片 3">
            <a:extLst>
              <a:ext uri="{FF2B5EF4-FFF2-40B4-BE49-F238E27FC236}">
                <a16:creationId xmlns:a16="http://schemas.microsoft.com/office/drawing/2014/main" id="{4D6FF442-0D97-BDC7-4E3B-068783A86E15}"/>
              </a:ext>
            </a:extLst>
          </p:cNvPr>
          <p:cNvPicPr>
            <a:picLocks noChangeAspect="1"/>
          </p:cNvPicPr>
          <p:nvPr/>
        </p:nvPicPr>
        <p:blipFill>
          <a:blip r:embed="rId3"/>
          <a:stretch>
            <a:fillRect/>
          </a:stretch>
        </p:blipFill>
        <p:spPr>
          <a:xfrm>
            <a:off x="7249715" y="523147"/>
            <a:ext cx="4989804" cy="4413679"/>
          </a:xfrm>
          <a:prstGeom prst="rect">
            <a:avLst/>
          </a:prstGeom>
        </p:spPr>
      </p:pic>
      <p:sp>
        <p:nvSpPr>
          <p:cNvPr id="6" name="文本框 5">
            <a:extLst>
              <a:ext uri="{FF2B5EF4-FFF2-40B4-BE49-F238E27FC236}">
                <a16:creationId xmlns:a16="http://schemas.microsoft.com/office/drawing/2014/main" id="{589C1446-17F2-A35C-E76E-0D43E2B787DD}"/>
              </a:ext>
            </a:extLst>
          </p:cNvPr>
          <p:cNvSpPr txBox="1"/>
          <p:nvPr/>
        </p:nvSpPr>
        <p:spPr>
          <a:xfrm>
            <a:off x="7537747" y="5202647"/>
            <a:ext cx="3168352" cy="523220"/>
          </a:xfrm>
          <a:prstGeom prst="rect">
            <a:avLst/>
          </a:prstGeom>
          <a:noFill/>
        </p:spPr>
        <p:txBody>
          <a:bodyPr wrap="square" rtlCol="0">
            <a:spAutoFit/>
          </a:bodyPr>
          <a:lstStyle/>
          <a:p>
            <a:r>
              <a:rPr lang="zh-CN" altLang="en-US" sz="2800" b="1" dirty="0">
                <a:highlight>
                  <a:srgbClr val="FFFF00"/>
                </a:highlight>
              </a:rPr>
              <a:t>考虑</a:t>
            </a:r>
            <a:r>
              <a:rPr lang="en-US" altLang="zh-CN" sz="2800" b="1" dirty="0">
                <a:highlight>
                  <a:srgbClr val="FFFF00"/>
                </a:highlight>
              </a:rPr>
              <a:t>Fog computing</a:t>
            </a:r>
            <a:endParaRPr lang="zh-CN" altLang="en-US" sz="2800" b="1" dirty="0">
              <a:highlight>
                <a:srgbClr val="FFFF00"/>
              </a:highlight>
            </a:endParaRPr>
          </a:p>
        </p:txBody>
      </p:sp>
      <p:sp>
        <p:nvSpPr>
          <p:cNvPr id="12" name="文本框 11">
            <a:extLst>
              <a:ext uri="{FF2B5EF4-FFF2-40B4-BE49-F238E27FC236}">
                <a16:creationId xmlns:a16="http://schemas.microsoft.com/office/drawing/2014/main" id="{CEB6EFB3-5A57-8FED-A6F6-2EBE0FB9BDF5}"/>
              </a:ext>
            </a:extLst>
          </p:cNvPr>
          <p:cNvSpPr txBox="1"/>
          <p:nvPr/>
        </p:nvSpPr>
        <p:spPr>
          <a:xfrm>
            <a:off x="20580" y="4023869"/>
            <a:ext cx="6997056" cy="1447191"/>
          </a:xfrm>
          <a:prstGeom prst="rect">
            <a:avLst/>
          </a:prstGeom>
          <a:noFill/>
        </p:spPr>
        <p:txBody>
          <a:bodyPr wrap="square">
            <a:spAutoFit/>
          </a:bodyPr>
          <a:lstStyle/>
          <a:p>
            <a:pPr indent="457200">
              <a:lnSpc>
                <a:spcPct val="125000"/>
              </a:lnSpc>
            </a:pPr>
            <a:r>
              <a:rPr lang="zh-CN" altLang="en-US" dirty="0"/>
              <a:t>文献</a:t>
            </a:r>
            <a:r>
              <a:rPr lang="en-US" altLang="zh-CN" dirty="0"/>
              <a:t>[37]</a:t>
            </a:r>
            <a:r>
              <a:rPr lang="zh-CN" altLang="en-US" dirty="0"/>
              <a:t>提出了一种基于</a:t>
            </a:r>
            <a:r>
              <a:rPr lang="zh-CN" altLang="en-US" b="1" u="sng" dirty="0"/>
              <a:t>雾计算</a:t>
            </a:r>
            <a:r>
              <a:rPr lang="zh-CN" altLang="en-US" dirty="0"/>
              <a:t>的轻量级数据</a:t>
            </a:r>
            <a:r>
              <a:rPr lang="zh-CN" altLang="en-US" b="1" dirty="0"/>
              <a:t>聚合方案</a:t>
            </a:r>
            <a:r>
              <a:rPr lang="zh-CN" altLang="en-US" dirty="0"/>
              <a:t>，该方案通过盲签名和Paillier同态加密系统保证数据隐私安全</a:t>
            </a:r>
            <a:endParaRPr lang="en-US" altLang="zh-CN" dirty="0"/>
          </a:p>
          <a:p>
            <a:pPr indent="457200">
              <a:lnSpc>
                <a:spcPct val="125000"/>
              </a:lnSpc>
            </a:pPr>
            <a:r>
              <a:rPr lang="zh-CN" altLang="en-US" dirty="0"/>
              <a:t>文献</a:t>
            </a:r>
            <a:r>
              <a:rPr lang="en-US" altLang="zh-CN" dirty="0"/>
              <a:t>[38] </a:t>
            </a:r>
            <a:r>
              <a:rPr lang="zh-CN" altLang="en-US" u="sng" dirty="0"/>
              <a:t>考虑</a:t>
            </a:r>
            <a:r>
              <a:rPr lang="zh-CN" altLang="en-US" b="1" u="sng" dirty="0"/>
              <a:t>雾辅助的云计算中的数据聚合</a:t>
            </a:r>
            <a:r>
              <a:rPr lang="zh-CN" altLang="en-US" dirty="0"/>
              <a:t>，并用假名保护终端设备其身份隐私，并使用了同态加密保证数据的机密性和隐私性</a:t>
            </a:r>
          </a:p>
        </p:txBody>
      </p:sp>
    </p:spTree>
    <p:extLst>
      <p:ext uri="{BB962C8B-B14F-4D97-AF65-F5344CB8AC3E}">
        <p14:creationId xmlns:p14="http://schemas.microsoft.com/office/powerpoint/2010/main" val="106656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6"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978D8-EF50-A55A-E2D3-E6883C1D629C}"/>
            </a:ext>
          </a:extLst>
        </p:cNvPr>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8108721B-ABCA-AB70-869A-61D84B90003B}"/>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2A826FA-2D01-AD5C-C4B4-E6ADDFEC2EF9}"/>
              </a:ext>
            </a:extLst>
          </p:cNvPr>
          <p:cNvSpPr txBox="1"/>
          <p:nvPr/>
        </p:nvSpPr>
        <p:spPr>
          <a:xfrm>
            <a:off x="-1" y="53968"/>
            <a:ext cx="6745660"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3</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电力交易中基于区块链的安全高效支付方案</a:t>
            </a:r>
          </a:p>
        </p:txBody>
      </p:sp>
      <p:sp>
        <p:nvSpPr>
          <p:cNvPr id="15" name="文本框 14">
            <a:extLst>
              <a:ext uri="{FF2B5EF4-FFF2-40B4-BE49-F238E27FC236}">
                <a16:creationId xmlns:a16="http://schemas.microsoft.com/office/drawing/2014/main" id="{6180E3B9-EBE3-760C-3CE3-DE5F804BAB95}"/>
              </a:ext>
            </a:extLst>
          </p:cNvPr>
          <p:cNvSpPr txBox="1"/>
          <p:nvPr/>
        </p:nvSpPr>
        <p:spPr>
          <a:xfrm>
            <a:off x="-4643" y="5882677"/>
            <a:ext cx="12146259" cy="1015663"/>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[39] F. Gao, L. Zhu, M. Shen, K. Sharif, Z. Wan and K. Ren, "A Blockchain-Based Privacy-Preserving Payment Mechanism for Vehicle-to-Grid Networks," in IEEE Network, vol. 32, no. 6, pp. 184-192, November/December 2018,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10.1109/MNET.2018.1700269</a:t>
            </a:r>
          </a:p>
          <a:p>
            <a:r>
              <a:rPr lang="en-US" altLang="zh-CN" sz="1200" dirty="0">
                <a:latin typeface="Times New Roman" panose="02020603050405020304" pitchFamily="18" charset="0"/>
                <a:cs typeface="Times New Roman" panose="02020603050405020304" pitchFamily="18" charset="0"/>
              </a:rPr>
              <a:t>[40] S. Nakamoto, "Bitcoin: A peer-to-peer electronic cash system", 2008, [online] Available: https://bitcoin.org/bitcoin.pdf.</a:t>
            </a:r>
          </a:p>
          <a:p>
            <a:r>
              <a:rPr lang="en-US" altLang="zh-CN" sz="1200" dirty="0">
                <a:latin typeface="Times New Roman" panose="02020603050405020304" pitchFamily="18" charset="0"/>
                <a:cs typeface="Times New Roman" panose="02020603050405020304" pitchFamily="18" charset="0"/>
              </a:rPr>
              <a:t>[41 Z. Wan, T. Zhang, W. Liu, M. Wang and L. Zhu, "Decentralized Privacy-Preserving Fair Exchange Scheme for V2G Based on Blockchain," in IEEE Transactions on Dependable and Secure Computing, vol. 19, no. 4, pp. 2442-2456, 1 July-Aug. 2022,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10.1109/TDSC.2021.3059345</a:t>
            </a:r>
          </a:p>
        </p:txBody>
      </p:sp>
      <p:sp>
        <p:nvSpPr>
          <p:cNvPr id="2" name="文本框 1">
            <a:extLst>
              <a:ext uri="{FF2B5EF4-FFF2-40B4-BE49-F238E27FC236}">
                <a16:creationId xmlns:a16="http://schemas.microsoft.com/office/drawing/2014/main" id="{517E8EB5-E556-AA94-67D1-D62F530E11DA}"/>
              </a:ext>
            </a:extLst>
          </p:cNvPr>
          <p:cNvSpPr txBox="1"/>
          <p:nvPr/>
        </p:nvSpPr>
        <p:spPr>
          <a:xfrm>
            <a:off x="13921" y="548680"/>
            <a:ext cx="11844306" cy="1447191"/>
          </a:xfrm>
          <a:prstGeom prst="rect">
            <a:avLst/>
          </a:prstGeom>
          <a:noFill/>
        </p:spPr>
        <p:txBody>
          <a:bodyPr wrap="square" rtlCol="0">
            <a:spAutoFit/>
          </a:bodyPr>
          <a:lstStyle/>
          <a:p>
            <a:pPr indent="457200">
              <a:lnSpc>
                <a:spcPct val="125000"/>
              </a:lnSpc>
            </a:pPr>
            <a:r>
              <a:rPr lang="zh-CN" altLang="en-US" dirty="0"/>
              <a:t>传统支付方式如信用卡等，需要与第三方有联系，产生了与多个组织的分布式支付记录信息，会导致在没有用户同意的情况下进行共享</a:t>
            </a:r>
            <a:r>
              <a:rPr lang="en-US" altLang="zh-CN" dirty="0"/>
              <a:t>[39]</a:t>
            </a:r>
            <a:r>
              <a:rPr lang="zh-CN" altLang="en-US" dirty="0"/>
              <a:t>，故可能涉及隐私泄露的问题</a:t>
            </a:r>
            <a:endParaRPr lang="en-US" altLang="zh-CN" dirty="0"/>
          </a:p>
          <a:p>
            <a:pPr marL="742950" lvl="1" indent="-285750">
              <a:lnSpc>
                <a:spcPct val="125000"/>
              </a:lnSpc>
              <a:buFont typeface="Wingdings" panose="05000000000000000000" pitchFamily="2" charset="2"/>
              <a:buChar char="u"/>
            </a:pPr>
            <a:r>
              <a:rPr lang="en-US" altLang="zh-CN" dirty="0"/>
              <a:t> </a:t>
            </a:r>
            <a:r>
              <a:rPr lang="zh-CN" altLang="en-US" dirty="0"/>
              <a:t>各种匿名支付机制实现了</a:t>
            </a:r>
            <a:r>
              <a:rPr lang="en-US" altLang="zh-CN" dirty="0"/>
              <a:t>EVs</a:t>
            </a:r>
            <a:r>
              <a:rPr lang="zh-CN" altLang="en-US" dirty="0"/>
              <a:t>隐私保护，但大多数采用集中式，并用可信第三方处理支付</a:t>
            </a:r>
            <a:endParaRPr lang="en-US" altLang="zh-CN" dirty="0"/>
          </a:p>
          <a:p>
            <a:pPr marL="1200150" lvl="2" indent="-285750">
              <a:lnSpc>
                <a:spcPct val="125000"/>
              </a:lnSpc>
              <a:buFont typeface="Wingdings" panose="05000000000000000000" pitchFamily="2" charset="2"/>
              <a:buChar char="p"/>
            </a:pPr>
            <a:r>
              <a:rPr lang="zh-CN" altLang="en-US" dirty="0"/>
              <a:t>但当支付记录在多个实体之间共享以供分析时，并无法隐藏身份</a:t>
            </a:r>
            <a:r>
              <a:rPr lang="en-US" altLang="zh-CN" dirty="0"/>
              <a:t> &amp;  </a:t>
            </a:r>
            <a:r>
              <a:rPr lang="zh-CN" altLang="en-US" dirty="0"/>
              <a:t>存在单点故障</a:t>
            </a:r>
            <a:r>
              <a:rPr lang="en-US" altLang="zh-CN" dirty="0"/>
              <a:t>	</a:t>
            </a:r>
            <a:endParaRPr lang="zh-CN" altLang="en-US" dirty="0"/>
          </a:p>
        </p:txBody>
      </p:sp>
      <p:sp>
        <p:nvSpPr>
          <p:cNvPr id="6" name="文本框 5">
            <a:extLst>
              <a:ext uri="{FF2B5EF4-FFF2-40B4-BE49-F238E27FC236}">
                <a16:creationId xmlns:a16="http://schemas.microsoft.com/office/drawing/2014/main" id="{A19C406D-364E-F1C1-2C68-AB6D68E50232}"/>
              </a:ext>
            </a:extLst>
          </p:cNvPr>
          <p:cNvSpPr txBox="1"/>
          <p:nvPr/>
        </p:nvSpPr>
        <p:spPr>
          <a:xfrm>
            <a:off x="16801" y="2098691"/>
            <a:ext cx="12010487" cy="754694"/>
          </a:xfrm>
          <a:prstGeom prst="rect">
            <a:avLst/>
          </a:prstGeom>
          <a:noFill/>
        </p:spPr>
        <p:txBody>
          <a:bodyPr wrap="square">
            <a:spAutoFit/>
          </a:bodyPr>
          <a:lstStyle/>
          <a:p>
            <a:pPr indent="457200">
              <a:lnSpc>
                <a:spcPct val="125000"/>
              </a:lnSpc>
            </a:pPr>
            <a:r>
              <a:rPr lang="zh-CN" altLang="en-US" b="1" dirty="0">
                <a:solidFill>
                  <a:srgbClr val="FF0000"/>
                </a:solidFill>
              </a:rPr>
              <a:t>区块链</a:t>
            </a:r>
            <a:r>
              <a:rPr lang="en-US" altLang="zh-CN" dirty="0"/>
              <a:t>[40]</a:t>
            </a:r>
            <a:r>
              <a:rPr lang="zh-CN" altLang="en-US" dirty="0"/>
              <a:t>可以有效地防止集中模式下不可避免的自私行为和单点故障，既可作为可信第三方</a:t>
            </a:r>
            <a:r>
              <a:rPr lang="en-US" altLang="zh-CN" dirty="0"/>
              <a:t>(</a:t>
            </a:r>
            <a:r>
              <a:rPr lang="zh-CN" altLang="en-US" i="1" dirty="0"/>
              <a:t>可信的透明方</a:t>
            </a:r>
            <a:r>
              <a:rPr lang="en-US" altLang="zh-CN" i="1" dirty="0"/>
              <a:t>,</a:t>
            </a:r>
            <a:r>
              <a:rPr lang="zh-CN" altLang="en-US" i="1" dirty="0"/>
              <a:t>不能持有任何秘密</a:t>
            </a:r>
            <a:r>
              <a:rPr lang="en-US" altLang="zh-CN" dirty="0"/>
              <a:t>)</a:t>
            </a:r>
            <a:r>
              <a:rPr lang="zh-CN" altLang="en-US" dirty="0"/>
              <a:t>又可作为支付结算的实体</a:t>
            </a:r>
          </a:p>
        </p:txBody>
      </p:sp>
      <p:sp>
        <p:nvSpPr>
          <p:cNvPr id="7" name="文本框 6">
            <a:extLst>
              <a:ext uri="{FF2B5EF4-FFF2-40B4-BE49-F238E27FC236}">
                <a16:creationId xmlns:a16="http://schemas.microsoft.com/office/drawing/2014/main" id="{A242D945-3F34-9921-F2F7-03CD3C54D96F}"/>
              </a:ext>
            </a:extLst>
          </p:cNvPr>
          <p:cNvSpPr txBox="1"/>
          <p:nvPr/>
        </p:nvSpPr>
        <p:spPr>
          <a:xfrm>
            <a:off x="454433" y="3710900"/>
            <a:ext cx="1008112" cy="369332"/>
          </a:xfrm>
          <a:prstGeom prst="rect">
            <a:avLst/>
          </a:prstGeom>
          <a:noFill/>
        </p:spPr>
        <p:txBody>
          <a:bodyPr wrap="square" rtlCol="0">
            <a:spAutoFit/>
          </a:bodyPr>
          <a:lstStyle/>
          <a:p>
            <a:r>
              <a:rPr lang="zh-CN" altLang="en-US" dirty="0"/>
              <a:t>文献</a:t>
            </a:r>
            <a:r>
              <a:rPr lang="en-US" altLang="zh-CN" dirty="0"/>
              <a:t>[41]</a:t>
            </a:r>
            <a:endParaRPr lang="zh-CN" altLang="en-US" dirty="0"/>
          </a:p>
        </p:txBody>
      </p:sp>
      <p:sp>
        <p:nvSpPr>
          <p:cNvPr id="9" name="左大括号 8">
            <a:extLst>
              <a:ext uri="{FF2B5EF4-FFF2-40B4-BE49-F238E27FC236}">
                <a16:creationId xmlns:a16="http://schemas.microsoft.com/office/drawing/2014/main" id="{6FA06219-2EC1-233D-605B-FD096B975ED4}"/>
              </a:ext>
            </a:extLst>
          </p:cNvPr>
          <p:cNvSpPr/>
          <p:nvPr/>
        </p:nvSpPr>
        <p:spPr>
          <a:xfrm>
            <a:off x="1561083" y="3262998"/>
            <a:ext cx="385274" cy="133041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1" name="文本框 10">
            <a:extLst>
              <a:ext uri="{FF2B5EF4-FFF2-40B4-BE49-F238E27FC236}">
                <a16:creationId xmlns:a16="http://schemas.microsoft.com/office/drawing/2014/main" id="{AB2E14C1-B7AC-81CE-B16D-4BF6C1A06582}"/>
              </a:ext>
            </a:extLst>
          </p:cNvPr>
          <p:cNvSpPr txBox="1"/>
          <p:nvPr/>
        </p:nvSpPr>
        <p:spPr>
          <a:xfrm>
            <a:off x="1961622" y="3024066"/>
            <a:ext cx="10065666" cy="646331"/>
          </a:xfrm>
          <a:prstGeom prst="rect">
            <a:avLst/>
          </a:prstGeom>
          <a:noFill/>
        </p:spPr>
        <p:txBody>
          <a:bodyPr wrap="square" rtlCol="0">
            <a:spAutoFit/>
          </a:bodyPr>
          <a:lstStyle/>
          <a:p>
            <a:pPr marL="342900" indent="-342900">
              <a:buAutoNum type="arabicPeriod"/>
            </a:pPr>
            <a:r>
              <a:rPr lang="zh-CN" altLang="en-US" dirty="0"/>
              <a:t>提出</a:t>
            </a:r>
            <a:r>
              <a:rPr lang="en-US" altLang="zh-CN" dirty="0"/>
              <a:t>V2GEx——</a:t>
            </a:r>
            <a:r>
              <a:rPr lang="zh-CN" altLang="en-US" b="1" dirty="0"/>
              <a:t>分散的隐私保护公平交换方案</a:t>
            </a:r>
            <a:r>
              <a:rPr lang="en-US" altLang="zh-CN" dirty="0"/>
              <a:t> :  </a:t>
            </a:r>
            <a:r>
              <a:rPr lang="zh-CN" altLang="en-US" dirty="0"/>
              <a:t>核心思想使用</a:t>
            </a:r>
            <a:r>
              <a:rPr lang="en-US" altLang="zh-CN" b="1" dirty="0" err="1">
                <a:solidFill>
                  <a:srgbClr val="FF0000"/>
                </a:solidFill>
              </a:rPr>
              <a:t>zk</a:t>
            </a:r>
            <a:r>
              <a:rPr lang="en-US" altLang="zh-CN" b="1" dirty="0">
                <a:solidFill>
                  <a:srgbClr val="FF0000"/>
                </a:solidFill>
              </a:rPr>
              <a:t>-SNARK</a:t>
            </a:r>
            <a:r>
              <a:rPr lang="zh-CN" altLang="en-US" dirty="0"/>
              <a:t>证明来确保交易的正确性而不泄露交易隐私，并使用</a:t>
            </a:r>
            <a:r>
              <a:rPr lang="zh-CN" altLang="en-US" b="1" dirty="0"/>
              <a:t>智能合约和哈希链小额支付</a:t>
            </a:r>
            <a:r>
              <a:rPr lang="zh-CN" altLang="en-US" dirty="0"/>
              <a:t>来保证公平交易</a:t>
            </a:r>
            <a:endParaRPr lang="en-US" altLang="zh-CN" u="sng" dirty="0"/>
          </a:p>
        </p:txBody>
      </p:sp>
      <p:sp>
        <p:nvSpPr>
          <p:cNvPr id="12" name="文本框 11">
            <a:extLst>
              <a:ext uri="{FF2B5EF4-FFF2-40B4-BE49-F238E27FC236}">
                <a16:creationId xmlns:a16="http://schemas.microsoft.com/office/drawing/2014/main" id="{E612C694-4A1B-D790-18CC-4702C39DC7FC}"/>
              </a:ext>
            </a:extLst>
          </p:cNvPr>
          <p:cNvSpPr txBox="1"/>
          <p:nvPr/>
        </p:nvSpPr>
        <p:spPr>
          <a:xfrm>
            <a:off x="1986845" y="3801821"/>
            <a:ext cx="9802460" cy="369332"/>
          </a:xfrm>
          <a:prstGeom prst="rect">
            <a:avLst/>
          </a:prstGeom>
          <a:noFill/>
        </p:spPr>
        <p:txBody>
          <a:bodyPr wrap="square" rtlCol="0">
            <a:spAutoFit/>
          </a:bodyPr>
          <a:lstStyle/>
          <a:p>
            <a:r>
              <a:rPr lang="en-US" altLang="zh-CN" dirty="0"/>
              <a:t>2.   </a:t>
            </a:r>
            <a:r>
              <a:rPr lang="zh-CN" altLang="en-US" dirty="0"/>
              <a:t>结合</a:t>
            </a:r>
            <a:r>
              <a:rPr lang="en-US" altLang="zh-CN" b="1" dirty="0">
                <a:solidFill>
                  <a:srgbClr val="FF0000"/>
                </a:solidFill>
              </a:rPr>
              <a:t>ZKP</a:t>
            </a:r>
            <a:r>
              <a:rPr lang="zh-CN" altLang="en-US" dirty="0"/>
              <a:t>技术实现了</a:t>
            </a:r>
            <a:r>
              <a:rPr lang="en-US" altLang="zh-CN" dirty="0"/>
              <a:t>V2G</a:t>
            </a:r>
            <a:r>
              <a:rPr lang="zh-CN" altLang="en-US" dirty="0"/>
              <a:t>中电力交易的公平交换和隐私保护</a:t>
            </a:r>
          </a:p>
        </p:txBody>
      </p:sp>
      <p:sp>
        <p:nvSpPr>
          <p:cNvPr id="13" name="文本框 12">
            <a:extLst>
              <a:ext uri="{FF2B5EF4-FFF2-40B4-BE49-F238E27FC236}">
                <a16:creationId xmlns:a16="http://schemas.microsoft.com/office/drawing/2014/main" id="{5E3666C3-CA06-825D-F9E6-FC0580332795}"/>
              </a:ext>
            </a:extLst>
          </p:cNvPr>
          <p:cNvSpPr txBox="1"/>
          <p:nvPr/>
        </p:nvSpPr>
        <p:spPr>
          <a:xfrm>
            <a:off x="1993131" y="4338148"/>
            <a:ext cx="8928992" cy="646331"/>
          </a:xfrm>
          <a:prstGeom prst="rect">
            <a:avLst/>
          </a:prstGeom>
          <a:noFill/>
        </p:spPr>
        <p:txBody>
          <a:bodyPr wrap="square" rtlCol="0">
            <a:spAutoFit/>
          </a:bodyPr>
          <a:lstStyle/>
          <a:p>
            <a:pPr marL="342900" indent="-342900">
              <a:buAutoNum type="arabicPeriod" startAt="3"/>
            </a:pPr>
            <a:r>
              <a:rPr lang="zh-CN" altLang="en-US" b="1" i="1" dirty="0">
                <a:solidFill>
                  <a:srgbClr val="FF0000"/>
                </a:solidFill>
              </a:rPr>
              <a:t>隐私保护资金拆分机制</a:t>
            </a:r>
            <a:r>
              <a:rPr lang="zh-CN" altLang="en-US" dirty="0"/>
              <a:t>实现了支付双方正确的支付结算，且不会泄露支付金额</a:t>
            </a:r>
            <a:endParaRPr lang="en-US" altLang="zh-CN" dirty="0"/>
          </a:p>
          <a:p>
            <a:pPr marL="742950" lvl="1" indent="-285750">
              <a:buFont typeface="Wingdings" panose="05000000000000000000" pitchFamily="2" charset="2"/>
              <a:buChar char="Ø"/>
            </a:pPr>
            <a:r>
              <a:rPr lang="zh-CN" altLang="en-US" dirty="0"/>
              <a:t>支付以两阶段的方式结算，确保发送方</a:t>
            </a:r>
            <a:r>
              <a:rPr lang="en-US" altLang="zh-CN" dirty="0"/>
              <a:t>-</a:t>
            </a:r>
            <a:r>
              <a:rPr lang="zh-CN" altLang="en-US" dirty="0"/>
              <a:t>接收方的链接性不受到对手的攻击</a:t>
            </a:r>
          </a:p>
        </p:txBody>
      </p:sp>
      <p:sp>
        <p:nvSpPr>
          <p:cNvPr id="4" name="文本框 3">
            <a:extLst>
              <a:ext uri="{FF2B5EF4-FFF2-40B4-BE49-F238E27FC236}">
                <a16:creationId xmlns:a16="http://schemas.microsoft.com/office/drawing/2014/main" id="{7AA6B31D-87A5-54A7-6473-E3FB3D6842AC}"/>
              </a:ext>
            </a:extLst>
          </p:cNvPr>
          <p:cNvSpPr txBox="1"/>
          <p:nvPr/>
        </p:nvSpPr>
        <p:spPr>
          <a:xfrm>
            <a:off x="184689" y="5233523"/>
            <a:ext cx="12010486" cy="400110"/>
          </a:xfrm>
          <a:prstGeom prst="rect">
            <a:avLst/>
          </a:prstGeom>
          <a:noFill/>
        </p:spPr>
        <p:txBody>
          <a:bodyPr wrap="square">
            <a:spAutoFit/>
          </a:bodyPr>
          <a:lstStyle/>
          <a:p>
            <a:r>
              <a:rPr lang="zh-CN" altLang="en-US" sz="2000" b="1" dirty="0">
                <a:highlight>
                  <a:srgbClr val="FFFF00"/>
                </a:highlight>
              </a:rPr>
              <a:t>考虑集成</a:t>
            </a:r>
            <a:r>
              <a:rPr lang="en-US" altLang="zh-CN" sz="2000" b="1" dirty="0">
                <a:highlight>
                  <a:srgbClr val="FFFF00"/>
                </a:highlight>
              </a:rPr>
              <a:t>Smart Contract </a:t>
            </a:r>
            <a:r>
              <a:rPr lang="en-US" altLang="zh-CN" dirty="0"/>
              <a:t>——</a:t>
            </a:r>
            <a:r>
              <a:rPr lang="zh-CN" altLang="en-US" dirty="0"/>
              <a:t>找到合适匹配，</a:t>
            </a:r>
            <a:r>
              <a:rPr lang="zh-CN" altLang="en-US" b="0" i="0" dirty="0">
                <a:solidFill>
                  <a:srgbClr val="333333"/>
                </a:solidFill>
                <a:effectLst/>
                <a:latin typeface="Georgia" panose="02040502050405020303" pitchFamily="18" charset="0"/>
              </a:rPr>
              <a:t>验证能源可用性及</a:t>
            </a:r>
            <a:r>
              <a:rPr lang="zh-CN" altLang="en-US" dirty="0"/>
              <a:t>交易细节，确保符合监管要求，提供安全透明的服务</a:t>
            </a:r>
          </a:p>
        </p:txBody>
      </p:sp>
    </p:spTree>
    <p:extLst>
      <p:ext uri="{BB962C8B-B14F-4D97-AF65-F5344CB8AC3E}">
        <p14:creationId xmlns:p14="http://schemas.microsoft.com/office/powerpoint/2010/main" val="305673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animBg="1"/>
      <p:bldP spid="11" grpId="0"/>
      <p:bldP spid="12" grpId="0"/>
      <p:bldP spid="1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3FC5-6732-5068-E1D1-D28AD4B62F19}"/>
            </a:ext>
          </a:extLst>
        </p:cNvPr>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1CD0CF9B-313E-FA4E-8A77-A80797B6D897}"/>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6C65A63-CCF7-DA17-4B7A-D6FCE52046DA}"/>
              </a:ext>
            </a:extLst>
          </p:cNvPr>
          <p:cNvSpPr txBox="1"/>
          <p:nvPr/>
        </p:nvSpPr>
        <p:spPr>
          <a:xfrm>
            <a:off x="-1" y="53968"/>
            <a:ext cx="6745660" cy="346249"/>
          </a:xfrm>
          <a:prstGeom prst="rect">
            <a:avLst/>
          </a:prstGeom>
          <a:noFill/>
        </p:spPr>
        <p:txBody>
          <a:bodyPr wrap="square" lIns="68580" tIns="34290" rIns="68580" bIns="34290" rtlCol="0">
            <a:spAutoFit/>
          </a:bodyPr>
          <a:lstStyle/>
          <a:p>
            <a:pPr marL="0" lvl="1"/>
            <a:r>
              <a:rPr lang="en-US" altLang="zh-CN" b="1" dirty="0">
                <a:solidFill>
                  <a:srgbClr val="414455"/>
                </a:solidFill>
                <a:latin typeface="微软雅黑" pitchFamily="34" charset="-122"/>
                <a:ea typeface="微软雅黑" pitchFamily="34" charset="-122"/>
              </a:rPr>
              <a:t>TO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DO</a:t>
            </a:r>
            <a:r>
              <a:rPr lang="zh-CN" altLang="en-US" b="1" dirty="0">
                <a:solidFill>
                  <a:srgbClr val="414455"/>
                </a:solidFill>
                <a:latin typeface="微软雅黑" pitchFamily="34" charset="-122"/>
                <a:ea typeface="微软雅黑" pitchFamily="34" charset="-122"/>
              </a:rPr>
              <a:t> </a:t>
            </a:r>
            <a:r>
              <a:rPr lang="en-US" altLang="zh-CN" b="1" dirty="0">
                <a:solidFill>
                  <a:srgbClr val="414455"/>
                </a:solidFill>
                <a:latin typeface="微软雅黑" pitchFamily="34" charset="-122"/>
                <a:ea typeface="微软雅黑" pitchFamily="34" charset="-122"/>
              </a:rPr>
              <a:t>3</a:t>
            </a:r>
            <a:r>
              <a:rPr lang="zh-CN" altLang="en-US" b="1" dirty="0">
                <a:solidFill>
                  <a:srgbClr val="414455"/>
                </a:solidFill>
                <a:latin typeface="微软雅黑" pitchFamily="34" charset="-122"/>
                <a:ea typeface="微软雅黑" pitchFamily="34" charset="-122"/>
              </a:rPr>
              <a:t>：</a:t>
            </a:r>
            <a:r>
              <a:rPr lang="en-US" altLang="zh-CN" b="1" dirty="0">
                <a:solidFill>
                  <a:srgbClr val="414455"/>
                </a:solidFill>
                <a:latin typeface="微软雅黑" pitchFamily="34" charset="-122"/>
                <a:ea typeface="微软雅黑" pitchFamily="34" charset="-122"/>
              </a:rPr>
              <a:t>V2V</a:t>
            </a:r>
            <a:r>
              <a:rPr lang="zh-CN" altLang="en-US" b="1" dirty="0">
                <a:solidFill>
                  <a:srgbClr val="414455"/>
                </a:solidFill>
                <a:latin typeface="微软雅黑" pitchFamily="34" charset="-122"/>
                <a:ea typeface="微软雅黑" pitchFamily="34" charset="-122"/>
              </a:rPr>
              <a:t>电力交易中基于区块链的安全高效支付方案</a:t>
            </a:r>
          </a:p>
        </p:txBody>
      </p:sp>
      <p:sp>
        <p:nvSpPr>
          <p:cNvPr id="15" name="文本框 14">
            <a:extLst>
              <a:ext uri="{FF2B5EF4-FFF2-40B4-BE49-F238E27FC236}">
                <a16:creationId xmlns:a16="http://schemas.microsoft.com/office/drawing/2014/main" id="{45070B4F-5184-0D0A-54DA-3B377C50753E}"/>
              </a:ext>
            </a:extLst>
          </p:cNvPr>
          <p:cNvSpPr txBox="1"/>
          <p:nvPr/>
        </p:nvSpPr>
        <p:spPr>
          <a:xfrm>
            <a:off x="-7340" y="6211669"/>
            <a:ext cx="12146259" cy="64633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[47]</a:t>
            </a:r>
            <a:r>
              <a:rPr lang="zh-CN" altLang="en-US" sz="1200" dirty="0">
                <a:latin typeface="Times New Roman" panose="02020603050405020304" pitchFamily="18" charset="0"/>
                <a:cs typeface="Times New Roman" panose="02020603050405020304" pitchFamily="18" charset="0"/>
              </a:rPr>
              <a:t>张海波</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徐蓬勃</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王汝言</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等</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区块链下基于蛛网模型的新能源汽车能源交易机制研究</a:t>
            </a:r>
            <a:r>
              <a:rPr lang="en-US" altLang="zh-CN" sz="1200" dirty="0">
                <a:latin typeface="Times New Roman" panose="02020603050405020304" pitchFamily="18" charset="0"/>
                <a:cs typeface="Times New Roman" panose="02020603050405020304" pitchFamily="18" charset="0"/>
              </a:rPr>
              <a:t>[J].</a:t>
            </a:r>
            <a:r>
              <a:rPr lang="zh-CN" altLang="en-US" sz="1200" dirty="0">
                <a:latin typeface="Times New Roman" panose="02020603050405020304" pitchFamily="18" charset="0"/>
                <a:cs typeface="Times New Roman" panose="02020603050405020304" pitchFamily="18" charset="0"/>
              </a:rPr>
              <a:t>电子与信息学报</a:t>
            </a:r>
            <a:r>
              <a:rPr lang="en-US" altLang="zh-CN" sz="1200" dirty="0">
                <a:latin typeface="Times New Roman" panose="02020603050405020304" pitchFamily="18" charset="0"/>
                <a:cs typeface="Times New Roman" panose="02020603050405020304" pitchFamily="18" charset="0"/>
              </a:rPr>
              <a:t>,2023,45(12):4245-4253.</a:t>
            </a:r>
          </a:p>
          <a:p>
            <a:r>
              <a:rPr lang="en-US" altLang="zh-CN" sz="1200" dirty="0">
                <a:latin typeface="Times New Roman" panose="02020603050405020304" pitchFamily="18" charset="0"/>
                <a:cs typeface="Times New Roman" panose="02020603050405020304" pitchFamily="18" charset="0"/>
              </a:rPr>
              <a:t>[48] Z. Li, J. Kang, R. Yu, D. Ye, Q. Deng and Y. Zhang, "Consortium Blockchain for Secure Energy Trading in Industrial Internet of Things," in IEEE Transactions on Industrial Informatics, vol. 14, no. 8, pp. 3690-3700, Aug. 2018,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10.1109/TII.2017.2786307</a:t>
            </a:r>
          </a:p>
        </p:txBody>
      </p:sp>
      <p:pic>
        <p:nvPicPr>
          <p:cNvPr id="9" name="图片 8">
            <a:extLst>
              <a:ext uri="{FF2B5EF4-FFF2-40B4-BE49-F238E27FC236}">
                <a16:creationId xmlns:a16="http://schemas.microsoft.com/office/drawing/2014/main" id="{3AE38FD5-54AC-279C-9CC6-DF74EDF77E29}"/>
              </a:ext>
            </a:extLst>
          </p:cNvPr>
          <p:cNvPicPr>
            <a:picLocks noChangeAspect="1"/>
          </p:cNvPicPr>
          <p:nvPr/>
        </p:nvPicPr>
        <p:blipFill>
          <a:blip r:embed="rId3"/>
          <a:stretch>
            <a:fillRect/>
          </a:stretch>
        </p:blipFill>
        <p:spPr>
          <a:xfrm>
            <a:off x="45957" y="556116"/>
            <a:ext cx="9003958" cy="3326584"/>
          </a:xfrm>
          <a:prstGeom prst="rect">
            <a:avLst/>
          </a:prstGeom>
        </p:spPr>
      </p:pic>
      <p:sp>
        <p:nvSpPr>
          <p:cNvPr id="11" name="文本框 10">
            <a:extLst>
              <a:ext uri="{FF2B5EF4-FFF2-40B4-BE49-F238E27FC236}">
                <a16:creationId xmlns:a16="http://schemas.microsoft.com/office/drawing/2014/main" id="{6E0EB6DD-ACC1-8373-CE6C-B3BBB5E53294}"/>
              </a:ext>
            </a:extLst>
          </p:cNvPr>
          <p:cNvSpPr txBox="1"/>
          <p:nvPr/>
        </p:nvSpPr>
        <p:spPr>
          <a:xfrm>
            <a:off x="9121923" y="1558082"/>
            <a:ext cx="2904778" cy="646331"/>
          </a:xfrm>
          <a:prstGeom prst="rect">
            <a:avLst/>
          </a:prstGeom>
          <a:noFill/>
        </p:spPr>
        <p:txBody>
          <a:bodyPr wrap="square" rtlCol="0">
            <a:spAutoFit/>
          </a:bodyPr>
          <a:lstStyle/>
          <a:p>
            <a:r>
              <a:rPr lang="zh-CN" altLang="en-US" dirty="0"/>
              <a:t>来自文献</a:t>
            </a:r>
            <a:r>
              <a:rPr lang="en-US" altLang="zh-CN" dirty="0"/>
              <a:t>[47]——</a:t>
            </a:r>
            <a:r>
              <a:rPr lang="zh-CN" altLang="en-US" dirty="0"/>
              <a:t>区块链下</a:t>
            </a:r>
            <a:r>
              <a:rPr lang="en-US" altLang="zh-CN" dirty="0"/>
              <a:t>V2V</a:t>
            </a:r>
            <a:r>
              <a:rPr lang="zh-CN" altLang="en-US" dirty="0"/>
              <a:t>能源交易模型图</a:t>
            </a:r>
          </a:p>
        </p:txBody>
      </p:sp>
      <p:sp>
        <p:nvSpPr>
          <p:cNvPr id="16" name="文本框 15">
            <a:extLst>
              <a:ext uri="{FF2B5EF4-FFF2-40B4-BE49-F238E27FC236}">
                <a16:creationId xmlns:a16="http://schemas.microsoft.com/office/drawing/2014/main" id="{1A6F0E1A-0B33-447B-27BA-AC90301803C8}"/>
              </a:ext>
            </a:extLst>
          </p:cNvPr>
          <p:cNvSpPr txBox="1"/>
          <p:nvPr/>
        </p:nvSpPr>
        <p:spPr>
          <a:xfrm>
            <a:off x="13921" y="4968787"/>
            <a:ext cx="12124998" cy="1174552"/>
          </a:xfrm>
          <a:prstGeom prst="rect">
            <a:avLst/>
          </a:prstGeom>
          <a:noFill/>
        </p:spPr>
        <p:txBody>
          <a:bodyPr wrap="square">
            <a:spAutoFit/>
          </a:bodyPr>
          <a:lstStyle/>
          <a:p>
            <a:pPr>
              <a:lnSpc>
                <a:spcPct val="125000"/>
              </a:lnSpc>
            </a:pPr>
            <a:r>
              <a:rPr lang="zh-CN" altLang="en-US" b="1" dirty="0"/>
              <a:t>文献</a:t>
            </a:r>
            <a:r>
              <a:rPr lang="en-US" altLang="zh-CN" b="1" dirty="0"/>
              <a:t>[48]</a:t>
            </a:r>
            <a:r>
              <a:rPr lang="zh-CN" altLang="en-US" b="1" dirty="0"/>
              <a:t>提出： </a:t>
            </a:r>
            <a:r>
              <a:rPr lang="zh-CN" altLang="en-US" dirty="0"/>
              <a:t>提出了一种</a:t>
            </a:r>
            <a:r>
              <a:rPr lang="zh-CN" altLang="en-US" u="sng" dirty="0"/>
              <a:t>基于联盟区块链</a:t>
            </a:r>
            <a:r>
              <a:rPr lang="en-US" altLang="zh-CN" u="sng" dirty="0"/>
              <a:t>(Consortium blockchain)</a:t>
            </a:r>
            <a:r>
              <a:rPr lang="zh-CN" altLang="en-US" dirty="0"/>
              <a:t>的统一</a:t>
            </a:r>
            <a:r>
              <a:rPr lang="zh-CN" altLang="en-US" sz="2000" b="1" dirty="0">
                <a:solidFill>
                  <a:srgbClr val="FF0000"/>
                </a:solidFill>
              </a:rPr>
              <a:t>能源区块链</a:t>
            </a:r>
            <a:endParaRPr lang="en-US" altLang="zh-CN" b="1" dirty="0">
              <a:solidFill>
                <a:srgbClr val="FF0000"/>
              </a:solidFill>
            </a:endParaRPr>
          </a:p>
          <a:p>
            <a:pPr>
              <a:lnSpc>
                <a:spcPct val="125000"/>
              </a:lnSpc>
            </a:pPr>
            <a:r>
              <a:rPr lang="en-US" altLang="zh-CN" b="1" dirty="0">
                <a:solidFill>
                  <a:srgbClr val="FF0000"/>
                </a:solidFill>
              </a:rPr>
              <a:t>	 </a:t>
            </a:r>
            <a:r>
              <a:rPr lang="en-US" altLang="zh-CN" dirty="0"/>
              <a:t>(</a:t>
            </a:r>
            <a:r>
              <a:rPr lang="zh-CN" altLang="en-US" dirty="0"/>
              <a:t>通过适度的成本在预选的</a:t>
            </a:r>
            <a:r>
              <a:rPr lang="en-US" altLang="zh-CN" u="sng" dirty="0"/>
              <a:t>EAGs『</a:t>
            </a:r>
            <a:r>
              <a:rPr lang="zh-CN" altLang="en-US" u="sng" dirty="0"/>
              <a:t>能源聚合商</a:t>
            </a:r>
            <a:r>
              <a:rPr lang="en-US" altLang="zh-CN" u="sng" dirty="0"/>
              <a:t>』</a:t>
            </a:r>
            <a:r>
              <a:rPr lang="zh-CN" altLang="en-US" dirty="0"/>
              <a:t>上执行共识过程，而非传统区块链中所有的节点上执行</a:t>
            </a:r>
            <a:r>
              <a:rPr lang="en-US" altLang="zh-CN" dirty="0"/>
              <a:t>)</a:t>
            </a:r>
          </a:p>
          <a:p>
            <a:pPr marL="285750" indent="-285750">
              <a:lnSpc>
                <a:spcPct val="125000"/>
              </a:lnSpc>
              <a:buFont typeface="Wingdings" panose="05000000000000000000" pitchFamily="2" charset="2"/>
              <a:buChar char="Ø"/>
            </a:pPr>
            <a:r>
              <a:rPr lang="zh-CN" altLang="en-US" b="1" dirty="0">
                <a:solidFill>
                  <a:srgbClr val="FF0000"/>
                </a:solidFill>
              </a:rPr>
              <a:t>基于</a:t>
            </a:r>
            <a:r>
              <a:rPr lang="zh-CN" altLang="en-US" sz="2000" b="1" dirty="0">
                <a:solidFill>
                  <a:srgbClr val="FF0000"/>
                </a:solidFill>
              </a:rPr>
              <a:t>信用</a:t>
            </a:r>
            <a:r>
              <a:rPr lang="en-US" altLang="zh-CN" sz="2000" b="1" dirty="0">
                <a:solidFill>
                  <a:srgbClr val="FF0000"/>
                </a:solidFill>
              </a:rPr>
              <a:t>(credit)</a:t>
            </a:r>
            <a:r>
              <a:rPr lang="zh-CN" altLang="en-US" b="1" dirty="0">
                <a:solidFill>
                  <a:srgbClr val="FF0000"/>
                </a:solidFill>
              </a:rPr>
              <a:t>的支付</a:t>
            </a:r>
            <a:r>
              <a:rPr lang="en-US" altLang="zh-CN" b="1" dirty="0"/>
              <a:t>——</a:t>
            </a:r>
            <a:r>
              <a:rPr lang="zh-CN" altLang="en-US" dirty="0"/>
              <a:t>为了减少交易确认延迟的限制，以支持频繁的能源交易，从而实现快速支付</a:t>
            </a:r>
          </a:p>
        </p:txBody>
      </p:sp>
      <p:sp>
        <p:nvSpPr>
          <p:cNvPr id="12" name="文本框 11">
            <a:extLst>
              <a:ext uri="{FF2B5EF4-FFF2-40B4-BE49-F238E27FC236}">
                <a16:creationId xmlns:a16="http://schemas.microsoft.com/office/drawing/2014/main" id="{00A35435-DC9C-CE80-0C08-754307803287}"/>
              </a:ext>
            </a:extLst>
          </p:cNvPr>
          <p:cNvSpPr txBox="1"/>
          <p:nvPr/>
        </p:nvSpPr>
        <p:spPr>
          <a:xfrm>
            <a:off x="264939" y="4068440"/>
            <a:ext cx="11873980" cy="754694"/>
          </a:xfrm>
          <a:prstGeom prst="rect">
            <a:avLst/>
          </a:prstGeom>
          <a:noFill/>
        </p:spPr>
        <p:txBody>
          <a:bodyPr wrap="square">
            <a:spAutoFit/>
          </a:bodyPr>
          <a:lstStyle/>
          <a:p>
            <a:pPr indent="457200">
              <a:lnSpc>
                <a:spcPct val="125000"/>
              </a:lnSpc>
            </a:pPr>
            <a:r>
              <a:rPr lang="zh-CN" altLang="en-US" b="1" dirty="0">
                <a:solidFill>
                  <a:srgbClr val="FF0000"/>
                </a:solidFill>
              </a:rPr>
              <a:t>基于</a:t>
            </a:r>
            <a:r>
              <a:rPr lang="en-US" altLang="zh-CN" b="1" dirty="0">
                <a:solidFill>
                  <a:srgbClr val="FF0000"/>
                </a:solidFill>
              </a:rPr>
              <a:t>POR</a:t>
            </a:r>
            <a:r>
              <a:rPr lang="zh-CN" altLang="en-US" dirty="0"/>
              <a:t>的电力交易：引入</a:t>
            </a:r>
            <a:r>
              <a:rPr lang="zh-CN" altLang="en-US" b="1" dirty="0"/>
              <a:t>信誉值机制</a:t>
            </a:r>
            <a:r>
              <a:rPr lang="zh-CN" altLang="en-US" dirty="0"/>
              <a:t>进行市场监督管理，在不保证交易双方诚信的前提下，</a:t>
            </a:r>
            <a:r>
              <a:rPr lang="zh-CN" altLang="en-US" u="sng" dirty="0"/>
              <a:t>利用信誉值来约束用户的不诚信行为，保护用户的合法权益</a:t>
            </a:r>
            <a:r>
              <a:rPr lang="zh-CN" altLang="en-US" dirty="0"/>
              <a:t>，使得互不相识，互不信任的双方实现可靠交易</a:t>
            </a:r>
          </a:p>
        </p:txBody>
      </p:sp>
      <p:sp>
        <p:nvSpPr>
          <p:cNvPr id="2" name="文本框 1">
            <a:extLst>
              <a:ext uri="{FF2B5EF4-FFF2-40B4-BE49-F238E27FC236}">
                <a16:creationId xmlns:a16="http://schemas.microsoft.com/office/drawing/2014/main" id="{061A5D09-CA8C-759D-8110-CECFB1E9B6C0}"/>
              </a:ext>
            </a:extLst>
          </p:cNvPr>
          <p:cNvSpPr txBox="1"/>
          <p:nvPr/>
        </p:nvSpPr>
        <p:spPr>
          <a:xfrm>
            <a:off x="9494192" y="3017776"/>
            <a:ext cx="2532509" cy="523220"/>
          </a:xfrm>
          <a:prstGeom prst="rect">
            <a:avLst/>
          </a:prstGeom>
          <a:noFill/>
        </p:spPr>
        <p:txBody>
          <a:bodyPr wrap="square" rtlCol="0">
            <a:spAutoFit/>
          </a:bodyPr>
          <a:lstStyle/>
          <a:p>
            <a:r>
              <a:rPr lang="zh-CN" altLang="en-US" sz="2800" b="1" i="0" dirty="0">
                <a:solidFill>
                  <a:srgbClr val="1F1F1F"/>
                </a:solidFill>
                <a:effectLst/>
                <a:highlight>
                  <a:srgbClr val="FFFF00"/>
                </a:highlight>
                <a:latin typeface="ElsevierGulliver"/>
              </a:rPr>
              <a:t>考虑激励机制 </a:t>
            </a:r>
            <a:endParaRPr lang="zh-CN" altLang="en-US" sz="2800" b="1" dirty="0">
              <a:highlight>
                <a:srgbClr val="FFFF00"/>
              </a:highlight>
            </a:endParaRPr>
          </a:p>
        </p:txBody>
      </p:sp>
    </p:spTree>
    <p:extLst>
      <p:ext uri="{BB962C8B-B14F-4D97-AF65-F5344CB8AC3E}">
        <p14:creationId xmlns:p14="http://schemas.microsoft.com/office/powerpoint/2010/main" val="151136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2"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EE1E3-DF90-31EE-CCA3-15D03EEF7448}"/>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EF591E46-EE6D-F98C-BFF3-E2C33AC31548}"/>
              </a:ext>
            </a:extLst>
          </p:cNvPr>
          <p:cNvSpPr/>
          <p:nvPr/>
        </p:nvSpPr>
        <p:spPr>
          <a:xfrm>
            <a:off x="0" y="2637077"/>
            <a:ext cx="3720434" cy="16207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a:extLst>
              <a:ext uri="{FF2B5EF4-FFF2-40B4-BE49-F238E27FC236}">
                <a16:creationId xmlns:a16="http://schemas.microsoft.com/office/drawing/2014/main" id="{89440E69-C035-9905-BF06-8BE8A3A51550}"/>
              </a:ext>
            </a:extLst>
          </p:cNvPr>
          <p:cNvSpPr/>
          <p:nvPr/>
        </p:nvSpPr>
        <p:spPr>
          <a:xfrm>
            <a:off x="5432122" y="2618614"/>
            <a:ext cx="6552728" cy="1620772"/>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1" name="TextBox 80">
            <a:extLst>
              <a:ext uri="{FF2B5EF4-FFF2-40B4-BE49-F238E27FC236}">
                <a16:creationId xmlns:a16="http://schemas.microsoft.com/office/drawing/2014/main" id="{130E42E5-BFC9-0A4D-3496-BCF374502CDF}"/>
              </a:ext>
            </a:extLst>
          </p:cNvPr>
          <p:cNvSpPr txBox="1"/>
          <p:nvPr/>
        </p:nvSpPr>
        <p:spPr>
          <a:xfrm flipH="1">
            <a:off x="5881563" y="2788464"/>
            <a:ext cx="360040" cy="1107996"/>
          </a:xfrm>
          <a:prstGeom prst="rect">
            <a:avLst/>
          </a:prstGeom>
          <a:noFill/>
        </p:spPr>
        <p:txBody>
          <a:bodyPr wrap="square" rtlCol="0">
            <a:spAutoFit/>
          </a:bodyPr>
          <a:lstStyle/>
          <a:p>
            <a:pPr algn="ctr"/>
            <a:r>
              <a:rPr lang="en-US" sz="6600" b="1" dirty="0">
                <a:solidFill>
                  <a:schemeClr val="bg1"/>
                </a:solidFill>
                <a:latin typeface="方正兰亭黑简体" panose="02000000000000000000" pitchFamily="2" charset="-122"/>
                <a:ea typeface="方正兰亭黑简体" panose="02000000000000000000" pitchFamily="2" charset="-122"/>
              </a:rPr>
              <a:t>3</a:t>
            </a:r>
            <a:endParaRPr lang="id-ID" sz="6600" b="1" dirty="0">
              <a:solidFill>
                <a:schemeClr val="bg1"/>
              </a:solidFill>
              <a:latin typeface="方正兰亭黑简体" panose="02000000000000000000" pitchFamily="2" charset="-122"/>
              <a:ea typeface="方正兰亭黑简体" panose="02000000000000000000" pitchFamily="2" charset="-122"/>
            </a:endParaRPr>
          </a:p>
        </p:txBody>
      </p:sp>
      <p:sp>
        <p:nvSpPr>
          <p:cNvPr id="112" name="文本框 9">
            <a:extLst>
              <a:ext uri="{FF2B5EF4-FFF2-40B4-BE49-F238E27FC236}">
                <a16:creationId xmlns:a16="http://schemas.microsoft.com/office/drawing/2014/main" id="{B60857E3-CFCF-9F47-B327-CD150B178502}"/>
              </a:ext>
            </a:extLst>
          </p:cNvPr>
          <p:cNvSpPr txBox="1"/>
          <p:nvPr/>
        </p:nvSpPr>
        <p:spPr>
          <a:xfrm>
            <a:off x="6777243" y="3092393"/>
            <a:ext cx="3928856" cy="500137"/>
          </a:xfrm>
          <a:prstGeom prst="rect">
            <a:avLst/>
          </a:prstGeom>
          <a:noFill/>
        </p:spPr>
        <p:txBody>
          <a:bodyPr wrap="square" lIns="68580" tIns="34290" rIns="68580" bIns="34290" rtlCol="0">
            <a:spAutoFit/>
          </a:bodyPr>
          <a:lstStyle/>
          <a:p>
            <a:pPr marL="0" lvl="1"/>
            <a:r>
              <a:rPr lang="zh-CN" altLang="en-US" sz="2800" b="1" dirty="0">
                <a:solidFill>
                  <a:schemeClr val="bg1"/>
                </a:solidFill>
                <a:latin typeface="微软雅黑" pitchFamily="34" charset="-122"/>
                <a:ea typeface="微软雅黑" pitchFamily="34" charset="-122"/>
              </a:rPr>
              <a:t>预期成果及工作计划</a:t>
            </a:r>
          </a:p>
        </p:txBody>
      </p:sp>
      <p:grpSp>
        <p:nvGrpSpPr>
          <p:cNvPr id="182" name="组合 181">
            <a:extLst>
              <a:ext uri="{FF2B5EF4-FFF2-40B4-BE49-F238E27FC236}">
                <a16:creationId xmlns:a16="http://schemas.microsoft.com/office/drawing/2014/main" id="{A487CE93-56E9-29DA-19A1-BC87DAA39F72}"/>
              </a:ext>
            </a:extLst>
          </p:cNvPr>
          <p:cNvGrpSpPr/>
          <p:nvPr/>
        </p:nvGrpSpPr>
        <p:grpSpPr>
          <a:xfrm>
            <a:off x="4468898" y="2771587"/>
            <a:ext cx="278384" cy="184511"/>
            <a:chOff x="9482595" y="2565731"/>
            <a:chExt cx="278384" cy="184511"/>
          </a:xfrm>
        </p:grpSpPr>
        <p:sp>
          <p:nvSpPr>
            <p:cNvPr id="183" name="椭圆 182">
              <a:extLst>
                <a:ext uri="{FF2B5EF4-FFF2-40B4-BE49-F238E27FC236}">
                  <a16:creationId xmlns:a16="http://schemas.microsoft.com/office/drawing/2014/main" id="{B08B792C-F8B3-093A-E668-DF79495C10AC}"/>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65BB38A2-9606-AB7B-8367-D3B625FF928E}"/>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F6C93065-9929-EB9E-DF9C-9DAD1E1FBD16}"/>
              </a:ext>
            </a:extLst>
          </p:cNvPr>
          <p:cNvGrpSpPr/>
          <p:nvPr/>
        </p:nvGrpSpPr>
        <p:grpSpPr>
          <a:xfrm>
            <a:off x="2753554" y="2651020"/>
            <a:ext cx="1846387" cy="1664728"/>
            <a:chOff x="3720691" y="2824413"/>
            <a:chExt cx="1341120" cy="1209172"/>
          </a:xfrm>
        </p:grpSpPr>
        <p:sp>
          <p:nvSpPr>
            <p:cNvPr id="18" name="Freeform 5">
              <a:extLst>
                <a:ext uri="{FF2B5EF4-FFF2-40B4-BE49-F238E27FC236}">
                  <a16:creationId xmlns:a16="http://schemas.microsoft.com/office/drawing/2014/main" id="{E58DBBD2-C344-ED5A-19A8-72571AA884D9}"/>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a:extLst>
                <a:ext uri="{FF2B5EF4-FFF2-40B4-BE49-F238E27FC236}">
                  <a16:creationId xmlns:a16="http://schemas.microsoft.com/office/drawing/2014/main" id="{357D7E76-E83A-A84B-C4B0-4EC428F3E001}"/>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9">
            <a:extLst>
              <a:ext uri="{FF2B5EF4-FFF2-40B4-BE49-F238E27FC236}">
                <a16:creationId xmlns:a16="http://schemas.microsoft.com/office/drawing/2014/main" id="{4AEE1F04-ACA0-4117-8C3A-BCC701558DAD}"/>
              </a:ext>
            </a:extLst>
          </p:cNvPr>
          <p:cNvSpPr>
            <a:spLocks noEditPoints="1"/>
          </p:cNvSpPr>
          <p:nvPr/>
        </p:nvSpPr>
        <p:spPr bwMode="auto">
          <a:xfrm rot="19469485">
            <a:off x="3237043" y="2995300"/>
            <a:ext cx="879408" cy="93706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Tree>
    <p:extLst>
      <p:ext uri="{BB962C8B-B14F-4D97-AF65-F5344CB8AC3E}">
        <p14:creationId xmlns:p14="http://schemas.microsoft.com/office/powerpoint/2010/main" val="3775374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0-#ppt_w/2"/>
                                          </p:val>
                                        </p:tav>
                                        <p:tav tm="100000">
                                          <p:val>
                                            <p:strVal val="#ppt_x"/>
                                          </p:val>
                                        </p:tav>
                                      </p:tavLst>
                                    </p:anim>
                                    <p:anim calcmode="lin" valueType="num">
                                      <p:cBhvr additive="base">
                                        <p:cTn id="16" dur="500" fill="hold"/>
                                        <p:tgtEl>
                                          <p:spTgt spid="8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0-#ppt_w/2"/>
                                          </p:val>
                                        </p:tav>
                                        <p:tav tm="100000">
                                          <p:val>
                                            <p:strVal val="#ppt_x"/>
                                          </p:val>
                                        </p:tav>
                                      </p:tavLst>
                                    </p:anim>
                                    <p:anim calcmode="lin" valueType="num">
                                      <p:cBhvr additive="base">
                                        <p:cTn id="20" dur="500" fill="hold"/>
                                        <p:tgtEl>
                                          <p:spTgt spid="112"/>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182"/>
                                        </p:tgtEl>
                                        <p:attrNameLst>
                                          <p:attrName>style.visibility</p:attrName>
                                        </p:attrNameLst>
                                      </p:cBhvr>
                                      <p:to>
                                        <p:strVal val="visible"/>
                                      </p:to>
                                    </p:set>
                                    <p:animEffect transition="in" filter="fade">
                                      <p:cBhvr>
                                        <p:cTn id="24" dur="1000"/>
                                        <p:tgtEl>
                                          <p:spTgt spid="182"/>
                                        </p:tgtEl>
                                      </p:cBhvr>
                                    </p:animEffect>
                                    <p:anim calcmode="lin" valueType="num">
                                      <p:cBhvr>
                                        <p:cTn id="25" dur="1000" fill="hold"/>
                                        <p:tgtEl>
                                          <p:spTgt spid="182"/>
                                        </p:tgtEl>
                                        <p:attrNameLst>
                                          <p:attrName>ppt_x</p:attrName>
                                        </p:attrNameLst>
                                      </p:cBhvr>
                                      <p:tavLst>
                                        <p:tav tm="0">
                                          <p:val>
                                            <p:strVal val="#ppt_x"/>
                                          </p:val>
                                        </p:tav>
                                        <p:tav tm="100000">
                                          <p:val>
                                            <p:strVal val="#ppt_x"/>
                                          </p:val>
                                        </p:tav>
                                      </p:tavLst>
                                    </p:anim>
                                    <p:anim calcmode="lin" valueType="num">
                                      <p:cBhvr>
                                        <p:cTn id="26" dur="1000" fill="hold"/>
                                        <p:tgtEl>
                                          <p:spTgt spid="182"/>
                                        </p:tgtEl>
                                        <p:attrNameLst>
                                          <p:attrName>ppt_y</p:attrName>
                                        </p:attrNameLst>
                                      </p:cBhvr>
                                      <p:tavLst>
                                        <p:tav tm="0">
                                          <p:val>
                                            <p:strVal val="#ppt_y+.1"/>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0-#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 grpId="0" animBg="1"/>
      <p:bldP spid="81" grpId="0"/>
      <p:bldP spid="112" grpId="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a:spLocks/>
          </p:cNvSpPr>
          <p:nvPr/>
        </p:nvSpPr>
        <p:spPr bwMode="auto">
          <a:xfrm rot="3564117">
            <a:off x="4942061" y="-1095361"/>
            <a:ext cx="2269341" cy="204607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8" name="TextBox 7"/>
          <p:cNvSpPr>
            <a:spLocks noChangeArrowheads="1"/>
          </p:cNvSpPr>
          <p:nvPr/>
        </p:nvSpPr>
        <p:spPr bwMode="auto">
          <a:xfrm>
            <a:off x="5496468" y="78900"/>
            <a:ext cx="117718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000" b="1" dirty="0">
                <a:solidFill>
                  <a:srgbClr val="414455"/>
                </a:solidFill>
                <a:latin typeface="微软雅黑" pitchFamily="34" charset="-122"/>
                <a:ea typeface="微软雅黑" pitchFamily="34" charset="-122"/>
                <a:sym typeface="微软雅黑" pitchFamily="34" charset="-122"/>
              </a:rPr>
              <a:t>目 录</a:t>
            </a:r>
          </a:p>
        </p:txBody>
      </p:sp>
      <p:sp>
        <p:nvSpPr>
          <p:cNvPr id="79" name="Freeform 5"/>
          <p:cNvSpPr>
            <a:spLocks/>
          </p:cNvSpPr>
          <p:nvPr/>
        </p:nvSpPr>
        <p:spPr bwMode="auto">
          <a:xfrm rot="3564117">
            <a:off x="5044854" y="-1002681"/>
            <a:ext cx="2063754" cy="18607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80" name="TextBox 79"/>
          <p:cNvSpPr txBox="1"/>
          <p:nvPr/>
        </p:nvSpPr>
        <p:spPr>
          <a:xfrm>
            <a:off x="5521523" y="991761"/>
            <a:ext cx="1116011" cy="276999"/>
          </a:xfrm>
          <a:prstGeom prst="rect">
            <a:avLst/>
          </a:prstGeom>
          <a:noFill/>
        </p:spPr>
        <p:txBody>
          <a:bodyPr wrap="none" rtlCol="0">
            <a:spAutoFit/>
          </a:bodyPr>
          <a:lstStyle/>
          <a:p>
            <a:r>
              <a:rPr lang="en-US" altLang="zh-CN" sz="1200" b="1" dirty="0">
                <a:solidFill>
                  <a:srgbClr val="414455"/>
                </a:solidFill>
                <a:latin typeface="方正兰亭黑简体" panose="02000000000000000000" pitchFamily="2" charset="-122"/>
                <a:ea typeface="方正兰亭黑简体" panose="02000000000000000000" pitchFamily="2" charset="-122"/>
              </a:rPr>
              <a:t>CONTENTS</a:t>
            </a:r>
            <a:endParaRPr lang="zh-CN" altLang="en-US" sz="1200" b="1" dirty="0">
              <a:solidFill>
                <a:srgbClr val="414455"/>
              </a:solidFill>
              <a:latin typeface="方正兰亭黑简体" panose="02000000000000000000" pitchFamily="2" charset="-122"/>
              <a:ea typeface="方正兰亭黑简体" panose="02000000000000000000" pitchFamily="2" charset="-122"/>
            </a:endParaRPr>
          </a:p>
        </p:txBody>
      </p:sp>
      <p:sp>
        <p:nvSpPr>
          <p:cNvPr id="2" name="文本框 1">
            <a:extLst>
              <a:ext uri="{FF2B5EF4-FFF2-40B4-BE49-F238E27FC236}">
                <a16:creationId xmlns:a16="http://schemas.microsoft.com/office/drawing/2014/main" id="{5D3E2943-397C-2056-E324-F0903B77068B}"/>
              </a:ext>
            </a:extLst>
          </p:cNvPr>
          <p:cNvSpPr txBox="1"/>
          <p:nvPr/>
        </p:nvSpPr>
        <p:spPr>
          <a:xfrm>
            <a:off x="913011" y="1127722"/>
            <a:ext cx="9793088" cy="5189177"/>
          </a:xfrm>
          <a:prstGeom prst="rect">
            <a:avLst/>
          </a:prstGeom>
          <a:noFill/>
        </p:spPr>
        <p:txBody>
          <a:bodyPr wrap="square" rtlCol="0">
            <a:spAutoFit/>
          </a:bodyPr>
          <a:lstStyle/>
          <a:p>
            <a:pPr>
              <a:lnSpc>
                <a:spcPct val="150000"/>
              </a:lnSpc>
            </a:pPr>
            <a:r>
              <a:rPr lang="en-US" altLang="zh-CN" sz="2800" b="1" dirty="0"/>
              <a:t>1. </a:t>
            </a:r>
            <a:r>
              <a:rPr lang="zh-CN" altLang="en-US" sz="2800" b="1" dirty="0"/>
              <a:t>研究背景</a:t>
            </a:r>
            <a:r>
              <a:rPr lang="en-US" altLang="zh-CN" sz="2800" b="1" dirty="0"/>
              <a:t>/</a:t>
            </a:r>
            <a:r>
              <a:rPr lang="zh-CN" altLang="en-US" sz="2800" b="1" dirty="0"/>
              <a:t>问题 </a:t>
            </a:r>
            <a:r>
              <a:rPr lang="en-US" altLang="zh-CN" sz="2800" b="1" dirty="0"/>
              <a:t>&amp; </a:t>
            </a:r>
            <a:r>
              <a:rPr lang="zh-CN" altLang="en-US" sz="2800" b="1" dirty="0"/>
              <a:t>意义</a:t>
            </a:r>
            <a:endParaRPr lang="en-US" altLang="zh-CN" sz="2800" b="1" dirty="0"/>
          </a:p>
          <a:p>
            <a:pPr marL="914400" lvl="1" indent="-457200">
              <a:lnSpc>
                <a:spcPct val="150000"/>
              </a:lnSpc>
              <a:buFont typeface="Wingdings" panose="05000000000000000000" pitchFamily="2" charset="2"/>
              <a:buChar char="p"/>
            </a:pPr>
            <a:r>
              <a:rPr lang="zh-CN" altLang="en-US" sz="2800" dirty="0"/>
              <a:t>什么背景下，哪些方面存在什么问题？</a:t>
            </a:r>
            <a:endParaRPr lang="en-US" altLang="zh-CN" sz="2800" dirty="0"/>
          </a:p>
          <a:p>
            <a:pPr marL="914400" lvl="1" indent="-457200">
              <a:lnSpc>
                <a:spcPct val="150000"/>
              </a:lnSpc>
              <a:buFont typeface="Wingdings" panose="05000000000000000000" pitchFamily="2" charset="2"/>
              <a:buChar char="p"/>
            </a:pPr>
            <a:r>
              <a:rPr lang="zh-CN" altLang="en-US" sz="2800" dirty="0"/>
              <a:t>有何研究意义？</a:t>
            </a:r>
            <a:endParaRPr lang="en-US" altLang="zh-CN" sz="2800" dirty="0"/>
          </a:p>
          <a:p>
            <a:pPr>
              <a:lnSpc>
                <a:spcPct val="150000"/>
              </a:lnSpc>
            </a:pPr>
            <a:r>
              <a:rPr lang="en-US" altLang="zh-CN" sz="2800" b="1" dirty="0"/>
              <a:t>2. </a:t>
            </a:r>
            <a:r>
              <a:rPr lang="zh-CN" altLang="en-US" sz="2800" b="1" dirty="0"/>
              <a:t>文献综述  </a:t>
            </a:r>
            <a:r>
              <a:rPr lang="en-US" altLang="zh-CN" sz="2800" b="1" dirty="0"/>
              <a:t>&amp; </a:t>
            </a:r>
            <a:r>
              <a:rPr lang="zh-CN" altLang="en-US" sz="2800" b="1" dirty="0"/>
              <a:t>相关研究</a:t>
            </a:r>
            <a:r>
              <a:rPr lang="en-US" altLang="zh-CN" sz="2800" b="1" dirty="0"/>
              <a:t>(</a:t>
            </a:r>
            <a:r>
              <a:rPr lang="zh-CN" altLang="en-US" sz="2800" b="1" dirty="0"/>
              <a:t>可能采取的方法</a:t>
            </a:r>
            <a:r>
              <a:rPr lang="en-US" altLang="zh-CN" sz="2800" b="1" dirty="0"/>
              <a:t>)</a:t>
            </a:r>
          </a:p>
          <a:p>
            <a:pPr marL="914400" lvl="1" indent="-457200">
              <a:lnSpc>
                <a:spcPct val="150000"/>
              </a:lnSpc>
              <a:buFont typeface="Wingdings" panose="05000000000000000000" pitchFamily="2" charset="2"/>
              <a:buChar char="p"/>
            </a:pPr>
            <a:r>
              <a:rPr lang="zh-CN" altLang="en-US" sz="2800" b="1" dirty="0"/>
              <a:t>用户认证</a:t>
            </a:r>
            <a:r>
              <a:rPr lang="zh-CN" altLang="en-US" sz="2800" dirty="0"/>
              <a:t>方案</a:t>
            </a:r>
            <a:endParaRPr lang="en-US" altLang="zh-CN" sz="2800" dirty="0"/>
          </a:p>
          <a:p>
            <a:pPr marL="914400" lvl="1" indent="-457200">
              <a:lnSpc>
                <a:spcPct val="150000"/>
              </a:lnSpc>
              <a:buFont typeface="Wingdings" panose="05000000000000000000" pitchFamily="2" charset="2"/>
              <a:buChar char="p"/>
            </a:pPr>
            <a:r>
              <a:rPr lang="zh-CN" altLang="en-US" sz="2800" b="1" dirty="0"/>
              <a:t>数据隐私</a:t>
            </a:r>
            <a:r>
              <a:rPr lang="zh-CN" altLang="en-US" sz="2800" dirty="0"/>
              <a:t>保护方案</a:t>
            </a:r>
            <a:endParaRPr lang="en-US" altLang="zh-CN" sz="2800" dirty="0"/>
          </a:p>
          <a:p>
            <a:pPr marL="914400" lvl="1" indent="-457200">
              <a:lnSpc>
                <a:spcPct val="150000"/>
              </a:lnSpc>
              <a:buFont typeface="Wingdings" panose="05000000000000000000" pitchFamily="2" charset="2"/>
              <a:buChar char="p"/>
            </a:pPr>
            <a:r>
              <a:rPr lang="zh-CN" altLang="en-US" sz="2800" b="1" dirty="0"/>
              <a:t>安全支付</a:t>
            </a:r>
            <a:r>
              <a:rPr lang="zh-CN" altLang="en-US" sz="2800" dirty="0"/>
              <a:t>方案</a:t>
            </a:r>
            <a:endParaRPr lang="en-US" altLang="zh-CN" sz="2800" dirty="0"/>
          </a:p>
          <a:p>
            <a:pPr>
              <a:lnSpc>
                <a:spcPct val="150000"/>
              </a:lnSpc>
            </a:pPr>
            <a:r>
              <a:rPr lang="en-US" altLang="zh-CN" sz="2800" b="1" dirty="0"/>
              <a:t>3. </a:t>
            </a:r>
            <a:r>
              <a:rPr lang="zh-CN" altLang="en-US" sz="2800" b="1" dirty="0"/>
              <a:t>预期成果及工作计划</a:t>
            </a:r>
            <a:endParaRPr lang="en-US" altLang="zh-CN" sz="2800" b="1" dirty="0"/>
          </a:p>
        </p:txBody>
      </p:sp>
    </p:spTree>
    <p:extLst>
      <p:ext uri="{BB962C8B-B14F-4D97-AF65-F5344CB8AC3E}">
        <p14:creationId xmlns:p14="http://schemas.microsoft.com/office/powerpoint/2010/main" val="1097793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anim calcmode="lin" valueType="num">
                                      <p:cBhvr>
                                        <p:cTn id="13" dur="1000" fill="hold"/>
                                        <p:tgtEl>
                                          <p:spTgt spid="79"/>
                                        </p:tgtEl>
                                        <p:attrNameLst>
                                          <p:attrName>ppt_x</p:attrName>
                                        </p:attrNameLst>
                                      </p:cBhvr>
                                      <p:tavLst>
                                        <p:tav tm="0">
                                          <p:val>
                                            <p:strVal val="#ppt_x"/>
                                          </p:val>
                                        </p:tav>
                                        <p:tav tm="100000">
                                          <p:val>
                                            <p:strVal val="#ppt_x"/>
                                          </p:val>
                                        </p:tav>
                                      </p:tavLst>
                                    </p:anim>
                                    <p:anim calcmode="lin" valueType="num">
                                      <p:cBhvr>
                                        <p:cTn id="14" dur="1000" fill="hold"/>
                                        <p:tgtEl>
                                          <p:spTgt spid="7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2" presetClass="entr" presetSubtype="0" fill="hold" grpId="0" nodeType="afterEffect">
                                  <p:stCondLst>
                                    <p:cond delay="0"/>
                                  </p:stCondLst>
                                  <p:iterate type="lt">
                                    <p:tmPct val="10000"/>
                                  </p:iterate>
                                  <p:childTnLst>
                                    <p:set>
                                      <p:cBhvr>
                                        <p:cTn id="17" dur="1" fill="hold">
                                          <p:stCondLst>
                                            <p:cond delay="0"/>
                                          </p:stCondLst>
                                        </p:cTn>
                                        <p:tgtEl>
                                          <p:spTgt spid="28"/>
                                        </p:tgtEl>
                                        <p:attrNameLst>
                                          <p:attrName>style.visibility</p:attrName>
                                        </p:attrNameLst>
                                      </p:cBhvr>
                                      <p:to>
                                        <p:strVal val="visible"/>
                                      </p:to>
                                    </p:set>
                                    <p:animScale>
                                      <p:cBhvr>
                                        <p:cTn id="18"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8"/>
                                        </p:tgtEl>
                                        <p:attrNameLst>
                                          <p:attrName>ppt_x</p:attrName>
                                          <p:attrName>ppt_y</p:attrName>
                                        </p:attrNameLst>
                                      </p:cBhvr>
                                    </p:animMotion>
                                    <p:animEffect transition="in" filter="fade">
                                      <p:cBhvr>
                                        <p:cTn id="20" dur="1000"/>
                                        <p:tgtEl>
                                          <p:spTgt spid="28"/>
                                        </p:tgtEl>
                                      </p:cBhvr>
                                    </p:animEffect>
                                  </p:childTnLst>
                                </p:cTn>
                              </p:par>
                            </p:childTnLst>
                          </p:cTn>
                        </p:par>
                        <p:par>
                          <p:cTn id="21" fill="hold">
                            <p:stCondLst>
                              <p:cond delay="2100"/>
                            </p:stCondLst>
                            <p:childTnLst>
                              <p:par>
                                <p:cTn id="22" presetID="47"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8" grpId="0"/>
      <p:bldP spid="79" grpId="0" animBg="1"/>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C288F5-CACD-1CC0-8531-845B1EFB8EDA}"/>
              </a:ext>
            </a:extLst>
          </p:cNvPr>
          <p:cNvSpPr txBox="1"/>
          <p:nvPr/>
        </p:nvSpPr>
        <p:spPr>
          <a:xfrm>
            <a:off x="1786062" y="746466"/>
            <a:ext cx="10264202" cy="3368871"/>
          </a:xfrm>
          <a:prstGeom prst="rect">
            <a:avLst/>
          </a:prstGeom>
          <a:noFill/>
        </p:spPr>
        <p:txBody>
          <a:bodyPr wrap="square">
            <a:spAutoFit/>
          </a:bodyPr>
          <a:lstStyle/>
          <a:p>
            <a:pPr marL="342900" lvl="0" indent="-342900" algn="just">
              <a:lnSpc>
                <a:spcPct val="150000"/>
              </a:lnSpc>
              <a:spcBef>
                <a:spcPts val="600"/>
              </a:spcBef>
              <a:spcAft>
                <a:spcPts val="0"/>
              </a:spcAft>
              <a:buFont typeface="+mj-lt"/>
              <a:buAutoNum type="arabicParen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设计一种</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适用于车联网环境的</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EVs</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高效</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匿名</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认证方案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，确保在大规模</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V2V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电力交易中实现快速、安全的身份</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认证</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，保护</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EVs</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身份隐私，防止身份伪造等攻击，提高认证效率与系统安全性</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设计</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一种</a:t>
            </a:r>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基于无证书聚合签密可容错的</a:t>
            </a:r>
            <a:r>
              <a:rPr lang="en-US" altLang="zh-CN" sz="1800" b="1" dirty="0">
                <a:effectLst/>
                <a:latin typeface="Calibri" panose="020F0502020204030204" pitchFamily="34" charset="0"/>
                <a:ea typeface="宋体" panose="02010600030101010101" pitchFamily="2" charset="-122"/>
                <a:cs typeface="Times New Roman" panose="02020603050405020304" pitchFamily="18" charset="0"/>
              </a:rPr>
              <a:t>V2V</a:t>
            </a:r>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数据隐私保护方案</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，实现高效、安全的数据</a:t>
            </a:r>
            <a:r>
              <a:rPr lang="zh-CN" altLang="en-US" dirty="0">
                <a:latin typeface="Calibri" panose="020F0502020204030204" pitchFamily="34" charset="0"/>
                <a:ea typeface="宋体" panose="02010600030101010101" pitchFamily="2" charset="-122"/>
                <a:cs typeface="Times New Roman" panose="02020603050405020304" pitchFamily="18" charset="0"/>
              </a:rPr>
              <a:t>处理及聚合</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，抵御常见攻击</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并</a:t>
            </a:r>
            <a:r>
              <a:rPr lang="zh-CN" altLang="en-US" dirty="0">
                <a:latin typeface="Calibri" panose="020F0502020204030204" pitchFamily="34" charset="0"/>
                <a:ea typeface="宋体" panose="02010600030101010101" pitchFamily="2" charset="-122"/>
                <a:cs typeface="Times New Roman" panose="02020603050405020304" pitchFamily="18" charset="0"/>
              </a:rPr>
              <a:t>保证</a:t>
            </a:r>
            <a:r>
              <a:rPr lang="en-US" altLang="zh-CN" dirty="0" err="1">
                <a:latin typeface="Calibri" panose="020F0502020204030204" pitchFamily="34" charset="0"/>
                <a:ea typeface="宋体" panose="02010600030101010101" pitchFamily="2" charset="-122"/>
                <a:cs typeface="Times New Roman" panose="02020603050405020304" pitchFamily="18" charset="0"/>
              </a:rPr>
              <a:t>IoV</a:t>
            </a:r>
            <a:r>
              <a:rPr lang="zh-CN" altLang="en-US" dirty="0">
                <a:latin typeface="Calibri" panose="020F0502020204030204" pitchFamily="34" charset="0"/>
                <a:ea typeface="宋体" panose="02010600030101010101" pitchFamily="2" charset="-122"/>
                <a:cs typeface="Times New Roman" panose="02020603050405020304" pitchFamily="18" charset="0"/>
              </a:rPr>
              <a:t>环境下数据传输安全，并尽可能提高效率</a:t>
            </a:r>
            <a:endParaRPr lang="zh-CN" altLang="zh-CN" sz="12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设计</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基于区块链的</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V2V</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电力交易安全支付方案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IoV</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下做到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保障交易双方在支付过程中隐私不泄露，利用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区块链等技术</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实现公平、安全的去中心化支付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并对各方案进行安全性分析，通过</a:t>
            </a:r>
            <a:r>
              <a:rPr lang="zh-CN" altLang="en-US" b="1" u="sng" kern="100" dirty="0">
                <a:latin typeface="Times New Roman" panose="02020603050405020304" pitchFamily="18" charset="0"/>
                <a:ea typeface="宋体" panose="02010600030101010101" pitchFamily="2" charset="-122"/>
                <a:cs typeface="Times New Roman" panose="02020603050405020304" pitchFamily="18" charset="0"/>
              </a:rPr>
              <a:t>理论和实验对比分析</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该研究方案在计算开销和通信开销更优</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aren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在国际期刊上发表一篇相关论文，并力争被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SCI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等期刊收录</a:t>
            </a:r>
            <a:endParaRPr lang="zh-CN" altLang="zh-CN" sz="1200" dirty="0">
              <a:effectLst/>
              <a:latin typeface="Calibri" panose="020F0502020204030204" pitchFamily="34" charset="0"/>
              <a:ea typeface="宋体" panose="02010600030101010101" pitchFamily="2" charset="-122"/>
              <a:cs typeface="Times New Roman" panose="02020603050405020304" pitchFamily="18" charset="0"/>
            </a:endParaRPr>
          </a:p>
        </p:txBody>
      </p:sp>
      <p:cxnSp>
        <p:nvCxnSpPr>
          <p:cNvPr id="4" name="直接连接符 3">
            <a:extLst>
              <a:ext uri="{FF2B5EF4-FFF2-40B4-BE49-F238E27FC236}">
                <a16:creationId xmlns:a16="http://schemas.microsoft.com/office/drawing/2014/main" id="{C7A7B209-1176-54A1-D18B-110172E6F94B}"/>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E05B945F-05DC-A29F-E1AA-9E1E408F6877}"/>
              </a:ext>
            </a:extLst>
          </p:cNvPr>
          <p:cNvSpPr txBox="1"/>
          <p:nvPr/>
        </p:nvSpPr>
        <p:spPr>
          <a:xfrm>
            <a:off x="-1" y="53968"/>
            <a:ext cx="6745660"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预计成果及工作计划</a:t>
            </a:r>
          </a:p>
        </p:txBody>
      </p:sp>
      <p:sp>
        <p:nvSpPr>
          <p:cNvPr id="6" name="文本框 5">
            <a:extLst>
              <a:ext uri="{FF2B5EF4-FFF2-40B4-BE49-F238E27FC236}">
                <a16:creationId xmlns:a16="http://schemas.microsoft.com/office/drawing/2014/main" id="{603F36D5-7A85-9201-3D2B-5E1F653AF98B}"/>
              </a:ext>
            </a:extLst>
          </p:cNvPr>
          <p:cNvSpPr txBox="1"/>
          <p:nvPr/>
        </p:nvSpPr>
        <p:spPr>
          <a:xfrm>
            <a:off x="13921" y="2241448"/>
            <a:ext cx="1293158" cy="400110"/>
          </a:xfrm>
          <a:prstGeom prst="rect">
            <a:avLst/>
          </a:prstGeom>
          <a:noFill/>
        </p:spPr>
        <p:txBody>
          <a:bodyPr wrap="square" rtlCol="0">
            <a:spAutoFit/>
          </a:bodyPr>
          <a:lstStyle/>
          <a:p>
            <a:r>
              <a:rPr lang="zh-CN" altLang="en-US" sz="2000" b="1" dirty="0">
                <a:highlight>
                  <a:srgbClr val="FFFF00"/>
                </a:highlight>
              </a:rPr>
              <a:t>预计成果</a:t>
            </a:r>
          </a:p>
        </p:txBody>
      </p:sp>
      <p:sp>
        <p:nvSpPr>
          <p:cNvPr id="7" name="左大括号 6">
            <a:extLst>
              <a:ext uri="{FF2B5EF4-FFF2-40B4-BE49-F238E27FC236}">
                <a16:creationId xmlns:a16="http://schemas.microsoft.com/office/drawing/2014/main" id="{52B16EB0-AF62-9A3F-5A7C-D26B40E0D65E}"/>
              </a:ext>
            </a:extLst>
          </p:cNvPr>
          <p:cNvSpPr/>
          <p:nvPr/>
        </p:nvSpPr>
        <p:spPr>
          <a:xfrm>
            <a:off x="1307078" y="965339"/>
            <a:ext cx="478983" cy="295232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9" name="图示 8">
            <a:extLst>
              <a:ext uri="{FF2B5EF4-FFF2-40B4-BE49-F238E27FC236}">
                <a16:creationId xmlns:a16="http://schemas.microsoft.com/office/drawing/2014/main" id="{7CF9BFBA-FD3E-2662-FB37-09A1F3A9A864}"/>
              </a:ext>
            </a:extLst>
          </p:cNvPr>
          <p:cNvGraphicFramePr/>
          <p:nvPr>
            <p:extLst>
              <p:ext uri="{D42A27DB-BD31-4B8C-83A1-F6EECF244321}">
                <p14:modId xmlns:p14="http://schemas.microsoft.com/office/powerpoint/2010/main" val="3212337419"/>
              </p:ext>
            </p:extLst>
          </p:nvPr>
        </p:nvGraphicFramePr>
        <p:xfrm>
          <a:off x="1201043" y="5022646"/>
          <a:ext cx="10765196" cy="1435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3458B825-03E2-AA7A-B2F9-68542E523F7C}"/>
              </a:ext>
            </a:extLst>
          </p:cNvPr>
          <p:cNvSpPr txBox="1"/>
          <p:nvPr/>
        </p:nvSpPr>
        <p:spPr>
          <a:xfrm>
            <a:off x="255363" y="4725144"/>
            <a:ext cx="432048" cy="1569660"/>
          </a:xfrm>
          <a:prstGeom prst="rect">
            <a:avLst/>
          </a:prstGeom>
          <a:noFill/>
        </p:spPr>
        <p:txBody>
          <a:bodyPr wrap="square" rtlCol="0">
            <a:spAutoFit/>
          </a:bodyPr>
          <a:lstStyle/>
          <a:p>
            <a:r>
              <a:rPr lang="zh-CN" altLang="en-US" sz="2400" b="1" dirty="0">
                <a:highlight>
                  <a:srgbClr val="FFFF00"/>
                </a:highlight>
              </a:rPr>
              <a:t>工作计划</a:t>
            </a:r>
          </a:p>
        </p:txBody>
      </p:sp>
    </p:spTree>
    <p:extLst>
      <p:ext uri="{BB962C8B-B14F-4D97-AF65-F5344CB8AC3E}">
        <p14:creationId xmlns:p14="http://schemas.microsoft.com/office/powerpoint/2010/main" val="142685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25BC7-64E8-C202-06CE-B8ED01E41CAA}"/>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7AF8B172-B9C1-2146-F277-A1052C51B6EB}"/>
              </a:ext>
            </a:extLst>
          </p:cNvPr>
          <p:cNvSpPr/>
          <p:nvPr/>
        </p:nvSpPr>
        <p:spPr>
          <a:xfrm>
            <a:off x="-23092" y="1916003"/>
            <a:ext cx="12218267" cy="3168352"/>
          </a:xfrm>
          <a:prstGeom prst="rect">
            <a:avLst/>
          </a:prstGeom>
          <a:solidFill>
            <a:schemeClr val="tx1">
              <a:lumMod val="95000"/>
              <a:lumOff val="5000"/>
              <a:alpha val="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E895D45-32CB-2E88-6652-1EC095E0F72A}"/>
              </a:ext>
            </a:extLst>
          </p:cNvPr>
          <p:cNvGrpSpPr/>
          <p:nvPr/>
        </p:nvGrpSpPr>
        <p:grpSpPr>
          <a:xfrm>
            <a:off x="2730280" y="2824413"/>
            <a:ext cx="1341120" cy="1209172"/>
            <a:chOff x="3720691" y="2824413"/>
            <a:chExt cx="1341120" cy="1209172"/>
          </a:xfrm>
        </p:grpSpPr>
        <p:sp>
          <p:nvSpPr>
            <p:cNvPr id="8" name="Freeform 5">
              <a:extLst>
                <a:ext uri="{FF2B5EF4-FFF2-40B4-BE49-F238E27FC236}">
                  <a16:creationId xmlns:a16="http://schemas.microsoft.com/office/drawing/2014/main" id="{267AD9F0-7963-E25E-FBF2-B67B13180F6E}"/>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
              <a:extLst>
                <a:ext uri="{FF2B5EF4-FFF2-40B4-BE49-F238E27FC236}">
                  <a16:creationId xmlns:a16="http://schemas.microsoft.com/office/drawing/2014/main" id="{C6977466-0846-EFE9-8362-7779332F5B0A}"/>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89">
            <a:extLst>
              <a:ext uri="{FF2B5EF4-FFF2-40B4-BE49-F238E27FC236}">
                <a16:creationId xmlns:a16="http://schemas.microsoft.com/office/drawing/2014/main" id="{29AF95D0-D1B8-2D44-EF46-24C2589895B0}"/>
              </a:ext>
            </a:extLst>
          </p:cNvPr>
          <p:cNvSpPr>
            <a:spLocks noEditPoints="1"/>
          </p:cNvSpPr>
          <p:nvPr/>
        </p:nvSpPr>
        <p:spPr bwMode="auto">
          <a:xfrm>
            <a:off x="3248321" y="3174257"/>
            <a:ext cx="316328" cy="509483"/>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TextBox 7">
            <a:extLst>
              <a:ext uri="{FF2B5EF4-FFF2-40B4-BE49-F238E27FC236}">
                <a16:creationId xmlns:a16="http://schemas.microsoft.com/office/drawing/2014/main" id="{F0FD510F-A289-6DF4-95B9-A9E3E252DB71}"/>
              </a:ext>
            </a:extLst>
          </p:cNvPr>
          <p:cNvSpPr>
            <a:spLocks noChangeArrowheads="1"/>
          </p:cNvSpPr>
          <p:nvPr/>
        </p:nvSpPr>
        <p:spPr bwMode="auto">
          <a:xfrm>
            <a:off x="4243079" y="3068960"/>
            <a:ext cx="74711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6600" b="1" dirty="0">
                <a:solidFill>
                  <a:srgbClr val="414455"/>
                </a:solidFill>
                <a:latin typeface="微软雅黑" pitchFamily="34" charset="-122"/>
                <a:ea typeface="微软雅黑" pitchFamily="34" charset="-122"/>
                <a:sym typeface="微软雅黑" pitchFamily="34" charset="-122"/>
              </a:rPr>
              <a:t>恳请老师批评指正</a:t>
            </a:r>
          </a:p>
        </p:txBody>
      </p:sp>
      <p:sp>
        <p:nvSpPr>
          <p:cNvPr id="20" name="TextBox 7">
            <a:extLst>
              <a:ext uri="{FF2B5EF4-FFF2-40B4-BE49-F238E27FC236}">
                <a16:creationId xmlns:a16="http://schemas.microsoft.com/office/drawing/2014/main" id="{806795ED-9B9D-10EB-09BB-B097E9710D38}"/>
              </a:ext>
            </a:extLst>
          </p:cNvPr>
          <p:cNvSpPr>
            <a:spLocks noChangeArrowheads="1"/>
          </p:cNvSpPr>
          <p:nvPr/>
        </p:nvSpPr>
        <p:spPr bwMode="auto">
          <a:xfrm>
            <a:off x="4243080" y="2792541"/>
            <a:ext cx="51119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2000" dirty="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rPr>
              <a:t>THANK YOU FOR YOUR GUIDANCE.</a:t>
            </a:r>
            <a:endParaRPr lang="zh-CN" altLang="en-US" sz="2000" dirty="0">
              <a:solidFill>
                <a:srgbClr val="414455"/>
              </a:solidFill>
              <a:latin typeface="方正兰亭黑简体" panose="02000000000000000000" pitchFamily="2" charset="-122"/>
              <a:ea typeface="方正兰亭黑简体" panose="02000000000000000000" pitchFamily="2" charset="-122"/>
              <a:cs typeface="LilyUPC" pitchFamily="34" charset="-34"/>
              <a:sym typeface="微软雅黑" pitchFamily="34" charset="-122"/>
            </a:endParaRPr>
          </a:p>
        </p:txBody>
      </p:sp>
      <p:grpSp>
        <p:nvGrpSpPr>
          <p:cNvPr id="24" name="组合 23">
            <a:extLst>
              <a:ext uri="{FF2B5EF4-FFF2-40B4-BE49-F238E27FC236}">
                <a16:creationId xmlns:a16="http://schemas.microsoft.com/office/drawing/2014/main" id="{500DDD52-852E-A7BA-F997-2C1B54CA0C04}"/>
              </a:ext>
            </a:extLst>
          </p:cNvPr>
          <p:cNvGrpSpPr/>
          <p:nvPr/>
        </p:nvGrpSpPr>
        <p:grpSpPr>
          <a:xfrm>
            <a:off x="8860608" y="2636912"/>
            <a:ext cx="278384" cy="184511"/>
            <a:chOff x="9482595" y="2565731"/>
            <a:chExt cx="278384" cy="184511"/>
          </a:xfrm>
        </p:grpSpPr>
        <p:sp>
          <p:nvSpPr>
            <p:cNvPr id="22" name="椭圆 21">
              <a:extLst>
                <a:ext uri="{FF2B5EF4-FFF2-40B4-BE49-F238E27FC236}">
                  <a16:creationId xmlns:a16="http://schemas.microsoft.com/office/drawing/2014/main" id="{CDFDA919-9050-58F8-DA76-0CAEF5FC01DD}"/>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F6F860C-2B97-721D-218D-4DE330374FF4}"/>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1299991E-2C52-B30A-A0E0-91DE5C98B42B}"/>
              </a:ext>
            </a:extLst>
          </p:cNvPr>
          <p:cNvSpPr>
            <a:spLocks/>
          </p:cNvSpPr>
          <p:nvPr/>
        </p:nvSpPr>
        <p:spPr bwMode="auto">
          <a:xfrm rot="1855731">
            <a:off x="2827097" y="2901968"/>
            <a:ext cx="1157449" cy="104357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82041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2" presetClass="emph" presetSubtype="0" fill="hold" nodeType="afterEffect">
                                  <p:stCondLst>
                                    <p:cond delay="0"/>
                                  </p:stCondLst>
                                  <p:childTnLst>
                                    <p:animRot by="120000">
                                      <p:cBhvr>
                                        <p:cTn id="11" dur="100" fill="hold">
                                          <p:stCondLst>
                                            <p:cond delay="0"/>
                                          </p:stCondLst>
                                        </p:cTn>
                                        <p:tgtEl>
                                          <p:spTgt spid="16"/>
                                        </p:tgtEl>
                                        <p:attrNameLst>
                                          <p:attrName>r</p:attrName>
                                        </p:attrNameLst>
                                      </p:cBhvr>
                                    </p:animRot>
                                    <p:animRot by="-240000">
                                      <p:cBhvr>
                                        <p:cTn id="12" dur="200" fill="hold">
                                          <p:stCondLst>
                                            <p:cond delay="200"/>
                                          </p:stCondLst>
                                        </p:cTn>
                                        <p:tgtEl>
                                          <p:spTgt spid="16"/>
                                        </p:tgtEl>
                                        <p:attrNameLst>
                                          <p:attrName>r</p:attrName>
                                        </p:attrNameLst>
                                      </p:cBhvr>
                                    </p:animRot>
                                    <p:animRot by="240000">
                                      <p:cBhvr>
                                        <p:cTn id="13" dur="200" fill="hold">
                                          <p:stCondLst>
                                            <p:cond delay="400"/>
                                          </p:stCondLst>
                                        </p:cTn>
                                        <p:tgtEl>
                                          <p:spTgt spid="16"/>
                                        </p:tgtEl>
                                        <p:attrNameLst>
                                          <p:attrName>r</p:attrName>
                                        </p:attrNameLst>
                                      </p:cBhvr>
                                    </p:animRot>
                                    <p:animRot by="-240000">
                                      <p:cBhvr>
                                        <p:cTn id="14" dur="200" fill="hold">
                                          <p:stCondLst>
                                            <p:cond delay="600"/>
                                          </p:stCondLst>
                                        </p:cTn>
                                        <p:tgtEl>
                                          <p:spTgt spid="16"/>
                                        </p:tgtEl>
                                        <p:attrNameLst>
                                          <p:attrName>r</p:attrName>
                                        </p:attrNameLst>
                                      </p:cBhvr>
                                    </p:animRot>
                                    <p:animRot by="120000">
                                      <p:cBhvr>
                                        <p:cTn id="15" dur="200" fill="hold">
                                          <p:stCondLst>
                                            <p:cond delay="800"/>
                                          </p:stCondLst>
                                        </p:cTn>
                                        <p:tgtEl>
                                          <p:spTgt spid="16"/>
                                        </p:tgtEl>
                                        <p:attrNameLst>
                                          <p:attrName>r</p:attrName>
                                        </p:attrNameLst>
                                      </p:cBhvr>
                                    </p:animRo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2000"/>
                                        <p:tgtEl>
                                          <p:spTgt spid="25"/>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38" presetClass="entr" presetSubtype="0" accel="50000" fill="hold" grpId="0" nodeType="withEffect">
                                  <p:stCondLst>
                                    <p:cond delay="1000"/>
                                  </p:stCondLst>
                                  <p:iterate type="lt">
                                    <p:tmPct val="50000"/>
                                  </p:iterate>
                                  <p:childTnLst>
                                    <p:set>
                                      <p:cBhvr>
                                        <p:cTn id="25" dur="1" fill="hold">
                                          <p:stCondLst>
                                            <p:cond delay="0"/>
                                          </p:stCondLst>
                                        </p:cTn>
                                        <p:tgtEl>
                                          <p:spTgt spid="20"/>
                                        </p:tgtEl>
                                        <p:attrNameLst>
                                          <p:attrName>style.visibility</p:attrName>
                                        </p:attrNameLst>
                                      </p:cBhvr>
                                      <p:to>
                                        <p:strVal val="visible"/>
                                      </p:to>
                                    </p:set>
                                    <p:set>
                                      <p:cBhvr>
                                        <p:cTn id="26" dur="114" fill="hold">
                                          <p:stCondLst>
                                            <p:cond delay="0"/>
                                          </p:stCondLst>
                                        </p:cTn>
                                        <p:tgtEl>
                                          <p:spTgt spid="20"/>
                                        </p:tgtEl>
                                        <p:attrNameLst>
                                          <p:attrName>style.rotation</p:attrName>
                                        </p:attrNameLst>
                                      </p:cBhvr>
                                      <p:to>
                                        <p:strVal val="-45.0"/>
                                      </p:to>
                                    </p:set>
                                    <p:anim calcmode="lin" valueType="num">
                                      <p:cBhvr>
                                        <p:cTn id="2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2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2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3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par>
                                <p:cTn id="31" presetID="52" presetClass="entr" presetSubtype="0" fill="hold" grpId="0" nodeType="withEffect">
                                  <p:stCondLst>
                                    <p:cond delay="1500"/>
                                  </p:stCondLst>
                                  <p:iterate type="lt">
                                    <p:tmPct val="10000"/>
                                  </p:iterate>
                                  <p:childTnLst>
                                    <p:set>
                                      <p:cBhvr>
                                        <p:cTn id="32" dur="1" fill="hold">
                                          <p:stCondLst>
                                            <p:cond delay="0"/>
                                          </p:stCondLst>
                                        </p:cTn>
                                        <p:tgtEl>
                                          <p:spTgt spid="19"/>
                                        </p:tgtEl>
                                        <p:attrNameLst>
                                          <p:attrName>style.visibility</p:attrName>
                                        </p:attrNameLst>
                                      </p:cBhvr>
                                      <p:to>
                                        <p:strVal val="visible"/>
                                      </p:to>
                                    </p:set>
                                    <p:animScale>
                                      <p:cBhvr>
                                        <p:cTn id="3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9"/>
                                        </p:tgtEl>
                                        <p:attrNameLst>
                                          <p:attrName>ppt_x</p:attrName>
                                          <p:attrName>ppt_y</p:attrName>
                                        </p:attrNameLst>
                                      </p:cBhvr>
                                    </p:animMotion>
                                    <p:animEffect transition="in" filter="fade">
                                      <p:cBhvr>
                                        <p:cTn id="35" dur="1000"/>
                                        <p:tgtEl>
                                          <p:spTgt spid="19"/>
                                        </p:tgtEl>
                                      </p:cBhvr>
                                    </p:animEffect>
                                  </p:childTnLst>
                                </p:cTn>
                              </p:par>
                            </p:childTnLst>
                          </p:cTn>
                        </p:par>
                        <p:par>
                          <p:cTn id="36" fill="hold">
                            <p:stCondLst>
                              <p:cond delay="5625"/>
                            </p:stCondLst>
                            <p:childTnLst>
                              <p:par>
                                <p:cTn id="37" presetID="42"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28007-AD53-15FD-57D6-B2156C350019}"/>
            </a:ext>
          </a:extLst>
        </p:cNvPr>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603FC123-00BA-87A8-7C70-CC4FFB383B00}"/>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10E94FB-C787-20E1-4AAC-90C85640988E}"/>
              </a:ext>
            </a:extLst>
          </p:cNvPr>
          <p:cNvSpPr txBox="1"/>
          <p:nvPr/>
        </p:nvSpPr>
        <p:spPr>
          <a:xfrm>
            <a:off x="-1" y="53968"/>
            <a:ext cx="6745660"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附录</a:t>
            </a:r>
            <a:r>
              <a:rPr lang="en-US" altLang="zh-CN" b="1" dirty="0">
                <a:solidFill>
                  <a:srgbClr val="414455"/>
                </a:solidFill>
                <a:latin typeface="微软雅黑" pitchFamily="34" charset="-122"/>
                <a:ea typeface="微软雅黑" pitchFamily="34" charset="-122"/>
              </a:rPr>
              <a:t>——</a:t>
            </a:r>
            <a:r>
              <a:rPr lang="zh-CN" altLang="en-US" b="1" dirty="0">
                <a:solidFill>
                  <a:srgbClr val="414455"/>
                </a:solidFill>
                <a:latin typeface="微软雅黑" pitchFamily="34" charset="-122"/>
                <a:ea typeface="微软雅黑" pitchFamily="34" charset="-122"/>
              </a:rPr>
              <a:t>实验</a:t>
            </a:r>
          </a:p>
        </p:txBody>
      </p:sp>
      <p:sp>
        <p:nvSpPr>
          <p:cNvPr id="3" name="文本框 2">
            <a:extLst>
              <a:ext uri="{FF2B5EF4-FFF2-40B4-BE49-F238E27FC236}">
                <a16:creationId xmlns:a16="http://schemas.microsoft.com/office/drawing/2014/main" id="{CAA8D281-6248-2AD9-91DF-D419687740F2}"/>
              </a:ext>
            </a:extLst>
          </p:cNvPr>
          <p:cNvSpPr txBox="1"/>
          <p:nvPr/>
        </p:nvSpPr>
        <p:spPr>
          <a:xfrm>
            <a:off x="336947" y="620688"/>
            <a:ext cx="11017224" cy="7137018"/>
          </a:xfrm>
          <a:prstGeom prst="rect">
            <a:avLst/>
          </a:prstGeom>
          <a:noFill/>
        </p:spPr>
        <p:txBody>
          <a:bodyPr wrap="square">
            <a:spAutoFit/>
          </a:bodyPr>
          <a:lstStyle/>
          <a:p>
            <a:pPr algn="l">
              <a:lnSpc>
                <a:spcPct val="125000"/>
              </a:lnSpc>
            </a:pPr>
            <a:r>
              <a:rPr lang="en-US" altLang="zh-CN" sz="2800" i="0" dirty="0">
                <a:solidFill>
                  <a:srgbClr val="1F2328"/>
                </a:solidFill>
                <a:effectLst/>
                <a:latin typeface="-apple-system"/>
              </a:rPr>
              <a:t>1. </a:t>
            </a:r>
            <a:r>
              <a:rPr lang="en-US" altLang="zh-CN" sz="2800" b="1" i="0" dirty="0">
                <a:solidFill>
                  <a:srgbClr val="1F2328"/>
                </a:solidFill>
                <a:effectLst/>
                <a:latin typeface="-apple-system"/>
                <a:hlinkClick r:id="rId2"/>
              </a:rPr>
              <a:t>The MIRACL Core Cryptographic Library</a:t>
            </a:r>
            <a:endParaRPr lang="en-US" altLang="zh-CN" sz="2800" b="1" i="0" dirty="0">
              <a:solidFill>
                <a:srgbClr val="1F2328"/>
              </a:solidFill>
              <a:effectLst/>
              <a:latin typeface="-apple-system"/>
            </a:endParaRPr>
          </a:p>
          <a:p>
            <a:pPr marL="914400" lvl="1" indent="-457200">
              <a:lnSpc>
                <a:spcPct val="125000"/>
              </a:lnSpc>
              <a:buFont typeface="Arial" panose="020B0604020202020204" pitchFamily="34" charset="0"/>
              <a:buChar char="•"/>
            </a:pPr>
            <a:r>
              <a:rPr lang="en-US" altLang="zh-CN" sz="2400" b="0" i="0" dirty="0">
                <a:solidFill>
                  <a:srgbClr val="1F2328"/>
                </a:solidFill>
                <a:effectLst/>
                <a:latin typeface="-apple-system"/>
              </a:rPr>
              <a:t>supports </a:t>
            </a:r>
            <a:r>
              <a:rPr lang="en-US" altLang="zh-CN" sz="2400" b="1" i="1" u="sng" dirty="0">
                <a:solidFill>
                  <a:srgbClr val="1F2328"/>
                </a:solidFill>
                <a:effectLst/>
                <a:latin typeface="-apple-system"/>
              </a:rPr>
              <a:t>elliptic curve cryptography</a:t>
            </a:r>
            <a:r>
              <a:rPr lang="en-US" altLang="zh-CN" sz="2400" b="0" i="0" dirty="0">
                <a:solidFill>
                  <a:srgbClr val="1F2328"/>
                </a:solidFill>
                <a:effectLst/>
                <a:latin typeface="-apple-system"/>
              </a:rPr>
              <a:t>, pairing-friendly curve cryptography, RSA, AES symmetric encryption and hash functions.</a:t>
            </a:r>
          </a:p>
          <a:p>
            <a:pPr marL="914400" lvl="1" indent="-457200">
              <a:lnSpc>
                <a:spcPct val="125000"/>
              </a:lnSpc>
              <a:buFont typeface="Arial" panose="020B0604020202020204" pitchFamily="34" charset="0"/>
              <a:buChar char="•"/>
            </a:pPr>
            <a:endParaRPr lang="en-US" altLang="zh-CN" sz="2800" b="0" i="0" dirty="0">
              <a:solidFill>
                <a:srgbClr val="1F2328"/>
              </a:solidFill>
              <a:effectLst/>
              <a:latin typeface="-apple-system"/>
            </a:endParaRPr>
          </a:p>
          <a:p>
            <a:pPr algn="just">
              <a:lnSpc>
                <a:spcPct val="125000"/>
              </a:lnSpc>
            </a:pPr>
            <a:r>
              <a:rPr lang="en-US" altLang="zh-CN" sz="2800" dirty="0"/>
              <a:t>2. </a:t>
            </a:r>
            <a:r>
              <a:rPr lang="en-US" altLang="zh-CN" sz="2800" b="0" i="0" dirty="0" err="1">
                <a:effectLst/>
                <a:latin typeface="Metropolis"/>
                <a:hlinkClick r:id="rId3"/>
              </a:rPr>
              <a:t>Proverif</a:t>
            </a:r>
            <a:r>
              <a:rPr lang="zh-CN" altLang="en-US" sz="2800" b="0" i="0" dirty="0">
                <a:effectLst/>
                <a:latin typeface="Metropolis"/>
              </a:rPr>
              <a:t>形式化工具</a:t>
            </a:r>
            <a:endParaRPr lang="en-US" altLang="zh-CN" sz="2800" b="0" i="0" dirty="0">
              <a:effectLst/>
              <a:latin typeface="Metropolis"/>
            </a:endParaRPr>
          </a:p>
          <a:p>
            <a:pPr marL="742950" lvl="1" indent="-285750">
              <a:lnSpc>
                <a:spcPct val="125000"/>
              </a:lnSpc>
              <a:buFont typeface="Arial" panose="020B0604020202020204" pitchFamily="34" charset="0"/>
              <a:buChar char="•"/>
            </a:pPr>
            <a:r>
              <a:rPr lang="en-US" altLang="zh-CN" sz="2400" dirty="0"/>
              <a:t>Bruno Blanchet </a:t>
            </a:r>
            <a:r>
              <a:rPr lang="zh-CN" altLang="en-US" sz="2400" dirty="0"/>
              <a:t>开发的基于</a:t>
            </a:r>
            <a:r>
              <a:rPr lang="en-US" altLang="zh-CN" sz="2400" dirty="0" err="1"/>
              <a:t>Dolev</a:t>
            </a:r>
            <a:r>
              <a:rPr lang="en-US" altLang="zh-CN" sz="2400" dirty="0"/>
              <a:t>-Yao</a:t>
            </a:r>
            <a:r>
              <a:rPr lang="zh-CN" altLang="en-US" sz="2400" dirty="0"/>
              <a:t>模型的形式化</a:t>
            </a:r>
            <a:r>
              <a:rPr lang="zh-CN" altLang="en-US" sz="2400" b="1" dirty="0"/>
              <a:t>自动验证密码学协议</a:t>
            </a:r>
            <a:r>
              <a:rPr lang="zh-CN" altLang="en-US" sz="2400" dirty="0"/>
              <a:t>工具</a:t>
            </a:r>
            <a:endParaRPr lang="en-US" altLang="zh-CN" sz="2400" dirty="0"/>
          </a:p>
          <a:p>
            <a:pPr marL="742950" lvl="1" indent="-285750">
              <a:lnSpc>
                <a:spcPct val="125000"/>
              </a:lnSpc>
              <a:buFont typeface="Arial" panose="020B0604020202020204" pitchFamily="34" charset="0"/>
              <a:buChar char="•"/>
            </a:pPr>
            <a:endParaRPr lang="en-US" altLang="zh-CN" sz="2400" dirty="0"/>
          </a:p>
          <a:p>
            <a:pPr marL="514350" indent="-514350">
              <a:lnSpc>
                <a:spcPct val="125000"/>
              </a:lnSpc>
              <a:buAutoNum type="arabicPeriod" startAt="3"/>
            </a:pPr>
            <a:r>
              <a:rPr lang="en-US" altLang="zh-CN" sz="2800" dirty="0">
                <a:latin typeface="Metropolis"/>
                <a:hlinkClick r:id="rId4"/>
              </a:rPr>
              <a:t>Hyperledger Fabric </a:t>
            </a:r>
            <a:r>
              <a:rPr lang="zh-CN" altLang="en-US" sz="2800" dirty="0">
                <a:latin typeface="Metropolis"/>
              </a:rPr>
              <a:t>区块链网络环境，模拟支付过程</a:t>
            </a:r>
            <a:endParaRPr lang="en-US" altLang="zh-CN" sz="2800" dirty="0">
              <a:latin typeface="Metropolis"/>
            </a:endParaRPr>
          </a:p>
          <a:p>
            <a:pPr marL="514350" indent="-514350">
              <a:lnSpc>
                <a:spcPct val="125000"/>
              </a:lnSpc>
              <a:buAutoNum type="arabicPeriod" startAt="3"/>
            </a:pPr>
            <a:endParaRPr lang="en-US" altLang="zh-CN" sz="2800" dirty="0">
              <a:latin typeface="Metropolis"/>
            </a:endParaRPr>
          </a:p>
          <a:p>
            <a:pPr>
              <a:lnSpc>
                <a:spcPct val="125000"/>
              </a:lnSpc>
            </a:pPr>
            <a:r>
              <a:rPr lang="en-US" altLang="zh-CN" sz="2800" dirty="0"/>
              <a:t>4. </a:t>
            </a:r>
            <a:r>
              <a:rPr lang="zh-CN" altLang="en-US" sz="2800" dirty="0"/>
              <a:t>区块链测试平台</a:t>
            </a:r>
            <a:r>
              <a:rPr lang="en-US" altLang="zh-CN" sz="2800" dirty="0"/>
              <a:t>——</a:t>
            </a:r>
            <a:r>
              <a:rPr lang="en-US" altLang="zh-CN" sz="2800" b="1" i="0" dirty="0" err="1">
                <a:solidFill>
                  <a:srgbClr val="1F2328"/>
                </a:solidFill>
                <a:effectLst/>
                <a:latin typeface="-apple-system"/>
                <a:hlinkClick r:id="rId5"/>
              </a:rPr>
              <a:t>BlockEmulator</a:t>
            </a:r>
            <a:r>
              <a:rPr lang="en-US" altLang="zh-CN" sz="2800" i="0" dirty="0">
                <a:solidFill>
                  <a:srgbClr val="1F2328"/>
                </a:solidFill>
                <a:effectLst/>
                <a:latin typeface="-apple-system"/>
              </a:rPr>
              <a:t>[44]</a:t>
            </a:r>
          </a:p>
          <a:p>
            <a:pPr marL="742950" lvl="1" indent="-285750">
              <a:lnSpc>
                <a:spcPct val="125000"/>
              </a:lnSpc>
              <a:buFont typeface="Arial" panose="020B0604020202020204" pitchFamily="34" charset="0"/>
              <a:buChar char="•"/>
            </a:pPr>
            <a:r>
              <a:rPr lang="zh-CN" altLang="en-US" sz="2400" b="0" i="0" dirty="0">
                <a:solidFill>
                  <a:srgbClr val="1F2328"/>
                </a:solidFill>
                <a:effectLst/>
                <a:latin typeface="-apple-system"/>
              </a:rPr>
              <a:t>验证自己的</a:t>
            </a:r>
            <a:r>
              <a:rPr lang="zh-CN" altLang="en-US" sz="2400" b="1" i="0" dirty="0">
                <a:solidFill>
                  <a:srgbClr val="1F2328"/>
                </a:solidFill>
                <a:effectLst/>
                <a:latin typeface="-apple-system"/>
              </a:rPr>
              <a:t>区块链共识协议</a:t>
            </a:r>
            <a:r>
              <a:rPr lang="zh-CN" altLang="en-US" sz="2400" b="0" i="0" dirty="0">
                <a:solidFill>
                  <a:srgbClr val="1F2328"/>
                </a:solidFill>
                <a:effectLst/>
                <a:latin typeface="-apple-system"/>
              </a:rPr>
              <a:t>和区块链分片协议</a:t>
            </a:r>
            <a:endParaRPr lang="en-US" altLang="zh-CN" sz="2400" b="1" i="0" dirty="0">
              <a:solidFill>
                <a:srgbClr val="1F2328"/>
              </a:solidFill>
              <a:effectLst/>
              <a:latin typeface="-apple-system"/>
            </a:endParaRPr>
          </a:p>
          <a:p>
            <a:pPr>
              <a:lnSpc>
                <a:spcPct val="125000"/>
              </a:lnSpc>
            </a:pPr>
            <a:endParaRPr lang="en-US" altLang="zh-CN" sz="2800" b="0" i="0" dirty="0">
              <a:effectLst/>
              <a:latin typeface="Metropolis"/>
            </a:endParaRPr>
          </a:p>
          <a:p>
            <a:pPr>
              <a:lnSpc>
                <a:spcPct val="125000"/>
              </a:lnSpc>
            </a:pPr>
            <a:endParaRPr lang="en-US" altLang="zh-CN" sz="2800" b="0" i="0" dirty="0">
              <a:effectLst/>
              <a:latin typeface="Metropolis"/>
            </a:endParaRPr>
          </a:p>
          <a:p>
            <a:pPr marL="457200" indent="-457200">
              <a:lnSpc>
                <a:spcPct val="125000"/>
              </a:lnSpc>
              <a:buFont typeface="Arial" panose="020B0604020202020204" pitchFamily="34" charset="0"/>
              <a:buChar char="•"/>
            </a:pPr>
            <a:endParaRPr lang="en-US" altLang="zh-CN" sz="2400" b="0" i="0" dirty="0">
              <a:solidFill>
                <a:srgbClr val="1F2328"/>
              </a:solidFill>
              <a:effectLst/>
              <a:latin typeface="-apple-system"/>
            </a:endParaRPr>
          </a:p>
        </p:txBody>
      </p:sp>
      <p:sp>
        <p:nvSpPr>
          <p:cNvPr id="14" name="文本框 13">
            <a:extLst>
              <a:ext uri="{FF2B5EF4-FFF2-40B4-BE49-F238E27FC236}">
                <a16:creationId xmlns:a16="http://schemas.microsoft.com/office/drawing/2014/main" id="{637192B8-B1FC-611A-55DF-7F054E6614E3}"/>
              </a:ext>
            </a:extLst>
          </p:cNvPr>
          <p:cNvSpPr txBox="1"/>
          <p:nvPr/>
        </p:nvSpPr>
        <p:spPr>
          <a:xfrm>
            <a:off x="33582" y="6349375"/>
            <a:ext cx="12146259" cy="461665"/>
          </a:xfrm>
          <a:prstGeom prst="rect">
            <a:avLst/>
          </a:prstGeom>
          <a:noFill/>
        </p:spPr>
        <p:txBody>
          <a:bodyPr wrap="square" rtlCol="0">
            <a:spAutoFit/>
          </a:bodyPr>
          <a:lstStyle/>
          <a:p>
            <a:r>
              <a:rPr lang="en-US" altLang="zh-CN" sz="1200" dirty="0">
                <a:solidFill>
                  <a:srgbClr val="212529"/>
                </a:solidFill>
                <a:latin typeface="Poppins-Regular"/>
              </a:rPr>
              <a:t>[44]</a:t>
            </a:r>
            <a:r>
              <a:rPr lang="en-US" altLang="zh-CN" sz="1200" b="0" i="0" dirty="0">
                <a:solidFill>
                  <a:srgbClr val="212529"/>
                </a:solidFill>
                <a:effectLst/>
                <a:latin typeface="Poppins-Regular"/>
              </a:rPr>
              <a:t>Huang, H., Ye, G., Chen, Q., Yin, Z., Luo, X., Lin, J., Li, T., Yang, Q., &amp; Zheng, Z. (2023). </a:t>
            </a:r>
            <a:r>
              <a:rPr lang="en-US" altLang="zh-CN" sz="1200" b="0" i="0" dirty="0" err="1">
                <a:solidFill>
                  <a:srgbClr val="212529"/>
                </a:solidFill>
                <a:effectLst/>
                <a:latin typeface="Poppins-Regular"/>
              </a:rPr>
              <a:t>BlockEmulator</a:t>
            </a:r>
            <a:r>
              <a:rPr lang="en-US" altLang="zh-CN" sz="1200" b="0" i="0" dirty="0">
                <a:solidFill>
                  <a:srgbClr val="212529"/>
                </a:solidFill>
                <a:effectLst/>
                <a:latin typeface="Poppins-Regular"/>
              </a:rPr>
              <a:t>: An Emulator Enabling to Test Blockchain Sharding Protocols</a:t>
            </a:r>
            <a:r>
              <a:rPr lang="en-US" altLang="zh-CN" sz="1200" b="0" i="1" dirty="0">
                <a:solidFill>
                  <a:srgbClr val="212529"/>
                </a:solidFill>
                <a:effectLst/>
                <a:latin typeface="Poppins-Regular"/>
              </a:rPr>
              <a:t>. </a:t>
            </a:r>
            <a:r>
              <a:rPr lang="en-US" altLang="zh-CN" sz="1200" b="0" i="1" dirty="0" err="1">
                <a:solidFill>
                  <a:srgbClr val="212529"/>
                </a:solidFill>
                <a:effectLst/>
                <a:latin typeface="Poppins-Regular"/>
              </a:rPr>
              <a:t>arXiv</a:t>
            </a:r>
            <a:r>
              <a:rPr lang="en-US" altLang="zh-CN" sz="1200" b="0" i="1" dirty="0">
                <a:solidFill>
                  <a:srgbClr val="212529"/>
                </a:solidFill>
                <a:effectLst/>
                <a:latin typeface="Poppins-Regular"/>
              </a:rPr>
              <a:t> preprint </a:t>
            </a:r>
            <a:r>
              <a:rPr lang="en-US" altLang="zh-CN" sz="1200" b="0" i="1" u="none" strike="noStrike" dirty="0">
                <a:solidFill>
                  <a:srgbClr val="666666"/>
                </a:solidFill>
                <a:effectLst/>
                <a:latin typeface="Poppins-Regular"/>
                <a:hlinkClick r:id="rId6"/>
              </a:rPr>
              <a:t>arXiv:2311.03612</a:t>
            </a:r>
            <a:r>
              <a:rPr lang="en-US" altLang="zh-CN" sz="1200" b="0" i="0" dirty="0">
                <a:solidFill>
                  <a:srgbClr val="212529"/>
                </a:solidFill>
                <a:effectLst/>
                <a:latin typeface="Poppins-Regular"/>
              </a:rPr>
              <a:t>.</a:t>
            </a:r>
            <a:endParaRPr lang="en-US" altLang="zh-C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39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637077"/>
            <a:ext cx="3720434" cy="16207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5432122" y="2618614"/>
            <a:ext cx="6552728" cy="1620772"/>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1" name="TextBox 80"/>
          <p:cNvSpPr txBox="1"/>
          <p:nvPr/>
        </p:nvSpPr>
        <p:spPr>
          <a:xfrm flipH="1">
            <a:off x="5881563" y="2788464"/>
            <a:ext cx="360040" cy="1107996"/>
          </a:xfrm>
          <a:prstGeom prst="rect">
            <a:avLst/>
          </a:prstGeom>
          <a:noFill/>
        </p:spPr>
        <p:txBody>
          <a:bodyPr wrap="square" rtlCol="0">
            <a:spAutoFit/>
          </a:bodyPr>
          <a:lstStyle/>
          <a:p>
            <a:pPr algn="ctr"/>
            <a:r>
              <a:rPr lang="id-ID" sz="6600" b="1" dirty="0">
                <a:solidFill>
                  <a:schemeClr val="bg1"/>
                </a:solidFill>
                <a:latin typeface="方正兰亭黑简体" panose="02000000000000000000" pitchFamily="2" charset="-122"/>
                <a:ea typeface="方正兰亭黑简体" panose="02000000000000000000" pitchFamily="2" charset="-122"/>
              </a:rPr>
              <a:t>1</a:t>
            </a:r>
          </a:p>
        </p:txBody>
      </p:sp>
      <p:sp>
        <p:nvSpPr>
          <p:cNvPr id="112" name="文本框 9"/>
          <p:cNvSpPr txBox="1"/>
          <p:nvPr/>
        </p:nvSpPr>
        <p:spPr>
          <a:xfrm>
            <a:off x="6777243" y="3092393"/>
            <a:ext cx="3928856" cy="500137"/>
          </a:xfrm>
          <a:prstGeom prst="rect">
            <a:avLst/>
          </a:prstGeom>
          <a:noFill/>
        </p:spPr>
        <p:txBody>
          <a:bodyPr wrap="square" lIns="68580" tIns="34290" rIns="68580" bIns="34290" rtlCol="0">
            <a:spAutoFit/>
          </a:bodyPr>
          <a:lstStyle/>
          <a:p>
            <a:pPr marL="0" lvl="1"/>
            <a:r>
              <a:rPr lang="zh-CN" altLang="en-US" sz="2800" b="1" dirty="0">
                <a:solidFill>
                  <a:schemeClr val="bg1"/>
                </a:solidFill>
                <a:latin typeface="微软雅黑" pitchFamily="34" charset="-122"/>
                <a:ea typeface="微软雅黑" pitchFamily="34" charset="-122"/>
              </a:rPr>
              <a:t>研究背景</a:t>
            </a:r>
            <a:r>
              <a:rPr lang="en-US" altLang="zh-CN" sz="2800" b="1" dirty="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问题 </a:t>
            </a:r>
            <a:r>
              <a:rPr lang="en-US" altLang="zh-CN" sz="2800" b="1" dirty="0">
                <a:solidFill>
                  <a:schemeClr val="bg1"/>
                </a:solidFill>
                <a:latin typeface="微软雅黑" pitchFamily="34" charset="-122"/>
                <a:ea typeface="微软雅黑" pitchFamily="34" charset="-122"/>
              </a:rPr>
              <a:t>&amp; </a:t>
            </a:r>
            <a:r>
              <a:rPr lang="zh-CN" altLang="en-US" sz="2800" b="1" dirty="0">
                <a:solidFill>
                  <a:schemeClr val="bg1"/>
                </a:solidFill>
                <a:latin typeface="微软雅黑" pitchFamily="34" charset="-122"/>
                <a:ea typeface="微软雅黑" pitchFamily="34" charset="-122"/>
              </a:rPr>
              <a:t>意义</a:t>
            </a:r>
          </a:p>
        </p:txBody>
      </p:sp>
      <p:grpSp>
        <p:nvGrpSpPr>
          <p:cNvPr id="171" name="组合 170"/>
          <p:cNvGrpSpPr/>
          <p:nvPr/>
        </p:nvGrpSpPr>
        <p:grpSpPr>
          <a:xfrm>
            <a:off x="2753554" y="2651020"/>
            <a:ext cx="1846387" cy="1664728"/>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879988" y="2765015"/>
            <a:ext cx="1593518" cy="143673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nvGrpSpPr>
          <p:cNvPr id="182" name="组合 181"/>
          <p:cNvGrpSpPr/>
          <p:nvPr/>
        </p:nvGrpSpPr>
        <p:grpSpPr>
          <a:xfrm>
            <a:off x="4468898" y="2771587"/>
            <a:ext cx="278384" cy="184511"/>
            <a:chOff x="9482595" y="2565731"/>
            <a:chExt cx="278384" cy="184511"/>
          </a:xfrm>
        </p:grpSpPr>
        <p:sp>
          <p:nvSpPr>
            <p:cNvPr id="183" name="椭圆 18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Freeform 126"/>
          <p:cNvSpPr>
            <a:spLocks noChangeAspect="1" noEditPoints="1"/>
          </p:cNvSpPr>
          <p:nvPr/>
        </p:nvSpPr>
        <p:spPr bwMode="auto">
          <a:xfrm>
            <a:off x="3456129" y="3144509"/>
            <a:ext cx="528610" cy="661452"/>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38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0-#ppt_w/2"/>
                                          </p:val>
                                        </p:tav>
                                        <p:tav tm="100000">
                                          <p:val>
                                            <p:strVal val="#ppt_x"/>
                                          </p:val>
                                        </p:tav>
                                      </p:tavLst>
                                    </p:anim>
                                    <p:anim calcmode="lin" valueType="num">
                                      <p:cBhvr additive="base">
                                        <p:cTn id="8" dur="500" fill="hold"/>
                                        <p:tgtEl>
                                          <p:spTgt spid="17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0-#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0-#ppt_w/2"/>
                                          </p:val>
                                        </p:tav>
                                        <p:tav tm="100000">
                                          <p:val>
                                            <p:strVal val="#ppt_x"/>
                                          </p:val>
                                        </p:tav>
                                      </p:tavLst>
                                    </p:anim>
                                    <p:anim calcmode="lin" valueType="num">
                                      <p:cBhvr additive="base">
                                        <p:cTn id="28" dur="500" fill="hold"/>
                                        <p:tgtEl>
                                          <p:spTgt spid="8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112"/>
                                        </p:tgtEl>
                                        <p:attrNameLst>
                                          <p:attrName>style.visibility</p:attrName>
                                        </p:attrNameLst>
                                      </p:cBhvr>
                                      <p:to>
                                        <p:strVal val="visible"/>
                                      </p:to>
                                    </p:set>
                                    <p:anim calcmode="lin" valueType="num">
                                      <p:cBhvr additive="base">
                                        <p:cTn id="31" dur="500" fill="hold"/>
                                        <p:tgtEl>
                                          <p:spTgt spid="112"/>
                                        </p:tgtEl>
                                        <p:attrNameLst>
                                          <p:attrName>ppt_x</p:attrName>
                                        </p:attrNameLst>
                                      </p:cBhvr>
                                      <p:tavLst>
                                        <p:tav tm="0">
                                          <p:val>
                                            <p:strVal val="0-#ppt_w/2"/>
                                          </p:val>
                                        </p:tav>
                                        <p:tav tm="100000">
                                          <p:val>
                                            <p:strVal val="#ppt_x"/>
                                          </p:val>
                                        </p:tav>
                                      </p:tavLst>
                                    </p:anim>
                                    <p:anim calcmode="lin" valueType="num">
                                      <p:cBhvr additive="base">
                                        <p:cTn id="32" dur="500" fill="hold"/>
                                        <p:tgtEl>
                                          <p:spTgt spid="112"/>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182"/>
                                        </p:tgtEl>
                                        <p:attrNameLst>
                                          <p:attrName>style.visibility</p:attrName>
                                        </p:attrNameLst>
                                      </p:cBhvr>
                                      <p:to>
                                        <p:strVal val="visible"/>
                                      </p:to>
                                    </p:set>
                                    <p:animEffect transition="in" filter="fade">
                                      <p:cBhvr>
                                        <p:cTn id="36" dur="1000"/>
                                        <p:tgtEl>
                                          <p:spTgt spid="182"/>
                                        </p:tgtEl>
                                      </p:cBhvr>
                                    </p:animEffect>
                                    <p:anim calcmode="lin" valueType="num">
                                      <p:cBhvr>
                                        <p:cTn id="37" dur="1000" fill="hold"/>
                                        <p:tgtEl>
                                          <p:spTgt spid="182"/>
                                        </p:tgtEl>
                                        <p:attrNameLst>
                                          <p:attrName>ppt_x</p:attrName>
                                        </p:attrNameLst>
                                      </p:cBhvr>
                                      <p:tavLst>
                                        <p:tav tm="0">
                                          <p:val>
                                            <p:strVal val="#ppt_x"/>
                                          </p:val>
                                        </p:tav>
                                        <p:tav tm="100000">
                                          <p:val>
                                            <p:strVal val="#ppt_x"/>
                                          </p:val>
                                        </p:tav>
                                      </p:tavLst>
                                    </p:anim>
                                    <p:anim calcmode="lin" valueType="num">
                                      <p:cBhvr>
                                        <p:cTn id="38"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1" grpId="0" animBg="1"/>
      <p:bldP spid="81" grpId="0"/>
      <p:bldP spid="112" grpId="0"/>
      <p:bldP spid="17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9"/>
          <p:cNvSpPr txBox="1"/>
          <p:nvPr/>
        </p:nvSpPr>
        <p:spPr>
          <a:xfrm>
            <a:off x="84062" y="63393"/>
            <a:ext cx="1561083"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研究课题背景</a:t>
            </a:r>
          </a:p>
        </p:txBody>
      </p:sp>
      <p:cxnSp>
        <p:nvCxnSpPr>
          <p:cNvPr id="22" name="直接连接符 21"/>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B7DBDD4-663B-A164-F2C0-55865FD386C7}"/>
              </a:ext>
            </a:extLst>
          </p:cNvPr>
          <p:cNvSpPr txBox="1"/>
          <p:nvPr/>
        </p:nvSpPr>
        <p:spPr>
          <a:xfrm>
            <a:off x="-41508" y="5916334"/>
            <a:ext cx="12181994" cy="938719"/>
          </a:xfrm>
          <a:prstGeom prst="rect">
            <a:avLst/>
          </a:prstGeom>
          <a:noFill/>
        </p:spPr>
        <p:txBody>
          <a:bodyPr wrap="square" rtlCol="0">
            <a:spAutoFit/>
          </a:bodyPr>
          <a:lstStyle/>
          <a:p>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1100" dirty="0">
                <a:effectLst/>
                <a:latin typeface="Times New Roman" panose="02020603050405020304" pitchFamily="18" charset="0"/>
                <a:ea typeface="宋体" panose="02010600030101010101" pitchFamily="2" charset="-122"/>
                <a:cs typeface="Times New Roman" panose="02020603050405020304" pitchFamily="18" charset="0"/>
              </a:rPr>
              <a:t>Energy Institute. Statistical review of world energy 2023[R/OL].(2023-06-25)[2023-08-01].https://www.energyinst.org/statistical-review.</a:t>
            </a:r>
            <a:endParaRPr lang="zh-CN" altLang="zh-CN" sz="1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[2] </a:t>
            </a:r>
            <a:r>
              <a:rPr lang="zh-CN" altLang="en-US" sz="1100" dirty="0">
                <a:latin typeface="Times New Roman" panose="02020603050405020304" pitchFamily="18" charset="0"/>
                <a:cs typeface="Times New Roman" panose="02020603050405020304" pitchFamily="18" charset="0"/>
              </a:rPr>
              <a:t>刘自发</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刘云阳</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王新月</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屈高强</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考虑可再生能源的配电网储能和电动汽车运行优化研究（英文）</a:t>
            </a:r>
            <a:r>
              <a:rPr lang="en-US" altLang="zh-CN" sz="1100" dirty="0">
                <a:latin typeface="Times New Roman" panose="02020603050405020304" pitchFamily="18" charset="0"/>
                <a:cs typeface="Times New Roman" panose="02020603050405020304" pitchFamily="18" charset="0"/>
              </a:rPr>
              <a:t>[J].</a:t>
            </a:r>
            <a:r>
              <a:rPr lang="zh-CN" altLang="en-US" sz="1100" dirty="0">
                <a:latin typeface="Times New Roman" panose="02020603050405020304" pitchFamily="18" charset="0"/>
                <a:cs typeface="Times New Roman" panose="02020603050405020304" pitchFamily="18" charset="0"/>
              </a:rPr>
              <a:t>中国电机工程学报</a:t>
            </a:r>
            <a:r>
              <a:rPr lang="en-US" altLang="zh-CN" sz="1100" dirty="0">
                <a:latin typeface="Times New Roman" panose="02020603050405020304" pitchFamily="18" charset="0"/>
                <a:cs typeface="Times New Roman" panose="02020603050405020304" pitchFamily="18" charset="0"/>
              </a:rPr>
              <a:t>,2022,42(05):1813-1826.</a:t>
            </a:r>
            <a:br>
              <a:rPr lang="en-US" altLang="zh-CN" sz="1100" dirty="0">
                <a:latin typeface="Times New Roman" panose="02020603050405020304" pitchFamily="18" charset="0"/>
                <a:cs typeface="Times New Roman" panose="02020603050405020304" pitchFamily="18" charset="0"/>
              </a:rPr>
            </a:br>
            <a:r>
              <a:rPr lang="en-US" altLang="zh-CN" sz="1100" dirty="0">
                <a:latin typeface="Times New Roman" panose="02020603050405020304" pitchFamily="18" charset="0"/>
                <a:cs typeface="Times New Roman" panose="02020603050405020304" pitchFamily="18" charset="0"/>
              </a:rPr>
              <a:t>[3] </a:t>
            </a:r>
            <a:r>
              <a:rPr lang="zh-CN" altLang="en-US" sz="1100" dirty="0">
                <a:latin typeface="Times New Roman" panose="02020603050405020304" pitchFamily="18" charset="0"/>
                <a:cs typeface="Times New Roman" panose="02020603050405020304" pitchFamily="18" charset="0"/>
              </a:rPr>
              <a:t>苏利阳</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我国新能源汽车发展政策实施评估及启示</a:t>
            </a:r>
            <a:r>
              <a:rPr lang="en-US" altLang="zh-CN" sz="1100" dirty="0">
                <a:latin typeface="Times New Roman" panose="02020603050405020304" pitchFamily="18" charset="0"/>
                <a:cs typeface="Times New Roman" panose="02020603050405020304" pitchFamily="18" charset="0"/>
              </a:rPr>
              <a:t>[J].</a:t>
            </a:r>
            <a:r>
              <a:rPr lang="zh-CN" altLang="en-US" sz="1100" dirty="0">
                <a:latin typeface="Times New Roman" panose="02020603050405020304" pitchFamily="18" charset="0"/>
                <a:cs typeface="Times New Roman" panose="02020603050405020304" pitchFamily="18" charset="0"/>
              </a:rPr>
              <a:t>环境保护</a:t>
            </a:r>
            <a:r>
              <a:rPr lang="en-US" altLang="zh-CN" sz="1100" dirty="0">
                <a:latin typeface="Times New Roman" panose="02020603050405020304" pitchFamily="18" charset="0"/>
                <a:cs typeface="Times New Roman" panose="02020603050405020304" pitchFamily="18" charset="0"/>
              </a:rPr>
              <a:t>,2021,49(22):41-47.DOI:10.14026/j.cnki.0253-9705.2021.22.011.</a:t>
            </a:r>
          </a:p>
          <a:p>
            <a:r>
              <a:rPr lang="en-US" altLang="zh-CN" sz="1100" dirty="0">
                <a:latin typeface="Times New Roman" panose="02020603050405020304" pitchFamily="18" charset="0"/>
                <a:cs typeface="Times New Roman" panose="02020603050405020304" pitchFamily="18" charset="0"/>
              </a:rPr>
              <a:t>[4] </a:t>
            </a:r>
            <a:r>
              <a:rPr lang="zh-CN" altLang="en-US" sz="1100" dirty="0">
                <a:latin typeface="Times New Roman" panose="02020603050405020304" pitchFamily="18" charset="0"/>
                <a:cs typeface="Times New Roman" panose="02020603050405020304" pitchFamily="18" charset="0"/>
              </a:rPr>
              <a:t>交通运输部</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十四五”交通领域科技创新规划</a:t>
            </a:r>
            <a:r>
              <a:rPr lang="en-US" altLang="zh-CN" sz="1100" dirty="0">
                <a:latin typeface="Times New Roman" panose="02020603050405020304" pitchFamily="18" charset="0"/>
                <a:cs typeface="Times New Roman" panose="02020603050405020304" pitchFamily="18" charset="0"/>
              </a:rPr>
              <a:t>[R].</a:t>
            </a:r>
            <a:r>
              <a:rPr lang="zh-CN" altLang="en-US" sz="1100" dirty="0">
                <a:latin typeface="Times New Roman" panose="02020603050405020304" pitchFamily="18" charset="0"/>
                <a:cs typeface="Times New Roman" panose="02020603050405020304" pitchFamily="18" charset="0"/>
              </a:rPr>
              <a:t>北京</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交通运输部</a:t>
            </a:r>
            <a:r>
              <a:rPr lang="en-US" altLang="zh-CN" sz="1100" dirty="0">
                <a:latin typeface="Times New Roman" panose="02020603050405020304" pitchFamily="18" charset="0"/>
                <a:cs typeface="Times New Roman" panose="02020603050405020304" pitchFamily="18" charset="0"/>
              </a:rPr>
              <a:t>, 2022</a:t>
            </a:r>
          </a:p>
          <a:p>
            <a:r>
              <a:rPr lang="en-US" altLang="zh-CN" sz="1100" dirty="0">
                <a:latin typeface="Times New Roman" panose="02020603050405020304" pitchFamily="18" charset="0"/>
                <a:cs typeface="Times New Roman" panose="02020603050405020304" pitchFamily="18" charset="0"/>
              </a:rPr>
              <a:t>[5] </a:t>
            </a:r>
            <a:r>
              <a:rPr lang="zh-CN" altLang="en-US" sz="1100" dirty="0">
                <a:latin typeface="Times New Roman" panose="02020603050405020304" pitchFamily="18" charset="0"/>
                <a:cs typeface="Times New Roman" panose="02020603050405020304" pitchFamily="18" charset="0"/>
              </a:rPr>
              <a:t>左志强</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刘正璇</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王一晶</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基于车路云一体化的混合交通系统优化控制综述</a:t>
            </a:r>
            <a:r>
              <a:rPr lang="en-US" altLang="zh-CN" sz="1100" dirty="0">
                <a:latin typeface="Times New Roman" panose="02020603050405020304" pitchFamily="18" charset="0"/>
                <a:cs typeface="Times New Roman" panose="02020603050405020304" pitchFamily="18" charset="0"/>
              </a:rPr>
              <a:t>[J].</a:t>
            </a:r>
            <a:r>
              <a:rPr lang="zh-CN" altLang="en-US" sz="1100" dirty="0">
                <a:latin typeface="Times New Roman" panose="02020603050405020304" pitchFamily="18" charset="0"/>
                <a:cs typeface="Times New Roman" panose="02020603050405020304" pitchFamily="18" charset="0"/>
              </a:rPr>
              <a:t>控制与决策</a:t>
            </a:r>
            <a:r>
              <a:rPr lang="en-US" altLang="zh-CN" sz="1100" dirty="0">
                <a:latin typeface="Times New Roman" panose="02020603050405020304" pitchFamily="18" charset="0"/>
                <a:cs typeface="Times New Roman" panose="02020603050405020304" pitchFamily="18" charset="0"/>
              </a:rPr>
              <a:t>,2023,38(03):577-594.DOI:10.13195/j.kzyjc.2022.1757.</a:t>
            </a:r>
          </a:p>
        </p:txBody>
      </p:sp>
      <p:sp>
        <p:nvSpPr>
          <p:cNvPr id="3" name="文本框 2">
            <a:extLst>
              <a:ext uri="{FF2B5EF4-FFF2-40B4-BE49-F238E27FC236}">
                <a16:creationId xmlns:a16="http://schemas.microsoft.com/office/drawing/2014/main" id="{E5280676-965D-825A-4898-F67D18A69039}"/>
              </a:ext>
            </a:extLst>
          </p:cNvPr>
          <p:cNvSpPr txBox="1"/>
          <p:nvPr/>
        </p:nvSpPr>
        <p:spPr>
          <a:xfrm>
            <a:off x="-21813" y="551600"/>
            <a:ext cx="12238800" cy="2832186"/>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随着能源需求逐年增加和温室气体的大量排放</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能源问题严峻且环境污染严重</a:t>
            </a:r>
            <a:endParaRPr lang="en-US"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endParaRPr lang="en-US"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l"/>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能源转型是历史的发展趋势，加快</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新能源</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发展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是必然选择</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其占比持续增长</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预计</a:t>
            </a:r>
            <a:r>
              <a:rPr lang="en-US" altLang="zh-CN" dirty="0">
                <a:effectLst/>
                <a:latin typeface="Times New Roman" panose="02020603050405020304" pitchFamily="18" charset="0"/>
                <a:ea typeface="宋体" panose="02010600030101010101" pitchFamily="2" charset="-122"/>
              </a:rPr>
              <a:t>2050</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将占比</a:t>
            </a:r>
            <a:r>
              <a:rPr lang="en-US" altLang="zh-CN" dirty="0">
                <a:effectLst/>
                <a:latin typeface="Times New Roman" panose="02020603050405020304" pitchFamily="18" charset="0"/>
                <a:ea typeface="宋体" panose="02010600030101010101" pitchFamily="2" charset="-122"/>
              </a:rPr>
              <a:t>55%</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左右</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 </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l"/>
            </a:pP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l"/>
            </a:pP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电动汽车</a:t>
            </a:r>
            <a:r>
              <a:rPr lang="en-US" altLang="zh-CN" sz="1800" b="1" dirty="0">
                <a:solidFill>
                  <a:srgbClr val="FF0000"/>
                </a:solidFill>
                <a:effectLst/>
                <a:latin typeface="Times New Roman" panose="02020603050405020304" pitchFamily="18" charset="0"/>
                <a:ea typeface="宋体" panose="02010600030101010101" pitchFamily="2" charset="-122"/>
              </a:rPr>
              <a:t>(EVs</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Electric Vehicles)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作为普通化石燃料汽车的替代品</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u="sng" dirty="0">
                <a:effectLst/>
                <a:latin typeface="Times New Roman" panose="02020603050405020304" pitchFamily="18" charset="0"/>
                <a:ea typeface="宋体" panose="02010600030101010101" pitchFamily="2" charset="-122"/>
                <a:cs typeface="Times New Roman" panose="02020603050405020304" pitchFamily="18" charset="0"/>
              </a:rPr>
              <a:t>价格低，环保清洁等优点</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25000"/>
              </a:lnSpc>
              <a:buFont typeface="Wingdings" panose="05000000000000000000" pitchFamily="2" charset="2"/>
              <a:buChar char="Ø"/>
            </a:pPr>
            <a:r>
              <a:rPr lang="zh-CN" altLang="zh-CN"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在缓解能源危机和环境保护方面发挥着越来越重要的作用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lnSpc>
                <a:spcPct val="125000"/>
              </a:lnSpc>
              <a:buFont typeface="Wingdings" panose="05000000000000000000" pitchFamily="2" charset="2"/>
              <a:buChar char="Ø"/>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既可作为储备电力能源设备，同时又是现实我国“碳达峰、碳中和”两大战略目标的关键途径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p>
          <a:p>
            <a:pPr marL="1200150" lvl="2" indent="-285750">
              <a:lnSpc>
                <a:spcPct val="125000"/>
              </a:lnSpc>
              <a:buFont typeface="Wingdings" panose="05000000000000000000" pitchFamily="2" charset="2"/>
              <a:buChar char="Ø"/>
            </a:pPr>
            <a:r>
              <a:rPr lang="zh-CN" altLang="en-US" b="1" dirty="0"/>
              <a:t>发展以</a:t>
            </a:r>
            <a:r>
              <a:rPr lang="en-US" altLang="zh-CN" b="1" dirty="0"/>
              <a:t>EVs</a:t>
            </a:r>
            <a:r>
              <a:rPr lang="zh-CN" altLang="en-US" b="1" dirty="0"/>
              <a:t>为代表的新能源汽车是国家的重要战略布局，是应对温室效应和能源危机问题的重大举措</a:t>
            </a:r>
            <a:r>
              <a:rPr lang="en-US" altLang="zh-CN" dirty="0"/>
              <a:t>[3]</a:t>
            </a:r>
          </a:p>
        </p:txBody>
      </p:sp>
      <p:sp>
        <p:nvSpPr>
          <p:cNvPr id="8" name="文本框 7">
            <a:extLst>
              <a:ext uri="{FF2B5EF4-FFF2-40B4-BE49-F238E27FC236}">
                <a16:creationId xmlns:a16="http://schemas.microsoft.com/office/drawing/2014/main" id="{E51CF4F4-98ED-4CF1-C932-856A631E260D}"/>
              </a:ext>
            </a:extLst>
          </p:cNvPr>
          <p:cNvSpPr txBox="1"/>
          <p:nvPr/>
        </p:nvSpPr>
        <p:spPr>
          <a:xfrm>
            <a:off x="0" y="3933056"/>
            <a:ext cx="12181993" cy="1447191"/>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en-US" dirty="0"/>
              <a:t>与此同时，我国</a:t>
            </a:r>
            <a:r>
              <a:rPr lang="en-US" altLang="zh-CN" dirty="0"/>
              <a:t>”</a:t>
            </a:r>
            <a:r>
              <a:rPr lang="zh-CN" altLang="en-US" dirty="0"/>
              <a:t>十四五</a:t>
            </a:r>
            <a:r>
              <a:rPr lang="en-US" altLang="zh-CN" dirty="0"/>
              <a:t>”</a:t>
            </a:r>
            <a:r>
              <a:rPr lang="zh-CN" altLang="en-US" dirty="0"/>
              <a:t>交通领域科技创新规划</a:t>
            </a:r>
            <a:r>
              <a:rPr lang="en-US" altLang="zh-CN" dirty="0"/>
              <a:t>[4]</a:t>
            </a:r>
            <a:r>
              <a:rPr lang="zh-CN" altLang="en-US" dirty="0"/>
              <a:t>也指出：</a:t>
            </a:r>
            <a:endParaRPr lang="en-US" altLang="zh-CN" dirty="0"/>
          </a:p>
          <a:p>
            <a:pPr marL="742950" lvl="1" indent="-285750">
              <a:lnSpc>
                <a:spcPct val="125000"/>
              </a:lnSpc>
              <a:buFont typeface="Wingdings" panose="05000000000000000000" pitchFamily="2" charset="2"/>
              <a:buChar char="Ø"/>
            </a:pPr>
            <a:r>
              <a:rPr lang="zh-CN" altLang="en-US" dirty="0"/>
              <a:t>推动智能汽车、智慧道路和车路协同技术融合发展，大力发展智慧交通，减少能源消耗也是落实双碳目标的有效举措，</a:t>
            </a:r>
            <a:r>
              <a:rPr lang="zh-CN" altLang="en-US" b="1" u="sng" dirty="0"/>
              <a:t>发展车路云一体化的智慧交通</a:t>
            </a:r>
            <a:r>
              <a:rPr lang="zh-CN" altLang="en-US" dirty="0"/>
              <a:t>已成为越来越多国家的共识</a:t>
            </a:r>
            <a:r>
              <a:rPr lang="en-US" altLang="zh-CN" dirty="0"/>
              <a:t>[5]</a:t>
            </a:r>
          </a:p>
          <a:p>
            <a:pPr marL="742950" lvl="1" indent="-285750">
              <a:lnSpc>
                <a:spcPct val="125000"/>
              </a:lnSpc>
              <a:buFont typeface="Wingdings" panose="05000000000000000000" pitchFamily="2" charset="2"/>
              <a:buChar char="Ø"/>
            </a:pPr>
            <a:r>
              <a:rPr lang="zh-CN" altLang="en-US" dirty="0"/>
              <a:t>而</a:t>
            </a:r>
            <a:r>
              <a:rPr lang="zh-CN" altLang="en-US" b="1" dirty="0">
                <a:solidFill>
                  <a:srgbClr val="FF0000"/>
                </a:solidFill>
              </a:rPr>
              <a:t>车联网</a:t>
            </a:r>
            <a:r>
              <a:rPr lang="zh-CN" altLang="en-US" dirty="0"/>
              <a:t>作为智慧城市物联网的重要组成部分，在此下进行</a:t>
            </a:r>
            <a:r>
              <a:rPr lang="en-US" altLang="zh-CN" dirty="0"/>
              <a:t>V2V</a:t>
            </a:r>
            <a:r>
              <a:rPr lang="zh-CN" altLang="en-US" dirty="0"/>
              <a:t>交易显得非常有必要</a:t>
            </a:r>
            <a:endParaRPr lang="en-US" altLang="zh-CN" dirty="0"/>
          </a:p>
        </p:txBody>
      </p:sp>
    </p:spTree>
    <p:extLst>
      <p:ext uri="{BB962C8B-B14F-4D97-AF65-F5344CB8AC3E}">
        <p14:creationId xmlns:p14="http://schemas.microsoft.com/office/powerpoint/2010/main" val="1562396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D05A3-7E52-73F1-37A0-0A1A4A411E5E}"/>
            </a:ext>
          </a:extLst>
        </p:cNvPr>
        <p:cNvGrpSpPr/>
        <p:nvPr/>
      </p:nvGrpSpPr>
      <p:grpSpPr>
        <a:xfrm>
          <a:off x="0" y="0"/>
          <a:ext cx="0" cy="0"/>
          <a:chOff x="0" y="0"/>
          <a:chExt cx="0" cy="0"/>
        </a:xfrm>
      </p:grpSpPr>
      <p:sp>
        <p:nvSpPr>
          <p:cNvPr id="21" name="文本框 9">
            <a:extLst>
              <a:ext uri="{FF2B5EF4-FFF2-40B4-BE49-F238E27FC236}">
                <a16:creationId xmlns:a16="http://schemas.microsoft.com/office/drawing/2014/main" id="{C59FF0C0-B5D8-5BBA-CECF-B28B2C14BCE9}"/>
              </a:ext>
            </a:extLst>
          </p:cNvPr>
          <p:cNvSpPr txBox="1"/>
          <p:nvPr/>
        </p:nvSpPr>
        <p:spPr>
          <a:xfrm>
            <a:off x="84062" y="63393"/>
            <a:ext cx="1561083"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研究课题背景</a:t>
            </a:r>
          </a:p>
        </p:txBody>
      </p:sp>
      <p:cxnSp>
        <p:nvCxnSpPr>
          <p:cNvPr id="22" name="直接连接符 21">
            <a:extLst>
              <a:ext uri="{FF2B5EF4-FFF2-40B4-BE49-F238E27FC236}">
                <a16:creationId xmlns:a16="http://schemas.microsoft.com/office/drawing/2014/main" id="{5AEF9533-49AF-F565-7607-3C07339150BB}"/>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E96EE8D-A962-5FF8-BFA1-F77626C92A82}"/>
              </a:ext>
            </a:extLst>
          </p:cNvPr>
          <p:cNvSpPr txBox="1"/>
          <p:nvPr/>
        </p:nvSpPr>
        <p:spPr>
          <a:xfrm>
            <a:off x="-40370" y="6021288"/>
            <a:ext cx="12354411" cy="120032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 </a:t>
            </a:r>
            <a:r>
              <a:rPr lang="zh-CN" altLang="en-US" sz="1200" dirty="0">
                <a:latin typeface="Times New Roman" panose="02020603050405020304" pitchFamily="18" charset="0"/>
                <a:cs typeface="Times New Roman" panose="02020603050405020304" pitchFamily="18" charset="0"/>
              </a:rPr>
              <a:t>井骁</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浅析车联网技术与应用</a:t>
            </a:r>
            <a:r>
              <a:rPr lang="en-US" altLang="zh-CN" sz="1200" dirty="0">
                <a:latin typeface="Times New Roman" panose="02020603050405020304" pitchFamily="18" charset="0"/>
                <a:cs typeface="Times New Roman" panose="02020603050405020304" pitchFamily="18" charset="0"/>
              </a:rPr>
              <a:t>[J]. </a:t>
            </a:r>
            <a:r>
              <a:rPr lang="zh-CN" altLang="en-US" sz="1200" dirty="0">
                <a:latin typeface="Times New Roman" panose="02020603050405020304" pitchFamily="18" charset="0"/>
                <a:cs typeface="Times New Roman" panose="02020603050405020304" pitchFamily="18" charset="0"/>
              </a:rPr>
              <a:t>上海汽车</a:t>
            </a:r>
            <a:r>
              <a:rPr lang="en-US" altLang="zh-CN" sz="1200" dirty="0">
                <a:latin typeface="Times New Roman" panose="02020603050405020304" pitchFamily="18" charset="0"/>
                <a:cs typeface="Times New Roman" panose="02020603050405020304" pitchFamily="18" charset="0"/>
              </a:rPr>
              <a:t>, 2019, 344(4):13-16.</a:t>
            </a:r>
          </a:p>
          <a:p>
            <a:r>
              <a:rPr lang="en-US" altLang="zh-CN" sz="1200" dirty="0">
                <a:latin typeface="Times New Roman" panose="02020603050405020304" pitchFamily="18" charset="0"/>
                <a:cs typeface="Times New Roman" panose="02020603050405020304" pitchFamily="18" charset="0"/>
              </a:rPr>
              <a:t>[7] [K. </a:t>
            </a:r>
            <a:r>
              <a:rPr lang="en-US" altLang="zh-CN" sz="1200" dirty="0" err="1">
                <a:latin typeface="Times New Roman" panose="02020603050405020304" pitchFamily="18" charset="0"/>
                <a:cs typeface="Times New Roman" panose="02020603050405020304" pitchFamily="18" charset="0"/>
              </a:rPr>
              <a:t>Abboud</a:t>
            </a:r>
            <a:r>
              <a:rPr lang="en-US" altLang="zh-CN" sz="1200" dirty="0">
                <a:latin typeface="Times New Roman" panose="02020603050405020304" pitchFamily="18" charset="0"/>
                <a:cs typeface="Times New Roman" panose="02020603050405020304" pitchFamily="18" charset="0"/>
              </a:rPr>
              <a:t>, H. A. Omar and W. Zhuang, "Interworking of DSRC and Cellular Network Technologies for V2X Communications: A Survey," in IEEE Transactions on Vehicular Technology, vol. 65, no. 12, pp. 9457-9470, Dec. 2016,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10.1109/TVT.2016.2591558</a:t>
            </a:r>
          </a:p>
          <a:p>
            <a:r>
              <a:rPr lang="en-US" altLang="zh-CN" sz="1200" dirty="0">
                <a:latin typeface="Times New Roman" panose="02020603050405020304" pitchFamily="18" charset="0"/>
                <a:cs typeface="Times New Roman" panose="02020603050405020304" pitchFamily="18" charset="0"/>
              </a:rPr>
              <a:t>[8] Zhang Q, Su Y, Wu X, et al. Electricity trade strategy of regional electric vehicle coalitions based on blockchain[J]. Electric Power Systems Research, 2022, 204: 107667. </a:t>
            </a:r>
          </a:p>
          <a:p>
            <a:endParaRPr lang="en-US" altLang="zh-CN" sz="1200" dirty="0">
              <a:latin typeface="Times New Roman" panose="02020603050405020304" pitchFamily="18" charset="0"/>
              <a:cs typeface="Times New Roman" panose="02020603050405020304" pitchFamily="18" charset="0"/>
            </a:endParaRPr>
          </a:p>
          <a:p>
            <a:endParaRPr lang="en-US" altLang="zh-CN" sz="1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FBE8F43-B4AD-CFFE-5709-AAE3C12B59CE}"/>
              </a:ext>
            </a:extLst>
          </p:cNvPr>
          <p:cNvSpPr txBox="1"/>
          <p:nvPr/>
        </p:nvSpPr>
        <p:spPr>
          <a:xfrm>
            <a:off x="-21813" y="551600"/>
            <a:ext cx="12238800" cy="408445"/>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dirty="0"/>
              <a:t>然而随着</a:t>
            </a:r>
            <a:r>
              <a:rPr lang="en-US" altLang="zh-CN" dirty="0"/>
              <a:t>EVs</a:t>
            </a:r>
            <a:r>
              <a:rPr lang="zh-CN" altLang="zh-CN" dirty="0"/>
              <a:t>数量的</a:t>
            </a:r>
            <a:r>
              <a:rPr lang="zh-CN" altLang="en-US" dirty="0"/>
              <a:t>不断</a:t>
            </a:r>
            <a:r>
              <a:rPr lang="zh-CN" altLang="zh-CN" dirty="0"/>
              <a:t>增加</a:t>
            </a:r>
            <a:r>
              <a:rPr lang="en-US" altLang="zh-CN" dirty="0"/>
              <a:t>  </a:t>
            </a:r>
            <a:r>
              <a:rPr lang="en-US" altLang="zh-CN" dirty="0">
                <a:sym typeface="Wingdings" panose="05000000000000000000" pitchFamily="2" charset="2"/>
              </a:rPr>
              <a:t> </a:t>
            </a:r>
            <a:r>
              <a:rPr lang="en-US" altLang="zh-CN" dirty="0"/>
              <a:t> </a:t>
            </a:r>
            <a:r>
              <a:rPr lang="zh-CN" altLang="en-US" dirty="0"/>
              <a:t>如今</a:t>
            </a:r>
            <a:r>
              <a:rPr lang="zh-CN" altLang="zh-CN" b="1" u="sng" dirty="0"/>
              <a:t>充电基础设施</a:t>
            </a:r>
            <a:r>
              <a:rPr lang="zh-CN" altLang="zh-CN" dirty="0"/>
              <a:t>压力逐步显现</a:t>
            </a:r>
            <a:r>
              <a:rPr lang="en-US" altLang="zh-CN" dirty="0"/>
              <a:t>  ( </a:t>
            </a:r>
            <a:r>
              <a:rPr lang="zh-CN" altLang="zh-CN" dirty="0"/>
              <a:t>充电将是一大难题</a:t>
            </a:r>
            <a:r>
              <a:rPr lang="en-US" altLang="zh-CN" dirty="0"/>
              <a:t> ) </a:t>
            </a:r>
            <a:endParaRPr lang="en-US"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7" name="图示 26">
            <a:extLst>
              <a:ext uri="{FF2B5EF4-FFF2-40B4-BE49-F238E27FC236}">
                <a16:creationId xmlns:a16="http://schemas.microsoft.com/office/drawing/2014/main" id="{1DE3EF9E-872B-B1FE-56E7-A18FCBB2B512}"/>
              </a:ext>
            </a:extLst>
          </p:cNvPr>
          <p:cNvGraphicFramePr/>
          <p:nvPr>
            <p:extLst>
              <p:ext uri="{D42A27DB-BD31-4B8C-83A1-F6EECF244321}">
                <p14:modId xmlns:p14="http://schemas.microsoft.com/office/powerpoint/2010/main" val="37059817"/>
              </p:ext>
            </p:extLst>
          </p:nvPr>
        </p:nvGraphicFramePr>
        <p:xfrm>
          <a:off x="192931" y="1019935"/>
          <a:ext cx="5184576" cy="1210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箭头: 右 29">
            <a:extLst>
              <a:ext uri="{FF2B5EF4-FFF2-40B4-BE49-F238E27FC236}">
                <a16:creationId xmlns:a16="http://schemas.microsoft.com/office/drawing/2014/main" id="{8F6463D4-C4B8-BB4F-C930-6DBECD113438}"/>
              </a:ext>
            </a:extLst>
          </p:cNvPr>
          <p:cNvSpPr/>
          <p:nvPr/>
        </p:nvSpPr>
        <p:spPr>
          <a:xfrm>
            <a:off x="5809667" y="1294295"/>
            <a:ext cx="1800200" cy="504056"/>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10AEA3B-7B1B-F5AF-A24D-E2FB6DABB580}"/>
              </a:ext>
            </a:extLst>
          </p:cNvPr>
          <p:cNvSpPr/>
          <p:nvPr/>
        </p:nvSpPr>
        <p:spPr>
          <a:xfrm>
            <a:off x="8113811" y="1150279"/>
            <a:ext cx="3312368"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t>IoV</a:t>
            </a:r>
            <a:r>
              <a:rPr lang="zh-CN" altLang="en-US" sz="2000" b="1" dirty="0"/>
              <a:t>下</a:t>
            </a:r>
            <a:r>
              <a:rPr lang="en-US" altLang="zh-CN" sz="2000" b="1" dirty="0"/>
              <a:t>V2V</a:t>
            </a:r>
            <a:r>
              <a:rPr lang="zh-CN" altLang="en-US" sz="2000" b="1" dirty="0"/>
              <a:t>电力交易</a:t>
            </a:r>
          </a:p>
        </p:txBody>
      </p:sp>
      <p:sp>
        <p:nvSpPr>
          <p:cNvPr id="5" name="文本框 4">
            <a:extLst>
              <a:ext uri="{FF2B5EF4-FFF2-40B4-BE49-F238E27FC236}">
                <a16:creationId xmlns:a16="http://schemas.microsoft.com/office/drawing/2014/main" id="{DC72F58A-8089-E3DC-B54F-7D74043C3093}"/>
              </a:ext>
            </a:extLst>
          </p:cNvPr>
          <p:cNvSpPr txBox="1"/>
          <p:nvPr/>
        </p:nvSpPr>
        <p:spPr>
          <a:xfrm>
            <a:off x="-58088" y="2897459"/>
            <a:ext cx="12218268" cy="749564"/>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dirty="0"/>
              <a:t>由于车与车之间的互联</a:t>
            </a:r>
            <a:r>
              <a:rPr lang="zh-CN" altLang="en-US" dirty="0"/>
              <a:t>，</a:t>
            </a:r>
            <a:r>
              <a:rPr lang="en-US" altLang="zh-CN" b="1" dirty="0">
                <a:solidFill>
                  <a:srgbClr val="FF0000"/>
                </a:solidFill>
              </a:rPr>
              <a:t>V2V(Vehicle-To-Vehicle)</a:t>
            </a:r>
            <a:r>
              <a:rPr lang="zh-CN" altLang="zh-CN" dirty="0"/>
              <a:t>电力交易也变得越来越重要</a:t>
            </a:r>
            <a:endParaRPr lang="en-US" altLang="zh-CN" dirty="0"/>
          </a:p>
          <a:p>
            <a:pPr marL="742950" lvl="1" indent="-285750">
              <a:lnSpc>
                <a:spcPct val="125000"/>
              </a:lnSpc>
              <a:buFont typeface="Wingdings" panose="05000000000000000000" pitchFamily="2" charset="2"/>
              <a:buChar char="Ø"/>
            </a:pPr>
            <a:r>
              <a:rPr lang="en-US" altLang="zh-CN" dirty="0">
                <a:effectLst/>
                <a:latin typeface="Times New Roman" panose="02020603050405020304" pitchFamily="18" charset="0"/>
                <a:ea typeface="宋体" panose="02010600030101010101" pitchFamily="2" charset="-122"/>
              </a:rPr>
              <a:t>EVs</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装配了一种叫</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车载单元</a:t>
            </a:r>
            <a:r>
              <a:rPr lang="en-US" altLang="zh-CN" b="1" dirty="0">
                <a:effectLst/>
                <a:latin typeface="Times New Roman" panose="02020603050405020304" pitchFamily="18" charset="0"/>
                <a:ea typeface="宋体" panose="02010600030101010101" pitchFamily="2" charset="-122"/>
              </a:rPr>
              <a:t>(OBU)</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的设备，通过</a:t>
            </a:r>
            <a:r>
              <a:rPr lang="en-US" altLang="zh-CN" b="1" u="sng" dirty="0">
                <a:effectLst/>
                <a:latin typeface="Times New Roman" panose="02020603050405020304" pitchFamily="18" charset="0"/>
                <a:ea typeface="宋体" panose="02010600030101010101" pitchFamily="2" charset="-122"/>
              </a:rPr>
              <a:t>DSRC</a:t>
            </a:r>
            <a:r>
              <a:rPr lang="zh-CN" altLang="zh-CN" b="1" u="sng" dirty="0">
                <a:effectLst/>
                <a:latin typeface="Times New Roman" panose="02020603050405020304" pitchFamily="18" charset="0"/>
                <a:ea typeface="宋体" panose="02010600030101010101" pitchFamily="2" charset="-122"/>
                <a:cs typeface="Times New Roman" panose="02020603050405020304" pitchFamily="18" charset="0"/>
              </a:rPr>
              <a:t>协议</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来传输电力交易等信息</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[7</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334C0A5-5310-57A1-78C2-0AB98064E90C}"/>
              </a:ext>
            </a:extLst>
          </p:cNvPr>
          <p:cNvSpPr txBox="1"/>
          <p:nvPr/>
        </p:nvSpPr>
        <p:spPr>
          <a:xfrm>
            <a:off x="-58088" y="3732059"/>
            <a:ext cx="12195175" cy="1100942"/>
          </a:xfrm>
          <a:prstGeom prst="rect">
            <a:avLst/>
          </a:prstGeom>
          <a:noFill/>
        </p:spPr>
        <p:txBody>
          <a:bodyPr wrap="square">
            <a:spAutoFit/>
          </a:bodyPr>
          <a:lstStyle/>
          <a:p>
            <a:pPr marL="285750" indent="-285750">
              <a:lnSpc>
                <a:spcPct val="125000"/>
              </a:lnSpc>
              <a:buFont typeface="Wingdings" panose="05000000000000000000" pitchFamily="2" charset="2"/>
              <a:buChar char="l"/>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IoV</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环境下，</a:t>
            </a:r>
            <a:r>
              <a:rPr lang="en-US" altLang="zh-CN" b="1" dirty="0">
                <a:effectLst/>
                <a:latin typeface="Times New Roman" panose="02020603050405020304" pitchFamily="18" charset="0"/>
                <a:ea typeface="宋体" panose="02010600030101010101" pitchFamily="2" charset="-122"/>
              </a:rPr>
              <a:t>V2V</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可进行一种灵活的充电模式</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可以</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通过装有充放电双向系统的</a:t>
            </a:r>
            <a:r>
              <a:rPr lang="en-US" altLang="zh-CN" dirty="0">
                <a:effectLst/>
                <a:latin typeface="Times New Roman" panose="02020603050405020304" pitchFamily="18" charset="0"/>
                <a:ea typeface="宋体" panose="02010600030101010101" pitchFamily="2" charset="-122"/>
              </a:rPr>
              <a:t>EVs</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向急需用电的</a:t>
            </a:r>
            <a:r>
              <a:rPr lang="en-US" altLang="zh-CN" dirty="0">
                <a:effectLst/>
                <a:latin typeface="Times New Roman" panose="02020603050405020304" pitchFamily="18" charset="0"/>
                <a:ea typeface="宋体" panose="02010600030101010101" pitchFamily="2" charset="-122"/>
              </a:rPr>
              <a:t>EVs</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提供电能，与</a:t>
            </a:r>
            <a:r>
              <a:rPr lang="en-US" altLang="zh-CN" b="1" dirty="0">
                <a:solidFill>
                  <a:srgbClr val="FF0000"/>
                </a:solidFill>
                <a:effectLst/>
                <a:latin typeface="Times New Roman" panose="02020603050405020304" pitchFamily="18" charset="0"/>
                <a:ea typeface="宋体" panose="02010600030101010101" pitchFamily="2" charset="-122"/>
              </a:rPr>
              <a:t>V2G</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模式互相补充</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，同时也可以</a:t>
            </a:r>
            <a:r>
              <a:rPr lang="zh-CN" altLang="zh-CN" dirty="0"/>
              <a:t>通过</a:t>
            </a:r>
            <a:r>
              <a:rPr lang="zh-CN" altLang="zh-CN" u="sng" dirty="0"/>
              <a:t>无线电力传输</a:t>
            </a:r>
            <a:r>
              <a:rPr lang="en-US" altLang="zh-CN" u="sng" dirty="0"/>
              <a:t>(WPT)</a:t>
            </a:r>
            <a:r>
              <a:rPr lang="zh-CN" altLang="en-US" dirty="0"/>
              <a:t>技术传输电能，</a:t>
            </a:r>
            <a:r>
              <a:rPr lang="zh-CN" altLang="zh-CN" dirty="0"/>
              <a:t>无需物理连接或电线</a:t>
            </a:r>
            <a:endParaRPr lang="en-US" altLang="zh-CN" dirty="0"/>
          </a:p>
          <a:p>
            <a:pPr marL="742950" lvl="1" indent="-285750">
              <a:lnSpc>
                <a:spcPct val="125000"/>
              </a:lnSpc>
              <a:buFont typeface="Wingdings" panose="05000000000000000000" pitchFamily="2" charset="2"/>
              <a:buChar char="Ø"/>
            </a:pPr>
            <a:r>
              <a:rPr lang="zh-CN" altLang="en-US" b="1" dirty="0"/>
              <a:t>既可</a:t>
            </a:r>
            <a:r>
              <a:rPr lang="zh-CN" altLang="zh-CN" b="1" dirty="0"/>
              <a:t>弥补充电设施数量的不足，</a:t>
            </a:r>
            <a:r>
              <a:rPr lang="zh-CN" altLang="en-US" b="1" dirty="0"/>
              <a:t>又可</a:t>
            </a:r>
            <a:r>
              <a:rPr lang="zh-CN" altLang="zh-CN" b="1" dirty="0"/>
              <a:t>减少了</a:t>
            </a:r>
            <a:r>
              <a:rPr lang="en-US" altLang="zh-CN" b="1" dirty="0"/>
              <a:t>EVs</a:t>
            </a:r>
            <a:r>
              <a:rPr lang="zh-CN" altLang="zh-CN" b="1" dirty="0"/>
              <a:t>里程焦虑</a:t>
            </a:r>
            <a:endParaRPr lang="en-US" altLang="zh-CN" b="1" dirty="0"/>
          </a:p>
        </p:txBody>
      </p:sp>
      <p:sp>
        <p:nvSpPr>
          <p:cNvPr id="7" name="文本框 6">
            <a:extLst>
              <a:ext uri="{FF2B5EF4-FFF2-40B4-BE49-F238E27FC236}">
                <a16:creationId xmlns:a16="http://schemas.microsoft.com/office/drawing/2014/main" id="{CE3701FD-FE02-633C-D2F5-11409B1A1AC4}"/>
              </a:ext>
            </a:extLst>
          </p:cNvPr>
          <p:cNvSpPr txBox="1"/>
          <p:nvPr/>
        </p:nvSpPr>
        <p:spPr>
          <a:xfrm>
            <a:off x="1561083" y="2379263"/>
            <a:ext cx="11665296" cy="369332"/>
          </a:xfrm>
          <a:prstGeom prst="rect">
            <a:avLst/>
          </a:prstGeom>
          <a:noFill/>
        </p:spPr>
        <p:txBody>
          <a:bodyPr wrap="square">
            <a:spAutoFit/>
          </a:bodyPr>
          <a:lstStyle/>
          <a:p>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车联网</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IoV</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是指利用新一代信息通信技术，将道路中移动的车辆与其他实体进行网络连接和通信</a:t>
            </a: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endParaRPr lang="zh-CN" altLang="en-US" dirty="0"/>
          </a:p>
        </p:txBody>
      </p:sp>
      <p:sp>
        <p:nvSpPr>
          <p:cNvPr id="8" name="文本框 7">
            <a:extLst>
              <a:ext uri="{FF2B5EF4-FFF2-40B4-BE49-F238E27FC236}">
                <a16:creationId xmlns:a16="http://schemas.microsoft.com/office/drawing/2014/main" id="{9E2B8D58-0903-F287-81CB-B3C9C46A3A22}"/>
              </a:ext>
            </a:extLst>
          </p:cNvPr>
          <p:cNvSpPr txBox="1"/>
          <p:nvPr/>
        </p:nvSpPr>
        <p:spPr>
          <a:xfrm>
            <a:off x="-77704" y="4941168"/>
            <a:ext cx="1212316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u="sng" dirty="0"/>
              <a:t>区块链、边缘计算、</a:t>
            </a:r>
            <a:r>
              <a:rPr lang="en-US" altLang="zh-CN" u="sng" dirty="0"/>
              <a:t>AI</a:t>
            </a:r>
            <a:r>
              <a:rPr lang="zh-CN" altLang="en-US" u="sng" dirty="0"/>
              <a:t>及车载通信</a:t>
            </a:r>
            <a:r>
              <a:rPr lang="zh-CN" altLang="en-US" dirty="0"/>
              <a:t>等技术发展  </a:t>
            </a:r>
            <a:r>
              <a:rPr lang="en-US" altLang="zh-CN" dirty="0">
                <a:sym typeface="Wingdings" panose="05000000000000000000" pitchFamily="2" charset="2"/>
              </a:rPr>
              <a:t>   </a:t>
            </a:r>
            <a:r>
              <a:rPr lang="en-US" altLang="zh-CN" dirty="0" err="1">
                <a:sym typeface="Wingdings" panose="05000000000000000000" pitchFamily="2" charset="2"/>
              </a:rPr>
              <a:t>IoV</a:t>
            </a:r>
            <a:r>
              <a:rPr lang="zh-CN" altLang="en-US" dirty="0">
                <a:sym typeface="Wingdings" panose="05000000000000000000" pitchFamily="2" charset="2"/>
              </a:rPr>
              <a:t>高速发展   </a:t>
            </a:r>
            <a:r>
              <a:rPr lang="en-US" altLang="zh-CN" dirty="0">
                <a:sym typeface="Wingdings" panose="05000000000000000000" pitchFamily="2" charset="2"/>
              </a:rPr>
              <a:t>   </a:t>
            </a:r>
            <a:r>
              <a:rPr lang="zh-CN" altLang="en-US" dirty="0">
                <a:sym typeface="Wingdings" panose="05000000000000000000" pitchFamily="2" charset="2"/>
              </a:rPr>
              <a:t>电力交易和信息相融合互通，</a:t>
            </a:r>
            <a:r>
              <a:rPr lang="en-US" altLang="zh-CN" dirty="0">
                <a:sym typeface="Wingdings" panose="05000000000000000000" pitchFamily="2" charset="2"/>
              </a:rPr>
              <a:t>EVs</a:t>
            </a:r>
            <a:r>
              <a:rPr lang="zh-CN" altLang="en-US" dirty="0">
                <a:sym typeface="Wingdings" panose="05000000000000000000" pitchFamily="2" charset="2"/>
              </a:rPr>
              <a:t>产业良性发展</a:t>
            </a:r>
            <a:endParaRPr lang="zh-CN" altLang="en-US" dirty="0"/>
          </a:p>
        </p:txBody>
      </p:sp>
      <p:sp>
        <p:nvSpPr>
          <p:cNvPr id="10" name="文本框 9">
            <a:extLst>
              <a:ext uri="{FF2B5EF4-FFF2-40B4-BE49-F238E27FC236}">
                <a16:creationId xmlns:a16="http://schemas.microsoft.com/office/drawing/2014/main" id="{3A3D3F34-E84B-5DFE-2796-19290C34B7A2}"/>
              </a:ext>
            </a:extLst>
          </p:cNvPr>
          <p:cNvSpPr txBox="1"/>
          <p:nvPr/>
        </p:nvSpPr>
        <p:spPr>
          <a:xfrm>
            <a:off x="1777107" y="5492014"/>
            <a:ext cx="10873208" cy="400110"/>
          </a:xfrm>
          <a:prstGeom prst="rect">
            <a:avLst/>
          </a:prstGeom>
          <a:noFill/>
        </p:spPr>
        <p:txBody>
          <a:bodyPr wrap="square">
            <a:spAutoFit/>
          </a:bodyPr>
          <a:lstStyle/>
          <a:p>
            <a:r>
              <a:rPr lang="zh-CN" altLang="en-US" sz="2000" b="1" dirty="0"/>
              <a:t>因此，在车联网环境下进行</a:t>
            </a:r>
            <a:r>
              <a:rPr lang="en-US" altLang="zh-CN" sz="2000" b="1" dirty="0"/>
              <a:t>V2V</a:t>
            </a:r>
            <a:r>
              <a:rPr lang="zh-CN" altLang="en-US" sz="2000" b="1" dirty="0"/>
              <a:t>电力交易是一个具有良好发展前景的应用</a:t>
            </a:r>
          </a:p>
        </p:txBody>
      </p:sp>
    </p:spTree>
    <p:extLst>
      <p:ext uri="{BB962C8B-B14F-4D97-AF65-F5344CB8AC3E}">
        <p14:creationId xmlns:p14="http://schemas.microsoft.com/office/powerpoint/2010/main" val="1627974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27" grpId="0">
        <p:bldAsOne/>
      </p:bldGraphic>
      <p:bldP spid="30" grpId="0" animBg="1"/>
      <p:bldP spid="32" grpId="0" animBg="1"/>
      <p:bldP spid="5" grpId="0"/>
      <p:bldP spid="6" grpId="0"/>
      <p:bldP spid="7"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3EA08-F439-C624-3FA2-7BDE325A53E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CB4B8-F91F-D5A9-0502-8CFFCD739D53}"/>
              </a:ext>
            </a:extLst>
          </p:cNvPr>
          <p:cNvSpPr txBox="1"/>
          <p:nvPr/>
        </p:nvSpPr>
        <p:spPr>
          <a:xfrm>
            <a:off x="-9170" y="6189522"/>
            <a:ext cx="12085267" cy="64633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[9] Q. Wang, M. Ou, Y. Yang and Z. Duan, "Conditional privacy-preserving anonymous authentication scheme with forward security in vehicle-to-grid networks", IEEE Access, vol. 8, pp. 217592-217602, 2020.</a:t>
            </a:r>
          </a:p>
          <a:p>
            <a:r>
              <a:rPr lang="en-US" altLang="zh-CN" sz="1200" dirty="0">
                <a:latin typeface="Times New Roman" panose="02020603050405020304" pitchFamily="18" charset="0"/>
                <a:cs typeface="Times New Roman" panose="02020603050405020304" pitchFamily="18" charset="0"/>
              </a:rPr>
              <a:t>[10] Du Q, Zhou J, Ma M. EAIA: An Efficient and Anonymous Identity-Authentication Scheme in 5G-V2V. Sensors. 2024; 24(16):5376. https://doi.org/10.3390/s24165376</a:t>
            </a:r>
            <a:endParaRPr lang="zh-CN" altLang="zh-CN" sz="1200" dirty="0">
              <a:latin typeface="Times New Roman" panose="02020603050405020304" pitchFamily="18" charset="0"/>
              <a:cs typeface="Times New Roman" panose="02020603050405020304" pitchFamily="18" charset="0"/>
            </a:endParaRPr>
          </a:p>
        </p:txBody>
      </p:sp>
      <p:sp>
        <p:nvSpPr>
          <p:cNvPr id="5" name="文本框 9">
            <a:extLst>
              <a:ext uri="{FF2B5EF4-FFF2-40B4-BE49-F238E27FC236}">
                <a16:creationId xmlns:a16="http://schemas.microsoft.com/office/drawing/2014/main" id="{639DCE43-5017-C291-AA45-694F60A19426}"/>
              </a:ext>
            </a:extLst>
          </p:cNvPr>
          <p:cNvSpPr txBox="1"/>
          <p:nvPr/>
        </p:nvSpPr>
        <p:spPr>
          <a:xfrm>
            <a:off x="120923" y="53968"/>
            <a:ext cx="1368152"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存在问题</a:t>
            </a:r>
          </a:p>
        </p:txBody>
      </p:sp>
      <p:cxnSp>
        <p:nvCxnSpPr>
          <p:cNvPr id="11" name="直接连接符 10">
            <a:extLst>
              <a:ext uri="{FF2B5EF4-FFF2-40B4-BE49-F238E27FC236}">
                <a16:creationId xmlns:a16="http://schemas.microsoft.com/office/drawing/2014/main" id="{564B5FB5-A75D-F44B-9D1A-8B7C9AD5243E}"/>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4C155C4-1A2C-1609-F0C5-6FE974BDA486}"/>
              </a:ext>
            </a:extLst>
          </p:cNvPr>
          <p:cNvSpPr txBox="1"/>
          <p:nvPr/>
        </p:nvSpPr>
        <p:spPr>
          <a:xfrm>
            <a:off x="-32090" y="620688"/>
            <a:ext cx="12238279" cy="1442061"/>
          </a:xfrm>
          <a:prstGeom prst="rect">
            <a:avLst/>
          </a:prstGeom>
          <a:noFill/>
        </p:spPr>
        <p:txBody>
          <a:bodyPr wrap="square" rtlCol="0">
            <a:spAutoFit/>
          </a:bodyPr>
          <a:lstStyle/>
          <a:p>
            <a:pPr indent="457200">
              <a:lnSpc>
                <a:spcPct val="125000"/>
              </a:lnSpc>
            </a:pPr>
            <a:r>
              <a:rPr lang="zh-CN" altLang="en-US" dirty="0"/>
              <a:t>然而，在</a:t>
            </a:r>
            <a:r>
              <a:rPr lang="en-US" altLang="zh-CN" dirty="0" err="1"/>
              <a:t>IoV</a:t>
            </a:r>
            <a:r>
              <a:rPr lang="zh-CN" altLang="en-US" dirty="0"/>
              <a:t>网络环境下，容易</a:t>
            </a:r>
            <a:r>
              <a:rPr lang="zh-CN" altLang="zh-CN" dirty="0"/>
              <a:t>导致隐私泄露和网络攻击</a:t>
            </a:r>
            <a:endParaRPr lang="en-US" altLang="zh-CN" dirty="0"/>
          </a:p>
          <a:p>
            <a:pPr marL="742950" lvl="1" indent="-285750">
              <a:lnSpc>
                <a:spcPct val="125000"/>
              </a:lnSpc>
              <a:buFont typeface="Wingdings" panose="05000000000000000000" pitchFamily="2" charset="2"/>
              <a:buChar char="Ø"/>
            </a:pPr>
            <a:r>
              <a:rPr lang="zh-CN" altLang="en-US" dirty="0"/>
              <a:t>因</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规模较大、涉及节点较多且</a:t>
            </a:r>
            <a:r>
              <a:rPr lang="zh-CN" altLang="zh-CN" b="1" dirty="0">
                <a:effectLst/>
                <a:latin typeface="Times New Roman" panose="02020603050405020304" pitchFamily="18" charset="0"/>
                <a:ea typeface="宋体" panose="02010600030101010101" pitchFamily="2" charset="-122"/>
                <a:cs typeface="Times New Roman" panose="02020603050405020304" pitchFamily="18" charset="0"/>
              </a:rPr>
              <a:t>存在无线通信的脆弱性和开放性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1200150" lvl="2" indent="-285750">
              <a:lnSpc>
                <a:spcPct val="125000"/>
              </a:lnSpc>
              <a:buFont typeface="Wingdings" panose="05000000000000000000" pitchFamily="2" charset="2"/>
              <a:buChar char="l"/>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易受到窃听、篡改等泄露隐私的攻击及安全风险等问题</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可能会暴露</a:t>
            </a:r>
            <a:r>
              <a:rPr lang="en-US" altLang="zh-CN" dirty="0">
                <a:effectLst/>
                <a:latin typeface="Times New Roman" panose="02020603050405020304" pitchFamily="18" charset="0"/>
                <a:ea typeface="宋体" panose="02010600030101010101" pitchFamily="2" charset="-122"/>
              </a:rPr>
              <a:t>EVs</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的运动轨迹，从而导致用户敏感信息泄露</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更严重的若被恶意敌人利用，可能危害车主人身安全</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DC8B396F-04C3-D3E6-A86A-0E03B03A18DA}"/>
              </a:ext>
            </a:extLst>
          </p:cNvPr>
          <p:cNvGraphicFramePr>
            <a:graphicFrameLocks noGrp="1"/>
          </p:cNvGraphicFramePr>
          <p:nvPr>
            <p:extLst>
              <p:ext uri="{D42A27DB-BD31-4B8C-83A1-F6EECF244321}">
                <p14:modId xmlns:p14="http://schemas.microsoft.com/office/powerpoint/2010/main" val="225771133"/>
              </p:ext>
            </p:extLst>
          </p:nvPr>
        </p:nvGraphicFramePr>
        <p:xfrm>
          <a:off x="985019" y="2141260"/>
          <a:ext cx="8640960" cy="1608066"/>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3603729724"/>
                    </a:ext>
                  </a:extLst>
                </a:gridCol>
                <a:gridCol w="4320480">
                  <a:extLst>
                    <a:ext uri="{9D8B030D-6E8A-4147-A177-3AD203B41FA5}">
                      <a16:colId xmlns:a16="http://schemas.microsoft.com/office/drawing/2014/main" val="1588278085"/>
                    </a:ext>
                  </a:extLst>
                </a:gridCol>
              </a:tblGrid>
              <a:tr h="487960">
                <a:tc>
                  <a:txBody>
                    <a:bodyPr/>
                    <a:lstStyle/>
                    <a:p>
                      <a:pPr indent="306070" algn="ctr"/>
                      <a:r>
                        <a:rPr lang="zh-CN" sz="1600" dirty="0">
                          <a:effectLst/>
                        </a:rPr>
                        <a:t>身份信息隐私</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indent="306070" algn="ctr"/>
                      <a:r>
                        <a:rPr lang="zh-CN" sz="1600" dirty="0">
                          <a:effectLst/>
                        </a:rPr>
                        <a:t>数据信息</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752774"/>
                  </a:ext>
                </a:extLst>
              </a:tr>
              <a:tr h="1120106">
                <a:tc>
                  <a:txBody>
                    <a:bodyPr/>
                    <a:lstStyle/>
                    <a:p>
                      <a:pPr indent="304800" algn="ctr"/>
                      <a:r>
                        <a:rPr lang="zh-CN" sz="1600" dirty="0">
                          <a:effectLst/>
                        </a:rPr>
                        <a:t>用户姓名</a:t>
                      </a:r>
                      <a:endParaRPr lang="zh-CN" sz="1200" dirty="0">
                        <a:effectLst/>
                      </a:endParaRPr>
                    </a:p>
                    <a:p>
                      <a:pPr indent="304800" algn="ctr"/>
                      <a:r>
                        <a:rPr lang="en-US" sz="1600" dirty="0">
                          <a:effectLst/>
                        </a:rPr>
                        <a:t>ID</a:t>
                      </a:r>
                      <a:endParaRPr lang="zh-CN" sz="1200" dirty="0">
                        <a:effectLst/>
                      </a:endParaRPr>
                    </a:p>
                    <a:p>
                      <a:pPr indent="304800" algn="ctr"/>
                      <a:r>
                        <a:rPr lang="zh-CN" sz="1600" dirty="0">
                          <a:effectLst/>
                        </a:rPr>
                        <a:t>服务提供商</a:t>
                      </a:r>
                      <a:endParaRPr lang="zh-CN" sz="1200" dirty="0">
                        <a:effectLst/>
                      </a:endParaRPr>
                    </a:p>
                    <a:p>
                      <a:pPr indent="304800" algn="ctr"/>
                      <a:r>
                        <a:rPr lang="en-US" sz="1600" dirty="0">
                          <a:effectLst/>
                        </a:rPr>
                        <a:t>EV</a:t>
                      </a:r>
                      <a:r>
                        <a:rPr lang="zh-CN" sz="1600" dirty="0">
                          <a:effectLst/>
                        </a:rPr>
                        <a:t>身份</a:t>
                      </a:r>
                      <a:r>
                        <a:rPr lang="en-US" sz="1600" dirty="0">
                          <a:effectLst/>
                        </a:rPr>
                        <a:t>(</a:t>
                      </a:r>
                      <a:r>
                        <a:rPr lang="zh-CN" sz="1600" dirty="0">
                          <a:effectLst/>
                        </a:rPr>
                        <a:t>车牌等</a:t>
                      </a:r>
                      <a:r>
                        <a:rPr lang="en-US" sz="1600" dirty="0">
                          <a:effectLst/>
                        </a:rPr>
                        <a:t>)</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indent="304800" algn="ctr"/>
                      <a:r>
                        <a:rPr lang="zh-CN" sz="1600" dirty="0">
                          <a:effectLst/>
                        </a:rPr>
                        <a:t>电池状态</a:t>
                      </a:r>
                      <a:endParaRPr lang="zh-CN" sz="1200" dirty="0">
                        <a:effectLst/>
                      </a:endParaRPr>
                    </a:p>
                    <a:p>
                      <a:pPr indent="304800" algn="ctr"/>
                      <a:r>
                        <a:rPr lang="zh-CN" sz="1600" dirty="0">
                          <a:effectLst/>
                        </a:rPr>
                        <a:t>负荷数据</a:t>
                      </a:r>
                      <a:endParaRPr lang="zh-CN" sz="1200" dirty="0">
                        <a:effectLst/>
                      </a:endParaRPr>
                    </a:p>
                    <a:p>
                      <a:pPr indent="304800" algn="ctr"/>
                      <a:r>
                        <a:rPr lang="zh-CN" sz="1600" dirty="0">
                          <a:effectLst/>
                        </a:rPr>
                        <a:t>充放电记录</a:t>
                      </a:r>
                      <a:r>
                        <a:rPr lang="en-US" sz="1600" dirty="0">
                          <a:effectLst/>
                        </a:rPr>
                        <a:t>(</a:t>
                      </a:r>
                      <a:r>
                        <a:rPr lang="zh-CN" sz="1600" dirty="0">
                          <a:effectLst/>
                        </a:rPr>
                        <a:t>地址、社交活动、轨迹</a:t>
                      </a:r>
                      <a:r>
                        <a:rPr lang="en-US" sz="1600" dirty="0">
                          <a:effectLst/>
                        </a:rPr>
                        <a:t>)</a:t>
                      </a:r>
                      <a:endParaRPr lang="zh-CN" sz="1200" dirty="0">
                        <a:effectLst/>
                      </a:endParaRPr>
                    </a:p>
                    <a:p>
                      <a:pPr indent="304800" algn="ctr"/>
                      <a:r>
                        <a:rPr lang="zh-CN" altLang="en-US" sz="1600" dirty="0">
                          <a:effectLst/>
                        </a:rPr>
                        <a:t>支付</a:t>
                      </a:r>
                      <a:r>
                        <a:rPr lang="en-US" altLang="zh-CN" sz="1600" dirty="0">
                          <a:effectLst/>
                        </a:rPr>
                        <a:t>/</a:t>
                      </a:r>
                      <a:r>
                        <a:rPr lang="zh-CN" sz="1600" dirty="0">
                          <a:effectLst/>
                        </a:rPr>
                        <a:t>计费数据</a:t>
                      </a:r>
                      <a:r>
                        <a:rPr lang="en-US" sz="1600" dirty="0">
                          <a:effectLst/>
                        </a:rPr>
                        <a:t>(</a:t>
                      </a:r>
                      <a:r>
                        <a:rPr lang="zh-CN" sz="1600" dirty="0">
                          <a:effectLst/>
                        </a:rPr>
                        <a:t>用户经济情况</a:t>
                      </a:r>
                      <a:r>
                        <a:rPr lang="en-US" sz="1600" dirty="0">
                          <a:effectLst/>
                        </a:rPr>
                        <a:t>)</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49578548"/>
                  </a:ext>
                </a:extLst>
              </a:tr>
            </a:tbl>
          </a:graphicData>
        </a:graphic>
      </p:graphicFrame>
      <p:sp>
        <p:nvSpPr>
          <p:cNvPr id="9" name="文本框 8">
            <a:extLst>
              <a:ext uri="{FF2B5EF4-FFF2-40B4-BE49-F238E27FC236}">
                <a16:creationId xmlns:a16="http://schemas.microsoft.com/office/drawing/2014/main" id="{575D93EE-8542-8D3E-BCC1-60E678AE821C}"/>
              </a:ext>
            </a:extLst>
          </p:cNvPr>
          <p:cNvSpPr txBox="1"/>
          <p:nvPr/>
        </p:nvSpPr>
        <p:spPr>
          <a:xfrm>
            <a:off x="363178" y="4049988"/>
            <a:ext cx="12085266" cy="369332"/>
          </a:xfrm>
          <a:prstGeom prst="rect">
            <a:avLst/>
          </a:prstGeom>
          <a:noFill/>
        </p:spPr>
        <p:txBody>
          <a:bodyPr wrap="square">
            <a:spAutoFit/>
          </a:bodyPr>
          <a:lstStyle/>
          <a:p>
            <a:r>
              <a:rPr lang="zh-CN" altLang="en-US" b="1" dirty="0"/>
              <a:t>随着</a:t>
            </a:r>
            <a:r>
              <a:rPr lang="en-US" altLang="zh-CN" b="1" dirty="0" err="1"/>
              <a:t>IoV</a:t>
            </a:r>
            <a:r>
              <a:rPr lang="zh-CN" altLang="en-US" b="1" dirty="0"/>
              <a:t>的发展以及</a:t>
            </a:r>
            <a:r>
              <a:rPr lang="en-US" altLang="zh-CN" b="1" dirty="0"/>
              <a:t>V2V</a:t>
            </a:r>
            <a:r>
              <a:rPr lang="zh-CN" altLang="en-US" b="1" dirty="0"/>
              <a:t>交易模式的广泛应用，如何保障交易过程中的数据隐私和安全性，成为重点研究方向</a:t>
            </a:r>
          </a:p>
        </p:txBody>
      </p:sp>
      <p:sp>
        <p:nvSpPr>
          <p:cNvPr id="10" name="文本框 9">
            <a:extLst>
              <a:ext uri="{FF2B5EF4-FFF2-40B4-BE49-F238E27FC236}">
                <a16:creationId xmlns:a16="http://schemas.microsoft.com/office/drawing/2014/main" id="{0C8B2866-7995-C12B-ABE4-8D8F13532672}"/>
              </a:ext>
            </a:extLst>
          </p:cNvPr>
          <p:cNvSpPr txBox="1"/>
          <p:nvPr/>
        </p:nvSpPr>
        <p:spPr>
          <a:xfrm>
            <a:off x="462961" y="4565079"/>
            <a:ext cx="11269252" cy="1562607"/>
          </a:xfrm>
          <a:prstGeom prst="rect">
            <a:avLst/>
          </a:prstGeom>
          <a:noFill/>
        </p:spPr>
        <p:txBody>
          <a:bodyPr wrap="square" rtlCol="0">
            <a:spAutoFit/>
          </a:bodyPr>
          <a:lstStyle/>
          <a:p>
            <a:pPr>
              <a:lnSpc>
                <a:spcPct val="125000"/>
              </a:lnSpc>
            </a:pPr>
            <a:r>
              <a:rPr lang="zh-CN" altLang="en-US" dirty="0"/>
              <a:t>首先考虑：当</a:t>
            </a:r>
            <a:r>
              <a:rPr lang="en-US" altLang="zh-CN" dirty="0"/>
              <a:t>EVs</a:t>
            </a:r>
            <a:r>
              <a:rPr lang="zh-CN" altLang="en-US" dirty="0"/>
              <a:t>接入</a:t>
            </a:r>
            <a:r>
              <a:rPr lang="en-US" altLang="zh-CN" dirty="0" err="1"/>
              <a:t>IoV</a:t>
            </a:r>
            <a:r>
              <a:rPr lang="zh-CN" altLang="en-US" dirty="0"/>
              <a:t>环境时，必须确保对其进行</a:t>
            </a:r>
            <a:r>
              <a:rPr lang="zh-CN" altLang="en-US" sz="2200" b="1" dirty="0"/>
              <a:t>认证</a:t>
            </a:r>
            <a:r>
              <a:rPr lang="en-US" altLang="zh-CN" sz="2200" b="1" dirty="0"/>
              <a:t>(authentication)</a:t>
            </a:r>
          </a:p>
          <a:p>
            <a:pPr marL="742950" lvl="1" indent="-285750">
              <a:lnSpc>
                <a:spcPct val="125000"/>
              </a:lnSpc>
              <a:buFont typeface="Wingdings" panose="05000000000000000000" pitchFamily="2" charset="2"/>
              <a:buChar char="l"/>
            </a:pP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认证可确保实体的身份验证，防止未经授权的访问和消息伪造</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endParaRPr lang="en-US" altLang="zh-CN"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l"/>
            </a:pPr>
            <a:endParaRPr lang="en-US" altLang="zh-CN" b="1"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25000"/>
              </a:lnSpc>
            </a:pPr>
            <a:r>
              <a:rPr lang="en-US" altLang="zh-CN" sz="2000" b="1" dirty="0"/>
              <a:t>	</a:t>
            </a:r>
            <a:r>
              <a:rPr lang="zh-CN" altLang="en-US" sz="2000" b="1" dirty="0">
                <a:highlight>
                  <a:srgbClr val="FFFF00"/>
                </a:highlight>
              </a:rPr>
              <a:t>设计一种有效的、隐私保护的</a:t>
            </a:r>
            <a:r>
              <a:rPr lang="zh-CN" altLang="en-US" sz="2000" b="1" dirty="0">
                <a:solidFill>
                  <a:srgbClr val="FF0000"/>
                </a:solidFill>
                <a:highlight>
                  <a:srgbClr val="FFFF00"/>
                </a:highlight>
              </a:rPr>
              <a:t>身份认证方案</a:t>
            </a:r>
            <a:r>
              <a:rPr lang="zh-CN" altLang="en-US" sz="2000" b="1" dirty="0">
                <a:highlight>
                  <a:srgbClr val="FFFF00"/>
                </a:highlight>
              </a:rPr>
              <a:t>来保护</a:t>
            </a:r>
            <a:r>
              <a:rPr lang="en-US" altLang="zh-CN" sz="2000" b="1" dirty="0">
                <a:highlight>
                  <a:srgbClr val="FFFF00"/>
                </a:highlight>
              </a:rPr>
              <a:t>EVs</a:t>
            </a:r>
            <a:r>
              <a:rPr lang="zh-CN" altLang="en-US" sz="2000" b="1" dirty="0">
                <a:highlight>
                  <a:srgbClr val="FFFF00"/>
                </a:highlight>
              </a:rPr>
              <a:t>用户的隐私是非常必要的  </a:t>
            </a:r>
            <a:r>
              <a:rPr lang="zh-CN" altLang="en-US" sz="2000" b="1" dirty="0"/>
              <a:t>（</a:t>
            </a:r>
            <a:r>
              <a:rPr lang="en-US" altLang="zh-CN" sz="2000" b="1" dirty="0"/>
              <a:t>TO DO 1</a:t>
            </a:r>
            <a:r>
              <a:rPr lang="zh-CN" altLang="en-US" sz="2000" b="1" dirty="0"/>
              <a:t>）</a:t>
            </a:r>
          </a:p>
        </p:txBody>
      </p:sp>
    </p:spTree>
    <p:extLst>
      <p:ext uri="{BB962C8B-B14F-4D97-AF65-F5344CB8AC3E}">
        <p14:creationId xmlns:p14="http://schemas.microsoft.com/office/powerpoint/2010/main" val="236362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7DBDD4-663B-A164-F2C0-55865FD386C7}"/>
              </a:ext>
            </a:extLst>
          </p:cNvPr>
          <p:cNvSpPr txBox="1"/>
          <p:nvPr/>
        </p:nvSpPr>
        <p:spPr>
          <a:xfrm>
            <a:off x="0" y="5971614"/>
            <a:ext cx="12146259" cy="83099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[11] M. Shurrab, S. Singh, H. </a:t>
            </a:r>
            <a:r>
              <a:rPr lang="en-US" altLang="zh-CN" sz="1200" dirty="0" err="1">
                <a:latin typeface="Times New Roman" panose="02020603050405020304" pitchFamily="18" charset="0"/>
                <a:cs typeface="Times New Roman" panose="02020603050405020304" pitchFamily="18" charset="0"/>
              </a:rPr>
              <a:t>Otrok</a:t>
            </a:r>
            <a:r>
              <a:rPr lang="en-US" altLang="zh-CN" sz="1200" dirty="0">
                <a:latin typeface="Times New Roman" panose="02020603050405020304" pitchFamily="18" charset="0"/>
                <a:cs typeface="Times New Roman" panose="02020603050405020304" pitchFamily="18" charset="0"/>
              </a:rPr>
              <a:t>, R. </a:t>
            </a:r>
            <a:r>
              <a:rPr lang="en-US" altLang="zh-CN" sz="1200" dirty="0" err="1">
                <a:latin typeface="Times New Roman" panose="02020603050405020304" pitchFamily="18" charset="0"/>
                <a:cs typeface="Times New Roman" panose="02020603050405020304" pitchFamily="18" charset="0"/>
              </a:rPr>
              <a:t>Mizouni</a:t>
            </a:r>
            <a:r>
              <a:rPr lang="en-US" altLang="zh-CN" sz="1200" dirty="0">
                <a:latin typeface="Times New Roman" panose="02020603050405020304" pitchFamily="18" charset="0"/>
                <a:cs typeface="Times New Roman" panose="02020603050405020304" pitchFamily="18" charset="0"/>
              </a:rPr>
              <a:t>, V. </a:t>
            </a:r>
            <a:r>
              <a:rPr lang="en-US" altLang="zh-CN" sz="1200" dirty="0" err="1">
                <a:latin typeface="Times New Roman" panose="02020603050405020304" pitchFamily="18" charset="0"/>
                <a:cs typeface="Times New Roman" panose="02020603050405020304" pitchFamily="18" charset="0"/>
              </a:rPr>
              <a:t>Khadkikar</a:t>
            </a:r>
            <a:r>
              <a:rPr lang="en-US" altLang="zh-CN" sz="1200" dirty="0">
                <a:latin typeface="Times New Roman" panose="02020603050405020304" pitchFamily="18" charset="0"/>
                <a:cs typeface="Times New Roman" panose="02020603050405020304" pitchFamily="18" charset="0"/>
              </a:rPr>
              <a:t> and H. </a:t>
            </a:r>
            <a:r>
              <a:rPr lang="en-US" altLang="zh-CN" sz="1200" dirty="0" err="1">
                <a:latin typeface="Times New Roman" panose="02020603050405020304" pitchFamily="18" charset="0"/>
                <a:cs typeface="Times New Roman" panose="02020603050405020304" pitchFamily="18" charset="0"/>
              </a:rPr>
              <a:t>Zeineldin</a:t>
            </a:r>
            <a:r>
              <a:rPr lang="en-US" altLang="zh-CN" sz="1200" dirty="0">
                <a:latin typeface="Times New Roman" panose="02020603050405020304" pitchFamily="18" charset="0"/>
                <a:cs typeface="Times New Roman" panose="02020603050405020304" pitchFamily="18" charset="0"/>
              </a:rPr>
              <a:t>, "An Efficient Vehicle-to-Vehicle (V2V) Energy Sharing Framework," in IEEE Internet of Things Journal, vol. 9, no. 7, pp. 5315-5328, 1 April1, 2022,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10.1109/JIOT.2021.3109010</a:t>
            </a:r>
          </a:p>
          <a:p>
            <a:r>
              <a:rPr lang="en-US" altLang="zh-CN" sz="1200" dirty="0">
                <a:latin typeface="Times New Roman" panose="02020603050405020304" pitchFamily="18" charset="0"/>
                <a:cs typeface="Times New Roman" panose="02020603050405020304" pitchFamily="18" charset="0"/>
              </a:rPr>
              <a:t>[12] F. Gao, L. Zhu, M. Shen, K. Sharif, Z. Wan and K. Ren, "A Blockchain-Based Privacy-Preserving Payment Mechanism for Vehicle-to-Grid Networks," in IEEE Network, vol. 32, no. 6, pp. 184-192, November/December 2018, </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 10.1109/MNET.2018.1700269</a:t>
            </a:r>
          </a:p>
        </p:txBody>
      </p:sp>
      <p:cxnSp>
        <p:nvCxnSpPr>
          <p:cNvPr id="11" name="直接连接符 10">
            <a:extLst>
              <a:ext uri="{FF2B5EF4-FFF2-40B4-BE49-F238E27FC236}">
                <a16:creationId xmlns:a16="http://schemas.microsoft.com/office/drawing/2014/main" id="{CDE7B35E-0039-B46D-5974-07A2FCC2CDBD}"/>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E3334D7-C720-5D45-FC04-86706FE92036}"/>
              </a:ext>
            </a:extLst>
          </p:cNvPr>
          <p:cNvSpPr txBox="1"/>
          <p:nvPr/>
        </p:nvSpPr>
        <p:spPr>
          <a:xfrm>
            <a:off x="48917" y="525243"/>
            <a:ext cx="12146258" cy="369332"/>
          </a:xfrm>
          <a:prstGeom prst="rect">
            <a:avLst/>
          </a:prstGeom>
          <a:noFill/>
        </p:spPr>
        <p:txBody>
          <a:bodyPr wrap="square" rtlCol="0">
            <a:spAutoFit/>
          </a:bodyPr>
          <a:lstStyle/>
          <a:p>
            <a:r>
              <a:rPr lang="zh-CN" altLang="en-US" dirty="0"/>
              <a:t>通过认证其身份，从而防止没有授权的节点</a:t>
            </a:r>
            <a:r>
              <a:rPr lang="en-US" altLang="zh-CN" dirty="0"/>
              <a:t>/</a:t>
            </a:r>
            <a:r>
              <a:rPr lang="zh-CN" altLang="en-US" dirty="0"/>
              <a:t>恶意的</a:t>
            </a:r>
            <a:r>
              <a:rPr lang="en-US" altLang="zh-CN" dirty="0"/>
              <a:t>EVs</a:t>
            </a:r>
            <a:r>
              <a:rPr lang="zh-CN" altLang="en-US" dirty="0"/>
              <a:t>用户进入系统</a:t>
            </a:r>
            <a:r>
              <a:rPr lang="en-US" altLang="zh-CN" dirty="0"/>
              <a:t> </a:t>
            </a:r>
            <a:r>
              <a:rPr lang="zh-CN" altLang="en-US" dirty="0"/>
              <a:t>（</a:t>
            </a:r>
            <a:r>
              <a:rPr lang="en-US" altLang="zh-CN" dirty="0"/>
              <a:t>EVs</a:t>
            </a:r>
            <a:r>
              <a:rPr lang="zh-CN" altLang="en-US" dirty="0"/>
              <a:t>认证完毕之后  </a:t>
            </a:r>
            <a:r>
              <a:rPr lang="en-US" altLang="zh-CN" dirty="0"/>
              <a:t>-&gt;   </a:t>
            </a:r>
            <a:r>
              <a:rPr lang="en-US" altLang="zh-CN" b="1" dirty="0"/>
              <a:t>V2V Communication</a:t>
            </a:r>
            <a:r>
              <a:rPr lang="en-US" altLang="zh-CN" dirty="0"/>
              <a:t>. </a:t>
            </a:r>
            <a:r>
              <a:rPr lang="zh-CN" altLang="en-US" dirty="0"/>
              <a:t>）</a:t>
            </a:r>
          </a:p>
        </p:txBody>
      </p:sp>
      <p:pic>
        <p:nvPicPr>
          <p:cNvPr id="8" name="图片 7">
            <a:extLst>
              <a:ext uri="{FF2B5EF4-FFF2-40B4-BE49-F238E27FC236}">
                <a16:creationId xmlns:a16="http://schemas.microsoft.com/office/drawing/2014/main" id="{1F5900A2-A3F3-30D9-B87D-909AF668622D}"/>
              </a:ext>
            </a:extLst>
          </p:cNvPr>
          <p:cNvPicPr>
            <a:picLocks noChangeAspect="1"/>
          </p:cNvPicPr>
          <p:nvPr/>
        </p:nvPicPr>
        <p:blipFill>
          <a:blip r:embed="rId3"/>
          <a:stretch>
            <a:fillRect/>
          </a:stretch>
        </p:blipFill>
        <p:spPr>
          <a:xfrm>
            <a:off x="910344" y="957332"/>
            <a:ext cx="9603183" cy="2471667"/>
          </a:xfrm>
          <a:prstGeom prst="rect">
            <a:avLst/>
          </a:prstGeom>
        </p:spPr>
      </p:pic>
      <p:sp>
        <p:nvSpPr>
          <p:cNvPr id="9" name="文本框 8">
            <a:extLst>
              <a:ext uri="{FF2B5EF4-FFF2-40B4-BE49-F238E27FC236}">
                <a16:creationId xmlns:a16="http://schemas.microsoft.com/office/drawing/2014/main" id="{50BCD77C-2F7B-4DFB-F655-04623ED4E0C6}"/>
              </a:ext>
            </a:extLst>
          </p:cNvPr>
          <p:cNvSpPr txBox="1"/>
          <p:nvPr/>
        </p:nvSpPr>
        <p:spPr>
          <a:xfrm>
            <a:off x="10513527" y="1772816"/>
            <a:ext cx="1077696" cy="369332"/>
          </a:xfrm>
          <a:prstGeom prst="rect">
            <a:avLst/>
          </a:prstGeom>
          <a:noFill/>
        </p:spPr>
        <p:txBody>
          <a:bodyPr wrap="square" rtlCol="0">
            <a:spAutoFit/>
          </a:bodyPr>
          <a:lstStyle/>
          <a:p>
            <a:r>
              <a:rPr lang="zh-CN" altLang="en-US" b="1" dirty="0"/>
              <a:t>来自</a:t>
            </a:r>
            <a:r>
              <a:rPr lang="en-US" altLang="zh-CN" b="1" dirty="0"/>
              <a:t>[11]</a:t>
            </a:r>
            <a:endParaRPr lang="zh-CN" altLang="en-US" b="1" dirty="0"/>
          </a:p>
        </p:txBody>
      </p:sp>
      <p:sp>
        <p:nvSpPr>
          <p:cNvPr id="10" name="文本框 9">
            <a:extLst>
              <a:ext uri="{FF2B5EF4-FFF2-40B4-BE49-F238E27FC236}">
                <a16:creationId xmlns:a16="http://schemas.microsoft.com/office/drawing/2014/main" id="{99320AE9-C84B-C7B2-8F45-944A352604FA}"/>
              </a:ext>
            </a:extLst>
          </p:cNvPr>
          <p:cNvSpPr txBox="1"/>
          <p:nvPr/>
        </p:nvSpPr>
        <p:spPr>
          <a:xfrm>
            <a:off x="74381" y="3547920"/>
            <a:ext cx="12025337" cy="2213298"/>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认证后，</a:t>
            </a:r>
            <a:r>
              <a:rPr lang="en-US" altLang="zh-CN" dirty="0"/>
              <a:t>EVs</a:t>
            </a:r>
            <a:r>
              <a:rPr lang="zh-CN" altLang="en-US" dirty="0"/>
              <a:t>向</a:t>
            </a:r>
            <a:r>
              <a:rPr lang="en-US" altLang="zh-CN" dirty="0"/>
              <a:t>RSU</a:t>
            </a:r>
            <a:r>
              <a:rPr lang="zh-CN" altLang="en-US" dirty="0"/>
              <a:t>上传相关信息，再传输给</a:t>
            </a:r>
            <a:r>
              <a:rPr lang="en-US" altLang="zh-CN" dirty="0"/>
              <a:t>aggregator</a:t>
            </a:r>
            <a:r>
              <a:rPr lang="zh-CN" altLang="en-US" dirty="0"/>
              <a:t>，其进行聚合来自</a:t>
            </a:r>
            <a:r>
              <a:rPr lang="en-US" altLang="zh-CN" dirty="0"/>
              <a:t>EVs</a:t>
            </a:r>
            <a:r>
              <a:rPr lang="zh-CN" altLang="en-US" dirty="0"/>
              <a:t>的信息并由控制中心进行整合分析，为后续进行</a:t>
            </a:r>
            <a:r>
              <a:rPr lang="en-US" altLang="zh-CN" dirty="0"/>
              <a:t>V2V Matching</a:t>
            </a:r>
            <a:r>
              <a:rPr lang="zh-CN" altLang="en-US" dirty="0"/>
              <a:t>。故此过程</a:t>
            </a:r>
            <a:r>
              <a:rPr lang="en-US" altLang="zh-CN" dirty="0"/>
              <a:t>EVs</a:t>
            </a:r>
            <a:r>
              <a:rPr lang="zh-CN" altLang="en-US" dirty="0"/>
              <a:t>位置隐私及数据信息可能暴露</a:t>
            </a:r>
            <a:endParaRPr lang="en-US" altLang="zh-CN" b="1" dirty="0"/>
          </a:p>
          <a:p>
            <a:pPr marL="742950" lvl="1" indent="-285750">
              <a:lnSpc>
                <a:spcPct val="125000"/>
              </a:lnSpc>
              <a:buFont typeface="Wingdings" panose="05000000000000000000" pitchFamily="2" charset="2"/>
              <a:buChar char="p"/>
            </a:pPr>
            <a:r>
              <a:rPr lang="en-US" altLang="zh-CN" sz="2000" b="1" dirty="0" err="1">
                <a:highlight>
                  <a:srgbClr val="FFFF00"/>
                </a:highlight>
              </a:rPr>
              <a:t>IoV</a:t>
            </a:r>
            <a:r>
              <a:rPr lang="zh-CN" altLang="en-US" sz="2000" b="1" dirty="0">
                <a:highlight>
                  <a:srgbClr val="FFFF00"/>
                </a:highlight>
              </a:rPr>
              <a:t>环境下</a:t>
            </a:r>
            <a:r>
              <a:rPr lang="en-US" altLang="zh-CN" sz="2000" b="1" dirty="0">
                <a:highlight>
                  <a:srgbClr val="FFFF00"/>
                </a:highlight>
              </a:rPr>
              <a:t>V2V</a:t>
            </a:r>
            <a:r>
              <a:rPr lang="zh-CN" altLang="en-US" sz="2000" b="1" dirty="0">
                <a:highlight>
                  <a:srgbClr val="FFFF00"/>
                </a:highlight>
              </a:rPr>
              <a:t>交易中隐私数据聚合方案 </a:t>
            </a:r>
            <a:r>
              <a:rPr lang="zh-CN" altLang="en-US" sz="2000" b="1" dirty="0"/>
              <a:t>（</a:t>
            </a:r>
            <a:r>
              <a:rPr lang="en-US" altLang="zh-CN" sz="2000" b="1" dirty="0"/>
              <a:t>TO DO 2</a:t>
            </a:r>
            <a:r>
              <a:rPr lang="zh-CN" altLang="en-US" sz="2000" b="1" dirty="0"/>
              <a:t>）  </a:t>
            </a:r>
            <a:endParaRPr lang="en-US" altLang="zh-CN" sz="2000" b="1" dirty="0"/>
          </a:p>
          <a:p>
            <a:pPr marL="285750" indent="-285750">
              <a:lnSpc>
                <a:spcPct val="125000"/>
              </a:lnSpc>
              <a:buFont typeface="Wingdings" panose="05000000000000000000" pitchFamily="2" charset="2"/>
              <a:buChar char="l"/>
            </a:pPr>
            <a:r>
              <a:rPr lang="zh-CN" altLang="en-US" dirty="0"/>
              <a:t>最后交易完后，需要进行卖方和买方交易支付，支付记录可能会引发敏感信息泄露的隐私问题，例如身份、位置、电动汽车的充电或放电量及信用卡信息等</a:t>
            </a:r>
            <a:r>
              <a:rPr lang="en-US" altLang="zh-CN" dirty="0"/>
              <a:t>[12]</a:t>
            </a:r>
            <a:r>
              <a:rPr lang="zh-CN" altLang="en-US" dirty="0"/>
              <a:t>。</a:t>
            </a:r>
            <a:r>
              <a:rPr lang="zh-CN" altLang="zh-CN" sz="1800" u="sng" dirty="0">
                <a:effectLst/>
                <a:latin typeface="Times New Roman" panose="02020603050405020304" pitchFamily="18" charset="0"/>
                <a:ea typeface="宋体" panose="02010600030101010101" pitchFamily="2" charset="-122"/>
                <a:cs typeface="Times New Roman" panose="02020603050405020304" pitchFamily="18" charset="0"/>
              </a:rPr>
              <a:t>如何保证</a:t>
            </a:r>
            <a:r>
              <a:rPr lang="en-US" altLang="zh-CN" sz="1800" u="sng" dirty="0">
                <a:effectLst/>
                <a:latin typeface="Times New Roman" panose="02020603050405020304" pitchFamily="18" charset="0"/>
                <a:ea typeface="宋体" panose="02010600030101010101" pitchFamily="2" charset="-122"/>
                <a:cs typeface="Times New Roman" panose="02020603050405020304" pitchFamily="18" charset="0"/>
              </a:rPr>
              <a:t>EVs</a:t>
            </a:r>
            <a:r>
              <a:rPr lang="zh-CN" altLang="zh-CN" sz="1800" u="sng" dirty="0">
                <a:effectLst/>
                <a:latin typeface="Times New Roman" panose="02020603050405020304" pitchFamily="18" charset="0"/>
                <a:ea typeface="宋体" panose="02010600030101010101" pitchFamily="2" charset="-122"/>
                <a:cs typeface="Times New Roman" panose="02020603050405020304" pitchFamily="18" charset="0"/>
              </a:rPr>
              <a:t>隐私情况下公平支付</a:t>
            </a:r>
            <a:r>
              <a:rPr lang="en-US" altLang="zh-CN" sz="1800" u="sng" dirty="0">
                <a:effectLst/>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lnSpc>
                <a:spcPct val="125000"/>
              </a:lnSpc>
              <a:buFont typeface="Wingdings" panose="05000000000000000000" pitchFamily="2" charset="2"/>
              <a:buChar char="p"/>
            </a:pPr>
            <a:r>
              <a:rPr lang="en-US" altLang="zh-CN" sz="2000" b="1" dirty="0">
                <a:highlight>
                  <a:srgbClr val="FFFF00"/>
                </a:highlight>
              </a:rPr>
              <a:t>V2V</a:t>
            </a:r>
            <a:r>
              <a:rPr lang="zh-CN" altLang="en-US" sz="2000" b="1" dirty="0">
                <a:highlight>
                  <a:srgbClr val="FFFF00"/>
                </a:highlight>
              </a:rPr>
              <a:t>电力交易支付过程中安全且高效的隐私保护方案</a:t>
            </a:r>
            <a:r>
              <a:rPr lang="zh-CN" altLang="en-US" sz="2000" b="1" dirty="0"/>
              <a:t> （</a:t>
            </a:r>
            <a:r>
              <a:rPr lang="en-US" altLang="zh-CN" sz="2000" b="1" dirty="0"/>
              <a:t>TO DO 3</a:t>
            </a:r>
            <a:r>
              <a:rPr lang="zh-CN" altLang="en-US" sz="2000" b="1" dirty="0"/>
              <a:t>）</a:t>
            </a:r>
            <a:r>
              <a:rPr lang="en-US" altLang="zh-CN" sz="2000" b="1" dirty="0"/>
              <a:t>	</a:t>
            </a:r>
            <a:endParaRPr lang="zh-CN" altLang="en-US" sz="2000" b="1" dirty="0"/>
          </a:p>
        </p:txBody>
      </p:sp>
      <p:sp>
        <p:nvSpPr>
          <p:cNvPr id="12" name="文本框 9">
            <a:extLst>
              <a:ext uri="{FF2B5EF4-FFF2-40B4-BE49-F238E27FC236}">
                <a16:creationId xmlns:a16="http://schemas.microsoft.com/office/drawing/2014/main" id="{C20F5801-00B0-33F8-29B2-5418D2E58861}"/>
              </a:ext>
            </a:extLst>
          </p:cNvPr>
          <p:cNvSpPr txBox="1"/>
          <p:nvPr/>
        </p:nvSpPr>
        <p:spPr>
          <a:xfrm>
            <a:off x="120923" y="53968"/>
            <a:ext cx="1368152"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存在问题</a:t>
            </a:r>
          </a:p>
        </p:txBody>
      </p:sp>
    </p:spTree>
    <p:extLst>
      <p:ext uri="{BB962C8B-B14F-4D97-AF65-F5344CB8AC3E}">
        <p14:creationId xmlns:p14="http://schemas.microsoft.com/office/powerpoint/2010/main" val="3187934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C5324-E580-454E-E042-07351D398C4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1D1E346-943D-F80E-1054-78BABB971715}"/>
              </a:ext>
            </a:extLst>
          </p:cNvPr>
          <p:cNvSpPr txBox="1"/>
          <p:nvPr/>
        </p:nvSpPr>
        <p:spPr>
          <a:xfrm>
            <a:off x="-24067" y="6275147"/>
            <a:ext cx="12146259"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[13] “</a:t>
            </a:r>
            <a:r>
              <a:rPr lang="zh-CN" altLang="en-US" sz="1400" dirty="0">
                <a:latin typeface="Times New Roman" panose="02020603050405020304" pitchFamily="18" charset="0"/>
                <a:cs typeface="Times New Roman" panose="02020603050405020304" pitchFamily="18" charset="0"/>
              </a:rPr>
              <a:t>李孝安，楼嫣岚，陈舟凯，等</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电动汽车快速增长下临平充电设施布点规划</a:t>
            </a:r>
            <a:r>
              <a:rPr lang="en-US" altLang="zh-CN" sz="1400" dirty="0">
                <a:latin typeface="Times New Roman" panose="02020603050405020304" pitchFamily="18" charset="0"/>
                <a:cs typeface="Times New Roman" panose="02020603050405020304" pitchFamily="18" charset="0"/>
              </a:rPr>
              <a:t>[C]//</a:t>
            </a:r>
            <a:r>
              <a:rPr lang="zh-CN" altLang="en-US" sz="1400" dirty="0">
                <a:latin typeface="Times New Roman" panose="02020603050405020304" pitchFamily="18" charset="0"/>
                <a:cs typeface="Times New Roman" panose="02020603050405020304" pitchFamily="18" charset="0"/>
              </a:rPr>
              <a:t>人民城市，规划赋能：</a:t>
            </a:r>
            <a:r>
              <a:rPr lang="en-US" altLang="zh-CN" sz="1400" dirty="0">
                <a:latin typeface="Times New Roman" panose="02020603050405020304" pitchFamily="18" charset="0"/>
                <a:cs typeface="Times New Roman" panose="02020603050405020304" pitchFamily="18" charset="0"/>
              </a:rPr>
              <a:t>2023</a:t>
            </a:r>
            <a:r>
              <a:rPr lang="zh-CN" altLang="en-US" sz="1400" dirty="0">
                <a:latin typeface="Times New Roman" panose="02020603050405020304" pitchFamily="18" charset="0"/>
                <a:cs typeface="Times New Roman" panose="02020603050405020304" pitchFamily="18" charset="0"/>
              </a:rPr>
              <a:t>中国城市规划年会论文集（</a:t>
            </a:r>
            <a:r>
              <a:rPr lang="en-US" altLang="zh-CN" sz="1400" dirty="0">
                <a:latin typeface="Times New Roman" panose="02020603050405020304" pitchFamily="18" charset="0"/>
                <a:cs typeface="Times New Roman" panose="02020603050405020304" pitchFamily="18" charset="0"/>
              </a:rPr>
              <a:t>03</a:t>
            </a:r>
            <a:r>
              <a:rPr lang="zh-CN" altLang="en-US" sz="1400" dirty="0">
                <a:latin typeface="Times New Roman" panose="02020603050405020304" pitchFamily="18" charset="0"/>
                <a:cs typeface="Times New Roman" panose="02020603050405020304" pitchFamily="18" charset="0"/>
              </a:rPr>
              <a:t>城市工程规划）</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北京：中国城市规划学会，</a:t>
            </a:r>
            <a:r>
              <a:rPr lang="en-US" altLang="zh-CN" sz="1400" dirty="0">
                <a:latin typeface="Times New Roman" panose="02020603050405020304" pitchFamily="18" charset="0"/>
                <a:cs typeface="Times New Roman" panose="02020603050405020304" pitchFamily="18" charset="0"/>
              </a:rPr>
              <a:t>2023:72-79.”</a:t>
            </a:r>
          </a:p>
        </p:txBody>
      </p:sp>
      <p:cxnSp>
        <p:nvCxnSpPr>
          <p:cNvPr id="11" name="直接连接符 10">
            <a:extLst>
              <a:ext uri="{FF2B5EF4-FFF2-40B4-BE49-F238E27FC236}">
                <a16:creationId xmlns:a16="http://schemas.microsoft.com/office/drawing/2014/main" id="{B94441C3-9029-0920-44A6-B29CC93A19AF}"/>
              </a:ext>
            </a:extLst>
          </p:cNvPr>
          <p:cNvCxnSpPr>
            <a:cxnSpLocks/>
          </p:cNvCxnSpPr>
          <p:nvPr/>
        </p:nvCxnSpPr>
        <p:spPr>
          <a:xfrm flipV="1">
            <a:off x="13921" y="400217"/>
            <a:ext cx="12146259" cy="4502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2" name="文本框 9">
            <a:extLst>
              <a:ext uri="{FF2B5EF4-FFF2-40B4-BE49-F238E27FC236}">
                <a16:creationId xmlns:a16="http://schemas.microsoft.com/office/drawing/2014/main" id="{81938583-5072-909C-2AEF-F88CB5250EC5}"/>
              </a:ext>
            </a:extLst>
          </p:cNvPr>
          <p:cNvSpPr txBox="1"/>
          <p:nvPr/>
        </p:nvSpPr>
        <p:spPr>
          <a:xfrm>
            <a:off x="120923" y="53968"/>
            <a:ext cx="1368152" cy="346249"/>
          </a:xfrm>
          <a:prstGeom prst="rect">
            <a:avLst/>
          </a:prstGeom>
          <a:noFill/>
        </p:spPr>
        <p:txBody>
          <a:bodyPr wrap="square" lIns="68580" tIns="34290" rIns="68580" bIns="34290" rtlCol="0">
            <a:spAutoFit/>
          </a:bodyPr>
          <a:lstStyle/>
          <a:p>
            <a:pPr marL="0" lvl="1"/>
            <a:r>
              <a:rPr lang="zh-CN" altLang="en-US" b="1" dirty="0">
                <a:solidFill>
                  <a:srgbClr val="414455"/>
                </a:solidFill>
                <a:latin typeface="微软雅黑" pitchFamily="34" charset="-122"/>
                <a:ea typeface="微软雅黑" pitchFamily="34" charset="-122"/>
              </a:rPr>
              <a:t>研究意义</a:t>
            </a:r>
          </a:p>
        </p:txBody>
      </p:sp>
      <p:sp>
        <p:nvSpPr>
          <p:cNvPr id="14" name="文本框 13">
            <a:extLst>
              <a:ext uri="{FF2B5EF4-FFF2-40B4-BE49-F238E27FC236}">
                <a16:creationId xmlns:a16="http://schemas.microsoft.com/office/drawing/2014/main" id="{18FDB87B-8F1B-DF15-A237-1B7E1AFAF5F8}"/>
              </a:ext>
            </a:extLst>
          </p:cNvPr>
          <p:cNvSpPr txBox="1"/>
          <p:nvPr/>
        </p:nvSpPr>
        <p:spPr>
          <a:xfrm>
            <a:off x="221974" y="1171412"/>
            <a:ext cx="11751225" cy="4287520"/>
          </a:xfrm>
          <a:prstGeom prst="rect">
            <a:avLst/>
          </a:prstGeom>
          <a:noFill/>
        </p:spPr>
        <p:txBody>
          <a:bodyPr wrap="square">
            <a:spAutoFit/>
          </a:bodyPr>
          <a:lstStyle/>
          <a:p>
            <a:pPr>
              <a:lnSpc>
                <a:spcPct val="125000"/>
              </a:lnSpc>
            </a:pPr>
            <a:r>
              <a:rPr lang="zh-CN" altLang="en-US" sz="2200" dirty="0"/>
              <a:t>综上所述，随着</a:t>
            </a:r>
            <a:r>
              <a:rPr lang="en-US" altLang="zh-CN" sz="2200" dirty="0"/>
              <a:t>EVs</a:t>
            </a:r>
            <a:r>
              <a:rPr lang="zh-CN" altLang="en-US" sz="2200" dirty="0"/>
              <a:t>的增加，发展电动汽车已成为全世界趋势</a:t>
            </a:r>
            <a:r>
              <a:rPr lang="en-US" altLang="zh-CN" sz="2200" dirty="0"/>
              <a:t>[13]</a:t>
            </a:r>
          </a:p>
          <a:p>
            <a:pPr>
              <a:lnSpc>
                <a:spcPct val="125000"/>
              </a:lnSpc>
            </a:pPr>
            <a:endParaRPr lang="en-US" altLang="zh-CN" sz="2200" dirty="0"/>
          </a:p>
          <a:p>
            <a:pPr marL="285750" indent="-285750">
              <a:lnSpc>
                <a:spcPct val="125000"/>
              </a:lnSpc>
              <a:buFont typeface="Wingdings" panose="05000000000000000000" pitchFamily="2" charset="2"/>
              <a:buChar char="Ø"/>
            </a:pPr>
            <a:r>
              <a:rPr lang="en-US" altLang="zh-CN" sz="2200" b="1" dirty="0"/>
              <a:t>1. </a:t>
            </a:r>
            <a:r>
              <a:rPr lang="zh-CN" altLang="en-US" sz="2200" b="1" dirty="0"/>
              <a:t>研究</a:t>
            </a:r>
            <a:r>
              <a:rPr lang="en-US" altLang="zh-CN" sz="2200" b="1" dirty="0" err="1"/>
              <a:t>IoV</a:t>
            </a:r>
            <a:r>
              <a:rPr lang="zh-CN" altLang="en-US" sz="2200" b="1" dirty="0"/>
              <a:t>环境下的隐私保护问题，对于提高</a:t>
            </a:r>
            <a:r>
              <a:rPr lang="en-US" altLang="zh-CN" sz="2200" b="1" dirty="0"/>
              <a:t>V2V</a:t>
            </a:r>
            <a:r>
              <a:rPr lang="zh-CN" altLang="en-US" sz="2200" b="1" dirty="0"/>
              <a:t>电力交易的安全性具有重要意义</a:t>
            </a:r>
            <a:endParaRPr lang="en-US" altLang="zh-CN" sz="2200" dirty="0"/>
          </a:p>
          <a:p>
            <a:pPr marL="285750" indent="-285750">
              <a:lnSpc>
                <a:spcPct val="125000"/>
              </a:lnSpc>
              <a:buFont typeface="Wingdings" panose="05000000000000000000" pitchFamily="2" charset="2"/>
              <a:buChar char="Ø"/>
            </a:pPr>
            <a:endParaRPr lang="en-US" altLang="zh-CN" sz="2200" dirty="0"/>
          </a:p>
          <a:p>
            <a:pPr marL="285750" indent="-285750">
              <a:lnSpc>
                <a:spcPct val="125000"/>
              </a:lnSpc>
              <a:buFont typeface="Wingdings" panose="05000000000000000000" pitchFamily="2" charset="2"/>
              <a:buChar char="Ø"/>
            </a:pPr>
            <a:r>
              <a:rPr lang="en-US" altLang="zh-CN" sz="2200" b="1" dirty="0"/>
              <a:t>2. </a:t>
            </a:r>
            <a:r>
              <a:rPr lang="zh-CN" altLang="en-US" sz="2200" b="1" dirty="0"/>
              <a:t>这一研究有助于防范各种网络攻击</a:t>
            </a:r>
            <a:endParaRPr lang="en-US" altLang="zh-CN" sz="2200" b="1" dirty="0"/>
          </a:p>
          <a:p>
            <a:pPr marL="742950" lvl="1" indent="-285750">
              <a:lnSpc>
                <a:spcPct val="125000"/>
              </a:lnSpc>
              <a:buFont typeface="Arial" panose="020B0604020202020204" pitchFamily="34" charset="0"/>
              <a:buChar char="•"/>
            </a:pPr>
            <a:r>
              <a:rPr lang="en-US" altLang="zh-CN" sz="2200" dirty="0"/>
              <a:t>E.g. </a:t>
            </a:r>
            <a:r>
              <a:rPr lang="zh-CN" altLang="en-US" sz="2200" dirty="0"/>
              <a:t>中间人攻击、女巫攻击、拒绝服务攻击（</a:t>
            </a:r>
            <a:r>
              <a:rPr lang="en-US" altLang="zh-CN" sz="2200" dirty="0"/>
              <a:t>DoS</a:t>
            </a:r>
            <a:r>
              <a:rPr lang="zh-CN" altLang="en-US" sz="2200" dirty="0"/>
              <a:t>）、数据篡改以及重放攻击等</a:t>
            </a:r>
            <a:endParaRPr lang="en-US" altLang="zh-CN" sz="2200" dirty="0"/>
          </a:p>
          <a:p>
            <a:pPr marL="742950" lvl="1" indent="-285750">
              <a:lnSpc>
                <a:spcPct val="125000"/>
              </a:lnSpc>
              <a:buFont typeface="Arial" panose="020B0604020202020204" pitchFamily="34" charset="0"/>
              <a:buChar char="•"/>
            </a:pPr>
            <a:r>
              <a:rPr lang="zh-CN" altLang="en-US" sz="2200" dirty="0"/>
              <a:t>提升用户对</a:t>
            </a:r>
            <a:r>
              <a:rPr lang="en-US" altLang="zh-CN" sz="2200" dirty="0" err="1"/>
              <a:t>IoV</a:t>
            </a:r>
            <a:r>
              <a:rPr lang="zh-CN" altLang="en-US" sz="2200" dirty="0"/>
              <a:t>环境的信任度，推动</a:t>
            </a:r>
            <a:r>
              <a:rPr lang="en-US" altLang="zh-CN" sz="2200" dirty="0"/>
              <a:t>V2V</a:t>
            </a:r>
            <a:r>
              <a:rPr lang="zh-CN" altLang="en-US" sz="2200" dirty="0"/>
              <a:t>电力交易在智能交通系统中的广泛应用</a:t>
            </a:r>
            <a:endParaRPr lang="en-US" altLang="zh-CN" sz="2200" dirty="0"/>
          </a:p>
          <a:p>
            <a:pPr marL="285750" indent="-285750">
              <a:lnSpc>
                <a:spcPct val="125000"/>
              </a:lnSpc>
              <a:buFont typeface="Wingdings" panose="05000000000000000000" pitchFamily="2" charset="2"/>
              <a:buChar char="Ø"/>
            </a:pPr>
            <a:endParaRPr lang="en-US" altLang="zh-CN" sz="2200" dirty="0"/>
          </a:p>
          <a:p>
            <a:pPr marL="285750" indent="-285750">
              <a:lnSpc>
                <a:spcPct val="125000"/>
              </a:lnSpc>
              <a:buFont typeface="Wingdings" panose="05000000000000000000" pitchFamily="2" charset="2"/>
              <a:buChar char="Ø"/>
            </a:pPr>
            <a:r>
              <a:rPr lang="en-US" altLang="zh-CN" sz="2200" b="1" dirty="0"/>
              <a:t>3. </a:t>
            </a:r>
            <a:r>
              <a:rPr lang="zh-CN" altLang="en-US" sz="2200" dirty="0"/>
              <a:t>同时，通过研究</a:t>
            </a:r>
            <a:r>
              <a:rPr lang="zh-CN" altLang="en-US" sz="2200" b="1" u="sng" dirty="0"/>
              <a:t>身份认证、数据安全通信、隐私数据聚合以及安全交易的支付</a:t>
            </a:r>
            <a:r>
              <a:rPr lang="zh-CN" altLang="en-US" sz="2200" dirty="0"/>
              <a:t>等方案，也有重要的启发价值，为</a:t>
            </a:r>
            <a:r>
              <a:rPr lang="zh-CN" altLang="en-US" sz="2200" b="1" dirty="0"/>
              <a:t>构建安全的智慧交通系统</a:t>
            </a:r>
            <a:r>
              <a:rPr lang="zh-CN" altLang="en-US" sz="2200" dirty="0"/>
              <a:t>提供了技术支撑</a:t>
            </a:r>
          </a:p>
        </p:txBody>
      </p:sp>
    </p:spTree>
    <p:extLst>
      <p:ext uri="{BB962C8B-B14F-4D97-AF65-F5344CB8AC3E}">
        <p14:creationId xmlns:p14="http://schemas.microsoft.com/office/powerpoint/2010/main" val="3111795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B05DC-7BBD-A99E-1470-ACB1B423AAD2}"/>
            </a:ext>
          </a:extLst>
        </p:cNvPr>
        <p:cNvGrpSpPr/>
        <p:nvPr/>
      </p:nvGrpSpPr>
      <p:grpSpPr>
        <a:xfrm>
          <a:off x="0" y="0"/>
          <a:ext cx="0" cy="0"/>
          <a:chOff x="0" y="0"/>
          <a:chExt cx="0" cy="0"/>
        </a:xfrm>
      </p:grpSpPr>
      <p:sp>
        <p:nvSpPr>
          <p:cNvPr id="63" name="矩形 62">
            <a:extLst>
              <a:ext uri="{FF2B5EF4-FFF2-40B4-BE49-F238E27FC236}">
                <a16:creationId xmlns:a16="http://schemas.microsoft.com/office/drawing/2014/main" id="{8768CFC5-97CB-915F-7FB8-38CABD8249A6}"/>
              </a:ext>
            </a:extLst>
          </p:cNvPr>
          <p:cNvSpPr/>
          <p:nvPr/>
        </p:nvSpPr>
        <p:spPr>
          <a:xfrm>
            <a:off x="0" y="2637077"/>
            <a:ext cx="3720434" cy="162077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9" name="组合 158">
            <a:extLst>
              <a:ext uri="{FF2B5EF4-FFF2-40B4-BE49-F238E27FC236}">
                <a16:creationId xmlns:a16="http://schemas.microsoft.com/office/drawing/2014/main" id="{4DCB3905-739D-2484-0312-3CBE1E91CD48}"/>
              </a:ext>
            </a:extLst>
          </p:cNvPr>
          <p:cNvGrpSpPr/>
          <p:nvPr/>
        </p:nvGrpSpPr>
        <p:grpSpPr>
          <a:xfrm>
            <a:off x="2753554" y="2651020"/>
            <a:ext cx="1846387" cy="1664728"/>
            <a:chOff x="3720691" y="2824413"/>
            <a:chExt cx="1341120" cy="1209172"/>
          </a:xfrm>
        </p:grpSpPr>
        <p:sp>
          <p:nvSpPr>
            <p:cNvPr id="160" name="Freeform 5">
              <a:extLst>
                <a:ext uri="{FF2B5EF4-FFF2-40B4-BE49-F238E27FC236}">
                  <a16:creationId xmlns:a16="http://schemas.microsoft.com/office/drawing/2014/main" id="{B21DB090-3125-26EA-7357-63936044DD5D}"/>
                </a:ext>
              </a:extLst>
            </p:cNvPr>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
              <a:extLst>
                <a:ext uri="{FF2B5EF4-FFF2-40B4-BE49-F238E27FC236}">
                  <a16:creationId xmlns:a16="http://schemas.microsoft.com/office/drawing/2014/main" id="{1B59E888-D5FB-AE0D-8D22-E71B5D1EDF66}"/>
                </a:ext>
              </a:extLst>
            </p:cNvPr>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62" name="Freeform 5">
            <a:extLst>
              <a:ext uri="{FF2B5EF4-FFF2-40B4-BE49-F238E27FC236}">
                <a16:creationId xmlns:a16="http://schemas.microsoft.com/office/drawing/2014/main" id="{25FAA122-D91B-29E1-9A78-7730B3EFF03D}"/>
              </a:ext>
            </a:extLst>
          </p:cNvPr>
          <p:cNvSpPr>
            <a:spLocks/>
          </p:cNvSpPr>
          <p:nvPr/>
        </p:nvSpPr>
        <p:spPr bwMode="auto">
          <a:xfrm rot="1855731">
            <a:off x="2879988" y="2765015"/>
            <a:ext cx="1593518" cy="143673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nvGrpSpPr>
          <p:cNvPr id="169" name="组合 168">
            <a:extLst>
              <a:ext uri="{FF2B5EF4-FFF2-40B4-BE49-F238E27FC236}">
                <a16:creationId xmlns:a16="http://schemas.microsoft.com/office/drawing/2014/main" id="{81E2BE0E-E3CE-FA34-EF3D-A87F5D0FF712}"/>
              </a:ext>
            </a:extLst>
          </p:cNvPr>
          <p:cNvGrpSpPr/>
          <p:nvPr/>
        </p:nvGrpSpPr>
        <p:grpSpPr>
          <a:xfrm>
            <a:off x="4468898" y="2771587"/>
            <a:ext cx="278384" cy="184511"/>
            <a:chOff x="9482595" y="2565731"/>
            <a:chExt cx="278384" cy="184511"/>
          </a:xfrm>
        </p:grpSpPr>
        <p:sp>
          <p:nvSpPr>
            <p:cNvPr id="170" name="椭圆 169">
              <a:extLst>
                <a:ext uri="{FF2B5EF4-FFF2-40B4-BE49-F238E27FC236}">
                  <a16:creationId xmlns:a16="http://schemas.microsoft.com/office/drawing/2014/main" id="{742CBFD3-A672-1E2F-6FE2-B33A71A74ED4}"/>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0EB2F40A-CE52-97A9-F0E2-17DC64E0852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圆角矩形 15">
            <a:extLst>
              <a:ext uri="{FF2B5EF4-FFF2-40B4-BE49-F238E27FC236}">
                <a16:creationId xmlns:a16="http://schemas.microsoft.com/office/drawing/2014/main" id="{9EADA854-3F73-E7C1-B5E8-00D673F8DE21}"/>
              </a:ext>
            </a:extLst>
          </p:cNvPr>
          <p:cNvSpPr/>
          <p:nvPr/>
        </p:nvSpPr>
        <p:spPr>
          <a:xfrm>
            <a:off x="5449515" y="2600316"/>
            <a:ext cx="6552728" cy="1620772"/>
          </a:xfrm>
          <a:prstGeom prst="round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7" name="矩形 16">
            <a:extLst>
              <a:ext uri="{FF2B5EF4-FFF2-40B4-BE49-F238E27FC236}">
                <a16:creationId xmlns:a16="http://schemas.microsoft.com/office/drawing/2014/main" id="{C550E194-D807-7FF2-BB12-65F95B069171}"/>
              </a:ext>
            </a:extLst>
          </p:cNvPr>
          <p:cNvSpPr/>
          <p:nvPr/>
        </p:nvSpPr>
        <p:spPr>
          <a:xfrm>
            <a:off x="6673651" y="2600316"/>
            <a:ext cx="5544616" cy="1620772"/>
          </a:xfrm>
          <a:prstGeom prst="rect">
            <a:avLst/>
          </a:prstGeom>
          <a:solidFill>
            <a:srgbClr val="5B5E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a:extLst>
              <a:ext uri="{FF2B5EF4-FFF2-40B4-BE49-F238E27FC236}">
                <a16:creationId xmlns:a16="http://schemas.microsoft.com/office/drawing/2014/main" id="{A9F33AFE-9887-EEE6-0F1D-BBCFE2876D51}"/>
              </a:ext>
            </a:extLst>
          </p:cNvPr>
          <p:cNvSpPr txBox="1"/>
          <p:nvPr/>
        </p:nvSpPr>
        <p:spPr>
          <a:xfrm flipH="1">
            <a:off x="5881563" y="2788464"/>
            <a:ext cx="360040" cy="1107996"/>
          </a:xfrm>
          <a:prstGeom prst="rect">
            <a:avLst/>
          </a:prstGeom>
          <a:noFill/>
        </p:spPr>
        <p:txBody>
          <a:bodyPr wrap="square" rtlCol="0">
            <a:spAutoFit/>
          </a:bodyPr>
          <a:lstStyle/>
          <a:p>
            <a:pPr algn="ctr"/>
            <a:r>
              <a:rPr lang="en-US" sz="6600" b="1" dirty="0">
                <a:solidFill>
                  <a:schemeClr val="bg1"/>
                </a:solidFill>
                <a:latin typeface="方正兰亭黑简体" panose="02000000000000000000" pitchFamily="2" charset="-122"/>
                <a:ea typeface="方正兰亭黑简体" panose="02000000000000000000" pitchFamily="2" charset="-122"/>
              </a:rPr>
              <a:t>2</a:t>
            </a:r>
            <a:endParaRPr lang="id-ID" sz="6600" b="1" dirty="0">
              <a:solidFill>
                <a:schemeClr val="bg1"/>
              </a:solidFill>
              <a:latin typeface="方正兰亭黑简体" panose="02000000000000000000" pitchFamily="2" charset="-122"/>
              <a:ea typeface="方正兰亭黑简体" panose="02000000000000000000" pitchFamily="2" charset="-122"/>
            </a:endParaRPr>
          </a:p>
        </p:txBody>
      </p:sp>
      <p:sp>
        <p:nvSpPr>
          <p:cNvPr id="19" name="文本框 9">
            <a:extLst>
              <a:ext uri="{FF2B5EF4-FFF2-40B4-BE49-F238E27FC236}">
                <a16:creationId xmlns:a16="http://schemas.microsoft.com/office/drawing/2014/main" id="{C50AB9D8-5ECF-721A-EE8C-60C4BE055847}"/>
              </a:ext>
            </a:extLst>
          </p:cNvPr>
          <p:cNvSpPr txBox="1"/>
          <p:nvPr/>
        </p:nvSpPr>
        <p:spPr>
          <a:xfrm>
            <a:off x="6924519" y="3092393"/>
            <a:ext cx="3853588" cy="500137"/>
          </a:xfrm>
          <a:prstGeom prst="rect">
            <a:avLst/>
          </a:prstGeom>
          <a:noFill/>
        </p:spPr>
        <p:txBody>
          <a:bodyPr wrap="square" lIns="68580" tIns="34290" rIns="68580" bIns="34290" rtlCol="0">
            <a:spAutoFit/>
          </a:bodyPr>
          <a:lstStyle/>
          <a:p>
            <a:pPr marL="0" lvl="1"/>
            <a:r>
              <a:rPr lang="zh-CN" altLang="en-US" sz="2800" b="1" dirty="0">
                <a:solidFill>
                  <a:schemeClr val="bg1"/>
                </a:solidFill>
                <a:latin typeface="微软雅黑" pitchFamily="34" charset="-122"/>
                <a:ea typeface="微软雅黑" pitchFamily="34" charset="-122"/>
              </a:rPr>
              <a:t>相关研究及文献综述</a:t>
            </a:r>
          </a:p>
        </p:txBody>
      </p:sp>
      <p:sp>
        <p:nvSpPr>
          <p:cNvPr id="55" name="Freeform 261">
            <a:extLst>
              <a:ext uri="{FF2B5EF4-FFF2-40B4-BE49-F238E27FC236}">
                <a16:creationId xmlns:a16="http://schemas.microsoft.com/office/drawing/2014/main" id="{41C90F40-00C3-7289-82B4-B598A0966523}"/>
              </a:ext>
            </a:extLst>
          </p:cNvPr>
          <p:cNvSpPr>
            <a:spLocks/>
          </p:cNvSpPr>
          <p:nvPr/>
        </p:nvSpPr>
        <p:spPr bwMode="auto">
          <a:xfrm>
            <a:off x="3303163" y="3172461"/>
            <a:ext cx="679387" cy="679387"/>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Tree>
    <p:extLst>
      <p:ext uri="{BB962C8B-B14F-4D97-AF65-F5344CB8AC3E}">
        <p14:creationId xmlns:p14="http://schemas.microsoft.com/office/powerpoint/2010/main" val="418803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fill="hold"/>
                                        <p:tgtEl>
                                          <p:spTgt spid="159"/>
                                        </p:tgtEl>
                                        <p:attrNameLst>
                                          <p:attrName>ppt_x</p:attrName>
                                        </p:attrNameLst>
                                      </p:cBhvr>
                                      <p:tavLst>
                                        <p:tav tm="0">
                                          <p:val>
                                            <p:strVal val="0-#ppt_w/2"/>
                                          </p:val>
                                        </p:tav>
                                        <p:tav tm="100000">
                                          <p:val>
                                            <p:strVal val="#ppt_x"/>
                                          </p:val>
                                        </p:tav>
                                      </p:tavLst>
                                    </p:anim>
                                    <p:anim calcmode="lin" valueType="num">
                                      <p:cBhvr additive="base">
                                        <p:cTn id="8" dur="500" fill="hold"/>
                                        <p:tgtEl>
                                          <p:spTgt spid="1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anim calcmode="lin" valueType="num">
                                      <p:cBhvr additive="base">
                                        <p:cTn id="11" dur="500" fill="hold"/>
                                        <p:tgtEl>
                                          <p:spTgt spid="162"/>
                                        </p:tgtEl>
                                        <p:attrNameLst>
                                          <p:attrName>ppt_x</p:attrName>
                                        </p:attrNameLst>
                                      </p:cBhvr>
                                      <p:tavLst>
                                        <p:tav tm="0">
                                          <p:val>
                                            <p:strVal val="0-#ppt_w/2"/>
                                          </p:val>
                                        </p:tav>
                                        <p:tav tm="100000">
                                          <p:val>
                                            <p:strVal val="#ppt_x"/>
                                          </p:val>
                                        </p:tav>
                                      </p:tavLst>
                                    </p:anim>
                                    <p:anim calcmode="lin" valueType="num">
                                      <p:cBhvr additive="base">
                                        <p:cTn id="12" dur="500" fill="hold"/>
                                        <p:tgtEl>
                                          <p:spTgt spid="1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0-#ppt_w/2"/>
                                          </p:val>
                                        </p:tav>
                                        <p:tav tm="100000">
                                          <p:val>
                                            <p:strVal val="#ppt_x"/>
                                          </p:val>
                                        </p:tav>
                                      </p:tavLst>
                                    </p:anim>
                                    <p:anim calcmode="lin" valueType="num">
                                      <p:cBhvr additive="base">
                                        <p:cTn id="16" dur="500" fill="hold"/>
                                        <p:tgtEl>
                                          <p:spTgt spid="5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0-#ppt_w/2"/>
                                          </p:val>
                                        </p:tav>
                                        <p:tav tm="100000">
                                          <p:val>
                                            <p:strVal val="#ppt_x"/>
                                          </p:val>
                                        </p:tav>
                                      </p:tavLst>
                                    </p:anim>
                                    <p:anim calcmode="lin" valueType="num">
                                      <p:cBhvr additive="base">
                                        <p:cTn id="20" dur="500" fill="hold"/>
                                        <p:tgtEl>
                                          <p:spTgt spid="6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50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fade">
                                      <p:cBhvr>
                                        <p:cTn id="40" dur="1000"/>
                                        <p:tgtEl>
                                          <p:spTgt spid="169"/>
                                        </p:tgtEl>
                                      </p:cBhvr>
                                    </p:animEffect>
                                    <p:anim calcmode="lin" valueType="num">
                                      <p:cBhvr>
                                        <p:cTn id="41" dur="1000" fill="hold"/>
                                        <p:tgtEl>
                                          <p:spTgt spid="169"/>
                                        </p:tgtEl>
                                        <p:attrNameLst>
                                          <p:attrName>ppt_x</p:attrName>
                                        </p:attrNameLst>
                                      </p:cBhvr>
                                      <p:tavLst>
                                        <p:tav tm="0">
                                          <p:val>
                                            <p:strVal val="#ppt_x"/>
                                          </p:val>
                                        </p:tav>
                                        <p:tav tm="100000">
                                          <p:val>
                                            <p:strVal val="#ppt_x"/>
                                          </p:val>
                                        </p:tav>
                                      </p:tavLst>
                                    </p:anim>
                                    <p:anim calcmode="lin" valueType="num">
                                      <p:cBhvr>
                                        <p:cTn id="42"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2" grpId="0" animBg="1"/>
      <p:bldP spid="16" grpId="0" animBg="1"/>
      <p:bldP spid="17" grpId="0" animBg="1"/>
      <p:bldP spid="18" grpId="0"/>
      <p:bldP spid="19" grpId="0"/>
      <p:bldP spid="5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18547</TotalTime>
  <Words>5647</Words>
  <Application>Microsoft Office PowerPoint</Application>
  <PresentationFormat>自定义</PresentationFormat>
  <Paragraphs>258</Paragraphs>
  <Slides>22</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-apple-system</vt:lpstr>
      <vt:lpstr>ElsevierGulliver</vt:lpstr>
      <vt:lpstr>Metropolis</vt:lpstr>
      <vt:lpstr>Poppins-Regular</vt:lpstr>
      <vt:lpstr>方正兰亭黑简体</vt:lpstr>
      <vt:lpstr>微软雅黑</vt:lpstr>
      <vt:lpstr>Arial</vt:lpstr>
      <vt:lpstr>Calibri</vt:lpstr>
      <vt:lpstr>Georgia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Hymira</dc:creator>
  <cp:lastModifiedBy>Yiheng Huang</cp:lastModifiedBy>
  <cp:revision>1567</cp:revision>
  <dcterms:created xsi:type="dcterms:W3CDTF">2015-11-26T04:19:55Z</dcterms:created>
  <dcterms:modified xsi:type="dcterms:W3CDTF">2024-11-03T01:57:53Z</dcterms:modified>
</cp:coreProperties>
</file>