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85" r:id="rId2"/>
    <p:sldId id="276" r:id="rId3"/>
    <p:sldId id="270" r:id="rId4"/>
    <p:sldId id="277" r:id="rId5"/>
    <p:sldId id="281" r:id="rId6"/>
    <p:sldId id="279" r:id="rId7"/>
    <p:sldId id="278" r:id="rId8"/>
    <p:sldId id="282" r:id="rId9"/>
    <p:sldId id="283" r:id="rId10"/>
    <p:sldId id="284" r:id="rId11"/>
    <p:sldId id="273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19" autoAdjust="0"/>
    <p:restoredTop sz="94660"/>
  </p:normalViewPr>
  <p:slideViewPr>
    <p:cSldViewPr>
      <p:cViewPr varScale="1">
        <p:scale>
          <a:sx n="81" d="100"/>
          <a:sy n="81" d="100"/>
        </p:scale>
        <p:origin x="1002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CD895D-D788-4B08-93B3-B78EFB535739}" type="datetimeFigureOut">
              <a:rPr lang="en-IN" smtClean="0"/>
              <a:t>09-10-2017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432714-8A85-4045-9756-8E58AB7B76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6134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ECB7F0-34A5-4C70-97E9-77E6D8EC06C7}" type="slidenum">
              <a:rPr lang="en-US"/>
              <a:pPr/>
              <a:t>2</a:t>
            </a:fld>
            <a:endParaRPr lang="en-US"/>
          </a:p>
        </p:txBody>
      </p:sp>
      <p:sp>
        <p:nvSpPr>
          <p:cNvPr id="521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406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ECB7F0-34A5-4C70-97E9-77E6D8EC06C7}" type="slidenum">
              <a:rPr lang="en-US"/>
              <a:pPr/>
              <a:t>3</a:t>
            </a:fld>
            <a:endParaRPr lang="en-US"/>
          </a:p>
        </p:txBody>
      </p:sp>
      <p:sp>
        <p:nvSpPr>
          <p:cNvPr id="521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684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ECB7F0-34A5-4C70-97E9-77E6D8EC06C7}" type="slidenum">
              <a:rPr lang="en-US"/>
              <a:pPr/>
              <a:t>4</a:t>
            </a:fld>
            <a:endParaRPr lang="en-US"/>
          </a:p>
        </p:txBody>
      </p:sp>
      <p:sp>
        <p:nvSpPr>
          <p:cNvPr id="521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6679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ECB7F0-34A5-4C70-97E9-77E6D8EC06C7}" type="slidenum">
              <a:rPr lang="en-US"/>
              <a:pPr/>
              <a:t>5</a:t>
            </a:fld>
            <a:endParaRPr lang="en-US"/>
          </a:p>
        </p:txBody>
      </p:sp>
      <p:sp>
        <p:nvSpPr>
          <p:cNvPr id="521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1221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ECB7F0-34A5-4C70-97E9-77E6D8EC06C7}" type="slidenum">
              <a:rPr lang="en-US"/>
              <a:pPr/>
              <a:t>6</a:t>
            </a:fld>
            <a:endParaRPr lang="en-US"/>
          </a:p>
        </p:txBody>
      </p:sp>
      <p:sp>
        <p:nvSpPr>
          <p:cNvPr id="521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471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ECB7F0-34A5-4C70-97E9-77E6D8EC06C7}" type="slidenum">
              <a:rPr lang="en-US"/>
              <a:pPr/>
              <a:t>7</a:t>
            </a:fld>
            <a:endParaRPr lang="en-US"/>
          </a:p>
        </p:txBody>
      </p:sp>
      <p:sp>
        <p:nvSpPr>
          <p:cNvPr id="521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7669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ECB7F0-34A5-4C70-97E9-77E6D8EC06C7}" type="slidenum">
              <a:rPr lang="en-US"/>
              <a:pPr/>
              <a:t>8</a:t>
            </a:fld>
            <a:endParaRPr lang="en-US"/>
          </a:p>
        </p:txBody>
      </p:sp>
      <p:sp>
        <p:nvSpPr>
          <p:cNvPr id="521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1837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ECB7F0-34A5-4C70-97E9-77E6D8EC06C7}" type="slidenum">
              <a:rPr lang="en-US"/>
              <a:pPr/>
              <a:t>9</a:t>
            </a:fld>
            <a:endParaRPr lang="en-US"/>
          </a:p>
        </p:txBody>
      </p:sp>
      <p:sp>
        <p:nvSpPr>
          <p:cNvPr id="521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0856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ECB7F0-34A5-4C70-97E9-77E6D8EC06C7}" type="slidenum">
              <a:rPr lang="en-US"/>
              <a:pPr/>
              <a:t>10</a:t>
            </a:fld>
            <a:endParaRPr lang="en-US"/>
          </a:p>
        </p:txBody>
      </p:sp>
      <p:sp>
        <p:nvSpPr>
          <p:cNvPr id="521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012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081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7677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3088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856" y="0"/>
            <a:ext cx="9147855" cy="548680"/>
          </a:xfrm>
        </p:spPr>
        <p:txBody>
          <a:bodyPr>
            <a:normAutofit/>
          </a:bodyPr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4704"/>
            <a:ext cx="9144000" cy="5400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492064"/>
            <a:ext cx="395064" cy="365125"/>
          </a:xfrm>
        </p:spPr>
        <p:txBody>
          <a:bodyPr/>
          <a:lstStyle>
            <a:lvl1pPr algn="ctr">
              <a:defRPr/>
            </a:lvl1pPr>
          </a:lstStyle>
          <a:p>
            <a:fld id="{08FC1071-F2DF-4CA9-AA63-FF97A16BD73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1531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5396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5711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6919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5771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4856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1854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9271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19676" y="8721"/>
            <a:ext cx="9163676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l"/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620688"/>
            <a:ext cx="9144000" cy="5688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492875"/>
            <a:ext cx="467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C1071-F2DF-4CA9-AA63-FF97A16BD73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8646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lang="en-IN" sz="2800" b="1" kern="120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87449"/>
            <a:ext cx="9144000" cy="1080120"/>
          </a:xfrm>
        </p:spPr>
        <p:txBody>
          <a:bodyPr>
            <a:normAutofit fontScale="90000"/>
          </a:bodyPr>
          <a:lstStyle/>
          <a:p>
            <a:pPr fontAlgn="base">
              <a:spcAft>
                <a:spcPct val="0"/>
              </a:spcAft>
            </a:pPr>
            <a:r>
              <a:rPr lang="en-US" dirty="0"/>
              <a:t>LIBRARY MANAGEMENT SYSTEM</a:t>
            </a:r>
            <a:r>
              <a:rPr lang="en-US" sz="2700" dirty="0" smtClean="0">
                <a:ea typeface="Droid Sans Fallback"/>
                <a:cs typeface="Times New Roman" pitchFamily="18" charset="0"/>
              </a:rPr>
              <a:t> </a:t>
            </a:r>
            <a:r>
              <a:rPr lang="en-US" sz="2000" dirty="0" smtClean="0">
                <a:ea typeface="Droid Sans Fallback"/>
                <a:cs typeface="Times New Roman" pitchFamily="18" charset="0"/>
              </a:rPr>
              <a:t/>
            </a:r>
            <a:br>
              <a:rPr lang="en-US" sz="2000" dirty="0" smtClean="0">
                <a:ea typeface="Droid Sans Fallback"/>
                <a:cs typeface="Times New Roman" pitchFamily="18" charset="0"/>
              </a:rPr>
            </a:br>
            <a:r>
              <a:rPr lang="en-US" sz="2400" dirty="0" smtClean="0">
                <a:ea typeface="Droid Sans Fallback"/>
                <a:cs typeface="Times New Roman" pitchFamily="18" charset="0"/>
              </a:rPr>
              <a:t>Project Synopsis </a:t>
            </a:r>
            <a:r>
              <a:rPr lang="en-US" sz="2400" dirty="0">
                <a:ea typeface="Droid Sans Fallback"/>
                <a:cs typeface="Times New Roman" pitchFamily="18" charset="0"/>
              </a:rPr>
              <a:t>Presentation </a:t>
            </a:r>
            <a:r>
              <a:rPr lang="en-US" sz="2400" dirty="0" smtClean="0">
                <a:ea typeface="Droid Sans Fallback"/>
                <a:cs typeface="Times New Roman" pitchFamily="18" charset="0"/>
              </a:rPr>
              <a:t/>
            </a:r>
            <a:br>
              <a:rPr lang="en-US" sz="2400" dirty="0" smtClean="0">
                <a:ea typeface="Droid Sans Fallback"/>
                <a:cs typeface="Times New Roman" pitchFamily="18" charset="0"/>
              </a:rPr>
            </a:br>
            <a:r>
              <a:rPr lang="en-US" sz="2000" dirty="0" smtClean="0">
                <a:solidFill>
                  <a:srgbClr val="0033CC"/>
                </a:solidFill>
                <a:latin typeface="Calibri" pitchFamily="34" charset="0"/>
                <a:ea typeface="Droid Sans Fallback"/>
                <a:cs typeface="Times New Roman" pitchFamily="18" charset="0"/>
              </a:rPr>
              <a:t>Date</a:t>
            </a:r>
            <a:r>
              <a:rPr lang="en-US" sz="2000" dirty="0">
                <a:solidFill>
                  <a:srgbClr val="0033CC"/>
                </a:solidFill>
                <a:latin typeface="Calibri" pitchFamily="34" charset="0"/>
                <a:ea typeface="Droid Sans Fallback"/>
                <a:cs typeface="Times New Roman" pitchFamily="18" charset="0"/>
              </a:rPr>
              <a:t>: </a:t>
            </a:r>
            <a:r>
              <a:rPr lang="en-US" sz="2000" dirty="0" smtClean="0">
                <a:solidFill>
                  <a:srgbClr val="0033CC"/>
                </a:solidFill>
                <a:latin typeface="Calibri" pitchFamily="34" charset="0"/>
                <a:ea typeface="Droid Sans Fallback"/>
                <a:cs typeface="Times New Roman" pitchFamily="18" charset="0"/>
              </a:rPr>
              <a:t>19/09/2017</a:t>
            </a:r>
            <a:endParaRPr lang="en-IN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/>
              <a:t>1</a:t>
            </a:fld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2323783" y="1585264"/>
            <a:ext cx="4968552" cy="14401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861224" y="6122424"/>
            <a:ext cx="78488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latin typeface="Calibri" pitchFamily="34" charset="0"/>
                <a:ea typeface="Droid Sans Fallback"/>
                <a:cs typeface="Calibri" pitchFamily="34" charset="0"/>
              </a:rPr>
              <a:t>COLLEGE OF COMPUTING SCIENCES AND INFORMATION TECHNOLOGY </a:t>
            </a:r>
            <a:endParaRPr lang="en-US" sz="700" dirty="0">
              <a:latin typeface="Arial" pitchFamily="34" charset="0"/>
              <a:cs typeface="Arial" pitchFamily="34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latin typeface="Calibri" pitchFamily="34" charset="0"/>
                <a:ea typeface="Droid Sans Fallback"/>
                <a:cs typeface="Calibri" pitchFamily="34" charset="0"/>
              </a:rPr>
              <a:t>TEERTHANKER MAHAVEER UNIVERSITY, MORADABAD</a:t>
            </a:r>
            <a:endParaRPr lang="en-US" b="1" dirty="0">
              <a:latin typeface="Arial" pitchFamily="34" charset="0"/>
              <a:ea typeface="Droid Sans Fallback"/>
              <a:cs typeface="Calibri" pitchFamily="34" charset="0"/>
            </a:endParaRPr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1301" y="4854798"/>
            <a:ext cx="1204101" cy="1085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611559" y="2073042"/>
            <a:ext cx="804174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latin typeface="Calibri" pitchFamily="34" charset="0"/>
                <a:ea typeface="Droid Sans Fallback"/>
                <a:cs typeface="Times New Roman" pitchFamily="18" charset="0"/>
              </a:rPr>
              <a:t>Course </a:t>
            </a:r>
            <a:r>
              <a:rPr lang="en-US" sz="2000" b="1" dirty="0">
                <a:latin typeface="Calibri" pitchFamily="34" charset="0"/>
                <a:ea typeface="Droid Sans Fallback"/>
                <a:cs typeface="Times New Roman" pitchFamily="18" charset="0"/>
              </a:rPr>
              <a:t>Name (Course Code)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latin typeface="Calibri" pitchFamily="34" charset="0"/>
                <a:ea typeface="Droid Sans Fallback"/>
                <a:cs typeface="Times New Roman" pitchFamily="18" charset="0"/>
              </a:rPr>
              <a:t>Degree : </a:t>
            </a:r>
            <a:r>
              <a:rPr lang="en-US" sz="2000" b="1" dirty="0" smtClean="0">
                <a:latin typeface="Calibri" pitchFamily="34" charset="0"/>
                <a:ea typeface="Droid Sans Fallback"/>
                <a:cs typeface="Calibri" pitchFamily="34" charset="0"/>
              </a:rPr>
              <a:t> B.Tech (</a:t>
            </a:r>
            <a:r>
              <a:rPr lang="en-US" sz="2000" b="1" dirty="0" smtClean="0">
                <a:latin typeface="Calibri" pitchFamily="34" charset="0"/>
                <a:ea typeface="Droid Sans Fallback"/>
                <a:cs typeface="Calibri" pitchFamily="34" charset="0"/>
              </a:rPr>
              <a:t>CSE) </a:t>
            </a:r>
            <a:endParaRPr lang="en-US" sz="20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081301" y="318114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0033CC"/>
                </a:solidFill>
              </a:rPr>
              <a:t>SUBMITTED BY:-</a:t>
            </a:r>
            <a:endParaRPr lang="en-US" b="1" dirty="0">
              <a:solidFill>
                <a:srgbClr val="0033CC"/>
              </a:solidFill>
              <a:latin typeface="Arial" pitchFamily="34" charset="0"/>
              <a:cs typeface="Arial" pitchFamily="34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0033CC"/>
                </a:solidFill>
                <a:latin typeface="Calibri" pitchFamily="34" charset="0"/>
                <a:ea typeface="Droid Sans Fallback"/>
                <a:cs typeface="Times New Roman" pitchFamily="18" charset="0"/>
              </a:rPr>
              <a:t>SANGEETA KUMARI MAHATO(TCA1509083)</a:t>
            </a:r>
            <a:endParaRPr lang="en-US" b="1" dirty="0">
              <a:solidFill>
                <a:srgbClr val="0033CC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83733" y="3198719"/>
            <a:ext cx="37401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33CC"/>
                </a:solidFill>
                <a:latin typeface="Calibri" pitchFamily="34" charset="0"/>
                <a:ea typeface="Droid Sans Fallback"/>
                <a:cs typeface="Times New Roman" pitchFamily="18" charset="0"/>
              </a:rPr>
              <a:t>P</a:t>
            </a:r>
            <a:r>
              <a:rPr lang="en-US" b="1" dirty="0" smtClean="0">
                <a:solidFill>
                  <a:srgbClr val="0033CC"/>
                </a:solidFill>
                <a:latin typeface="Calibri" pitchFamily="34" charset="0"/>
                <a:ea typeface="Droid Sans Fallback"/>
                <a:cs typeface="Times New Roman" pitchFamily="18" charset="0"/>
              </a:rPr>
              <a:t>ROJECT GUIDE: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0033CC"/>
                </a:solidFill>
                <a:latin typeface="Calibri" pitchFamily="34" charset="0"/>
                <a:cs typeface="Times New Roman" pitchFamily="18" charset="0"/>
              </a:rPr>
              <a:t>Miss. LUCKY RAJPOOT</a:t>
            </a:r>
            <a:endParaRPr lang="en-US" b="1" dirty="0">
              <a:solidFill>
                <a:srgbClr val="0033CC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428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250904"/>
          </a:xfrm>
        </p:spPr>
        <p:txBody>
          <a:bodyPr>
            <a:normAutofit/>
          </a:bodyPr>
          <a:lstStyle/>
          <a:p>
            <a:r>
              <a:rPr lang="en-IN" dirty="0" smtClean="0">
                <a:hlinkClick r:id="rId3"/>
              </a:rPr>
              <a:t>www.google.com</a:t>
            </a:r>
            <a:endParaRPr lang="en-IN" dirty="0" smtClean="0"/>
          </a:p>
          <a:p>
            <a:r>
              <a:rPr lang="en-IN" dirty="0" smtClean="0"/>
              <a:t>Some java books</a:t>
            </a:r>
            <a:endParaRPr lang="en-IN" dirty="0" smtClean="0"/>
          </a:p>
          <a:p>
            <a:r>
              <a:rPr lang="en-IN" dirty="0" err="1" smtClean="0"/>
              <a:t>Youtube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10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85380" name="Rectangle 4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85381" name="Text Box 5"/>
          <p:cNvSpPr txBox="1">
            <a:spLocks noChangeArrowheads="1"/>
          </p:cNvSpPr>
          <p:nvPr/>
        </p:nvSpPr>
        <p:spPr bwMode="auto">
          <a:xfrm>
            <a:off x="0" y="0"/>
            <a:ext cx="61727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 smtClean="0">
                <a:solidFill>
                  <a:schemeClr val="bg1"/>
                </a:solidFill>
                <a:latin typeface="Calibri" pitchFamily="34" charset="0"/>
                <a:ea typeface="ＭＳ Ｐゴシック" pitchFamily="-28" charset="-128"/>
              </a:rPr>
              <a:t>References, if any</a:t>
            </a:r>
            <a:endParaRPr lang="en-US" b="1" dirty="0">
              <a:solidFill>
                <a:schemeClr val="bg1"/>
              </a:solidFill>
              <a:latin typeface="Calibri" pitchFamily="34" charset="0"/>
              <a:ea typeface="ＭＳ Ｐゴシック" pitchFamily="-28" charset="-128"/>
            </a:endParaRPr>
          </a:p>
        </p:txBody>
      </p:sp>
      <p:sp>
        <p:nvSpPr>
          <p:cNvPr id="485384" name="Rectangle 8"/>
          <p:cNvSpPr>
            <a:spLocks noChangeArrowheads="1"/>
          </p:cNvSpPr>
          <p:nvPr/>
        </p:nvSpPr>
        <p:spPr bwMode="auto">
          <a:xfrm>
            <a:off x="0" y="6165304"/>
            <a:ext cx="9144000" cy="692696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dirty="0"/>
          </a:p>
        </p:txBody>
      </p:sp>
      <p:pic>
        <p:nvPicPr>
          <p:cNvPr id="485394" name="Picture 18" descr="Teerthanker Mahaveer Universit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712" y="33879"/>
            <a:ext cx="295275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 Placeholder 3"/>
          <p:cNvSpPr txBox="1">
            <a:spLocks/>
          </p:cNvSpPr>
          <p:nvPr/>
        </p:nvSpPr>
        <p:spPr>
          <a:xfrm>
            <a:off x="0" y="6492875"/>
            <a:ext cx="467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10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87914" y="6594672"/>
            <a:ext cx="11785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50" b="1" dirty="0" smtClean="0">
                <a:solidFill>
                  <a:schemeClr val="bg1"/>
                </a:solidFill>
              </a:rPr>
              <a:t>T002/ Version 1.0</a:t>
            </a:r>
            <a:endParaRPr lang="en-IN" sz="105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564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/>
              <a:t>THANKS</a:t>
            </a:r>
            <a:endParaRPr lang="en-IN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071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2509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                             LIBRARY </a:t>
            </a:r>
            <a:r>
              <a:rPr lang="en-US" dirty="0"/>
              <a:t>MANAGEMENT </a:t>
            </a:r>
            <a:r>
              <a:rPr lang="en-US" dirty="0" smtClean="0"/>
              <a:t>SYSTEM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  </a:t>
            </a:r>
            <a:r>
              <a:rPr lang="en-US" dirty="0" smtClean="0"/>
              <a:t>this </a:t>
            </a:r>
            <a:r>
              <a:rPr lang="en-US" dirty="0"/>
              <a:t>admin can add</a:t>
            </a:r>
            <a:r>
              <a:rPr lang="hi-IN" dirty="0"/>
              <a:t>/</a:t>
            </a:r>
            <a:r>
              <a:rPr lang="en-US" dirty="0"/>
              <a:t>delete</a:t>
            </a:r>
            <a:r>
              <a:rPr lang="hi-IN" dirty="0"/>
              <a:t>/</a:t>
            </a:r>
            <a:r>
              <a:rPr lang="en-US" dirty="0"/>
              <a:t>view and librarian can add</a:t>
            </a:r>
            <a:r>
              <a:rPr lang="hi-IN" dirty="0"/>
              <a:t>/</a:t>
            </a:r>
            <a:r>
              <a:rPr lang="en-US" dirty="0"/>
              <a:t>view books, issue</a:t>
            </a:r>
            <a:r>
              <a:rPr lang="hi-IN" dirty="0"/>
              <a:t>/</a:t>
            </a:r>
            <a:r>
              <a:rPr lang="en-US" dirty="0"/>
              <a:t> view issued books and return </a:t>
            </a:r>
            <a:r>
              <a:rPr lang="en-US" dirty="0" smtClean="0"/>
              <a:t>books and keep the records of these actions.</a:t>
            </a:r>
          </a:p>
          <a:p>
            <a:r>
              <a:rPr lang="en-IN" b="1" dirty="0"/>
              <a:t>Library Management System </a:t>
            </a:r>
            <a:r>
              <a:rPr lang="en-IN" dirty="0"/>
              <a:t>allows the user to store the book details and the customer </a:t>
            </a:r>
            <a:r>
              <a:rPr lang="en-IN" dirty="0" smtClean="0"/>
              <a:t>details.</a:t>
            </a:r>
            <a:endParaRPr lang="en-US" dirty="0"/>
          </a:p>
          <a:p>
            <a:r>
              <a:rPr lang="en-US" dirty="0" smtClean="0"/>
              <a:t>The online library management system is </a:t>
            </a:r>
            <a:r>
              <a:rPr lang="en-US" dirty="0"/>
              <a:t>designed with the purpose of </a:t>
            </a:r>
            <a:r>
              <a:rPr lang="en-US" dirty="0" smtClean="0"/>
              <a:t>reducing paper work </a:t>
            </a:r>
            <a:r>
              <a:rPr lang="en-US" dirty="0"/>
              <a:t>of the Library by transforming it into digital </a:t>
            </a:r>
            <a:r>
              <a:rPr lang="en-US" dirty="0" smtClean="0"/>
              <a:t>work</a:t>
            </a:r>
            <a:endParaRPr lang="en-US" dirty="0"/>
          </a:p>
          <a:p>
            <a:r>
              <a:rPr lang="en-US" dirty="0" smtClean="0"/>
              <a:t>It saves </a:t>
            </a:r>
            <a:r>
              <a:rPr lang="en-US" dirty="0" err="1" smtClean="0"/>
              <a:t>time.Manual</a:t>
            </a:r>
            <a:r>
              <a:rPr lang="en-US" dirty="0" smtClean="0"/>
              <a:t> </a:t>
            </a:r>
            <a:r>
              <a:rPr lang="en-US" dirty="0"/>
              <a:t>work requires more time, more energy to complete and it is very difficult to main previous records of the </a:t>
            </a:r>
            <a:r>
              <a:rPr lang="en-US" dirty="0" smtClean="0"/>
              <a:t>books.</a:t>
            </a:r>
            <a:endParaRPr lang="en-IN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2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85380" name="Rectangle 4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85381" name="Text Box 5"/>
          <p:cNvSpPr txBox="1">
            <a:spLocks noChangeArrowheads="1"/>
          </p:cNvSpPr>
          <p:nvPr/>
        </p:nvSpPr>
        <p:spPr bwMode="auto">
          <a:xfrm>
            <a:off x="0" y="0"/>
            <a:ext cx="61727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spcBef>
                <a:spcPct val="50000"/>
              </a:spcBef>
              <a:defRPr sz="2400" b="1">
                <a:solidFill>
                  <a:schemeClr val="bg1"/>
                </a:solidFill>
                <a:latin typeface="Calibri" pitchFamily="34" charset="0"/>
                <a:ea typeface="ＭＳ Ｐゴシック" pitchFamily="-28" charset="-128"/>
              </a:defRPr>
            </a:lvl1pPr>
          </a:lstStyle>
          <a:p>
            <a:r>
              <a:rPr lang="en-US" dirty="0"/>
              <a:t>Project Brief</a:t>
            </a:r>
          </a:p>
        </p:txBody>
      </p:sp>
      <p:sp>
        <p:nvSpPr>
          <p:cNvPr id="485384" name="Rectangle 8"/>
          <p:cNvSpPr>
            <a:spLocks noChangeArrowheads="1"/>
          </p:cNvSpPr>
          <p:nvPr/>
        </p:nvSpPr>
        <p:spPr bwMode="auto">
          <a:xfrm>
            <a:off x="0" y="6165304"/>
            <a:ext cx="9144000" cy="692696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dirty="0"/>
          </a:p>
        </p:txBody>
      </p:sp>
      <p:pic>
        <p:nvPicPr>
          <p:cNvPr id="485394" name="Picture 18" descr="Teerthanker Mahaveer Univers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712" y="33879"/>
            <a:ext cx="295275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 Placeholder 3"/>
          <p:cNvSpPr txBox="1">
            <a:spLocks/>
          </p:cNvSpPr>
          <p:nvPr/>
        </p:nvSpPr>
        <p:spPr>
          <a:xfrm>
            <a:off x="0" y="6492875"/>
            <a:ext cx="467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2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987914" y="6594672"/>
            <a:ext cx="11785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50" b="1" dirty="0" smtClean="0">
                <a:solidFill>
                  <a:schemeClr val="bg1"/>
                </a:solidFill>
              </a:rPr>
              <a:t>T002/ Version 1.0</a:t>
            </a:r>
            <a:endParaRPr lang="en-IN" sz="105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959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058416"/>
            <a:ext cx="9144000" cy="5250904"/>
          </a:xfrm>
        </p:spPr>
        <p:txBody>
          <a:bodyPr>
            <a:normAutofit/>
          </a:bodyPr>
          <a:lstStyle/>
          <a:p>
            <a:r>
              <a:rPr lang="en-US" dirty="0" smtClean="0"/>
              <a:t>Project </a:t>
            </a:r>
            <a:r>
              <a:rPr lang="en-US" dirty="0"/>
              <a:t>platform</a:t>
            </a:r>
            <a:r>
              <a:rPr lang="hi-IN" dirty="0"/>
              <a:t>- </a:t>
            </a:r>
            <a:r>
              <a:rPr lang="en-US" dirty="0" smtClean="0"/>
              <a:t>Notepad++</a:t>
            </a:r>
            <a:endParaRPr lang="en-US" dirty="0" smtClean="0"/>
          </a:p>
          <a:p>
            <a:r>
              <a:rPr lang="en-US" dirty="0"/>
              <a:t>project Domain</a:t>
            </a:r>
            <a:r>
              <a:rPr lang="hi-IN" dirty="0"/>
              <a:t>- </a:t>
            </a:r>
            <a:r>
              <a:rPr lang="en-US" dirty="0"/>
              <a:t>window based </a:t>
            </a:r>
            <a:r>
              <a:rPr lang="en-US" dirty="0" smtClean="0"/>
              <a:t>Application.</a:t>
            </a:r>
            <a:endParaRPr lang="en-US" dirty="0"/>
          </a:p>
          <a:p>
            <a:r>
              <a:rPr lang="en-US" dirty="0"/>
              <a:t>operating system</a:t>
            </a:r>
            <a:r>
              <a:rPr lang="hi-IN" dirty="0"/>
              <a:t>- </a:t>
            </a:r>
            <a:r>
              <a:rPr lang="en-US" dirty="0"/>
              <a:t>windows 10</a:t>
            </a:r>
          </a:p>
          <a:p>
            <a:r>
              <a:rPr lang="en-US" dirty="0"/>
              <a:t>Tools</a:t>
            </a:r>
            <a:r>
              <a:rPr lang="hi-IN" dirty="0"/>
              <a:t>- </a:t>
            </a:r>
            <a:r>
              <a:rPr lang="en-US" dirty="0" smtClean="0"/>
              <a:t>Notepad++</a:t>
            </a:r>
            <a:r>
              <a:rPr lang="hi-IN" dirty="0" smtClean="0"/>
              <a:t> </a:t>
            </a:r>
            <a:r>
              <a:rPr lang="en-US" dirty="0" smtClean="0"/>
              <a:t>,Command prompt </a:t>
            </a:r>
            <a:r>
              <a:rPr lang="en-US" dirty="0"/>
              <a:t>, SQL data base</a:t>
            </a:r>
            <a:r>
              <a:rPr lang="hi-IN" dirty="0"/>
              <a:t>.</a:t>
            </a:r>
            <a:endParaRPr lang="en-US" dirty="0"/>
          </a:p>
          <a:p>
            <a:endParaRPr lang="en-IN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3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85380" name="Rectangle 4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85381" name="Text Box 5"/>
          <p:cNvSpPr txBox="1">
            <a:spLocks noChangeArrowheads="1"/>
          </p:cNvSpPr>
          <p:nvPr/>
        </p:nvSpPr>
        <p:spPr bwMode="auto">
          <a:xfrm>
            <a:off x="227400" y="99190"/>
            <a:ext cx="61727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 smtClean="0">
                <a:solidFill>
                  <a:schemeClr val="bg1"/>
                </a:solidFill>
                <a:latin typeface="Calibri" pitchFamily="34" charset="0"/>
                <a:ea typeface="ＭＳ Ｐゴシック" pitchFamily="-28" charset="-128"/>
              </a:rPr>
              <a:t>Technologies</a:t>
            </a:r>
            <a:endParaRPr lang="en-US" b="1" dirty="0">
              <a:solidFill>
                <a:schemeClr val="bg1"/>
              </a:solidFill>
              <a:latin typeface="Calibri" pitchFamily="34" charset="0"/>
              <a:ea typeface="ＭＳ Ｐゴシック" pitchFamily="-28" charset="-128"/>
            </a:endParaRPr>
          </a:p>
        </p:txBody>
      </p:sp>
      <p:sp>
        <p:nvSpPr>
          <p:cNvPr id="485384" name="Rectangle 8"/>
          <p:cNvSpPr>
            <a:spLocks noChangeArrowheads="1"/>
          </p:cNvSpPr>
          <p:nvPr/>
        </p:nvSpPr>
        <p:spPr bwMode="auto">
          <a:xfrm>
            <a:off x="0" y="6165304"/>
            <a:ext cx="9144000" cy="692696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pic>
        <p:nvPicPr>
          <p:cNvPr id="485394" name="Picture 18" descr="Teerthanker Mahaveer Univers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712" y="33879"/>
            <a:ext cx="295275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 Placeholder 3"/>
          <p:cNvSpPr txBox="1">
            <a:spLocks/>
          </p:cNvSpPr>
          <p:nvPr/>
        </p:nvSpPr>
        <p:spPr>
          <a:xfrm>
            <a:off x="0" y="6492875"/>
            <a:ext cx="467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3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987914" y="6594672"/>
            <a:ext cx="11785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50" b="1" dirty="0" smtClean="0">
                <a:solidFill>
                  <a:schemeClr val="bg1"/>
                </a:solidFill>
              </a:rPr>
              <a:t>T002/ Version 1.0</a:t>
            </a:r>
            <a:endParaRPr lang="en-IN" sz="105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379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4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85380" name="Rectangle 4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b="1">
                <a:solidFill>
                  <a:schemeClr val="bg1"/>
                </a:solidFill>
                <a:latin typeface="Calibri" pitchFamily="34" charset="0"/>
                <a:ea typeface="ＭＳ Ｐゴシック" pitchFamily="-28" charset="-128"/>
              </a:rPr>
              <a:t>Tools to be used</a:t>
            </a:r>
            <a:endParaRPr lang="en-IN" dirty="0"/>
          </a:p>
        </p:txBody>
      </p:sp>
      <p:sp>
        <p:nvSpPr>
          <p:cNvPr id="485384" name="Rectangle 8"/>
          <p:cNvSpPr>
            <a:spLocks noChangeArrowheads="1"/>
          </p:cNvSpPr>
          <p:nvPr/>
        </p:nvSpPr>
        <p:spPr bwMode="auto">
          <a:xfrm>
            <a:off x="0" y="6165304"/>
            <a:ext cx="9144000" cy="692696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pic>
        <p:nvPicPr>
          <p:cNvPr id="485394" name="Picture 18" descr="Teerthanker Mahaveer Univers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712" y="33879"/>
            <a:ext cx="295275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 Placeholder 3"/>
          <p:cNvSpPr txBox="1">
            <a:spLocks/>
          </p:cNvSpPr>
          <p:nvPr/>
        </p:nvSpPr>
        <p:spPr>
          <a:xfrm>
            <a:off x="0" y="6492875"/>
            <a:ext cx="467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4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87914" y="6594672"/>
            <a:ext cx="11785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50" b="1" dirty="0" smtClean="0">
                <a:solidFill>
                  <a:schemeClr val="bg1"/>
                </a:solidFill>
              </a:rPr>
              <a:t>T002/ Version 1.0</a:t>
            </a:r>
            <a:endParaRPr lang="en-IN" sz="1050" b="1" dirty="0">
              <a:solidFill>
                <a:schemeClr val="bg1"/>
              </a:solidFill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6486624"/>
              </p:ext>
            </p:extLst>
          </p:nvPr>
        </p:nvGraphicFramePr>
        <p:xfrm>
          <a:off x="0" y="765175"/>
          <a:ext cx="9144000" cy="54912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  <a:gridCol w="3048000"/>
              </a:tblGrid>
              <a:tr h="1151657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Tools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vendor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Version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224136">
                <a:tc>
                  <a:txBody>
                    <a:bodyPr/>
                    <a:lstStyle/>
                    <a:p>
                      <a:r>
                        <a:rPr lang="en-US" dirty="0" smtClean="0"/>
                        <a:t>Notepad++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Don Ho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2.1.1</a:t>
                      </a:r>
                      <a:endParaRPr lang="en-US" dirty="0"/>
                    </a:p>
                  </a:txBody>
                  <a:tcPr/>
                </a:tc>
              </a:tr>
              <a:tr h="1431053">
                <a:tc>
                  <a:txBody>
                    <a:bodyPr/>
                    <a:lstStyle/>
                    <a:p>
                      <a:r>
                        <a:rPr lang="en-US" dirty="0" smtClean="0"/>
                        <a:t>Command</a:t>
                      </a:r>
                      <a:r>
                        <a:rPr lang="en-US" baseline="0" dirty="0" smtClean="0"/>
                        <a:t> prompt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684447">
                <a:tc>
                  <a:txBody>
                    <a:bodyPr/>
                    <a:lstStyle/>
                    <a:p>
                      <a:r>
                        <a:rPr lang="en-US" dirty="0" smtClean="0"/>
                        <a:t>My SQL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Oracle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991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250904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This  </a:t>
            </a:r>
            <a:r>
              <a:rPr lang="en-US" dirty="0"/>
              <a:t>project is divided into 2 different modules;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smtClean="0"/>
              <a:t>1</a:t>
            </a:r>
            <a:r>
              <a:rPr lang="hi-IN" dirty="0"/>
              <a:t>. </a:t>
            </a:r>
            <a:r>
              <a:rPr lang="en-US" dirty="0"/>
              <a:t>Admin </a:t>
            </a:r>
            <a:br>
              <a:rPr lang="en-US" dirty="0"/>
            </a:br>
            <a:r>
              <a:rPr lang="hi-IN" dirty="0"/>
              <a:t> </a:t>
            </a:r>
            <a:r>
              <a:rPr lang="en-US" dirty="0" smtClean="0"/>
              <a:t>	</a:t>
            </a:r>
            <a:r>
              <a:rPr lang="en-US" sz="2000" dirty="0" smtClean="0"/>
              <a:t>Add books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hi-IN" sz="2000" dirty="0"/>
              <a:t> </a:t>
            </a:r>
            <a:r>
              <a:rPr lang="en-US" sz="2000" dirty="0" smtClean="0"/>
              <a:t>	View Books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hi-IN" sz="2000" dirty="0"/>
              <a:t> </a:t>
            </a:r>
            <a:r>
              <a:rPr lang="en-US" sz="2000" dirty="0" smtClean="0"/>
              <a:t>	</a:t>
            </a:r>
            <a:r>
              <a:rPr lang="en-US" sz="2000" dirty="0" smtClean="0"/>
              <a:t>Update</a:t>
            </a:r>
            <a:r>
              <a:rPr lang="en-US" sz="2000" dirty="0" smtClean="0"/>
              <a:t> Books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Place Books</a:t>
            </a:r>
            <a:endParaRPr lang="en-US" sz="2000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 </a:t>
            </a:r>
            <a:r>
              <a:rPr lang="en-US" dirty="0"/>
              <a:t>2</a:t>
            </a:r>
            <a:r>
              <a:rPr lang="hi-IN" dirty="0" smtClean="0"/>
              <a:t>.</a:t>
            </a:r>
            <a:r>
              <a:rPr lang="en-US" dirty="0" smtClean="0"/>
              <a:t> Student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000" dirty="0" smtClean="0"/>
              <a:t>Add </a:t>
            </a:r>
            <a:r>
              <a:rPr lang="en-US" sz="2000" dirty="0"/>
              <a:t>Books</a:t>
            </a:r>
          </a:p>
          <a:p>
            <a:pPr marL="457200" lvl="1" indent="0">
              <a:buNone/>
            </a:pPr>
            <a:r>
              <a:rPr lang="en-US" dirty="0" smtClean="0"/>
              <a:t>	View </a:t>
            </a:r>
            <a:r>
              <a:rPr lang="en-US" dirty="0"/>
              <a:t>Books</a:t>
            </a:r>
            <a:endParaRPr lang="en-US" b="1" dirty="0"/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Search</a:t>
            </a:r>
            <a:r>
              <a:rPr lang="en-US" sz="2000" dirty="0" smtClean="0"/>
              <a:t> </a:t>
            </a:r>
            <a:r>
              <a:rPr lang="en-US" sz="2000" dirty="0"/>
              <a:t>B</a:t>
            </a:r>
            <a:r>
              <a:rPr lang="en-US" sz="2000" dirty="0" smtClean="0"/>
              <a:t>ooks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	Returns </a:t>
            </a:r>
            <a:r>
              <a:rPr lang="en-US" sz="2000" dirty="0"/>
              <a:t>Books</a:t>
            </a:r>
          </a:p>
          <a:p>
            <a:endParaRPr lang="en-IN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5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85380" name="Rectangle 4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85381" name="Text Box 5"/>
          <p:cNvSpPr txBox="1">
            <a:spLocks noChangeArrowheads="1"/>
          </p:cNvSpPr>
          <p:nvPr/>
        </p:nvSpPr>
        <p:spPr bwMode="auto">
          <a:xfrm>
            <a:off x="-252536" y="210092"/>
            <a:ext cx="61727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1"/>
            <a:r>
              <a:rPr lang="en-IN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Project Modules</a:t>
            </a:r>
            <a:endParaRPr lang="en-US" sz="2400" b="1" dirty="0">
              <a:ln w="10160">
                <a:solidFill>
                  <a:schemeClr val="accent5"/>
                </a:solidFill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85384" name="Rectangle 8"/>
          <p:cNvSpPr>
            <a:spLocks noChangeArrowheads="1"/>
          </p:cNvSpPr>
          <p:nvPr/>
        </p:nvSpPr>
        <p:spPr bwMode="auto">
          <a:xfrm>
            <a:off x="0" y="6165304"/>
            <a:ext cx="9144000" cy="692696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pic>
        <p:nvPicPr>
          <p:cNvPr id="485394" name="Picture 18" descr="Teerthanker Mahaveer Univers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712" y="33879"/>
            <a:ext cx="295275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 Placeholder 3"/>
          <p:cNvSpPr txBox="1">
            <a:spLocks/>
          </p:cNvSpPr>
          <p:nvPr/>
        </p:nvSpPr>
        <p:spPr>
          <a:xfrm>
            <a:off x="0" y="6492875"/>
            <a:ext cx="467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5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987914" y="6594672"/>
            <a:ext cx="11785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50" b="1" dirty="0" smtClean="0">
                <a:solidFill>
                  <a:schemeClr val="bg1"/>
                </a:solidFill>
              </a:rPr>
              <a:t>T002/ Version 1.0</a:t>
            </a:r>
            <a:endParaRPr lang="en-IN" sz="105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92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</a:t>
            </a:r>
            <a:endParaRPr lang="en-IN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6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85380" name="Rectangle 4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85381" name="Text Box 5"/>
          <p:cNvSpPr txBox="1">
            <a:spLocks noChangeArrowheads="1"/>
          </p:cNvSpPr>
          <p:nvPr/>
        </p:nvSpPr>
        <p:spPr bwMode="auto">
          <a:xfrm>
            <a:off x="0" y="0"/>
            <a:ext cx="61727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 smtClean="0">
                <a:solidFill>
                  <a:schemeClr val="bg1"/>
                </a:solidFill>
                <a:latin typeface="Calibri" pitchFamily="34" charset="0"/>
                <a:ea typeface="ＭＳ Ｐゴシック" pitchFamily="-28" charset="-128"/>
              </a:rPr>
              <a:t>Data Flow Diagram (DFD)</a:t>
            </a:r>
            <a:endParaRPr lang="en-US" b="1" dirty="0">
              <a:solidFill>
                <a:schemeClr val="bg1"/>
              </a:solidFill>
              <a:latin typeface="Calibri" pitchFamily="34" charset="0"/>
              <a:ea typeface="ＭＳ Ｐゴシック" pitchFamily="-28" charset="-128"/>
            </a:endParaRPr>
          </a:p>
        </p:txBody>
      </p:sp>
      <p:sp>
        <p:nvSpPr>
          <p:cNvPr id="485384" name="Rectangle 8"/>
          <p:cNvSpPr>
            <a:spLocks noChangeArrowheads="1"/>
          </p:cNvSpPr>
          <p:nvPr/>
        </p:nvSpPr>
        <p:spPr bwMode="auto">
          <a:xfrm>
            <a:off x="0" y="6165304"/>
            <a:ext cx="9144000" cy="692696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pic>
        <p:nvPicPr>
          <p:cNvPr id="485394" name="Picture 18" descr="Teerthanker Mahaveer Univers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712" y="33879"/>
            <a:ext cx="295275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 Placeholder 3"/>
          <p:cNvSpPr txBox="1">
            <a:spLocks/>
          </p:cNvSpPr>
          <p:nvPr/>
        </p:nvSpPr>
        <p:spPr>
          <a:xfrm>
            <a:off x="0" y="6492875"/>
            <a:ext cx="467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6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987914" y="6594672"/>
            <a:ext cx="11785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50" b="1" dirty="0" smtClean="0">
                <a:solidFill>
                  <a:schemeClr val="bg1"/>
                </a:solidFill>
              </a:rPr>
              <a:t>T002/ Version 1.0</a:t>
            </a:r>
            <a:endParaRPr lang="en-IN" sz="1050" b="1" dirty="0">
              <a:solidFill>
                <a:schemeClr val="bg1"/>
              </a:solidFill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309" y="1807931"/>
            <a:ext cx="8459381" cy="3315163"/>
          </a:xfrm>
        </p:spPr>
      </p:pic>
    </p:spTree>
    <p:extLst>
      <p:ext uri="{BB962C8B-B14F-4D97-AF65-F5344CB8AC3E}">
        <p14:creationId xmlns:p14="http://schemas.microsoft.com/office/powerpoint/2010/main" val="342991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7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85380" name="Rectangle 4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85381" name="Text Box 5"/>
          <p:cNvSpPr txBox="1">
            <a:spLocks noChangeArrowheads="1"/>
          </p:cNvSpPr>
          <p:nvPr/>
        </p:nvSpPr>
        <p:spPr bwMode="auto">
          <a:xfrm>
            <a:off x="0" y="0"/>
            <a:ext cx="61727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 smtClean="0">
                <a:solidFill>
                  <a:schemeClr val="bg1"/>
                </a:solidFill>
                <a:latin typeface="Calibri" pitchFamily="34" charset="0"/>
                <a:ea typeface="ＭＳ Ｐゴシック" pitchFamily="-28" charset="-128"/>
              </a:rPr>
              <a:t>Entity Relationship Diagram (ERD)</a:t>
            </a:r>
            <a:endParaRPr lang="en-US" b="1" dirty="0">
              <a:solidFill>
                <a:schemeClr val="bg1"/>
              </a:solidFill>
              <a:latin typeface="Calibri" pitchFamily="34" charset="0"/>
              <a:ea typeface="ＭＳ Ｐゴシック" pitchFamily="-28" charset="-128"/>
            </a:endParaRPr>
          </a:p>
        </p:txBody>
      </p:sp>
      <p:sp>
        <p:nvSpPr>
          <p:cNvPr id="485384" name="Rectangle 8"/>
          <p:cNvSpPr>
            <a:spLocks noChangeArrowheads="1"/>
          </p:cNvSpPr>
          <p:nvPr/>
        </p:nvSpPr>
        <p:spPr bwMode="auto">
          <a:xfrm>
            <a:off x="0" y="6165304"/>
            <a:ext cx="9144000" cy="692696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pic>
        <p:nvPicPr>
          <p:cNvPr id="485394" name="Picture 18" descr="Teerthanker Mahaveer Univers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712" y="33879"/>
            <a:ext cx="295275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 Placeholder 3"/>
          <p:cNvSpPr txBox="1">
            <a:spLocks/>
          </p:cNvSpPr>
          <p:nvPr/>
        </p:nvSpPr>
        <p:spPr>
          <a:xfrm>
            <a:off x="0" y="6492875"/>
            <a:ext cx="467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7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87914" y="6594672"/>
            <a:ext cx="11785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50" b="1" dirty="0" smtClean="0">
                <a:solidFill>
                  <a:schemeClr val="bg1"/>
                </a:solidFill>
              </a:rPr>
              <a:t>T002/ Version 1.0</a:t>
            </a:r>
            <a:endParaRPr lang="en-IN" sz="1050" b="1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8048"/>
            <a:ext cx="9125462" cy="5202967"/>
          </a:xfrm>
        </p:spPr>
      </p:pic>
    </p:spTree>
    <p:extLst>
      <p:ext uri="{BB962C8B-B14F-4D97-AF65-F5344CB8AC3E}">
        <p14:creationId xmlns:p14="http://schemas.microsoft.com/office/powerpoint/2010/main" val="342991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046440"/>
            <a:ext cx="8914922" cy="5327386"/>
          </a:xfr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8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85380" name="Rectangle 4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85381" name="Text Box 5"/>
          <p:cNvSpPr txBox="1">
            <a:spLocks noChangeArrowheads="1"/>
          </p:cNvSpPr>
          <p:nvPr/>
        </p:nvSpPr>
        <p:spPr bwMode="auto">
          <a:xfrm>
            <a:off x="0" y="0"/>
            <a:ext cx="61727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 smtClean="0">
                <a:solidFill>
                  <a:schemeClr val="bg1"/>
                </a:solidFill>
                <a:latin typeface="Calibri" pitchFamily="34" charset="0"/>
                <a:ea typeface="ＭＳ Ｐゴシック" pitchFamily="-28" charset="-128"/>
              </a:rPr>
              <a:t>Use Case Diagram</a:t>
            </a:r>
            <a:endParaRPr lang="en-US" b="1" dirty="0">
              <a:solidFill>
                <a:schemeClr val="bg1"/>
              </a:solidFill>
              <a:latin typeface="Calibri" pitchFamily="34" charset="0"/>
              <a:ea typeface="ＭＳ Ｐゴシック" pitchFamily="-28" charset="-128"/>
            </a:endParaRPr>
          </a:p>
        </p:txBody>
      </p:sp>
      <p:sp>
        <p:nvSpPr>
          <p:cNvPr id="485384" name="Rectangle 8"/>
          <p:cNvSpPr>
            <a:spLocks noChangeArrowheads="1"/>
          </p:cNvSpPr>
          <p:nvPr/>
        </p:nvSpPr>
        <p:spPr bwMode="auto">
          <a:xfrm>
            <a:off x="0" y="6165304"/>
            <a:ext cx="9144000" cy="692696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dirty="0"/>
          </a:p>
        </p:txBody>
      </p:sp>
      <p:pic>
        <p:nvPicPr>
          <p:cNvPr id="485394" name="Picture 18" descr="Teerthanker Mahaveer Universit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712" y="33879"/>
            <a:ext cx="295275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 Placeholder 3"/>
          <p:cNvSpPr txBox="1">
            <a:spLocks/>
          </p:cNvSpPr>
          <p:nvPr/>
        </p:nvSpPr>
        <p:spPr>
          <a:xfrm>
            <a:off x="0" y="6492875"/>
            <a:ext cx="467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8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987914" y="6594672"/>
            <a:ext cx="11785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50" b="1" dirty="0" smtClean="0">
                <a:solidFill>
                  <a:schemeClr val="bg1"/>
                </a:solidFill>
              </a:rPr>
              <a:t>T002/ Version 1.0</a:t>
            </a:r>
            <a:endParaRPr lang="en-IN" sz="105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13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914399"/>
            <a:ext cx="9144000" cy="6187009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b="1" dirty="0" smtClean="0"/>
          </a:p>
          <a:p>
            <a:pPr marL="457200" lvl="1" indent="0">
              <a:buNone/>
            </a:pPr>
            <a:endParaRPr lang="en-US" b="1" dirty="0"/>
          </a:p>
          <a:p>
            <a:pPr marL="914400" lvl="1" indent="-457200">
              <a:buAutoNum type="arabicPeriod"/>
            </a:pPr>
            <a:r>
              <a:rPr lang="en-US" b="1" dirty="0" smtClean="0"/>
              <a:t>Reduces paper work</a:t>
            </a:r>
          </a:p>
          <a:p>
            <a:pPr marL="457200" lvl="1" indent="0">
              <a:buNone/>
            </a:pPr>
            <a:r>
              <a:rPr lang="en-US" sz="2000" dirty="0" smtClean="0"/>
              <a:t>It is digital based .</a:t>
            </a:r>
            <a:r>
              <a:rPr lang="hi-IN" sz="2000" dirty="0" smtClean="0"/>
              <a:t> </a:t>
            </a:r>
            <a:r>
              <a:rPr lang="en-US" sz="2000" dirty="0" smtClean="0"/>
              <a:t>Facilities that </a:t>
            </a:r>
            <a:r>
              <a:rPr lang="en-US" sz="2000" dirty="0" smtClean="0"/>
              <a:t> are</a:t>
            </a:r>
            <a:r>
              <a:rPr lang="en-US" dirty="0"/>
              <a:t> </a:t>
            </a:r>
            <a:r>
              <a:rPr lang="en-US" dirty="0" smtClean="0"/>
              <a:t>provided to </a:t>
            </a:r>
            <a:r>
              <a:rPr lang="en-US" sz="2000" dirty="0" smtClean="0"/>
              <a:t>switch </a:t>
            </a:r>
            <a:r>
              <a:rPr lang="en-US" sz="2000" dirty="0" smtClean="0"/>
              <a:t>their record keeping </a:t>
            </a:r>
            <a:r>
              <a:rPr lang="en-US" sz="2000" dirty="0" smtClean="0"/>
              <a:t>systems which </a:t>
            </a:r>
            <a:r>
              <a:rPr lang="en-US" sz="2000" dirty="0" smtClean="0"/>
              <a:t>are able to dramatically cut their 	spending in </a:t>
            </a:r>
            <a:r>
              <a:rPr lang="en-US" dirty="0" smtClean="0"/>
              <a:t>different ways.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b="1" dirty="0" smtClean="0"/>
              <a:t>      2</a:t>
            </a:r>
            <a:r>
              <a:rPr lang="hi-IN" sz="2000" b="1" dirty="0" smtClean="0"/>
              <a:t>. </a:t>
            </a:r>
            <a:r>
              <a:rPr lang="en-US" sz="2000" b="1" dirty="0" smtClean="0"/>
              <a:t>Higher</a:t>
            </a:r>
            <a:r>
              <a:rPr lang="en-US" sz="2000" b="1" dirty="0" smtClean="0"/>
              <a:t> </a:t>
            </a:r>
            <a:r>
              <a:rPr lang="en-US" sz="2000" b="1" dirty="0" smtClean="0"/>
              <a:t>security and compliance</a:t>
            </a:r>
            <a:r>
              <a:rPr lang="hi-IN" sz="2000" dirty="0" smtClean="0"/>
              <a:t>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	</a:t>
            </a:r>
            <a:r>
              <a:rPr lang="en-US" sz="2000" dirty="0" smtClean="0"/>
              <a:t>Manual </a:t>
            </a:r>
            <a:r>
              <a:rPr lang="en-US" sz="2000" dirty="0" smtClean="0"/>
              <a:t>documents </a:t>
            </a:r>
            <a:r>
              <a:rPr lang="en-US" sz="2000" dirty="0" smtClean="0"/>
              <a:t>can </a:t>
            </a:r>
            <a:r>
              <a:rPr lang="en-US" sz="2000" dirty="0" smtClean="0"/>
              <a:t>be </a:t>
            </a:r>
            <a:r>
              <a:rPr lang="en-US" sz="2000" dirty="0" smtClean="0"/>
              <a:t>lost or damaged because of </a:t>
            </a:r>
            <a:r>
              <a:rPr lang="en-US" sz="2000" dirty="0" smtClean="0"/>
              <a:t> </a:t>
            </a:r>
            <a:r>
              <a:rPr lang="en-US" sz="2000" dirty="0" smtClean="0"/>
              <a:t>fires, 	flooding or other types of natural disasters and accidents</a:t>
            </a:r>
            <a:r>
              <a:rPr lang="hi-IN" sz="2000" dirty="0" smtClean="0"/>
              <a:t>. </a:t>
            </a:r>
            <a:r>
              <a:rPr lang="en-US" sz="2000" dirty="0" smtClean="0"/>
              <a:t>In spite of it</a:t>
            </a:r>
            <a:r>
              <a:rPr lang="en-US" sz="2000" dirty="0"/>
              <a:t> </a:t>
            </a:r>
            <a:r>
              <a:rPr lang="en-US" sz="2000" dirty="0" smtClean="0"/>
              <a:t>digital</a:t>
            </a:r>
            <a:r>
              <a:rPr lang="en-US" sz="2000" dirty="0" smtClean="0"/>
              <a:t> </a:t>
            </a:r>
            <a:r>
              <a:rPr lang="en-US" sz="2000" dirty="0" smtClean="0"/>
              <a:t>files benefit from redundant storage features and disaster recovery </a:t>
            </a:r>
            <a:r>
              <a:rPr lang="en-US" sz="2000" dirty="0" smtClean="0"/>
              <a:t>solutions</a:t>
            </a:r>
            <a:r>
              <a:rPr lang="hi-IN" sz="2000" dirty="0" smtClean="0"/>
              <a:t>. </a:t>
            </a:r>
            <a:r>
              <a:rPr lang="en-US" sz="2000" dirty="0" smtClean="0"/>
              <a:t>Even if one server fails, digital backups of every document exist</a:t>
            </a:r>
            <a:r>
              <a:rPr lang="hi-IN" sz="2000" dirty="0" smtClean="0"/>
              <a:t>.</a:t>
            </a:r>
            <a:r>
              <a:rPr lang="en-US" sz="2000" dirty="0"/>
              <a:t> </a:t>
            </a:r>
            <a:r>
              <a:rPr lang="en-US" sz="2000" dirty="0" smtClean="0"/>
              <a:t>In this way, records are more secure.</a:t>
            </a:r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9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85380" name="Rectangle 4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85381" name="Text Box 5"/>
          <p:cNvSpPr txBox="1">
            <a:spLocks noChangeArrowheads="1"/>
          </p:cNvSpPr>
          <p:nvPr/>
        </p:nvSpPr>
        <p:spPr bwMode="auto">
          <a:xfrm>
            <a:off x="0" y="0"/>
            <a:ext cx="61727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 smtClean="0">
                <a:solidFill>
                  <a:schemeClr val="bg1"/>
                </a:solidFill>
                <a:latin typeface="Calibri" pitchFamily="34" charset="0"/>
                <a:ea typeface="ＭＳ Ｐゴシック" pitchFamily="-28" charset="-128"/>
              </a:rPr>
              <a:t>Advantage of The Project</a:t>
            </a:r>
            <a:endParaRPr lang="en-US" b="1" dirty="0">
              <a:solidFill>
                <a:schemeClr val="bg1"/>
              </a:solidFill>
              <a:latin typeface="Calibri" pitchFamily="34" charset="0"/>
              <a:ea typeface="ＭＳ Ｐゴシック" pitchFamily="-28" charset="-128"/>
            </a:endParaRPr>
          </a:p>
        </p:txBody>
      </p:sp>
      <p:sp>
        <p:nvSpPr>
          <p:cNvPr id="485384" name="Rectangle 8"/>
          <p:cNvSpPr>
            <a:spLocks noChangeArrowheads="1"/>
          </p:cNvSpPr>
          <p:nvPr/>
        </p:nvSpPr>
        <p:spPr bwMode="auto">
          <a:xfrm>
            <a:off x="0" y="6165304"/>
            <a:ext cx="9144000" cy="692696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dirty="0"/>
          </a:p>
        </p:txBody>
      </p:sp>
      <p:pic>
        <p:nvPicPr>
          <p:cNvPr id="485394" name="Picture 18" descr="Teerthanker Mahaveer Univers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712" y="33879"/>
            <a:ext cx="295275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 Placeholder 3"/>
          <p:cNvSpPr txBox="1">
            <a:spLocks/>
          </p:cNvSpPr>
          <p:nvPr/>
        </p:nvSpPr>
        <p:spPr>
          <a:xfrm>
            <a:off x="0" y="6492875"/>
            <a:ext cx="467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9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987914" y="6594672"/>
            <a:ext cx="11785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50" b="1" dirty="0" smtClean="0">
                <a:solidFill>
                  <a:schemeClr val="bg1"/>
                </a:solidFill>
              </a:rPr>
              <a:t>T002/ Version 1.0</a:t>
            </a:r>
            <a:endParaRPr lang="en-IN" sz="105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564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2364</TotalTime>
  <Words>323</Words>
  <Application>Microsoft Office PowerPoint</Application>
  <PresentationFormat>On-screen Show (4:3)</PresentationFormat>
  <Paragraphs>96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ＭＳ Ｐゴシック</vt:lpstr>
      <vt:lpstr>Arial</vt:lpstr>
      <vt:lpstr>Calibri</vt:lpstr>
      <vt:lpstr>Droid Sans Fallback</vt:lpstr>
      <vt:lpstr>Mangal</vt:lpstr>
      <vt:lpstr>Times New Roman</vt:lpstr>
      <vt:lpstr>Office Theme</vt:lpstr>
      <vt:lpstr>LIBRARY MANAGEMENT SYSTEM  Project Synopsis Presentation  Date: 19/09/2017</vt:lpstr>
      <vt:lpstr>PowerPoint Presentation</vt:lpstr>
      <vt:lpstr>PowerPoint Presentation</vt:lpstr>
      <vt:lpstr>PowerPoint Presentation</vt:lpstr>
      <vt:lpstr>PowerPoint Presentation</vt:lpstr>
      <vt:lpstr>l</vt:lpstr>
      <vt:lpstr>PowerPoint Presentation</vt:lpstr>
      <vt:lpstr>PowerPoint Presentation</vt:lpstr>
      <vt:lpstr>PowerPoint Presentation</vt:lpstr>
      <vt:lpstr>PowerPoint Presentation</vt:lpstr>
      <vt:lpstr>THANKS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Rashmi Jain</dc:creator>
  <cp:lastModifiedBy>sangeeta</cp:lastModifiedBy>
  <cp:revision>118</cp:revision>
  <dcterms:created xsi:type="dcterms:W3CDTF">2016-07-30T14:16:51Z</dcterms:created>
  <dcterms:modified xsi:type="dcterms:W3CDTF">2017-10-08T20:19:39Z</dcterms:modified>
</cp:coreProperties>
</file>