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9" r:id="rId5"/>
    <p:sldId id="259" r:id="rId6"/>
    <p:sldId id="267" r:id="rId7"/>
    <p:sldId id="268" r:id="rId8"/>
    <p:sldId id="269" r:id="rId9"/>
    <p:sldId id="262" r:id="rId10"/>
    <p:sldId id="290" r:id="rId11"/>
    <p:sldId id="264" r:id="rId12"/>
    <p:sldId id="272" r:id="rId13"/>
    <p:sldId id="291" r:id="rId14"/>
    <p:sldId id="276" r:id="rId15"/>
    <p:sldId id="292" r:id="rId16"/>
    <p:sldId id="295" r:id="rId17"/>
    <p:sldId id="293" r:id="rId18"/>
    <p:sldId id="294" r:id="rId19"/>
    <p:sldId id="296" r:id="rId20"/>
    <p:sldId id="283" r:id="rId21"/>
    <p:sldId id="297" r:id="rId22"/>
    <p:sldId id="287" r:id="rId23"/>
    <p:sldId id="29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Vasnik" initials="SV" lastIdx="1" clrIdx="0">
    <p:extLst>
      <p:ext uri="{19B8F6BF-5375-455C-9EA6-DF929625EA0E}">
        <p15:presenceInfo xmlns:p15="http://schemas.microsoft.com/office/powerpoint/2012/main" userId="06f972b6e60830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4" d="100"/>
          <a:sy n="74"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EC15AC-EC3D-4100-934F-091D33EE1310}"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7E78C-23D7-4BC6-898C-126080230371}" type="slidenum">
              <a:rPr lang="en-IN" smtClean="0"/>
              <a:t>‹#›</a:t>
            </a:fld>
            <a:endParaRPr lang="en-IN"/>
          </a:p>
        </p:txBody>
      </p:sp>
    </p:spTree>
    <p:extLst>
      <p:ext uri="{BB962C8B-B14F-4D97-AF65-F5344CB8AC3E}">
        <p14:creationId xmlns:p14="http://schemas.microsoft.com/office/powerpoint/2010/main" val="1341862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EC15AC-EC3D-4100-934F-091D33EE1310}" type="datetimeFigureOut">
              <a:rPr lang="en-IN" smtClean="0"/>
              <a:t>14-06-2020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37E78C-23D7-4BC6-898C-126080230371}" type="slidenum">
              <a:rPr lang="en-IN" smtClean="0"/>
              <a:t>‹#›</a:t>
            </a:fld>
            <a:endParaRPr lang="en-IN"/>
          </a:p>
        </p:txBody>
      </p:sp>
    </p:spTree>
    <p:extLst>
      <p:ext uri="{BB962C8B-B14F-4D97-AF65-F5344CB8AC3E}">
        <p14:creationId xmlns:p14="http://schemas.microsoft.com/office/powerpoint/2010/main" val="368620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C15AC-EC3D-4100-934F-091D33EE1310}"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7E78C-23D7-4BC6-898C-126080230371}" type="slidenum">
              <a:rPr lang="en-IN" smtClean="0"/>
              <a:t>‹#›</a:t>
            </a:fld>
            <a:endParaRPr lang="en-IN"/>
          </a:p>
        </p:txBody>
      </p:sp>
    </p:spTree>
    <p:extLst>
      <p:ext uri="{BB962C8B-B14F-4D97-AF65-F5344CB8AC3E}">
        <p14:creationId xmlns:p14="http://schemas.microsoft.com/office/powerpoint/2010/main" val="1622142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4EC15AC-EC3D-4100-934F-091D33EE1310}"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7E78C-23D7-4BC6-898C-126080230371}" type="slidenum">
              <a:rPr lang="en-IN" smtClean="0"/>
              <a:t>‹#›</a:t>
            </a:fld>
            <a:endParaRPr lang="en-IN"/>
          </a:p>
        </p:txBody>
      </p:sp>
    </p:spTree>
    <p:extLst>
      <p:ext uri="{BB962C8B-B14F-4D97-AF65-F5344CB8AC3E}">
        <p14:creationId xmlns:p14="http://schemas.microsoft.com/office/powerpoint/2010/main" val="861381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4EC15AC-EC3D-4100-934F-091D33EE1310}"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7E78C-23D7-4BC6-898C-126080230371}" type="slidenum">
              <a:rPr lang="en-IN" smtClean="0"/>
              <a:t>‹#›</a:t>
            </a:fld>
            <a:endParaRPr lang="en-IN"/>
          </a:p>
        </p:txBody>
      </p:sp>
    </p:spTree>
    <p:extLst>
      <p:ext uri="{BB962C8B-B14F-4D97-AF65-F5344CB8AC3E}">
        <p14:creationId xmlns:p14="http://schemas.microsoft.com/office/powerpoint/2010/main" val="1249685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C15AC-EC3D-4100-934F-091D33EE1310}"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7E78C-23D7-4BC6-898C-126080230371}" type="slidenum">
              <a:rPr lang="en-IN" smtClean="0"/>
              <a:t>‹#›</a:t>
            </a:fld>
            <a:endParaRPr lang="en-IN"/>
          </a:p>
        </p:txBody>
      </p:sp>
    </p:spTree>
    <p:extLst>
      <p:ext uri="{BB962C8B-B14F-4D97-AF65-F5344CB8AC3E}">
        <p14:creationId xmlns:p14="http://schemas.microsoft.com/office/powerpoint/2010/main" val="4202051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C15AC-EC3D-4100-934F-091D33EE1310}"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7E78C-23D7-4BC6-898C-126080230371}" type="slidenum">
              <a:rPr lang="en-IN" smtClean="0"/>
              <a:t>‹#›</a:t>
            </a:fld>
            <a:endParaRPr lang="en-IN"/>
          </a:p>
        </p:txBody>
      </p:sp>
    </p:spTree>
    <p:extLst>
      <p:ext uri="{BB962C8B-B14F-4D97-AF65-F5344CB8AC3E}">
        <p14:creationId xmlns:p14="http://schemas.microsoft.com/office/powerpoint/2010/main" val="1758700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C15AC-EC3D-4100-934F-091D33EE1310}"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7E78C-23D7-4BC6-898C-126080230371}" type="slidenum">
              <a:rPr lang="en-IN" smtClean="0"/>
              <a:t>‹#›</a:t>
            </a:fld>
            <a:endParaRPr lang="en-IN"/>
          </a:p>
        </p:txBody>
      </p:sp>
    </p:spTree>
    <p:extLst>
      <p:ext uri="{BB962C8B-B14F-4D97-AF65-F5344CB8AC3E}">
        <p14:creationId xmlns:p14="http://schemas.microsoft.com/office/powerpoint/2010/main" val="4118535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C15AC-EC3D-4100-934F-091D33EE1310}"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7E78C-23D7-4BC6-898C-126080230371}" type="slidenum">
              <a:rPr lang="en-IN" smtClean="0"/>
              <a:t>‹#›</a:t>
            </a:fld>
            <a:endParaRPr lang="en-IN"/>
          </a:p>
        </p:txBody>
      </p:sp>
    </p:spTree>
    <p:extLst>
      <p:ext uri="{BB962C8B-B14F-4D97-AF65-F5344CB8AC3E}">
        <p14:creationId xmlns:p14="http://schemas.microsoft.com/office/powerpoint/2010/main" val="761285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C15AC-EC3D-4100-934F-091D33EE1310}"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7E78C-23D7-4BC6-898C-126080230371}" type="slidenum">
              <a:rPr lang="en-IN" smtClean="0"/>
              <a:t>‹#›</a:t>
            </a:fld>
            <a:endParaRPr lang="en-IN"/>
          </a:p>
        </p:txBody>
      </p:sp>
    </p:spTree>
    <p:extLst>
      <p:ext uri="{BB962C8B-B14F-4D97-AF65-F5344CB8AC3E}">
        <p14:creationId xmlns:p14="http://schemas.microsoft.com/office/powerpoint/2010/main" val="325779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C15AC-EC3D-4100-934F-091D33EE1310}"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37E78C-23D7-4BC6-898C-126080230371}" type="slidenum">
              <a:rPr lang="en-IN" smtClean="0"/>
              <a:t>‹#›</a:t>
            </a:fld>
            <a:endParaRPr lang="en-IN"/>
          </a:p>
        </p:txBody>
      </p:sp>
    </p:spTree>
    <p:extLst>
      <p:ext uri="{BB962C8B-B14F-4D97-AF65-F5344CB8AC3E}">
        <p14:creationId xmlns:p14="http://schemas.microsoft.com/office/powerpoint/2010/main" val="1428059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EC15AC-EC3D-4100-934F-091D33EE1310}" type="datetimeFigureOut">
              <a:rPr lang="en-IN" smtClean="0"/>
              <a:t>14-06-2020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37E78C-23D7-4BC6-898C-126080230371}" type="slidenum">
              <a:rPr lang="en-IN" smtClean="0"/>
              <a:t>‹#›</a:t>
            </a:fld>
            <a:endParaRPr lang="en-IN"/>
          </a:p>
        </p:txBody>
      </p:sp>
    </p:spTree>
    <p:extLst>
      <p:ext uri="{BB962C8B-B14F-4D97-AF65-F5344CB8AC3E}">
        <p14:creationId xmlns:p14="http://schemas.microsoft.com/office/powerpoint/2010/main" val="141330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EC15AC-EC3D-4100-934F-091D33EE1310}" type="datetimeFigureOut">
              <a:rPr lang="en-IN" smtClean="0"/>
              <a:t>14-06-2020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37E78C-23D7-4BC6-898C-126080230371}" type="slidenum">
              <a:rPr lang="en-IN" smtClean="0"/>
              <a:t>‹#›</a:t>
            </a:fld>
            <a:endParaRPr lang="en-IN"/>
          </a:p>
        </p:txBody>
      </p:sp>
    </p:spTree>
    <p:extLst>
      <p:ext uri="{BB962C8B-B14F-4D97-AF65-F5344CB8AC3E}">
        <p14:creationId xmlns:p14="http://schemas.microsoft.com/office/powerpoint/2010/main" val="300120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EC15AC-EC3D-4100-934F-091D33EE1310}" type="datetimeFigureOut">
              <a:rPr lang="en-IN" smtClean="0"/>
              <a:t>14-06-2020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37E78C-23D7-4BC6-898C-126080230371}" type="slidenum">
              <a:rPr lang="en-IN" smtClean="0"/>
              <a:t>‹#›</a:t>
            </a:fld>
            <a:endParaRPr lang="en-IN"/>
          </a:p>
        </p:txBody>
      </p:sp>
    </p:spTree>
    <p:extLst>
      <p:ext uri="{BB962C8B-B14F-4D97-AF65-F5344CB8AC3E}">
        <p14:creationId xmlns:p14="http://schemas.microsoft.com/office/powerpoint/2010/main" val="262272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C15AC-EC3D-4100-934F-091D33EE1310}" type="datetimeFigureOut">
              <a:rPr lang="en-IN" smtClean="0"/>
              <a:t>14-06-2020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37E78C-23D7-4BC6-898C-126080230371}" type="slidenum">
              <a:rPr lang="en-IN" smtClean="0"/>
              <a:t>‹#›</a:t>
            </a:fld>
            <a:endParaRPr lang="en-IN"/>
          </a:p>
        </p:txBody>
      </p:sp>
    </p:spTree>
    <p:extLst>
      <p:ext uri="{BB962C8B-B14F-4D97-AF65-F5344CB8AC3E}">
        <p14:creationId xmlns:p14="http://schemas.microsoft.com/office/powerpoint/2010/main" val="2394525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EC15AC-EC3D-4100-934F-091D33EE1310}" type="datetimeFigureOut">
              <a:rPr lang="en-IN" smtClean="0"/>
              <a:t>14-06-2020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37E78C-23D7-4BC6-898C-126080230371}" type="slidenum">
              <a:rPr lang="en-IN" smtClean="0"/>
              <a:t>‹#›</a:t>
            </a:fld>
            <a:endParaRPr lang="en-IN"/>
          </a:p>
        </p:txBody>
      </p:sp>
    </p:spTree>
    <p:extLst>
      <p:ext uri="{BB962C8B-B14F-4D97-AF65-F5344CB8AC3E}">
        <p14:creationId xmlns:p14="http://schemas.microsoft.com/office/powerpoint/2010/main" val="140120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4EC15AC-EC3D-4100-934F-091D33EE1310}" type="datetimeFigureOut">
              <a:rPr lang="en-IN" smtClean="0"/>
              <a:t>14-06-2020</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3437E78C-23D7-4BC6-898C-126080230371}" type="slidenum">
              <a:rPr lang="en-IN" smtClean="0"/>
              <a:t>‹#›</a:t>
            </a:fld>
            <a:endParaRPr lang="en-IN"/>
          </a:p>
        </p:txBody>
      </p:sp>
    </p:spTree>
    <p:extLst>
      <p:ext uri="{BB962C8B-B14F-4D97-AF65-F5344CB8AC3E}">
        <p14:creationId xmlns:p14="http://schemas.microsoft.com/office/powerpoint/2010/main" val="243615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4EC15AC-EC3D-4100-934F-091D33EE1310}" type="datetimeFigureOut">
              <a:rPr lang="en-IN" smtClean="0"/>
              <a:t>14-06-2020</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437E78C-23D7-4BC6-898C-126080230371}" type="slidenum">
              <a:rPr lang="en-IN" smtClean="0"/>
              <a:t>‹#›</a:t>
            </a:fld>
            <a:endParaRPr lang="en-IN"/>
          </a:p>
        </p:txBody>
      </p:sp>
    </p:spTree>
    <p:extLst>
      <p:ext uri="{BB962C8B-B14F-4D97-AF65-F5344CB8AC3E}">
        <p14:creationId xmlns:p14="http://schemas.microsoft.com/office/powerpoint/2010/main" val="26780488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 Id="rId5" Type="http://schemas.openxmlformats.org/officeDocument/2006/relationships/image" Target="../media/image22.jpe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gentaiscool/lstm-attention" TargetMode="External"/><Relationship Id="rId7" Type="http://schemas.openxmlformats.org/officeDocument/2006/relationships/hyperlink" Target="https://www.sciencedirect.com/science/article/pii/S0167739X19306879" TargetMode="External"/><Relationship Id="rId2" Type="http://schemas.openxmlformats.org/officeDocument/2006/relationships/hyperlink" Target="https://lilianweng.github.io/lil-log/2018/06/24/attention-attention.html" TargetMode="External"/><Relationship Id="rId1" Type="http://schemas.openxmlformats.org/officeDocument/2006/relationships/slideLayout" Target="../slideLayouts/slideLayout3.xml"/><Relationship Id="rId6" Type="http://schemas.openxmlformats.org/officeDocument/2006/relationships/hyperlink" Target="https://www.analyticsvidhya.com/blog/2019/11/comprehensive-guide-attention-mechanism-deep-learning/" TargetMode="External"/><Relationship Id="rId5" Type="http://schemas.openxmlformats.org/officeDocument/2006/relationships/hyperlink" Target="https://github.com/stanfordnlp/GloVe" TargetMode="External"/><Relationship Id="rId4" Type="http://schemas.openxmlformats.org/officeDocument/2006/relationships/hyperlink" Target="https://arxiv.org/pdf/1805.12307.pdf"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machine-learning-databases/00228/smsspamcollection.zi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chive.ics.uci.edu/ml/machine-learning-databases/00228/smsspamcollection.zi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460F-E99A-4CE2-A09B-842878DC39AF}"/>
              </a:ext>
            </a:extLst>
          </p:cNvPr>
          <p:cNvSpPr>
            <a:spLocks noGrp="1"/>
          </p:cNvSpPr>
          <p:nvPr>
            <p:ph type="ctrTitle"/>
          </p:nvPr>
        </p:nvSpPr>
        <p:spPr/>
        <p:txBody>
          <a:bodyPr/>
          <a:lstStyle/>
          <a:p>
            <a:r>
              <a:rPr lang="en-US" b="1" dirty="0"/>
              <a:t>Deep Learning To Filter SMS Spam</a:t>
            </a:r>
            <a:endParaRPr lang="en-IN" b="1" dirty="0"/>
          </a:p>
        </p:txBody>
      </p:sp>
      <p:sp>
        <p:nvSpPr>
          <p:cNvPr id="3" name="Subtitle 2">
            <a:extLst>
              <a:ext uri="{FF2B5EF4-FFF2-40B4-BE49-F238E27FC236}">
                <a16:creationId xmlns:a16="http://schemas.microsoft.com/office/drawing/2014/main" id="{0A34DBC9-600C-4EAA-9F96-50106B3C79E5}"/>
              </a:ext>
            </a:extLst>
          </p:cNvPr>
          <p:cNvSpPr>
            <a:spLocks noGrp="1"/>
          </p:cNvSpPr>
          <p:nvPr>
            <p:ph type="subTitle" idx="1"/>
          </p:nvPr>
        </p:nvSpPr>
        <p:spPr>
          <a:xfrm>
            <a:off x="1524000" y="3765940"/>
            <a:ext cx="9144000" cy="1655762"/>
          </a:xfrm>
        </p:spPr>
        <p:txBody>
          <a:bodyPr>
            <a:normAutofit/>
          </a:bodyPr>
          <a:lstStyle/>
          <a:p>
            <a:r>
              <a:rPr lang="en-US" dirty="0"/>
              <a:t>By</a:t>
            </a:r>
          </a:p>
          <a:p>
            <a:r>
              <a:rPr lang="en-US" dirty="0"/>
              <a:t>Gaurav Rai (</a:t>
            </a:r>
            <a:r>
              <a:rPr lang="en-IN" dirty="0"/>
              <a:t>1706019)</a:t>
            </a:r>
            <a:r>
              <a:rPr lang="en-US" dirty="0"/>
              <a:t> &amp; Shubham </a:t>
            </a:r>
            <a:r>
              <a:rPr lang="en-US" dirty="0" err="1"/>
              <a:t>Vasnik</a:t>
            </a:r>
            <a:r>
              <a:rPr lang="en-US" dirty="0"/>
              <a:t> (</a:t>
            </a:r>
            <a:r>
              <a:rPr lang="en-IN" dirty="0"/>
              <a:t>1706083)</a:t>
            </a:r>
            <a:endParaRPr lang="en-US" dirty="0"/>
          </a:p>
        </p:txBody>
      </p:sp>
    </p:spTree>
    <p:extLst>
      <p:ext uri="{BB962C8B-B14F-4D97-AF65-F5344CB8AC3E}">
        <p14:creationId xmlns:p14="http://schemas.microsoft.com/office/powerpoint/2010/main" val="445615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5D53-508E-493A-82DE-171EE743DA98}"/>
              </a:ext>
            </a:extLst>
          </p:cNvPr>
          <p:cNvSpPr>
            <a:spLocks noGrp="1"/>
          </p:cNvSpPr>
          <p:nvPr>
            <p:ph type="title"/>
          </p:nvPr>
        </p:nvSpPr>
        <p:spPr>
          <a:xfrm>
            <a:off x="1141413" y="270459"/>
            <a:ext cx="9905998" cy="549499"/>
          </a:xfrm>
        </p:spPr>
        <p:txBody>
          <a:bodyPr>
            <a:normAutofit fontScale="90000"/>
          </a:bodyPr>
          <a:lstStyle/>
          <a:p>
            <a:r>
              <a:rPr lang="en-US" b="1" dirty="0"/>
              <a:t>1.Creation of word Matrix</a:t>
            </a:r>
            <a:endParaRPr lang="en-IN" b="1" dirty="0"/>
          </a:p>
        </p:txBody>
      </p:sp>
      <p:sp>
        <p:nvSpPr>
          <p:cNvPr id="3" name="Content Placeholder 2">
            <a:extLst>
              <a:ext uri="{FF2B5EF4-FFF2-40B4-BE49-F238E27FC236}">
                <a16:creationId xmlns:a16="http://schemas.microsoft.com/office/drawing/2014/main" id="{8BF8B09F-970D-45EA-9F1E-D0ABB901D913}"/>
              </a:ext>
            </a:extLst>
          </p:cNvPr>
          <p:cNvSpPr>
            <a:spLocks noGrp="1"/>
          </p:cNvSpPr>
          <p:nvPr>
            <p:ph idx="1"/>
          </p:nvPr>
        </p:nvSpPr>
        <p:spPr>
          <a:xfrm>
            <a:off x="1141413" y="895620"/>
            <a:ext cx="9905998" cy="2640168"/>
          </a:xfrm>
        </p:spPr>
        <p:txBody>
          <a:bodyPr>
            <a:normAutofit/>
          </a:bodyPr>
          <a:lstStyle/>
          <a:p>
            <a:pPr marL="0" indent="0">
              <a:buNone/>
            </a:pPr>
            <a:r>
              <a:rPr lang="en-CA" dirty="0"/>
              <a:t>Every message </a:t>
            </a:r>
            <a:r>
              <a:rPr lang="en-CA" i="1" dirty="0"/>
              <a:t>M </a:t>
            </a:r>
            <a:r>
              <a:rPr lang="en-CA" dirty="0"/>
              <a:t>is the sequence of the words: w</a:t>
            </a:r>
            <a:r>
              <a:rPr lang="en-CA" baseline="-25000" dirty="0"/>
              <a:t>1</a:t>
            </a:r>
            <a:r>
              <a:rPr lang="en-CA" dirty="0"/>
              <a:t>, </a:t>
            </a:r>
            <a:r>
              <a:rPr lang="en-CA" i="1" dirty="0"/>
              <a:t>w</a:t>
            </a:r>
            <a:r>
              <a:rPr lang="en-CA" i="1" baseline="-25000" dirty="0"/>
              <a:t>2</a:t>
            </a:r>
            <a:r>
              <a:rPr lang="en-CA" i="1" dirty="0"/>
              <a:t>, </a:t>
            </a:r>
            <a:r>
              <a:rPr lang="en-CA" dirty="0"/>
              <a:t>w</a:t>
            </a:r>
            <a:r>
              <a:rPr lang="en-CA" baseline="-25000" dirty="0"/>
              <a:t>3</a:t>
            </a:r>
            <a:r>
              <a:rPr lang="en-CA" dirty="0"/>
              <a:t>, …, </a:t>
            </a:r>
            <a:r>
              <a:rPr lang="en-CA" dirty="0" err="1"/>
              <a:t>w</a:t>
            </a:r>
            <a:r>
              <a:rPr lang="en-CA" baseline="-25000" dirty="0" err="1"/>
              <a:t>n</a:t>
            </a:r>
            <a:r>
              <a:rPr lang="en-CA" baseline="-25000" dirty="0"/>
              <a:t> </a:t>
            </a:r>
            <a:r>
              <a:rPr lang="en-CA" dirty="0"/>
              <a:t>. From the given dataset, all unique word are bagged together to create a vocabulary </a:t>
            </a:r>
            <a:r>
              <a:rPr lang="en-CA" i="1" dirty="0"/>
              <a:t>(V) </a:t>
            </a:r>
            <a:r>
              <a:rPr lang="en-CA" dirty="0"/>
              <a:t>set. Each word of the V is assigned a unique integer value. From the pre-trained word vector called Glove, The word vector extracted from the Glove is rep-resented as: </a:t>
            </a:r>
          </a:p>
          <a:p>
            <a:pPr marL="0" indent="0">
              <a:buNone/>
            </a:pPr>
            <a:r>
              <a:rPr lang="en-CA" i="1" dirty="0"/>
              <a:t>E(m) </a:t>
            </a:r>
            <a:r>
              <a:rPr lang="en-CA" dirty="0"/>
              <a:t>= e(w</a:t>
            </a:r>
            <a:r>
              <a:rPr lang="en-CA" baseline="-25000" dirty="0"/>
              <a:t>1</a:t>
            </a:r>
            <a:r>
              <a:rPr lang="en-CA" dirty="0"/>
              <a:t>), e(w</a:t>
            </a:r>
            <a:r>
              <a:rPr lang="en-CA" baseline="-25000" dirty="0"/>
              <a:t>2</a:t>
            </a:r>
            <a:r>
              <a:rPr lang="en-CA" dirty="0"/>
              <a:t>), e(w</a:t>
            </a:r>
            <a:r>
              <a:rPr lang="en-CA" baseline="-25000" dirty="0"/>
              <a:t>3</a:t>
            </a:r>
            <a:r>
              <a:rPr lang="en-CA" dirty="0"/>
              <a:t>), … , </a:t>
            </a:r>
            <a:r>
              <a:rPr lang="en-CA" i="1" dirty="0"/>
              <a:t>e(w</a:t>
            </a:r>
            <a:r>
              <a:rPr lang="en-CA" i="1" baseline="-25000" dirty="0"/>
              <a:t>3</a:t>
            </a:r>
            <a:r>
              <a:rPr lang="en-CA" i="1" dirty="0"/>
              <a:t>,), </a:t>
            </a:r>
            <a:r>
              <a:rPr lang="en-CA" dirty="0"/>
              <a:t>where e(w</a:t>
            </a:r>
            <a:r>
              <a:rPr lang="en-CA" baseline="-25000" dirty="0"/>
              <a:t>1</a:t>
            </a:r>
            <a:r>
              <a:rPr lang="en-CA" dirty="0"/>
              <a:t>), e(w</a:t>
            </a:r>
            <a:r>
              <a:rPr lang="en-CA" baseline="-25000" dirty="0"/>
              <a:t>2</a:t>
            </a:r>
            <a:r>
              <a:rPr lang="en-CA" dirty="0"/>
              <a:t>), e(w</a:t>
            </a:r>
            <a:r>
              <a:rPr lang="en-CA" baseline="-25000" dirty="0"/>
              <a:t>3</a:t>
            </a:r>
            <a:r>
              <a:rPr lang="en-CA" dirty="0"/>
              <a:t>), … , </a:t>
            </a:r>
            <a:r>
              <a:rPr lang="en-CA" i="1" dirty="0"/>
              <a:t>e(</a:t>
            </a:r>
            <a:r>
              <a:rPr lang="en-CA" i="1" dirty="0" err="1"/>
              <a:t>w</a:t>
            </a:r>
            <a:r>
              <a:rPr lang="en-CA" i="1" baseline="-25000" dirty="0" err="1"/>
              <a:t>n</a:t>
            </a:r>
            <a:r>
              <a:rPr lang="en-CA" i="1" dirty="0"/>
              <a:t>) </a:t>
            </a:r>
            <a:r>
              <a:rPr lang="en-CA" dirty="0"/>
              <a:t>are the individual word vectors of the words w</a:t>
            </a:r>
            <a:r>
              <a:rPr lang="en-CA" baseline="-25000" dirty="0"/>
              <a:t>1</a:t>
            </a:r>
            <a:r>
              <a:rPr lang="en-CA" dirty="0"/>
              <a:t>, w</a:t>
            </a:r>
            <a:r>
              <a:rPr lang="en-CA" baseline="-25000" dirty="0"/>
              <a:t>2</a:t>
            </a:r>
            <a:r>
              <a:rPr lang="en-CA" dirty="0"/>
              <a:t>, w</a:t>
            </a:r>
            <a:r>
              <a:rPr lang="en-CA" baseline="-25000" dirty="0"/>
              <a:t>3</a:t>
            </a:r>
            <a:r>
              <a:rPr lang="en-CA" dirty="0"/>
              <a:t>, … , </a:t>
            </a:r>
            <a:r>
              <a:rPr lang="en-CA" dirty="0" err="1"/>
              <a:t>w</a:t>
            </a:r>
            <a:r>
              <a:rPr lang="en-CA" baseline="-25000" dirty="0" err="1"/>
              <a:t>n</a:t>
            </a:r>
            <a:r>
              <a:rPr lang="en-CA" baseline="-25000" dirty="0"/>
              <a:t> </a:t>
            </a:r>
            <a:r>
              <a:rPr lang="en-CA" dirty="0"/>
              <a:t>and are concatenated to create a complete SMS word matrix</a:t>
            </a:r>
            <a:endParaRPr lang="en-IN" dirty="0"/>
          </a:p>
          <a:p>
            <a:endParaRPr lang="en-IN" dirty="0"/>
          </a:p>
        </p:txBody>
      </p:sp>
      <p:sp>
        <p:nvSpPr>
          <p:cNvPr id="4" name="Title 1">
            <a:extLst>
              <a:ext uri="{FF2B5EF4-FFF2-40B4-BE49-F238E27FC236}">
                <a16:creationId xmlns:a16="http://schemas.microsoft.com/office/drawing/2014/main" id="{3DAEA47F-27DE-40E7-BC06-08A019D5AC6E}"/>
              </a:ext>
            </a:extLst>
          </p:cNvPr>
          <p:cNvSpPr txBox="1">
            <a:spLocks/>
          </p:cNvSpPr>
          <p:nvPr/>
        </p:nvSpPr>
        <p:spPr>
          <a:xfrm>
            <a:off x="1141413" y="3390364"/>
            <a:ext cx="9905998" cy="442174"/>
          </a:xfrm>
          <a:prstGeom prst="rect">
            <a:avLst/>
          </a:prstGeom>
        </p:spPr>
        <p:txBody>
          <a:bodyPr vert="horz" lIns="91440" tIns="45720" rIns="91440" bIns="45720" rtlCol="0" anchor="ctr">
            <a:normAutofit fontScale="82500" lnSpcReduction="2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2.Context dependent feature extraction</a:t>
            </a:r>
            <a:endParaRPr lang="en-IN" b="1" dirty="0"/>
          </a:p>
        </p:txBody>
      </p:sp>
      <p:sp>
        <p:nvSpPr>
          <p:cNvPr id="5" name="Content Placeholder 2">
            <a:extLst>
              <a:ext uri="{FF2B5EF4-FFF2-40B4-BE49-F238E27FC236}">
                <a16:creationId xmlns:a16="http://schemas.microsoft.com/office/drawing/2014/main" id="{BF5A43DE-0FAC-481F-862D-7E4BE70B0C43}"/>
              </a:ext>
            </a:extLst>
          </p:cNvPr>
          <p:cNvSpPr txBox="1">
            <a:spLocks/>
          </p:cNvSpPr>
          <p:nvPr/>
        </p:nvSpPr>
        <p:spPr>
          <a:xfrm>
            <a:off x="1141413" y="3859905"/>
            <a:ext cx="9905998" cy="118700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dirty="0"/>
              <a:t>The convolution Layer used captures the contextual dependencies and we have used kernels of different sizes to capture 2-gram,3-gram,4-gram,5-gram features.</a:t>
            </a:r>
          </a:p>
          <a:p>
            <a:pPr marL="0" indent="0">
              <a:buNone/>
            </a:pPr>
            <a:r>
              <a:rPr lang="en-US" dirty="0"/>
              <a:t>The operation converts word matrix into a feature vector.</a:t>
            </a:r>
            <a:endParaRPr lang="en-IN" dirty="0"/>
          </a:p>
        </p:txBody>
      </p:sp>
      <p:sp>
        <p:nvSpPr>
          <p:cNvPr id="6" name="Title 1">
            <a:extLst>
              <a:ext uri="{FF2B5EF4-FFF2-40B4-BE49-F238E27FC236}">
                <a16:creationId xmlns:a16="http://schemas.microsoft.com/office/drawing/2014/main" id="{F1E2F143-E1F6-4239-B613-5BBCA0C96EBB}"/>
              </a:ext>
            </a:extLst>
          </p:cNvPr>
          <p:cNvSpPr txBox="1">
            <a:spLocks/>
          </p:cNvSpPr>
          <p:nvPr/>
        </p:nvSpPr>
        <p:spPr>
          <a:xfrm>
            <a:off x="1141413" y="5322191"/>
            <a:ext cx="9905998" cy="442174"/>
          </a:xfrm>
          <a:prstGeom prst="rect">
            <a:avLst/>
          </a:prstGeom>
        </p:spPr>
        <p:txBody>
          <a:bodyPr vert="horz" lIns="91440" tIns="45720" rIns="91440" bIns="45720" rtlCol="0" anchor="ctr">
            <a:normAutofit fontScale="82500" lnSpcReduction="2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3.Classification into ham/spam</a:t>
            </a:r>
            <a:endParaRPr lang="en-IN" b="1" dirty="0"/>
          </a:p>
        </p:txBody>
      </p:sp>
      <p:sp>
        <p:nvSpPr>
          <p:cNvPr id="7" name="Content Placeholder 2">
            <a:extLst>
              <a:ext uri="{FF2B5EF4-FFF2-40B4-BE49-F238E27FC236}">
                <a16:creationId xmlns:a16="http://schemas.microsoft.com/office/drawing/2014/main" id="{483AEABC-CCDC-4173-A57E-FD33158F152C}"/>
              </a:ext>
            </a:extLst>
          </p:cNvPr>
          <p:cNvSpPr txBox="1">
            <a:spLocks/>
          </p:cNvSpPr>
          <p:nvPr/>
        </p:nvSpPr>
        <p:spPr>
          <a:xfrm>
            <a:off x="1141413" y="5680654"/>
            <a:ext cx="9905998" cy="99382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dirty="0"/>
              <a:t>At Last the Extracted features are flattened and connected with fully connected dense layer to classify into spam/ham with </a:t>
            </a:r>
            <a:r>
              <a:rPr lang="en-US" dirty="0" err="1"/>
              <a:t>softmax</a:t>
            </a:r>
            <a:r>
              <a:rPr lang="en-US" dirty="0"/>
              <a:t> activation.</a:t>
            </a:r>
            <a:endParaRPr lang="en-IN" dirty="0"/>
          </a:p>
        </p:txBody>
      </p:sp>
    </p:spTree>
    <p:extLst>
      <p:ext uri="{BB962C8B-B14F-4D97-AF65-F5344CB8AC3E}">
        <p14:creationId xmlns:p14="http://schemas.microsoft.com/office/powerpoint/2010/main" val="364181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A3063-43A5-4E95-95C5-16D1B27CD3B1}"/>
              </a:ext>
            </a:extLst>
          </p:cNvPr>
          <p:cNvSpPr>
            <a:spLocks noGrp="1"/>
          </p:cNvSpPr>
          <p:nvPr>
            <p:ph type="title"/>
          </p:nvPr>
        </p:nvSpPr>
        <p:spPr>
          <a:xfrm>
            <a:off x="1141413" y="386366"/>
            <a:ext cx="9905998" cy="1133341"/>
          </a:xfrm>
        </p:spPr>
        <p:txBody>
          <a:bodyPr/>
          <a:lstStyle/>
          <a:p>
            <a:r>
              <a:rPr lang="en-CA" b="1" dirty="0"/>
              <a:t>Framework of Convolutional Neural Network</a:t>
            </a:r>
            <a:endParaRPr lang="en-IN" b="1" dirty="0"/>
          </a:p>
        </p:txBody>
      </p:sp>
      <p:pic>
        <p:nvPicPr>
          <p:cNvPr id="7" name="Content Placeholder 6">
            <a:extLst>
              <a:ext uri="{FF2B5EF4-FFF2-40B4-BE49-F238E27FC236}">
                <a16:creationId xmlns:a16="http://schemas.microsoft.com/office/drawing/2014/main" id="{DBD2438D-E310-4EDA-8118-BA23D78674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931" y="1661375"/>
            <a:ext cx="10373055" cy="5061857"/>
          </a:xfrm>
        </p:spPr>
      </p:pic>
    </p:spTree>
    <p:extLst>
      <p:ext uri="{BB962C8B-B14F-4D97-AF65-F5344CB8AC3E}">
        <p14:creationId xmlns:p14="http://schemas.microsoft.com/office/powerpoint/2010/main" val="845185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0375E24-3F97-46A4-BE2C-42100EAEB174}"/>
              </a:ext>
            </a:extLst>
          </p:cNvPr>
          <p:cNvSpPr>
            <a:spLocks noGrp="1"/>
          </p:cNvSpPr>
          <p:nvPr>
            <p:ph idx="1"/>
          </p:nvPr>
        </p:nvSpPr>
        <p:spPr>
          <a:xfrm>
            <a:off x="798490" y="257577"/>
            <a:ext cx="9905998" cy="1017431"/>
          </a:xfrm>
        </p:spPr>
        <p:txBody>
          <a:bodyPr>
            <a:normAutofit/>
          </a:bodyPr>
          <a:lstStyle/>
          <a:p>
            <a:pPr marL="0" indent="0">
              <a:buNone/>
            </a:pPr>
            <a:r>
              <a:rPr lang="en-US" sz="3200" b="1" dirty="0"/>
              <a:t>Our CNN Implementation</a:t>
            </a:r>
            <a:endParaRPr lang="en-IN" sz="3200" b="1" dirty="0"/>
          </a:p>
        </p:txBody>
      </p:sp>
      <p:pic>
        <p:nvPicPr>
          <p:cNvPr id="7" name="Picture 6">
            <a:extLst>
              <a:ext uri="{FF2B5EF4-FFF2-40B4-BE49-F238E27FC236}">
                <a16:creationId xmlns:a16="http://schemas.microsoft.com/office/drawing/2014/main" id="{B8752903-50AD-4F23-9BD0-29982914A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490" y="1133341"/>
            <a:ext cx="10595020" cy="5467082"/>
          </a:xfrm>
          <a:prstGeom prst="rect">
            <a:avLst/>
          </a:prstGeom>
        </p:spPr>
      </p:pic>
    </p:spTree>
    <p:extLst>
      <p:ext uri="{BB962C8B-B14F-4D97-AF65-F5344CB8AC3E}">
        <p14:creationId xmlns:p14="http://schemas.microsoft.com/office/powerpoint/2010/main" val="313126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7637-5644-4876-B90A-AFA74C0A8ECB}"/>
              </a:ext>
            </a:extLst>
          </p:cNvPr>
          <p:cNvSpPr>
            <a:spLocks noGrp="1"/>
          </p:cNvSpPr>
          <p:nvPr>
            <p:ph type="title"/>
          </p:nvPr>
        </p:nvSpPr>
        <p:spPr>
          <a:xfrm>
            <a:off x="0" y="0"/>
            <a:ext cx="7049037" cy="896155"/>
          </a:xfrm>
        </p:spPr>
        <p:txBody>
          <a:bodyPr>
            <a:normAutofit fontScale="90000"/>
          </a:bodyPr>
          <a:lstStyle/>
          <a:p>
            <a:r>
              <a:rPr lang="en-US" b="1" dirty="0"/>
              <a:t>Model Training and Results-</a:t>
            </a:r>
            <a:r>
              <a:rPr lang="en-US" b="1" dirty="0" err="1"/>
              <a:t>cnn</a:t>
            </a:r>
            <a:endParaRPr lang="en-IN" b="1" dirty="0"/>
          </a:p>
        </p:txBody>
      </p:sp>
      <p:pic>
        <p:nvPicPr>
          <p:cNvPr id="5" name="Content Placeholder 4">
            <a:extLst>
              <a:ext uri="{FF2B5EF4-FFF2-40B4-BE49-F238E27FC236}">
                <a16:creationId xmlns:a16="http://schemas.microsoft.com/office/drawing/2014/main" id="{0A4BC0A4-2605-439F-A154-A868C0B213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9037" y="63985"/>
            <a:ext cx="4391695" cy="3201615"/>
          </a:xfrm>
        </p:spPr>
      </p:pic>
      <p:pic>
        <p:nvPicPr>
          <p:cNvPr id="7" name="Picture 6">
            <a:extLst>
              <a:ext uri="{FF2B5EF4-FFF2-40B4-BE49-F238E27FC236}">
                <a16:creationId xmlns:a16="http://schemas.microsoft.com/office/drawing/2014/main" id="{9960FA42-A455-4D83-A570-EE9D8CD25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088" y="3592400"/>
            <a:ext cx="5112912" cy="3100192"/>
          </a:xfrm>
          <a:prstGeom prst="rect">
            <a:avLst/>
          </a:prstGeom>
        </p:spPr>
      </p:pic>
      <p:pic>
        <p:nvPicPr>
          <p:cNvPr id="9" name="Picture 8">
            <a:extLst>
              <a:ext uri="{FF2B5EF4-FFF2-40B4-BE49-F238E27FC236}">
                <a16:creationId xmlns:a16="http://schemas.microsoft.com/office/drawing/2014/main" id="{5E28E627-5B2D-445C-A349-3C07A1F50C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9038" y="3265600"/>
            <a:ext cx="4391694" cy="3426993"/>
          </a:xfrm>
          <a:prstGeom prst="rect">
            <a:avLst/>
          </a:prstGeom>
        </p:spPr>
      </p:pic>
      <p:pic>
        <p:nvPicPr>
          <p:cNvPr id="11" name="Picture 10">
            <a:extLst>
              <a:ext uri="{FF2B5EF4-FFF2-40B4-BE49-F238E27FC236}">
                <a16:creationId xmlns:a16="http://schemas.microsoft.com/office/drawing/2014/main" id="{7BD378D9-07E8-40F8-A617-4931A24B44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154" y="896155"/>
            <a:ext cx="5170846" cy="2578994"/>
          </a:xfrm>
          <a:prstGeom prst="rect">
            <a:avLst/>
          </a:prstGeom>
        </p:spPr>
      </p:pic>
    </p:spTree>
    <p:extLst>
      <p:ext uri="{BB962C8B-B14F-4D97-AF65-F5344CB8AC3E}">
        <p14:creationId xmlns:p14="http://schemas.microsoft.com/office/powerpoint/2010/main" val="4136046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74B6-413B-468D-840E-FA8D0B08E6F4}"/>
              </a:ext>
            </a:extLst>
          </p:cNvPr>
          <p:cNvSpPr>
            <a:spLocks noGrp="1"/>
          </p:cNvSpPr>
          <p:nvPr>
            <p:ph type="title"/>
          </p:nvPr>
        </p:nvSpPr>
        <p:spPr>
          <a:xfrm>
            <a:off x="291407" y="0"/>
            <a:ext cx="9905998" cy="1905000"/>
          </a:xfrm>
        </p:spPr>
        <p:txBody>
          <a:bodyPr/>
          <a:lstStyle/>
          <a:p>
            <a:r>
              <a:rPr lang="en-CA" b="1" dirty="0"/>
              <a:t>Long Short Term Memory (LSTM) MODEL</a:t>
            </a:r>
            <a:endParaRPr lang="en-IN" b="1" dirty="0"/>
          </a:p>
        </p:txBody>
      </p:sp>
      <p:pic>
        <p:nvPicPr>
          <p:cNvPr id="4" name="Content Placeholder 3">
            <a:extLst>
              <a:ext uri="{FF2B5EF4-FFF2-40B4-BE49-F238E27FC236}">
                <a16:creationId xmlns:a16="http://schemas.microsoft.com/office/drawing/2014/main" id="{272166FD-A571-4296-9CCE-9C4530CD6794}"/>
              </a:ext>
            </a:extLst>
          </p:cNvPr>
          <p:cNvPicPr>
            <a:picLocks noGrp="1"/>
          </p:cNvPicPr>
          <p:nvPr>
            <p:ph idx="1"/>
          </p:nvPr>
        </p:nvPicPr>
        <p:blipFill rotWithShape="1">
          <a:blip r:embed="rId2"/>
          <a:srcRect l="22677" t="32814" r="21598" b="33434"/>
          <a:stretch/>
        </p:blipFill>
        <p:spPr bwMode="auto">
          <a:xfrm>
            <a:off x="7003960" y="1481072"/>
            <a:ext cx="4494726" cy="3606083"/>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28E7F425-E3F1-4976-B4B3-9575EF10A783}"/>
              </a:ext>
            </a:extLst>
          </p:cNvPr>
          <p:cNvSpPr txBox="1">
            <a:spLocks/>
          </p:cNvSpPr>
          <p:nvPr/>
        </p:nvSpPr>
        <p:spPr>
          <a:xfrm>
            <a:off x="199108" y="1696791"/>
            <a:ext cx="5720884" cy="416309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1" dirty="0"/>
          </a:p>
        </p:txBody>
      </p:sp>
      <p:sp>
        <p:nvSpPr>
          <p:cNvPr id="6" name="Title 1">
            <a:extLst>
              <a:ext uri="{FF2B5EF4-FFF2-40B4-BE49-F238E27FC236}">
                <a16:creationId xmlns:a16="http://schemas.microsoft.com/office/drawing/2014/main" id="{3435A560-15D5-4AB4-8447-7B3F257367C3}"/>
              </a:ext>
            </a:extLst>
          </p:cNvPr>
          <p:cNvSpPr txBox="1">
            <a:spLocks/>
          </p:cNvSpPr>
          <p:nvPr/>
        </p:nvSpPr>
        <p:spPr>
          <a:xfrm>
            <a:off x="443807" y="1198273"/>
            <a:ext cx="6407753" cy="539571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C</a:t>
            </a:r>
            <a:r>
              <a:rPr lang="en-CA" sz="2000" dirty="0"/>
              <a:t>NN can extract hidden features from the text however it is unable to remember the long sequences of text. But LSTM Network can Do SO.</a:t>
            </a:r>
          </a:p>
          <a:p>
            <a:r>
              <a:rPr lang="en-CA" sz="2000" dirty="0"/>
              <a:t>So we tried with both Simple LSTM Model and Bi-LSTM with Attention &amp; found That the attention based Model out performs the simple </a:t>
            </a:r>
            <a:r>
              <a:rPr lang="en-CA" sz="2000" dirty="0" err="1"/>
              <a:t>lstm</a:t>
            </a:r>
            <a:r>
              <a:rPr lang="en-CA" sz="2000" dirty="0"/>
              <a:t>-model.</a:t>
            </a:r>
          </a:p>
          <a:p>
            <a:endParaRPr lang="en-CA" sz="2000" dirty="0"/>
          </a:p>
          <a:p>
            <a:endParaRPr lang="en-IN" dirty="0"/>
          </a:p>
        </p:txBody>
      </p:sp>
    </p:spTree>
    <p:extLst>
      <p:ext uri="{BB962C8B-B14F-4D97-AF65-F5344CB8AC3E}">
        <p14:creationId xmlns:p14="http://schemas.microsoft.com/office/powerpoint/2010/main" val="1682911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2F33D4-D34F-4FB8-9869-342580244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831" y="991673"/>
            <a:ext cx="6735651" cy="5705341"/>
          </a:xfrm>
          <a:prstGeom prst="rect">
            <a:avLst/>
          </a:prstGeom>
        </p:spPr>
      </p:pic>
      <p:sp>
        <p:nvSpPr>
          <p:cNvPr id="4" name="Title 1">
            <a:extLst>
              <a:ext uri="{FF2B5EF4-FFF2-40B4-BE49-F238E27FC236}">
                <a16:creationId xmlns:a16="http://schemas.microsoft.com/office/drawing/2014/main" id="{28B81052-7B5F-4BDA-8F93-FF828BC33A90}"/>
              </a:ext>
            </a:extLst>
          </p:cNvPr>
          <p:cNvSpPr txBox="1">
            <a:spLocks/>
          </p:cNvSpPr>
          <p:nvPr/>
        </p:nvSpPr>
        <p:spPr>
          <a:xfrm>
            <a:off x="291407" y="186744"/>
            <a:ext cx="7461675" cy="991673"/>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b="1" dirty="0"/>
              <a:t>Our Simple LSTM IMplementation</a:t>
            </a:r>
            <a:endParaRPr lang="en-IN" b="1" dirty="0"/>
          </a:p>
        </p:txBody>
      </p:sp>
    </p:spTree>
    <p:extLst>
      <p:ext uri="{BB962C8B-B14F-4D97-AF65-F5344CB8AC3E}">
        <p14:creationId xmlns:p14="http://schemas.microsoft.com/office/powerpoint/2010/main" val="349508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7691-32F3-433E-B6A1-88070FB8C117}"/>
              </a:ext>
            </a:extLst>
          </p:cNvPr>
          <p:cNvSpPr txBox="1">
            <a:spLocks/>
          </p:cNvSpPr>
          <p:nvPr/>
        </p:nvSpPr>
        <p:spPr>
          <a:xfrm>
            <a:off x="201255" y="128788"/>
            <a:ext cx="7487432" cy="734096"/>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Model Training and Results-LSTM</a:t>
            </a:r>
            <a:endParaRPr lang="en-IN" b="1" dirty="0"/>
          </a:p>
        </p:txBody>
      </p:sp>
      <p:pic>
        <p:nvPicPr>
          <p:cNvPr id="4" name="Picture 3">
            <a:extLst>
              <a:ext uri="{FF2B5EF4-FFF2-40B4-BE49-F238E27FC236}">
                <a16:creationId xmlns:a16="http://schemas.microsoft.com/office/drawing/2014/main" id="{153AC85F-345F-4F3B-BA8C-C48FAB79C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566" y="3554571"/>
            <a:ext cx="5147255" cy="3174643"/>
          </a:xfrm>
          <a:prstGeom prst="rect">
            <a:avLst/>
          </a:prstGeom>
        </p:spPr>
      </p:pic>
      <p:pic>
        <p:nvPicPr>
          <p:cNvPr id="6" name="Picture 5">
            <a:extLst>
              <a:ext uri="{FF2B5EF4-FFF2-40B4-BE49-F238E27FC236}">
                <a16:creationId xmlns:a16="http://schemas.microsoft.com/office/drawing/2014/main" id="{E3F2547E-5A1D-4F98-989E-38254063C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0925" y="0"/>
            <a:ext cx="4791075" cy="3756741"/>
          </a:xfrm>
          <a:prstGeom prst="rect">
            <a:avLst/>
          </a:prstGeom>
        </p:spPr>
      </p:pic>
      <p:pic>
        <p:nvPicPr>
          <p:cNvPr id="8" name="Picture 7">
            <a:extLst>
              <a:ext uri="{FF2B5EF4-FFF2-40B4-BE49-F238E27FC236}">
                <a16:creationId xmlns:a16="http://schemas.microsoft.com/office/drawing/2014/main" id="{1C87AF84-9016-44DB-BC64-C3AB5FC7C3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6565" y="862882"/>
            <a:ext cx="5147256" cy="2440547"/>
          </a:xfrm>
          <a:prstGeom prst="rect">
            <a:avLst/>
          </a:prstGeom>
        </p:spPr>
      </p:pic>
      <p:pic>
        <p:nvPicPr>
          <p:cNvPr id="10" name="Picture 9">
            <a:extLst>
              <a:ext uri="{FF2B5EF4-FFF2-40B4-BE49-F238E27FC236}">
                <a16:creationId xmlns:a16="http://schemas.microsoft.com/office/drawing/2014/main" id="{1E09C8F3-6606-476B-A585-0A6DF128E7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0925" y="3756741"/>
            <a:ext cx="4791074" cy="3012584"/>
          </a:xfrm>
          <a:prstGeom prst="rect">
            <a:avLst/>
          </a:prstGeom>
        </p:spPr>
      </p:pic>
    </p:spTree>
    <p:extLst>
      <p:ext uri="{BB962C8B-B14F-4D97-AF65-F5344CB8AC3E}">
        <p14:creationId xmlns:p14="http://schemas.microsoft.com/office/powerpoint/2010/main" val="157388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3CB6-6666-49A3-876B-E399A3F9D67B}"/>
              </a:ext>
            </a:extLst>
          </p:cNvPr>
          <p:cNvSpPr>
            <a:spLocks noGrp="1"/>
          </p:cNvSpPr>
          <p:nvPr>
            <p:ph type="title"/>
          </p:nvPr>
        </p:nvSpPr>
        <p:spPr>
          <a:xfrm>
            <a:off x="613379" y="609600"/>
            <a:ext cx="9277595" cy="755561"/>
          </a:xfrm>
        </p:spPr>
        <p:txBody>
          <a:bodyPr/>
          <a:lstStyle/>
          <a:p>
            <a:r>
              <a:rPr lang="en-US" b="1" dirty="0"/>
              <a:t>Framework of Attention based bi-LSTM</a:t>
            </a:r>
            <a:endParaRPr lang="en-IN" b="1" dirty="0"/>
          </a:p>
        </p:txBody>
      </p:sp>
      <p:pic>
        <p:nvPicPr>
          <p:cNvPr id="4" name="Picture 3">
            <a:extLst>
              <a:ext uri="{FF2B5EF4-FFF2-40B4-BE49-F238E27FC236}">
                <a16:creationId xmlns:a16="http://schemas.microsoft.com/office/drawing/2014/main" id="{B4346FB6-3D89-4636-B593-23CB1077E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136" y="1242812"/>
            <a:ext cx="4443728" cy="5615188"/>
          </a:xfrm>
          <a:prstGeom prst="rect">
            <a:avLst/>
          </a:prstGeom>
        </p:spPr>
      </p:pic>
    </p:spTree>
    <p:extLst>
      <p:ext uri="{BB962C8B-B14F-4D97-AF65-F5344CB8AC3E}">
        <p14:creationId xmlns:p14="http://schemas.microsoft.com/office/powerpoint/2010/main" val="567651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77EB-F906-44EB-8BA1-94DAA2648740}"/>
              </a:ext>
            </a:extLst>
          </p:cNvPr>
          <p:cNvSpPr>
            <a:spLocks noGrp="1"/>
          </p:cNvSpPr>
          <p:nvPr>
            <p:ph type="title"/>
          </p:nvPr>
        </p:nvSpPr>
        <p:spPr>
          <a:xfrm>
            <a:off x="445953" y="455052"/>
            <a:ext cx="10359422" cy="716924"/>
          </a:xfrm>
        </p:spPr>
        <p:txBody>
          <a:bodyPr>
            <a:normAutofit/>
          </a:bodyPr>
          <a:lstStyle/>
          <a:p>
            <a:r>
              <a:rPr lang="en-US" b="1" dirty="0"/>
              <a:t>OUR Attention Based Bi-LSTM IMPLEMENTATION</a:t>
            </a:r>
            <a:endParaRPr lang="en-IN" b="1" dirty="0"/>
          </a:p>
        </p:txBody>
      </p:sp>
      <p:pic>
        <p:nvPicPr>
          <p:cNvPr id="4" name="Picture 3">
            <a:extLst>
              <a:ext uri="{FF2B5EF4-FFF2-40B4-BE49-F238E27FC236}">
                <a16:creationId xmlns:a16="http://schemas.microsoft.com/office/drawing/2014/main" id="{9DD6D28C-76A4-4A33-8B3F-697B33D55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937" y="1068945"/>
            <a:ext cx="6334125" cy="5686023"/>
          </a:xfrm>
          <a:prstGeom prst="rect">
            <a:avLst/>
          </a:prstGeom>
        </p:spPr>
      </p:pic>
    </p:spTree>
    <p:extLst>
      <p:ext uri="{BB962C8B-B14F-4D97-AF65-F5344CB8AC3E}">
        <p14:creationId xmlns:p14="http://schemas.microsoft.com/office/powerpoint/2010/main" val="550562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A39C48C-FAC7-489B-89B4-03146FED488E}"/>
              </a:ext>
            </a:extLst>
          </p:cNvPr>
          <p:cNvSpPr txBox="1">
            <a:spLocks/>
          </p:cNvSpPr>
          <p:nvPr/>
        </p:nvSpPr>
        <p:spPr>
          <a:xfrm>
            <a:off x="201255" y="128788"/>
            <a:ext cx="7487432" cy="991674"/>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Model Training and Results</a:t>
            </a:r>
          </a:p>
          <a:p>
            <a:r>
              <a:rPr lang="en-US" b="1" dirty="0"/>
              <a:t>Attention+bi-LSTM</a:t>
            </a:r>
            <a:endParaRPr lang="en-IN" b="1" dirty="0"/>
          </a:p>
        </p:txBody>
      </p:sp>
      <p:pic>
        <p:nvPicPr>
          <p:cNvPr id="5" name="Picture 4">
            <a:extLst>
              <a:ext uri="{FF2B5EF4-FFF2-40B4-BE49-F238E27FC236}">
                <a16:creationId xmlns:a16="http://schemas.microsoft.com/office/drawing/2014/main" id="{A936FB83-C5EB-4680-BFFF-4B0386FA6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5966" y="82102"/>
            <a:ext cx="4417897" cy="3706370"/>
          </a:xfrm>
          <a:prstGeom prst="rect">
            <a:avLst/>
          </a:prstGeom>
        </p:spPr>
      </p:pic>
      <p:pic>
        <p:nvPicPr>
          <p:cNvPr id="7" name="Picture 6">
            <a:extLst>
              <a:ext uri="{FF2B5EF4-FFF2-40B4-BE49-F238E27FC236}">
                <a16:creationId xmlns:a16="http://schemas.microsoft.com/office/drawing/2014/main" id="{C7C9BF25-C376-4EC0-85A4-35879277A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36" y="1219696"/>
            <a:ext cx="4790940" cy="2167922"/>
          </a:xfrm>
          <a:prstGeom prst="rect">
            <a:avLst/>
          </a:prstGeom>
        </p:spPr>
      </p:pic>
      <p:pic>
        <p:nvPicPr>
          <p:cNvPr id="9" name="Picture 8">
            <a:extLst>
              <a:ext uri="{FF2B5EF4-FFF2-40B4-BE49-F238E27FC236}">
                <a16:creationId xmlns:a16="http://schemas.microsoft.com/office/drawing/2014/main" id="{3A324511-F752-410A-AAF1-3856F8D661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136" y="3387618"/>
            <a:ext cx="4790940" cy="3300211"/>
          </a:xfrm>
          <a:prstGeom prst="rect">
            <a:avLst/>
          </a:prstGeom>
        </p:spPr>
      </p:pic>
      <p:pic>
        <p:nvPicPr>
          <p:cNvPr id="11" name="Picture 10">
            <a:extLst>
              <a:ext uri="{FF2B5EF4-FFF2-40B4-BE49-F238E27FC236}">
                <a16:creationId xmlns:a16="http://schemas.microsoft.com/office/drawing/2014/main" id="{B9876757-D06F-4517-91FA-109C00A432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5967" y="3788472"/>
            <a:ext cx="4417897" cy="2987426"/>
          </a:xfrm>
          <a:prstGeom prst="rect">
            <a:avLst/>
          </a:prstGeom>
        </p:spPr>
      </p:pic>
    </p:spTree>
    <p:extLst>
      <p:ext uri="{BB962C8B-B14F-4D97-AF65-F5344CB8AC3E}">
        <p14:creationId xmlns:p14="http://schemas.microsoft.com/office/powerpoint/2010/main" val="188034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0FA7-CE2E-40EC-B7F1-60DDC1B868C8}"/>
              </a:ext>
            </a:extLst>
          </p:cNvPr>
          <p:cNvSpPr>
            <a:spLocks noGrp="1"/>
          </p:cNvSpPr>
          <p:nvPr>
            <p:ph type="title"/>
          </p:nvPr>
        </p:nvSpPr>
        <p:spPr/>
        <p:txBody>
          <a:bodyPr/>
          <a:lstStyle/>
          <a:p>
            <a:r>
              <a:rPr lang="en-US" b="1" dirty="0"/>
              <a:t>Introduction &amp; Idea</a:t>
            </a:r>
            <a:endParaRPr lang="en-IN" b="1" dirty="0"/>
          </a:p>
        </p:txBody>
      </p:sp>
      <p:sp>
        <p:nvSpPr>
          <p:cNvPr id="3" name="Content Placeholder 2">
            <a:extLst>
              <a:ext uri="{FF2B5EF4-FFF2-40B4-BE49-F238E27FC236}">
                <a16:creationId xmlns:a16="http://schemas.microsoft.com/office/drawing/2014/main" id="{336A3010-F22B-4D63-B02A-37EA677187B2}"/>
              </a:ext>
            </a:extLst>
          </p:cNvPr>
          <p:cNvSpPr>
            <a:spLocks noGrp="1"/>
          </p:cNvSpPr>
          <p:nvPr>
            <p:ph idx="1"/>
          </p:nvPr>
        </p:nvSpPr>
        <p:spPr/>
        <p:txBody>
          <a:bodyPr/>
          <a:lstStyle/>
          <a:p>
            <a:r>
              <a:rPr lang="en-US" dirty="0"/>
              <a:t>The popularity of short message service (SMS) has been growing over the last decade. </a:t>
            </a:r>
          </a:p>
          <a:p>
            <a:r>
              <a:rPr lang="en-US" dirty="0"/>
              <a:t>For businesses, these text messages are more effective than even emails. This is because while 98% of mobile users read their SMS by the end of the day, about 80% of the emails remain unopened. </a:t>
            </a:r>
          </a:p>
          <a:p>
            <a:r>
              <a:rPr lang="en-US" dirty="0"/>
              <a:t>The popularity of SMS has also given rise to SMS Spam, which refers to any irrelevant text messages delivered using mobile networks. They are severely annoying to users. Most existing research that has attempted to filter SMS Spam has relied on manually identified features</a:t>
            </a:r>
            <a:endParaRPr lang="en-IN" dirty="0"/>
          </a:p>
        </p:txBody>
      </p:sp>
    </p:spTree>
    <p:extLst>
      <p:ext uri="{BB962C8B-B14F-4D97-AF65-F5344CB8AC3E}">
        <p14:creationId xmlns:p14="http://schemas.microsoft.com/office/powerpoint/2010/main" val="238869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77C7-8D92-4D39-8ACD-F2E6445D31A2}"/>
              </a:ext>
            </a:extLst>
          </p:cNvPr>
          <p:cNvSpPr>
            <a:spLocks noGrp="1"/>
          </p:cNvSpPr>
          <p:nvPr>
            <p:ph type="title"/>
          </p:nvPr>
        </p:nvSpPr>
        <p:spPr>
          <a:xfrm>
            <a:off x="317165" y="1159098"/>
            <a:ext cx="8337438" cy="1262129"/>
          </a:xfrm>
        </p:spPr>
        <p:txBody>
          <a:bodyPr>
            <a:normAutofit fontScale="90000"/>
          </a:bodyPr>
          <a:lstStyle/>
          <a:p>
            <a:br>
              <a:rPr lang="en-US" dirty="0"/>
            </a:br>
            <a:br>
              <a:rPr lang="en-US" dirty="0"/>
            </a:br>
            <a:r>
              <a:rPr lang="en-IN" b="1" dirty="0"/>
              <a:t>Performance Evaluation &amp; METRICS USED</a:t>
            </a:r>
            <a:br>
              <a:rPr lang="en-CA" dirty="0"/>
            </a:br>
            <a:r>
              <a:rPr lang="en-CA" dirty="0"/>
              <a:t> </a:t>
            </a:r>
            <a:br>
              <a:rPr lang="en-IN" dirty="0"/>
            </a:br>
            <a:endParaRPr lang="en-IN" dirty="0"/>
          </a:p>
        </p:txBody>
      </p:sp>
      <p:sp>
        <p:nvSpPr>
          <p:cNvPr id="3" name="Content Placeholder 2">
            <a:extLst>
              <a:ext uri="{FF2B5EF4-FFF2-40B4-BE49-F238E27FC236}">
                <a16:creationId xmlns:a16="http://schemas.microsoft.com/office/drawing/2014/main" id="{9FD329D4-8612-4645-BDEC-C62E7D50EAB6}"/>
              </a:ext>
            </a:extLst>
          </p:cNvPr>
          <p:cNvSpPr>
            <a:spLocks noGrp="1"/>
          </p:cNvSpPr>
          <p:nvPr>
            <p:ph idx="1"/>
          </p:nvPr>
        </p:nvSpPr>
        <p:spPr>
          <a:xfrm>
            <a:off x="433075" y="2962141"/>
            <a:ext cx="9905998" cy="2369713"/>
          </a:xfrm>
        </p:spPr>
        <p:txBody>
          <a:bodyPr>
            <a:normAutofit lnSpcReduction="10000"/>
          </a:bodyPr>
          <a:lstStyle/>
          <a:p>
            <a:r>
              <a:rPr lang="en-CA" dirty="0"/>
              <a:t>To evaluate the performance of the proposed model, we used</a:t>
            </a:r>
            <a:r>
              <a:rPr lang="en-IN" dirty="0"/>
              <a:t> </a:t>
            </a:r>
            <a:r>
              <a:rPr lang="en-CA" dirty="0"/>
              <a:t>the well-known metrics for the classification techniques such as:</a:t>
            </a:r>
          </a:p>
          <a:p>
            <a:r>
              <a:rPr lang="en-CA" dirty="0"/>
              <a:t>Precision (P), </a:t>
            </a:r>
          </a:p>
          <a:p>
            <a:r>
              <a:rPr lang="en-CA" dirty="0"/>
              <a:t>Recall (R), </a:t>
            </a:r>
          </a:p>
          <a:p>
            <a:r>
              <a:rPr lang="en-CA" dirty="0"/>
              <a:t>F1-Score (F1), </a:t>
            </a:r>
          </a:p>
          <a:p>
            <a:r>
              <a:rPr lang="en-CA" dirty="0"/>
              <a:t>Area Under Receiver Operating Curve.</a:t>
            </a:r>
            <a:endParaRPr lang="en-IN" dirty="0"/>
          </a:p>
          <a:p>
            <a:endParaRPr lang="en-CA" dirty="0"/>
          </a:p>
          <a:p>
            <a:pPr marL="0" indent="0">
              <a:buNone/>
            </a:pPr>
            <a:endParaRPr lang="en-IN" dirty="0"/>
          </a:p>
        </p:txBody>
      </p:sp>
    </p:spTree>
    <p:extLst>
      <p:ext uri="{BB962C8B-B14F-4D97-AF65-F5344CB8AC3E}">
        <p14:creationId xmlns:p14="http://schemas.microsoft.com/office/powerpoint/2010/main" val="3240042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81B49-61A4-49FE-B470-484E5C81112B}"/>
              </a:ext>
            </a:extLst>
          </p:cNvPr>
          <p:cNvSpPr>
            <a:spLocks noGrp="1"/>
          </p:cNvSpPr>
          <p:nvPr>
            <p:ph type="title"/>
          </p:nvPr>
        </p:nvSpPr>
        <p:spPr>
          <a:xfrm>
            <a:off x="785098" y="790018"/>
            <a:ext cx="8686800" cy="860401"/>
          </a:xfrm>
        </p:spPr>
        <p:txBody>
          <a:bodyPr/>
          <a:lstStyle/>
          <a:p>
            <a:pPr algn="l"/>
            <a:r>
              <a:rPr lang="en-US" b="1" dirty="0"/>
              <a:t>RESULT &amp; comparative Analysis</a:t>
            </a:r>
            <a:endParaRPr lang="en-IN" b="1" dirty="0"/>
          </a:p>
        </p:txBody>
      </p:sp>
      <p:sp>
        <p:nvSpPr>
          <p:cNvPr id="3" name="Text Placeholder 2">
            <a:extLst>
              <a:ext uri="{FF2B5EF4-FFF2-40B4-BE49-F238E27FC236}">
                <a16:creationId xmlns:a16="http://schemas.microsoft.com/office/drawing/2014/main" id="{4A00AA07-4B58-495B-8774-FBE2D346F342}"/>
              </a:ext>
            </a:extLst>
          </p:cNvPr>
          <p:cNvSpPr>
            <a:spLocks noGrp="1"/>
          </p:cNvSpPr>
          <p:nvPr>
            <p:ph type="body" idx="1"/>
          </p:nvPr>
        </p:nvSpPr>
        <p:spPr>
          <a:xfrm>
            <a:off x="785099" y="1650418"/>
            <a:ext cx="9652714" cy="4685987"/>
          </a:xfrm>
        </p:spPr>
        <p:txBody>
          <a:bodyPr>
            <a:normAutofit fontScale="92500" lnSpcReduction="10000"/>
          </a:bodyPr>
          <a:lstStyle/>
          <a:p>
            <a:pPr marL="342900" indent="-342900" algn="l">
              <a:buFont typeface="Arial" panose="020B0604020202020204" pitchFamily="34" charset="0"/>
              <a:buChar char="•"/>
            </a:pPr>
            <a:r>
              <a:rPr lang="en-US" dirty="0"/>
              <a:t> For the CNN Model, We managed to get close reported score and AUC value but can't reach completely with a AUC value of 96.23 instead of AUC score 96.8 and accuracy of 98.38% instead of 98.63% which is reported in paper.</a:t>
            </a:r>
          </a:p>
          <a:p>
            <a:pPr marL="342900" indent="-342900" algn="l">
              <a:buFont typeface="Arial" panose="020B0604020202020204" pitchFamily="34" charset="0"/>
              <a:buChar char="•"/>
            </a:pPr>
            <a:r>
              <a:rPr lang="en-US" dirty="0"/>
              <a:t> However out 10 fold Cross validation doesn't performed very well with an accuracy of 97.33% as compared to papers ground breaking 99.44%. Though I believe with increased no of epochs and some other minor tweaking we can get much close to the reported score.</a:t>
            </a:r>
          </a:p>
          <a:p>
            <a:pPr marL="342900" indent="-342900" algn="l">
              <a:buFont typeface="Arial" panose="020B0604020202020204" pitchFamily="34" charset="0"/>
              <a:buChar char="•"/>
            </a:pPr>
            <a:r>
              <a:rPr lang="en-US" dirty="0"/>
              <a:t>Also, We tried with both Glove's twitter text and Wikipedia crawled text pretrained weights and found that twitter text pretrained weights are giving higher accuracy</a:t>
            </a:r>
          </a:p>
          <a:p>
            <a:pPr marL="342900" indent="-342900" algn="l">
              <a:buFont typeface="Arial" panose="020B0604020202020204" pitchFamily="34" charset="0"/>
              <a:buChar char="•"/>
            </a:pPr>
            <a:r>
              <a:rPr lang="en-US" dirty="0"/>
              <a:t>   For the Simple LSTM model We got accuracy more than mentioned in paper with a value of 98.26% instead of 96.67% which is mentioned in paper</a:t>
            </a:r>
          </a:p>
          <a:p>
            <a:pPr marL="342900" indent="-342900" algn="l">
              <a:buFont typeface="Arial" panose="020B0604020202020204" pitchFamily="34" charset="0"/>
              <a:buChar char="•"/>
            </a:pPr>
            <a:r>
              <a:rPr lang="en-US" dirty="0"/>
              <a:t>Also we tried another Attention based implementation with BiLSTM network which is not mentioned in paper but found that It fetches better score than the Simple LSTM model with an accuracy of 98.68% and remarkable AUC value of 97.54 instead of what was with simple LSTM i.e. 98.26% accuracy and AUC of 96.92</a:t>
            </a:r>
            <a:endParaRPr lang="en-IN" dirty="0"/>
          </a:p>
        </p:txBody>
      </p:sp>
    </p:spTree>
    <p:extLst>
      <p:ext uri="{BB962C8B-B14F-4D97-AF65-F5344CB8AC3E}">
        <p14:creationId xmlns:p14="http://schemas.microsoft.com/office/powerpoint/2010/main" val="2084046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90171-3E0B-487A-B588-5BFA75769B67}"/>
              </a:ext>
            </a:extLst>
          </p:cNvPr>
          <p:cNvSpPr>
            <a:spLocks noGrp="1"/>
          </p:cNvSpPr>
          <p:nvPr>
            <p:ph type="title"/>
          </p:nvPr>
        </p:nvSpPr>
        <p:spPr>
          <a:xfrm>
            <a:off x="1141413" y="995966"/>
            <a:ext cx="3082857" cy="1386625"/>
          </a:xfrm>
        </p:spPr>
        <p:txBody>
          <a:bodyPr/>
          <a:lstStyle/>
          <a:p>
            <a:r>
              <a:rPr lang="en-CA" b="1" dirty="0"/>
              <a:t>Conclusion</a:t>
            </a:r>
            <a:endParaRPr lang="en-IN" dirty="0"/>
          </a:p>
        </p:txBody>
      </p:sp>
      <p:sp>
        <p:nvSpPr>
          <p:cNvPr id="3" name="Content Placeholder 2">
            <a:extLst>
              <a:ext uri="{FF2B5EF4-FFF2-40B4-BE49-F238E27FC236}">
                <a16:creationId xmlns:a16="http://schemas.microsoft.com/office/drawing/2014/main" id="{7E385F7D-A278-478C-A3B1-EDD715327A61}"/>
              </a:ext>
            </a:extLst>
          </p:cNvPr>
          <p:cNvSpPr>
            <a:spLocks noGrp="1"/>
          </p:cNvSpPr>
          <p:nvPr>
            <p:ph idx="1"/>
          </p:nvPr>
        </p:nvSpPr>
        <p:spPr>
          <a:xfrm>
            <a:off x="1141413" y="995966"/>
            <a:ext cx="9905998" cy="5862033"/>
          </a:xfrm>
        </p:spPr>
        <p:txBody>
          <a:bodyPr/>
          <a:lstStyle/>
          <a:p>
            <a:r>
              <a:rPr lang="en-US" dirty="0"/>
              <a:t>We were able to successfully implement the model described as in the source paper</a:t>
            </a:r>
          </a:p>
          <a:p>
            <a:r>
              <a:rPr lang="en-US" dirty="0"/>
              <a:t>We were able to confirm that the deep learning based CNN and LSTM models are better than traditional models</a:t>
            </a:r>
          </a:p>
          <a:p>
            <a:r>
              <a:rPr lang="en-US" dirty="0"/>
              <a:t>We were able to filter spam SMS with an accuracy of 98.68%.</a:t>
            </a:r>
          </a:p>
          <a:p>
            <a:r>
              <a:rPr lang="en-US" dirty="0"/>
              <a:t>Since Attention based models are performing significantly well so we can try Self-Attention based language Models  like Elmo, Bert etc.</a:t>
            </a:r>
            <a:endParaRPr lang="en-IN" dirty="0"/>
          </a:p>
        </p:txBody>
      </p:sp>
    </p:spTree>
    <p:extLst>
      <p:ext uri="{BB962C8B-B14F-4D97-AF65-F5344CB8AC3E}">
        <p14:creationId xmlns:p14="http://schemas.microsoft.com/office/powerpoint/2010/main" val="1031672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5A43-1549-4A9D-82B3-7F088EED2A74}"/>
              </a:ext>
            </a:extLst>
          </p:cNvPr>
          <p:cNvSpPr>
            <a:spLocks noGrp="1"/>
          </p:cNvSpPr>
          <p:nvPr>
            <p:ph type="title"/>
          </p:nvPr>
        </p:nvSpPr>
        <p:spPr>
          <a:xfrm>
            <a:off x="450247" y="485819"/>
            <a:ext cx="8686800" cy="860400"/>
          </a:xfrm>
        </p:spPr>
        <p:txBody>
          <a:bodyPr/>
          <a:lstStyle/>
          <a:p>
            <a:pPr algn="l"/>
            <a:r>
              <a:rPr lang="en-US" b="1" dirty="0"/>
              <a:t>References and papers used</a:t>
            </a:r>
            <a:endParaRPr lang="en-IN" b="1" dirty="0"/>
          </a:p>
        </p:txBody>
      </p:sp>
      <p:sp>
        <p:nvSpPr>
          <p:cNvPr id="3" name="Text Placeholder 2">
            <a:extLst>
              <a:ext uri="{FF2B5EF4-FFF2-40B4-BE49-F238E27FC236}">
                <a16:creationId xmlns:a16="http://schemas.microsoft.com/office/drawing/2014/main" id="{96174754-3431-4C48-8ED2-6E20F97C7EED}"/>
              </a:ext>
            </a:extLst>
          </p:cNvPr>
          <p:cNvSpPr>
            <a:spLocks noGrp="1"/>
          </p:cNvSpPr>
          <p:nvPr>
            <p:ph type="body" idx="1"/>
          </p:nvPr>
        </p:nvSpPr>
        <p:spPr>
          <a:xfrm>
            <a:off x="1751011" y="1346219"/>
            <a:ext cx="8686801" cy="2671989"/>
          </a:xfrm>
        </p:spPr>
        <p:txBody>
          <a:bodyPr/>
          <a:lstStyle/>
          <a:p>
            <a:pPr marL="342900" indent="-342900" algn="l">
              <a:buFont typeface="Arial" panose="020B0604020202020204" pitchFamily="34" charset="0"/>
              <a:buChar char="•"/>
            </a:pPr>
            <a:r>
              <a:rPr lang="en-IN" dirty="0">
                <a:hlinkClick r:id="rId2"/>
              </a:rPr>
              <a:t>Attention? Attention </a:t>
            </a:r>
            <a:endParaRPr lang="en-IN" dirty="0"/>
          </a:p>
          <a:p>
            <a:pPr marL="342900" indent="-342900" algn="l">
              <a:buFont typeface="Arial" panose="020B0604020202020204" pitchFamily="34" charset="0"/>
              <a:buChar char="•"/>
            </a:pPr>
            <a:r>
              <a:rPr lang="en-IN" dirty="0">
                <a:hlinkClick r:id="rId3"/>
              </a:rPr>
              <a:t>Attention-based bidirectional LSTM for Classification Task </a:t>
            </a:r>
            <a:r>
              <a:rPr lang="en-IN" dirty="0"/>
              <a:t>(ICASSP)  </a:t>
            </a:r>
            <a:r>
              <a:rPr lang="en-IN" dirty="0">
                <a:hlinkClick r:id="rId4"/>
              </a:rPr>
              <a:t>Paper</a:t>
            </a:r>
            <a:endParaRPr lang="en-IN" dirty="0"/>
          </a:p>
          <a:p>
            <a:pPr marL="342900" indent="-342900" algn="l">
              <a:buFont typeface="Arial" panose="020B0604020202020204" pitchFamily="34" charset="0"/>
              <a:buChar char="•"/>
            </a:pPr>
            <a:r>
              <a:rPr lang="en-IN" dirty="0">
                <a:hlinkClick r:id="rId5"/>
              </a:rPr>
              <a:t>Glove Vectors</a:t>
            </a:r>
            <a:endParaRPr lang="en-IN" dirty="0"/>
          </a:p>
          <a:p>
            <a:pPr marL="342900" indent="-342900" algn="l">
              <a:buFont typeface="Arial" panose="020B0604020202020204" pitchFamily="34" charset="0"/>
              <a:buChar char="•"/>
            </a:pPr>
            <a:r>
              <a:rPr lang="en-IN" dirty="0">
                <a:hlinkClick r:id="rId6"/>
              </a:rPr>
              <a:t>Bahdanau Attention </a:t>
            </a:r>
            <a:r>
              <a:rPr lang="en-IN" dirty="0" err="1">
                <a:hlinkClick r:id="rId6"/>
              </a:rPr>
              <a:t>AnalyticsVidhya</a:t>
            </a:r>
            <a:endParaRPr lang="en-IN" dirty="0"/>
          </a:p>
          <a:p>
            <a:pPr marL="342900" indent="-342900" algn="l">
              <a:buFont typeface="Arial" panose="020B0604020202020204" pitchFamily="34" charset="0"/>
              <a:buChar char="•"/>
            </a:pPr>
            <a:r>
              <a:rPr lang="en-IN" dirty="0">
                <a:hlinkClick r:id="rId7"/>
              </a:rPr>
              <a:t>Deep Learning to Filter SMS Spam</a:t>
            </a:r>
            <a:r>
              <a:rPr lang="en-IN" dirty="0"/>
              <a:t> [Source Paper]</a:t>
            </a:r>
          </a:p>
        </p:txBody>
      </p:sp>
    </p:spTree>
    <p:extLst>
      <p:ext uri="{BB962C8B-B14F-4D97-AF65-F5344CB8AC3E}">
        <p14:creationId xmlns:p14="http://schemas.microsoft.com/office/powerpoint/2010/main" val="259949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3728-E3E1-4903-8CC7-5AC720FA3394}"/>
              </a:ext>
            </a:extLst>
          </p:cNvPr>
          <p:cNvSpPr>
            <a:spLocks noGrp="1"/>
          </p:cNvSpPr>
          <p:nvPr>
            <p:ph type="title"/>
          </p:nvPr>
        </p:nvSpPr>
        <p:spPr/>
        <p:txBody>
          <a:bodyPr/>
          <a:lstStyle/>
          <a:p>
            <a:r>
              <a:rPr lang="en-IN" b="1" dirty="0"/>
              <a:t>Implementation</a:t>
            </a:r>
            <a:r>
              <a:rPr lang="en-US" b="1" dirty="0"/>
              <a:t> Overview</a:t>
            </a:r>
            <a:endParaRPr lang="en-IN" b="1" dirty="0"/>
          </a:p>
        </p:txBody>
      </p:sp>
      <p:sp>
        <p:nvSpPr>
          <p:cNvPr id="3" name="Content Placeholder 2">
            <a:extLst>
              <a:ext uri="{FF2B5EF4-FFF2-40B4-BE49-F238E27FC236}">
                <a16:creationId xmlns:a16="http://schemas.microsoft.com/office/drawing/2014/main" id="{DC2E813F-F1AA-46BA-821E-977216937538}"/>
              </a:ext>
            </a:extLst>
          </p:cNvPr>
          <p:cNvSpPr>
            <a:spLocks noGrp="1"/>
          </p:cNvSpPr>
          <p:nvPr>
            <p:ph idx="1"/>
          </p:nvPr>
        </p:nvSpPr>
        <p:spPr/>
        <p:txBody>
          <a:bodyPr>
            <a:normAutofit fontScale="92500"/>
          </a:bodyPr>
          <a:lstStyle/>
          <a:p>
            <a:r>
              <a:rPr lang="en-US" dirty="0"/>
              <a:t>We uses deep learning to classify Spam and Not-Spam text messages. Specifically, Convolutional Neural Network and Long Short-Term Memory models were employed</a:t>
            </a:r>
          </a:p>
          <a:p>
            <a:r>
              <a:rPr lang="en-US" dirty="0"/>
              <a:t>The proposed models were based on text data only, and self-extracted the feature set. </a:t>
            </a:r>
          </a:p>
          <a:p>
            <a:r>
              <a:rPr lang="en-US" dirty="0"/>
              <a:t>Dataset used: </a:t>
            </a:r>
            <a:r>
              <a:rPr lang="en-US" b="1" dirty="0">
                <a:hlinkClick r:id="rId2"/>
              </a:rPr>
              <a:t>UCI ML REPO SMS Spam Collection Data</a:t>
            </a:r>
            <a:endParaRPr lang="en-US" dirty="0"/>
          </a:p>
          <a:p>
            <a:r>
              <a:rPr lang="en-US" dirty="0"/>
              <a:t>Dataset consists of 747 Spam and 4,825 Not-Spam text messages </a:t>
            </a:r>
          </a:p>
          <a:p>
            <a:r>
              <a:rPr lang="en-US" dirty="0"/>
              <a:t>A remarkable accuracy of 99.44% was achieved In Paper However we managed to get 98.68% only.</a:t>
            </a:r>
            <a:endParaRPr lang="en-IN" dirty="0"/>
          </a:p>
          <a:p>
            <a:endParaRPr lang="en-IN" dirty="0"/>
          </a:p>
        </p:txBody>
      </p:sp>
    </p:spTree>
    <p:extLst>
      <p:ext uri="{BB962C8B-B14F-4D97-AF65-F5344CB8AC3E}">
        <p14:creationId xmlns:p14="http://schemas.microsoft.com/office/powerpoint/2010/main" val="2855318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BB1B-6ADF-4481-8359-9CAB1C794E52}"/>
              </a:ext>
            </a:extLst>
          </p:cNvPr>
          <p:cNvSpPr>
            <a:spLocks noGrp="1"/>
          </p:cNvSpPr>
          <p:nvPr>
            <p:ph type="ctrTitle"/>
          </p:nvPr>
        </p:nvSpPr>
        <p:spPr>
          <a:xfrm>
            <a:off x="1146629" y="447260"/>
            <a:ext cx="8082101" cy="1905001"/>
          </a:xfrm>
        </p:spPr>
        <p:txBody>
          <a:bodyPr>
            <a:normAutofit/>
          </a:bodyPr>
          <a:lstStyle/>
          <a:p>
            <a:pPr algn="l"/>
            <a:r>
              <a:rPr lang="en-IN" sz="3200" b="1" dirty="0"/>
              <a:t>Possible methodology</a:t>
            </a:r>
            <a:br>
              <a:rPr lang="en-IN" sz="3200" dirty="0"/>
            </a:br>
            <a:endParaRPr lang="en-IN" sz="3200" dirty="0"/>
          </a:p>
        </p:txBody>
      </p:sp>
      <p:sp>
        <p:nvSpPr>
          <p:cNvPr id="3" name="Subtitle 2">
            <a:extLst>
              <a:ext uri="{FF2B5EF4-FFF2-40B4-BE49-F238E27FC236}">
                <a16:creationId xmlns:a16="http://schemas.microsoft.com/office/drawing/2014/main" id="{AB044380-B338-4402-B254-9E5CF2C6E281}"/>
              </a:ext>
            </a:extLst>
          </p:cNvPr>
          <p:cNvSpPr>
            <a:spLocks noGrp="1"/>
          </p:cNvSpPr>
          <p:nvPr>
            <p:ph type="subTitle" idx="1"/>
          </p:nvPr>
        </p:nvSpPr>
        <p:spPr>
          <a:xfrm>
            <a:off x="1146629" y="2928257"/>
            <a:ext cx="9280605" cy="1905000"/>
          </a:xfrm>
        </p:spPr>
        <p:txBody>
          <a:bodyPr/>
          <a:lstStyle/>
          <a:p>
            <a:pPr marL="342900" indent="-342900" algn="l">
              <a:buFont typeface="Arial" panose="020B0604020202020204" pitchFamily="34" charset="0"/>
              <a:buChar char="•"/>
            </a:pPr>
            <a:r>
              <a:rPr lang="en-IN" dirty="0"/>
              <a:t>Traditional Machine Learning Based approach</a:t>
            </a:r>
          </a:p>
          <a:p>
            <a:pPr marL="342900" indent="-342900" algn="l">
              <a:buFont typeface="Arial" panose="020B0604020202020204" pitchFamily="34" charset="0"/>
              <a:buChar char="•"/>
            </a:pPr>
            <a:r>
              <a:rPr lang="en-IN" dirty="0"/>
              <a:t>Deep Learning Based Approach</a:t>
            </a:r>
          </a:p>
          <a:p>
            <a:pPr algn="l"/>
            <a:endParaRPr lang="en-IN" dirty="0"/>
          </a:p>
        </p:txBody>
      </p:sp>
    </p:spTree>
    <p:extLst>
      <p:ext uri="{BB962C8B-B14F-4D97-AF65-F5344CB8AC3E}">
        <p14:creationId xmlns:p14="http://schemas.microsoft.com/office/powerpoint/2010/main" val="127396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E08B-361E-45AB-AAA4-F0C31038CE8E}"/>
              </a:ext>
            </a:extLst>
          </p:cNvPr>
          <p:cNvSpPr>
            <a:spLocks noGrp="1"/>
          </p:cNvSpPr>
          <p:nvPr>
            <p:ph type="title"/>
          </p:nvPr>
        </p:nvSpPr>
        <p:spPr/>
        <p:txBody>
          <a:bodyPr/>
          <a:lstStyle/>
          <a:p>
            <a:r>
              <a:rPr lang="en-IN" b="1" dirty="0"/>
              <a:t>Problems with </a:t>
            </a:r>
            <a:r>
              <a:rPr lang="en-US" b="1" dirty="0"/>
              <a:t>Traditional</a:t>
            </a:r>
            <a:r>
              <a:rPr lang="en-US" dirty="0"/>
              <a:t> </a:t>
            </a:r>
            <a:r>
              <a:rPr lang="en-IN" b="1" dirty="0"/>
              <a:t>Implementation</a:t>
            </a:r>
          </a:p>
        </p:txBody>
      </p:sp>
      <p:sp>
        <p:nvSpPr>
          <p:cNvPr id="3" name="Content Placeholder 2">
            <a:extLst>
              <a:ext uri="{FF2B5EF4-FFF2-40B4-BE49-F238E27FC236}">
                <a16:creationId xmlns:a16="http://schemas.microsoft.com/office/drawing/2014/main" id="{5EA2ABFF-BE41-42B5-807F-37B484757CF6}"/>
              </a:ext>
            </a:extLst>
          </p:cNvPr>
          <p:cNvSpPr>
            <a:spLocks noGrp="1"/>
          </p:cNvSpPr>
          <p:nvPr>
            <p:ph idx="1"/>
          </p:nvPr>
        </p:nvSpPr>
        <p:spPr>
          <a:xfrm>
            <a:off x="1141413" y="2514600"/>
            <a:ext cx="9905998" cy="4343399"/>
          </a:xfrm>
        </p:spPr>
        <p:txBody>
          <a:bodyPr>
            <a:normAutofit/>
          </a:bodyPr>
          <a:lstStyle/>
          <a:p>
            <a:r>
              <a:rPr lang="en-CA" dirty="0"/>
              <a:t>We need to identify various features from SMS to be used </a:t>
            </a:r>
            <a:br>
              <a:rPr lang="en-CA" dirty="0"/>
            </a:br>
            <a:r>
              <a:rPr lang="en-CA" dirty="0"/>
              <a:t>as input to the machine learning model in order to use supervised approach.</a:t>
            </a:r>
          </a:p>
          <a:p>
            <a:r>
              <a:rPr lang="en-CA" dirty="0"/>
              <a:t>The feature extraction in machine learning based models are manual which required domain knowledge.</a:t>
            </a:r>
          </a:p>
          <a:p>
            <a:r>
              <a:rPr lang="en-CA" dirty="0"/>
              <a:t>The accuracy of the classifiers are highly dependent on these features.</a:t>
            </a:r>
          </a:p>
          <a:p>
            <a:r>
              <a:rPr lang="en-CA" dirty="0"/>
              <a:t>Deep learning eliminates the need of these manual feature extraction by identifying the hidden features from the data. </a:t>
            </a:r>
          </a:p>
          <a:p>
            <a:r>
              <a:rPr lang="en-CA" dirty="0"/>
              <a:t>Deep Learning approach is much faster and thus requires very less time.</a:t>
            </a:r>
          </a:p>
          <a:p>
            <a:endParaRPr lang="en-CA" dirty="0"/>
          </a:p>
          <a:p>
            <a:pPr marL="0" indent="0">
              <a:buNone/>
            </a:pPr>
            <a:endParaRPr lang="en-IN" sz="3200" dirty="0"/>
          </a:p>
        </p:txBody>
      </p:sp>
    </p:spTree>
    <p:extLst>
      <p:ext uri="{BB962C8B-B14F-4D97-AF65-F5344CB8AC3E}">
        <p14:creationId xmlns:p14="http://schemas.microsoft.com/office/powerpoint/2010/main" val="321148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EB45-A2D7-4BFF-9C29-697255045B03}"/>
              </a:ext>
            </a:extLst>
          </p:cNvPr>
          <p:cNvSpPr>
            <a:spLocks noGrp="1"/>
          </p:cNvSpPr>
          <p:nvPr>
            <p:ph type="title"/>
          </p:nvPr>
        </p:nvSpPr>
        <p:spPr>
          <a:xfrm>
            <a:off x="1141413" y="609601"/>
            <a:ext cx="9905998" cy="1124233"/>
          </a:xfrm>
        </p:spPr>
        <p:txBody>
          <a:bodyPr/>
          <a:lstStyle/>
          <a:p>
            <a:r>
              <a:rPr lang="en-US" b="1" dirty="0"/>
              <a:t>Dataset Exploration &amp; Preprocessing</a:t>
            </a:r>
            <a:endParaRPr lang="en-IN" b="1" dirty="0"/>
          </a:p>
        </p:txBody>
      </p:sp>
      <p:sp>
        <p:nvSpPr>
          <p:cNvPr id="3" name="Content Placeholder 2">
            <a:extLst>
              <a:ext uri="{FF2B5EF4-FFF2-40B4-BE49-F238E27FC236}">
                <a16:creationId xmlns:a16="http://schemas.microsoft.com/office/drawing/2014/main" id="{064D659D-7C44-4289-A9A4-A14E41CC9E52}"/>
              </a:ext>
            </a:extLst>
          </p:cNvPr>
          <p:cNvSpPr>
            <a:spLocks noGrp="1"/>
          </p:cNvSpPr>
          <p:nvPr>
            <p:ph idx="1"/>
          </p:nvPr>
        </p:nvSpPr>
        <p:spPr>
          <a:xfrm>
            <a:off x="1141413" y="1171717"/>
            <a:ext cx="9905998" cy="2709241"/>
          </a:xfrm>
        </p:spPr>
        <p:txBody>
          <a:bodyPr/>
          <a:lstStyle/>
          <a:p>
            <a:r>
              <a:rPr lang="en-US" dirty="0"/>
              <a:t>Dataset used: </a:t>
            </a:r>
            <a:r>
              <a:rPr lang="en-US" b="1" dirty="0">
                <a:hlinkClick r:id="rId2"/>
              </a:rPr>
              <a:t>UCI ML REPO SMS Spam Collection Data</a:t>
            </a:r>
            <a:endParaRPr lang="en-US" dirty="0"/>
          </a:p>
          <a:p>
            <a:r>
              <a:rPr lang="en-IN" dirty="0"/>
              <a:t>Dataset </a:t>
            </a:r>
            <a:r>
              <a:rPr lang="en-US" dirty="0"/>
              <a:t>has a total of 4,825 SMS legitimate messages (86.6%) and a total of 747 (13.4%) spam messages.</a:t>
            </a:r>
          </a:p>
          <a:p>
            <a:r>
              <a:rPr lang="en-US" dirty="0"/>
              <a:t>Each line is composed by two columns: one with label (ham or spam) and other with the raw text</a:t>
            </a:r>
            <a:endParaRPr lang="en-IN" dirty="0"/>
          </a:p>
        </p:txBody>
      </p:sp>
      <p:pic>
        <p:nvPicPr>
          <p:cNvPr id="4" name="Picture 3">
            <a:extLst>
              <a:ext uri="{FF2B5EF4-FFF2-40B4-BE49-F238E27FC236}">
                <a16:creationId xmlns:a16="http://schemas.microsoft.com/office/drawing/2014/main" id="{6BF9A28A-9ABA-4C6E-9F5A-38142F3A27E2}"/>
              </a:ext>
            </a:extLst>
          </p:cNvPr>
          <p:cNvPicPr/>
          <p:nvPr/>
        </p:nvPicPr>
        <p:blipFill rotWithShape="1">
          <a:blip r:embed="rId3"/>
          <a:srcRect l="31908" t="45204" r="42470" b="24095"/>
          <a:stretch/>
        </p:blipFill>
        <p:spPr bwMode="auto">
          <a:xfrm>
            <a:off x="1304463" y="3699218"/>
            <a:ext cx="4168685" cy="2549181"/>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5F6DA238-6371-46C6-A649-A118E0EF852E}"/>
              </a:ext>
            </a:extLst>
          </p:cNvPr>
          <p:cNvPicPr/>
          <p:nvPr/>
        </p:nvPicPr>
        <p:blipFill rotWithShape="1">
          <a:blip r:embed="rId4"/>
          <a:srcRect l="31036" t="19895" r="41095" b="55435"/>
          <a:stretch/>
        </p:blipFill>
        <p:spPr bwMode="auto">
          <a:xfrm>
            <a:off x="5752201" y="3699218"/>
            <a:ext cx="4362450" cy="25491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9597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B432-725E-4F68-ABF9-FE356950FCDF}"/>
              </a:ext>
            </a:extLst>
          </p:cNvPr>
          <p:cNvSpPr>
            <a:spLocks noGrp="1"/>
          </p:cNvSpPr>
          <p:nvPr>
            <p:ph type="title"/>
          </p:nvPr>
        </p:nvSpPr>
        <p:spPr>
          <a:xfrm>
            <a:off x="1141413" y="141668"/>
            <a:ext cx="9905998" cy="1252470"/>
          </a:xfrm>
        </p:spPr>
        <p:txBody>
          <a:bodyPr/>
          <a:lstStyle/>
          <a:p>
            <a:r>
              <a:rPr lang="en-US" b="1" dirty="0"/>
              <a:t>Data Preprocessing…..</a:t>
            </a:r>
            <a:endParaRPr lang="en-IN" b="1" dirty="0"/>
          </a:p>
        </p:txBody>
      </p:sp>
      <p:sp>
        <p:nvSpPr>
          <p:cNvPr id="3" name="Content Placeholder 2">
            <a:extLst>
              <a:ext uri="{FF2B5EF4-FFF2-40B4-BE49-F238E27FC236}">
                <a16:creationId xmlns:a16="http://schemas.microsoft.com/office/drawing/2014/main" id="{D70F0032-1EAE-4791-AA45-4A407FB4A7D1}"/>
              </a:ext>
            </a:extLst>
          </p:cNvPr>
          <p:cNvSpPr>
            <a:spLocks noGrp="1"/>
          </p:cNvSpPr>
          <p:nvPr>
            <p:ph idx="1"/>
          </p:nvPr>
        </p:nvSpPr>
        <p:spPr>
          <a:xfrm>
            <a:off x="1141413" y="1158561"/>
            <a:ext cx="9905998" cy="3124201"/>
          </a:xfrm>
        </p:spPr>
        <p:txBody>
          <a:bodyPr>
            <a:normAutofit/>
          </a:bodyPr>
          <a:lstStyle/>
          <a:p>
            <a:r>
              <a:rPr lang="en-US" dirty="0"/>
              <a:t>‘ham’ and ‘spam’ were replaced by 0 and 1 respectively</a:t>
            </a:r>
          </a:p>
          <a:p>
            <a:r>
              <a:rPr lang="en-US" dirty="0"/>
              <a:t>We then change the labels 0/1 to categorical values.</a:t>
            </a:r>
          </a:p>
          <a:p>
            <a:r>
              <a:rPr lang="en-US" dirty="0"/>
              <a:t>All the punctuations are removed and text is converted into sequences of tokens.</a:t>
            </a:r>
          </a:p>
          <a:p>
            <a:r>
              <a:rPr lang="en-US" dirty="0"/>
              <a:t>Plotting distribution of sentence length showed that more than 95% of the sentences has less than 32 words.</a:t>
            </a:r>
          </a:p>
          <a:p>
            <a:r>
              <a:rPr lang="en-US" dirty="0"/>
              <a:t>So We converted all sentences to vectors of dimension 32 and post padded the shorter sentences with zeros.</a:t>
            </a:r>
          </a:p>
          <a:p>
            <a:endParaRPr lang="en-IN" dirty="0"/>
          </a:p>
        </p:txBody>
      </p:sp>
      <p:pic>
        <p:nvPicPr>
          <p:cNvPr id="7" name="Picture 6">
            <a:extLst>
              <a:ext uri="{FF2B5EF4-FFF2-40B4-BE49-F238E27FC236}">
                <a16:creationId xmlns:a16="http://schemas.microsoft.com/office/drawing/2014/main" id="{03F8C8B5-34EE-4BD4-96B5-FA4F89708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571" y="3592130"/>
            <a:ext cx="5422830" cy="3124202"/>
          </a:xfrm>
          <a:prstGeom prst="rect">
            <a:avLst/>
          </a:prstGeom>
        </p:spPr>
      </p:pic>
    </p:spTree>
    <p:extLst>
      <p:ext uri="{BB962C8B-B14F-4D97-AF65-F5344CB8AC3E}">
        <p14:creationId xmlns:p14="http://schemas.microsoft.com/office/powerpoint/2010/main" val="7022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FCED-07B2-4662-B3A4-D3346B0D3DAB}"/>
              </a:ext>
            </a:extLst>
          </p:cNvPr>
          <p:cNvSpPr>
            <a:spLocks noGrp="1"/>
          </p:cNvSpPr>
          <p:nvPr>
            <p:ph type="title"/>
          </p:nvPr>
        </p:nvSpPr>
        <p:spPr>
          <a:xfrm>
            <a:off x="1141413" y="1213008"/>
            <a:ext cx="9905998" cy="637009"/>
          </a:xfrm>
        </p:spPr>
        <p:txBody>
          <a:bodyPr/>
          <a:lstStyle/>
          <a:p>
            <a:r>
              <a:rPr lang="en-US" b="1" dirty="0"/>
              <a:t>DATA Preprocessing…..</a:t>
            </a:r>
            <a:endParaRPr lang="en-IN" b="1" dirty="0"/>
          </a:p>
        </p:txBody>
      </p:sp>
      <p:sp>
        <p:nvSpPr>
          <p:cNvPr id="5" name="Content Placeholder 4">
            <a:extLst>
              <a:ext uri="{FF2B5EF4-FFF2-40B4-BE49-F238E27FC236}">
                <a16:creationId xmlns:a16="http://schemas.microsoft.com/office/drawing/2014/main" id="{826EDA64-EB45-487B-9374-E07F2255505C}"/>
              </a:ext>
            </a:extLst>
          </p:cNvPr>
          <p:cNvSpPr>
            <a:spLocks noGrp="1"/>
          </p:cNvSpPr>
          <p:nvPr>
            <p:ph idx="1"/>
          </p:nvPr>
        </p:nvSpPr>
        <p:spPr>
          <a:xfrm>
            <a:off x="1141413" y="811369"/>
            <a:ext cx="9905998" cy="5035640"/>
          </a:xfrm>
        </p:spPr>
        <p:txBody>
          <a:bodyPr/>
          <a:lstStyle/>
          <a:p>
            <a:r>
              <a:rPr lang="en-US" dirty="0"/>
              <a:t>We then embedded each sentence into 25d vector space with the help of pretrained Glove weights.</a:t>
            </a:r>
          </a:p>
          <a:p>
            <a:r>
              <a:rPr lang="en-US" dirty="0"/>
              <a:t>Those words which were not in Glove were assigned weights randomly.</a:t>
            </a:r>
          </a:p>
          <a:p>
            <a:r>
              <a:rPr lang="en-US" dirty="0"/>
              <a:t>We tried both Wikipedia crawled &amp; twitter crawled text and found twitter one was giving better accuracy.</a:t>
            </a:r>
          </a:p>
          <a:p>
            <a:r>
              <a:rPr lang="en-US" dirty="0"/>
              <a:t>So now each sentence was converted to  32*25 matrix.</a:t>
            </a:r>
            <a:endParaRPr lang="en-IN" dirty="0"/>
          </a:p>
        </p:txBody>
      </p:sp>
    </p:spTree>
    <p:extLst>
      <p:ext uri="{BB962C8B-B14F-4D97-AF65-F5344CB8AC3E}">
        <p14:creationId xmlns:p14="http://schemas.microsoft.com/office/powerpoint/2010/main" val="308120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B51D-4473-4B7D-8E33-6F2FDCBA1070}"/>
              </a:ext>
            </a:extLst>
          </p:cNvPr>
          <p:cNvSpPr>
            <a:spLocks noGrp="1"/>
          </p:cNvSpPr>
          <p:nvPr>
            <p:ph type="title"/>
          </p:nvPr>
        </p:nvSpPr>
        <p:spPr>
          <a:xfrm>
            <a:off x="1141413" y="609600"/>
            <a:ext cx="9905998" cy="1051775"/>
          </a:xfrm>
        </p:spPr>
        <p:txBody>
          <a:bodyPr>
            <a:normAutofit/>
          </a:bodyPr>
          <a:lstStyle/>
          <a:p>
            <a:r>
              <a:rPr lang="en-CA" b="1" dirty="0"/>
              <a:t>CNN BASED MODEL</a:t>
            </a:r>
            <a:endParaRPr lang="en-IN" b="1" dirty="0"/>
          </a:p>
        </p:txBody>
      </p:sp>
      <p:sp>
        <p:nvSpPr>
          <p:cNvPr id="3" name="Content Placeholder 2">
            <a:extLst>
              <a:ext uri="{FF2B5EF4-FFF2-40B4-BE49-F238E27FC236}">
                <a16:creationId xmlns:a16="http://schemas.microsoft.com/office/drawing/2014/main" id="{D021D30C-6A12-490F-8EB6-23B713F372A7}"/>
              </a:ext>
            </a:extLst>
          </p:cNvPr>
          <p:cNvSpPr>
            <a:spLocks noGrp="1"/>
          </p:cNvSpPr>
          <p:nvPr>
            <p:ph idx="1"/>
          </p:nvPr>
        </p:nvSpPr>
        <p:spPr>
          <a:xfrm>
            <a:off x="1141413" y="1866899"/>
            <a:ext cx="9905998" cy="3124201"/>
          </a:xfrm>
        </p:spPr>
        <p:txBody>
          <a:bodyPr/>
          <a:lstStyle/>
          <a:p>
            <a:endParaRPr lang="en-CA" dirty="0"/>
          </a:p>
          <a:p>
            <a:r>
              <a:rPr lang="en-CA" dirty="0"/>
              <a:t>CNN is one of the popular deep learning models which is able to extract the relevant features from the data.</a:t>
            </a:r>
          </a:p>
          <a:p>
            <a:r>
              <a:rPr lang="en-CA" dirty="0"/>
              <a:t>CNN mainly works in three phases:</a:t>
            </a:r>
          </a:p>
          <a:p>
            <a:pPr marL="457200" indent="-457200">
              <a:buFont typeface="+mj-lt"/>
              <a:buAutoNum type="arabicPeriod"/>
            </a:pPr>
            <a:r>
              <a:rPr lang="en-CA" dirty="0"/>
              <a:t>creation of word matrix, </a:t>
            </a:r>
          </a:p>
          <a:p>
            <a:pPr marL="457200" indent="-457200">
              <a:buFont typeface="+mj-lt"/>
              <a:buAutoNum type="arabicPeriod"/>
            </a:pPr>
            <a:r>
              <a:rPr lang="en-CA" dirty="0"/>
              <a:t>identifying the hidden features from the text, and </a:t>
            </a:r>
          </a:p>
          <a:p>
            <a:pPr marL="457200" indent="-457200">
              <a:buFont typeface="+mj-lt"/>
              <a:buAutoNum type="arabicPeriod"/>
            </a:pPr>
            <a:r>
              <a:rPr lang="en-CA" dirty="0"/>
              <a:t>classify them into predefined classes.</a:t>
            </a:r>
          </a:p>
          <a:p>
            <a:pPr marL="0" indent="0">
              <a:buNone/>
            </a:pPr>
            <a:endParaRPr lang="en-IN" dirty="0"/>
          </a:p>
        </p:txBody>
      </p:sp>
    </p:spTree>
    <p:extLst>
      <p:ext uri="{BB962C8B-B14F-4D97-AF65-F5344CB8AC3E}">
        <p14:creationId xmlns:p14="http://schemas.microsoft.com/office/powerpoint/2010/main" val="4199069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795</TotalTime>
  <Words>1235</Words>
  <Application>Microsoft Office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Century Gothic</vt:lpstr>
      <vt:lpstr>Mesh</vt:lpstr>
      <vt:lpstr>Deep Learning To Filter SMS Spam</vt:lpstr>
      <vt:lpstr>Introduction &amp; Idea</vt:lpstr>
      <vt:lpstr>Implementation Overview</vt:lpstr>
      <vt:lpstr>Possible methodology </vt:lpstr>
      <vt:lpstr>Problems with Traditional Implementation</vt:lpstr>
      <vt:lpstr>Dataset Exploration &amp; Preprocessing</vt:lpstr>
      <vt:lpstr>Data Preprocessing…..</vt:lpstr>
      <vt:lpstr>DATA Preprocessing…..</vt:lpstr>
      <vt:lpstr>CNN BASED MODEL</vt:lpstr>
      <vt:lpstr>1.Creation of word Matrix</vt:lpstr>
      <vt:lpstr>Framework of Convolutional Neural Network</vt:lpstr>
      <vt:lpstr>PowerPoint Presentation</vt:lpstr>
      <vt:lpstr>Model Training and Results-cnn</vt:lpstr>
      <vt:lpstr>Long Short Term Memory (LSTM) MODEL</vt:lpstr>
      <vt:lpstr>PowerPoint Presentation</vt:lpstr>
      <vt:lpstr>PowerPoint Presentation</vt:lpstr>
      <vt:lpstr>Framework of Attention based bi-LSTM</vt:lpstr>
      <vt:lpstr>OUR Attention Based Bi-LSTM IMPLEMENTATION</vt:lpstr>
      <vt:lpstr>PowerPoint Presentation</vt:lpstr>
      <vt:lpstr>  Performance Evaluation &amp; METRICS USED   </vt:lpstr>
      <vt:lpstr>RESULT &amp; comparative Analysis</vt:lpstr>
      <vt:lpstr>Conclusion</vt:lpstr>
      <vt:lpstr>References and papers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To Filter SMS Spam</dc:title>
  <dc:creator>Shubham Vasnik</dc:creator>
  <cp:lastModifiedBy>VIKAS RATAN</cp:lastModifiedBy>
  <cp:revision>65</cp:revision>
  <dcterms:created xsi:type="dcterms:W3CDTF">2020-06-13T09:34:34Z</dcterms:created>
  <dcterms:modified xsi:type="dcterms:W3CDTF">2020-06-14T16:37:31Z</dcterms:modified>
</cp:coreProperties>
</file>