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9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youtu.be/42mqSTZPwbU" TargetMode="External"/><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029200" y="2919886"/>
            <a:ext cx="4029075" cy="509114"/>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Suriya Sampathkumar</a:t>
            </a:r>
          </a:p>
        </p:txBody>
      </p:sp>
      <p:sp>
        <p:nvSpPr>
          <p:cNvPr id="8" name="object 8"/>
          <p:cNvSpPr txBox="1"/>
          <p:nvPr/>
        </p:nvSpPr>
        <p:spPr>
          <a:xfrm>
            <a:off x="1042034" y="2704969"/>
            <a:ext cx="2996565" cy="1859483"/>
          </a:xfrm>
          <a:prstGeom prst="rect">
            <a:avLst/>
          </a:prstGeom>
        </p:spPr>
        <p:txBody>
          <a:bodyPr vert="horz" wrap="square" lIns="0" tIns="12700" rIns="0" bIns="0" rtlCol="0">
            <a:spAutoFit/>
          </a:bodyPr>
          <a:lstStyle/>
          <a:p>
            <a:pPr marL="12700" algn="ctr">
              <a:lnSpc>
                <a:spcPct val="100000"/>
              </a:lnSpc>
              <a:spcBef>
                <a:spcPts val="100"/>
              </a:spcBef>
            </a:pPr>
            <a:r>
              <a:rPr sz="6000" b="1" dirty="0">
                <a:solidFill>
                  <a:srgbClr val="2D936B"/>
                </a:solidFill>
                <a:latin typeface="Trebuchet MS"/>
                <a:cs typeface="Trebuchet MS"/>
              </a:rPr>
              <a:t>Final</a:t>
            </a:r>
            <a:r>
              <a:rPr sz="6000" b="1" spc="-40" dirty="0">
                <a:solidFill>
                  <a:srgbClr val="2D936B"/>
                </a:solidFill>
                <a:latin typeface="Trebuchet MS"/>
                <a:cs typeface="Trebuchet MS"/>
              </a:rPr>
              <a:t> </a:t>
            </a:r>
            <a:r>
              <a:rPr sz="6000" b="1" spc="-10" dirty="0">
                <a:solidFill>
                  <a:srgbClr val="2D936B"/>
                </a:solidFill>
                <a:latin typeface="Trebuchet MS"/>
                <a:cs typeface="Trebuchet MS"/>
              </a:rPr>
              <a:t>Project</a:t>
            </a:r>
            <a:endParaRPr sz="6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3" name="object 7">
            <a:extLst>
              <a:ext uri="{FF2B5EF4-FFF2-40B4-BE49-F238E27FC236}">
                <a16:creationId xmlns:a16="http://schemas.microsoft.com/office/drawing/2014/main" id="{7A8D0A21-3787-8F60-5167-00B5E8FD0E60}"/>
              </a:ext>
            </a:extLst>
          </p:cNvPr>
          <p:cNvSpPr txBox="1"/>
          <p:nvPr/>
        </p:nvSpPr>
        <p:spPr>
          <a:xfrm>
            <a:off x="5029200" y="3472486"/>
            <a:ext cx="4572000"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Generative Adversarial Networks</a:t>
            </a:r>
            <a:endParaRPr sz="20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6111875"/>
            <a:ext cx="4193541" cy="324448"/>
          </a:xfrm>
          <a:prstGeom prst="rect">
            <a:avLst/>
          </a:prstGeom>
        </p:spPr>
        <p:txBody>
          <a:bodyPr vert="horz" wrap="square" lIns="0" tIns="16510" rIns="0" bIns="0" rtlCol="0">
            <a:spAutoFit/>
          </a:bodyPr>
          <a:lstStyle/>
          <a:p>
            <a:pPr marL="12700">
              <a:lnSpc>
                <a:spcPct val="100000"/>
              </a:lnSpc>
              <a:spcBef>
                <a:spcPts val="130"/>
              </a:spcBef>
            </a:pPr>
            <a:r>
              <a:rPr lang="en-IN" sz="2000" u="sng" dirty="0">
                <a:solidFill>
                  <a:srgbClr val="006FC0"/>
                </a:solidFill>
                <a:uFill>
                  <a:solidFill>
                    <a:srgbClr val="006FC0"/>
                  </a:solidFill>
                </a:uFill>
                <a:latin typeface="Trebuchet MS"/>
                <a:cs typeface="Trebuchet MS"/>
                <a:hlinkClick r:id="rId3"/>
              </a:rPr>
              <a:t>https://youtu.be/42mqSTZPwbU</a:t>
            </a:r>
            <a:endParaRPr sz="2000" dirty="0">
              <a:latin typeface="Trebuchet MS"/>
              <a:cs typeface="Trebuchet MS"/>
            </a:endParaRPr>
          </a:p>
        </p:txBody>
      </p:sp>
      <p:pic>
        <p:nvPicPr>
          <p:cNvPr id="1026" name="Picture 2">
            <a:extLst>
              <a:ext uri="{FF2B5EF4-FFF2-40B4-BE49-F238E27FC236}">
                <a16:creationId xmlns:a16="http://schemas.microsoft.com/office/drawing/2014/main" id="{411A34E5-D7ED-2F6F-9044-0DCB6BC3EB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7412"/>
          <a:stretch/>
        </p:blipFill>
        <p:spPr bwMode="auto">
          <a:xfrm>
            <a:off x="457200" y="1857375"/>
            <a:ext cx="4280458" cy="24360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1BE1A91-5DDF-2C7A-EA72-F6D63850B7EC}"/>
              </a:ext>
            </a:extLst>
          </p:cNvPr>
          <p:cNvSpPr txBox="1"/>
          <p:nvPr/>
        </p:nvSpPr>
        <p:spPr>
          <a:xfrm>
            <a:off x="558165" y="1507806"/>
            <a:ext cx="1877437" cy="369332"/>
          </a:xfrm>
          <a:prstGeom prst="rect">
            <a:avLst/>
          </a:prstGeom>
          <a:noFill/>
        </p:spPr>
        <p:txBody>
          <a:bodyPr wrap="none" rtlCol="0">
            <a:spAutoFit/>
          </a:bodyPr>
          <a:lstStyle/>
          <a:p>
            <a:r>
              <a:rPr lang="en-IN" dirty="0"/>
              <a:t>Initial generation</a:t>
            </a:r>
          </a:p>
        </p:txBody>
      </p:sp>
      <p:pic>
        <p:nvPicPr>
          <p:cNvPr id="1028" name="Picture 4">
            <a:extLst>
              <a:ext uri="{FF2B5EF4-FFF2-40B4-BE49-F238E27FC236}">
                <a16:creationId xmlns:a16="http://schemas.microsoft.com/office/drawing/2014/main" id="{412B4AF9-012A-C69F-E03E-D6CB1E7F2DB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352"/>
          <a:stretch/>
        </p:blipFill>
        <p:spPr bwMode="auto">
          <a:xfrm>
            <a:off x="4737658" y="3136236"/>
            <a:ext cx="5638803" cy="316086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266C731-2901-F723-471B-EEEA0E422DB8}"/>
              </a:ext>
            </a:extLst>
          </p:cNvPr>
          <p:cNvSpPr txBox="1"/>
          <p:nvPr/>
        </p:nvSpPr>
        <p:spPr>
          <a:xfrm>
            <a:off x="4740904" y="2706059"/>
            <a:ext cx="1980029" cy="369332"/>
          </a:xfrm>
          <a:prstGeom prst="rect">
            <a:avLst/>
          </a:prstGeom>
          <a:noFill/>
        </p:spPr>
        <p:txBody>
          <a:bodyPr wrap="none" rtlCol="0">
            <a:spAutoFit/>
          </a:bodyPr>
          <a:lstStyle/>
          <a:p>
            <a:r>
              <a:rPr lang="en-IN" dirty="0"/>
              <a:t>Later generations</a:t>
            </a:r>
          </a:p>
        </p:txBody>
      </p:sp>
      <p:sp>
        <p:nvSpPr>
          <p:cNvPr id="12" name="object 8">
            <a:extLst>
              <a:ext uri="{FF2B5EF4-FFF2-40B4-BE49-F238E27FC236}">
                <a16:creationId xmlns:a16="http://schemas.microsoft.com/office/drawing/2014/main" id="{78D2DADC-0ECA-1CF0-1E42-3C41F582B424}"/>
              </a:ext>
            </a:extLst>
          </p:cNvPr>
          <p:cNvSpPr txBox="1"/>
          <p:nvPr/>
        </p:nvSpPr>
        <p:spPr>
          <a:xfrm>
            <a:off x="685800" y="5715000"/>
            <a:ext cx="4193541" cy="324448"/>
          </a:xfrm>
          <a:prstGeom prst="rect">
            <a:avLst/>
          </a:prstGeom>
        </p:spPr>
        <p:txBody>
          <a:bodyPr vert="horz" wrap="square" lIns="0" tIns="16510" rIns="0" bIns="0" rtlCol="0">
            <a:spAutoFit/>
          </a:bodyPr>
          <a:lstStyle/>
          <a:p>
            <a:pPr marL="12700">
              <a:lnSpc>
                <a:spcPct val="100000"/>
              </a:lnSpc>
              <a:spcBef>
                <a:spcPts val="130"/>
              </a:spcBef>
            </a:pPr>
            <a:r>
              <a:rPr lang="en-IN" sz="2000" dirty="0">
                <a:solidFill>
                  <a:schemeClr val="tx1"/>
                </a:solidFill>
                <a:uFill>
                  <a:solidFill>
                    <a:srgbClr val="006FC0"/>
                  </a:solidFill>
                </a:uFill>
                <a:latin typeface="Trebuchet MS"/>
                <a:cs typeface="Trebuchet MS"/>
              </a:rPr>
              <a:t>Demo link</a:t>
            </a:r>
            <a:endParaRPr sz="2000" dirty="0">
              <a:solidFill>
                <a:schemeClr val="tx1"/>
              </a:solidFill>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Landscape Picture Generation</a:t>
            </a:r>
            <a:endParaRPr sz="4250" dirty="0"/>
          </a:p>
        </p:txBody>
      </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object 7">
            <a:extLst>
              <a:ext uri="{FF2B5EF4-FFF2-40B4-BE49-F238E27FC236}">
                <a16:creationId xmlns:a16="http://schemas.microsoft.com/office/drawing/2014/main" id="{1467F04C-45F8-0626-F9E4-688CD12EBEDA}"/>
              </a:ext>
            </a:extLst>
          </p:cNvPr>
          <p:cNvSpPr txBox="1"/>
          <p:nvPr/>
        </p:nvSpPr>
        <p:spPr>
          <a:xfrm>
            <a:off x="1175730" y="2781936"/>
            <a:ext cx="8376892" cy="1001556"/>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Generative Adversarial Network (GAN) for Landscape Image Generation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68F8D4D6-8293-2143-62D9-67CB98B56F70}"/>
              </a:ext>
            </a:extLst>
          </p:cNvPr>
          <p:cNvSpPr txBox="1"/>
          <p:nvPr/>
        </p:nvSpPr>
        <p:spPr>
          <a:xfrm>
            <a:off x="2133600" y="1600200"/>
            <a:ext cx="7243480" cy="3108543"/>
          </a:xfrm>
          <a:prstGeom prst="rect">
            <a:avLst/>
          </a:prstGeom>
          <a:noFill/>
        </p:spPr>
        <p:txBody>
          <a:bodyPr wrap="square" rtlCol="0">
            <a:spAutoFit/>
          </a:bodyPr>
          <a:lstStyle/>
          <a:p>
            <a:r>
              <a:rPr lang="en-IN" sz="2800" b="0" i="0" dirty="0">
                <a:solidFill>
                  <a:schemeClr val="tx1"/>
                </a:solidFill>
                <a:effectLst/>
                <a:latin typeface="Söhne"/>
              </a:rPr>
              <a:t>1. Problem Statement</a:t>
            </a:r>
          </a:p>
          <a:p>
            <a:r>
              <a:rPr lang="en-IN" sz="2800" dirty="0">
                <a:solidFill>
                  <a:schemeClr val="tx1"/>
                </a:solidFill>
              </a:rPr>
              <a:t>2. </a:t>
            </a:r>
            <a:r>
              <a:rPr lang="en-IN" sz="2800" b="0" i="0" dirty="0">
                <a:solidFill>
                  <a:schemeClr val="tx1"/>
                </a:solidFill>
                <a:effectLst/>
                <a:latin typeface="Söhne"/>
              </a:rPr>
              <a:t>Problem Overview</a:t>
            </a:r>
          </a:p>
          <a:p>
            <a:r>
              <a:rPr lang="en-IN" sz="2800" dirty="0">
                <a:solidFill>
                  <a:schemeClr val="tx1"/>
                </a:solidFill>
                <a:latin typeface="Söhne"/>
              </a:rPr>
              <a:t>3. </a:t>
            </a:r>
            <a:r>
              <a:rPr lang="en-US" sz="2800" b="0" i="0" dirty="0">
                <a:solidFill>
                  <a:schemeClr val="tx1"/>
                </a:solidFill>
                <a:effectLst/>
                <a:latin typeface="Söhne"/>
              </a:rPr>
              <a:t>Who are the end users?</a:t>
            </a:r>
            <a:endParaRPr lang="en-IN" sz="2800" dirty="0">
              <a:solidFill>
                <a:schemeClr val="tx1"/>
              </a:solidFill>
              <a:latin typeface="Söhne"/>
            </a:endParaRPr>
          </a:p>
          <a:p>
            <a:r>
              <a:rPr lang="en-IN" sz="2800" dirty="0">
                <a:solidFill>
                  <a:schemeClr val="tx1"/>
                </a:solidFill>
                <a:latin typeface="Söhne"/>
              </a:rPr>
              <a:t>4. </a:t>
            </a:r>
            <a:r>
              <a:rPr lang="en-IN" sz="2800" b="0" i="0" dirty="0">
                <a:solidFill>
                  <a:schemeClr val="tx1"/>
                </a:solidFill>
                <a:effectLst/>
                <a:latin typeface="Söhne"/>
              </a:rPr>
              <a:t>Your solution and its value proposition</a:t>
            </a:r>
          </a:p>
          <a:p>
            <a:r>
              <a:rPr lang="en-IN" sz="2800" dirty="0">
                <a:solidFill>
                  <a:schemeClr val="tx1"/>
                </a:solidFill>
                <a:latin typeface="Söhne"/>
              </a:rPr>
              <a:t>5. </a:t>
            </a:r>
            <a:r>
              <a:rPr lang="en-IN" sz="2800" b="0" i="0" dirty="0">
                <a:solidFill>
                  <a:schemeClr val="tx1"/>
                </a:solidFill>
                <a:effectLst/>
                <a:latin typeface="Söhne"/>
              </a:rPr>
              <a:t>The wow in your solution</a:t>
            </a:r>
            <a:endParaRPr lang="en-IN" sz="2800" dirty="0">
              <a:solidFill>
                <a:schemeClr val="tx1"/>
              </a:solidFill>
              <a:latin typeface="Söhne"/>
            </a:endParaRPr>
          </a:p>
          <a:p>
            <a:r>
              <a:rPr lang="en-IN" sz="2800" dirty="0">
                <a:solidFill>
                  <a:schemeClr val="tx1"/>
                </a:solidFill>
                <a:latin typeface="Söhne"/>
              </a:rPr>
              <a:t>6. </a:t>
            </a:r>
            <a:r>
              <a:rPr lang="en-IN" sz="2800" b="0" i="0" dirty="0">
                <a:solidFill>
                  <a:schemeClr val="tx1"/>
                </a:solidFill>
                <a:effectLst/>
                <a:latin typeface="Söhne"/>
              </a:rPr>
              <a:t>Modelling </a:t>
            </a:r>
          </a:p>
          <a:p>
            <a:r>
              <a:rPr lang="en-IN" sz="2800" dirty="0">
                <a:solidFill>
                  <a:schemeClr val="tx1"/>
                </a:solidFill>
                <a:latin typeface="Söhne"/>
              </a:rPr>
              <a:t>7. Results</a:t>
            </a:r>
            <a:endParaRPr lang="en-IN" sz="28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4" name="TextBox 13">
            <a:extLst>
              <a:ext uri="{FF2B5EF4-FFF2-40B4-BE49-F238E27FC236}">
                <a16:creationId xmlns:a16="http://schemas.microsoft.com/office/drawing/2014/main" id="{1E9C35B3-97BF-C2C7-BFBE-4F200BFBA439}"/>
              </a:ext>
            </a:extLst>
          </p:cNvPr>
          <p:cNvSpPr txBox="1"/>
          <p:nvPr/>
        </p:nvSpPr>
        <p:spPr>
          <a:xfrm>
            <a:off x="754188" y="1524000"/>
            <a:ext cx="6713411" cy="4154984"/>
          </a:xfrm>
          <a:prstGeom prst="rect">
            <a:avLst/>
          </a:prstGeom>
          <a:noFill/>
        </p:spPr>
        <p:txBody>
          <a:bodyPr wrap="square">
            <a:spAutoFit/>
          </a:bodyPr>
          <a:lstStyle/>
          <a:p>
            <a:r>
              <a:rPr lang="en-US" sz="2400" dirty="0"/>
              <a:t>The generation of realistic landscape images remains a challenging task in computer vision due to the complexity and variability of natural scenes. Traditional image generation techniques often struggle to produce high-quality, diverse landscape images that capture the richness of natural environments. This presents a limitation in applications such as virtual reality, gaming, and artistic content creation, where realistic landscape imagery is essential.</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4" name="TextBox 13">
            <a:extLst>
              <a:ext uri="{FF2B5EF4-FFF2-40B4-BE49-F238E27FC236}">
                <a16:creationId xmlns:a16="http://schemas.microsoft.com/office/drawing/2014/main" id="{638D3C74-7691-1243-9FE2-165476B92C8E}"/>
              </a:ext>
            </a:extLst>
          </p:cNvPr>
          <p:cNvSpPr txBox="1"/>
          <p:nvPr/>
        </p:nvSpPr>
        <p:spPr>
          <a:xfrm>
            <a:off x="739774" y="1702201"/>
            <a:ext cx="6651625" cy="4154984"/>
          </a:xfrm>
          <a:prstGeom prst="rect">
            <a:avLst/>
          </a:prstGeom>
          <a:noFill/>
        </p:spPr>
        <p:txBody>
          <a:bodyPr wrap="square">
            <a:spAutoFit/>
          </a:bodyPr>
          <a:lstStyle/>
          <a:p>
            <a:r>
              <a:rPr lang="en-US" sz="2400" dirty="0"/>
              <a:t>This project aims to address the limitations of traditional landscape image generation methods by leveraging Generative Adversarial Networks (GANs). GANs consist of two neural networks, a generator, and a discriminator, trained in an adversarial manner to generate high-fidelity images that closely resemble real landscapes. By using the power of deep learning and adversarial training, we seek to create a novel solution for generating realistic landscape images.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4" name="TextBox 13">
            <a:extLst>
              <a:ext uri="{FF2B5EF4-FFF2-40B4-BE49-F238E27FC236}">
                <a16:creationId xmlns:a16="http://schemas.microsoft.com/office/drawing/2014/main" id="{7FEF2072-4053-BDB6-DA58-B13E2DEC3A06}"/>
              </a:ext>
            </a:extLst>
          </p:cNvPr>
          <p:cNvSpPr txBox="1"/>
          <p:nvPr/>
        </p:nvSpPr>
        <p:spPr>
          <a:xfrm>
            <a:off x="723900" y="1805523"/>
            <a:ext cx="8496300" cy="3970318"/>
          </a:xfrm>
          <a:prstGeom prst="rect">
            <a:avLst/>
          </a:prstGeom>
          <a:noFill/>
        </p:spPr>
        <p:txBody>
          <a:bodyPr wrap="square">
            <a:spAutoFit/>
          </a:bodyPr>
          <a:lstStyle/>
          <a:p>
            <a:pPr algn="l"/>
            <a:r>
              <a:rPr lang="en-US" sz="2800" b="0" i="0" dirty="0">
                <a:solidFill>
                  <a:schemeClr val="tx1"/>
                </a:solidFill>
                <a:effectLst/>
                <a:latin typeface="Söhne"/>
              </a:rPr>
              <a:t>The end users of this project include:</a:t>
            </a:r>
          </a:p>
          <a:p>
            <a:pPr lvl="1" algn="l">
              <a:buFont typeface="Arial" panose="020B0604020202020204" pitchFamily="34" charset="0"/>
              <a:buChar char="•"/>
            </a:pPr>
            <a:r>
              <a:rPr lang="en-US" sz="2800" b="0" i="0" dirty="0">
                <a:solidFill>
                  <a:schemeClr val="tx1"/>
                </a:solidFill>
                <a:effectLst/>
                <a:latin typeface="Söhne"/>
              </a:rPr>
              <a:t> Artists and designers seeking high-quality landscape imagery for digital art and multimedia projects.</a:t>
            </a:r>
          </a:p>
          <a:p>
            <a:pPr algn="l">
              <a:buFont typeface="Arial" panose="020B0604020202020204" pitchFamily="34" charset="0"/>
              <a:buChar char="•"/>
            </a:pPr>
            <a:r>
              <a:rPr lang="en-US" sz="2800" b="0" i="0" dirty="0">
                <a:solidFill>
                  <a:schemeClr val="tx1"/>
                </a:solidFill>
                <a:effectLst/>
                <a:latin typeface="Söhne"/>
              </a:rPr>
              <a:t> Game developers looking to enhance the visual realism of virtual environments.</a:t>
            </a:r>
          </a:p>
          <a:p>
            <a:pPr algn="l">
              <a:buFont typeface="Arial" panose="020B0604020202020204" pitchFamily="34" charset="0"/>
              <a:buChar char="•"/>
            </a:pPr>
            <a:r>
              <a:rPr lang="en-US" sz="2800" b="0" i="0" dirty="0">
                <a:solidFill>
                  <a:schemeClr val="tx1"/>
                </a:solidFill>
                <a:effectLst/>
                <a:latin typeface="Söhne"/>
              </a:rPr>
              <a:t> Architects and urban planners visualizing and designing outdoor spaces.</a:t>
            </a:r>
          </a:p>
          <a:p>
            <a:pPr algn="l">
              <a:buFont typeface="Arial" panose="020B0604020202020204" pitchFamily="34" charset="0"/>
              <a:buChar char="•"/>
            </a:pPr>
            <a:r>
              <a:rPr lang="en-US" sz="2800" b="0" i="0" dirty="0">
                <a:solidFill>
                  <a:schemeClr val="tx1"/>
                </a:solidFill>
                <a:effectLst/>
                <a:latin typeface="Söhne"/>
              </a:rPr>
              <a:t>Environmental researchers simulating natural landscapes for data analysis and modeling.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3" name="TextBox 12">
            <a:extLst>
              <a:ext uri="{FF2B5EF4-FFF2-40B4-BE49-F238E27FC236}">
                <a16:creationId xmlns:a16="http://schemas.microsoft.com/office/drawing/2014/main" id="{906EE1EB-2B22-89C6-2661-9C0C5A3AEB82}"/>
              </a:ext>
            </a:extLst>
          </p:cNvPr>
          <p:cNvSpPr txBox="1"/>
          <p:nvPr/>
        </p:nvSpPr>
        <p:spPr>
          <a:xfrm>
            <a:off x="3050930" y="2140735"/>
            <a:ext cx="7007469" cy="3477875"/>
          </a:xfrm>
          <a:prstGeom prst="rect">
            <a:avLst/>
          </a:prstGeom>
          <a:noFill/>
        </p:spPr>
        <p:txBody>
          <a:bodyPr wrap="square">
            <a:spAutoFit/>
          </a:bodyPr>
          <a:lstStyle/>
          <a:p>
            <a:r>
              <a:rPr lang="en-US" sz="2200" dirty="0"/>
              <a:t>The solution leverages state-of-the-art GAN architectures to generate realistic landscape images with high fidelity and diversity. By training the GAN on a large dataset of landscape images, we enable the model to learn the intricate details and characteristics of natural scenes, thereby producing visually compelling results. The value proposition lies in providing a tool that simplifies the process of generating high-quality landscape imagery, saving time and effort for users across various domains.</a:t>
            </a:r>
            <a:endParaRPr lang="en-IN"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2" name="TextBox 11">
            <a:extLst>
              <a:ext uri="{FF2B5EF4-FFF2-40B4-BE49-F238E27FC236}">
                <a16:creationId xmlns:a16="http://schemas.microsoft.com/office/drawing/2014/main" id="{2418C225-01C1-0DFD-8141-218F22187DD6}"/>
              </a:ext>
            </a:extLst>
          </p:cNvPr>
          <p:cNvSpPr txBox="1"/>
          <p:nvPr/>
        </p:nvSpPr>
        <p:spPr>
          <a:xfrm>
            <a:off x="2246436" y="2071383"/>
            <a:ext cx="7095391" cy="2862322"/>
          </a:xfrm>
          <a:prstGeom prst="rect">
            <a:avLst/>
          </a:prstGeom>
          <a:noFill/>
        </p:spPr>
        <p:txBody>
          <a:bodyPr wrap="square">
            <a:spAutoFit/>
          </a:bodyPr>
          <a:lstStyle/>
          <a:p>
            <a:r>
              <a:rPr lang="en-US" sz="2000" dirty="0"/>
              <a:t>The wow in the solution is its ability to generate diverse and photorealistic landscape images that closely mimic real-world scenes. By harnessing the power of deep learning and adversarial training, our GAN model can capture subtle nuances in lighting, texture, and composition, resulting in visually stunning landscapes that are indistinguishable from real photographs. Additionally, our solution offers flexibility and scalability, allowing users to customize and generate landscapes tailored to their specific requirements.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7413625" cy="4814138"/>
          </a:xfrm>
          <a:prstGeom prst="rect">
            <a:avLst/>
          </a:prstGeom>
        </p:spPr>
        <p:txBody>
          <a:bodyPr vert="horz" wrap="square" lIns="0" tIns="12700" rIns="0" bIns="0" rtlCol="0">
            <a:spAutoFit/>
          </a:bodyPr>
          <a:lstStyle/>
          <a:p>
            <a:pPr marL="12700">
              <a:lnSpc>
                <a:spcPct val="100000"/>
              </a:lnSpc>
              <a:spcBef>
                <a:spcPts val="100"/>
              </a:spcBef>
            </a:pPr>
            <a:r>
              <a:rPr lang="en-US" sz="2400" spc="-30" dirty="0">
                <a:latin typeface="Trebuchet MS"/>
                <a:cs typeface="Trebuchet MS"/>
              </a:rPr>
              <a:t>The model architecture consists of a generator network responsible for generating fake landscape images and a discriminator network trained to distinguish between real and fake images. The generator network utilizes convolutional and transposed convolutional layers to </a:t>
            </a:r>
            <a:r>
              <a:rPr lang="en-US" sz="2400" spc="-30" dirty="0" err="1">
                <a:latin typeface="Trebuchet MS"/>
                <a:cs typeface="Trebuchet MS"/>
              </a:rPr>
              <a:t>upsample</a:t>
            </a:r>
            <a:r>
              <a:rPr lang="en-US" sz="2400" spc="-30" dirty="0">
                <a:latin typeface="Trebuchet MS"/>
                <a:cs typeface="Trebuchet MS"/>
              </a:rPr>
              <a:t> random noise into high-resolution landscape images. The discriminator network, on the other hand, employs convolutional layers followed by fully connected layers to classify images as real or fake. The two networks are trained in an adversarial manner, with the generator aiming to deceive the discriminator into classifying its generated images as real.</a:t>
            </a:r>
            <a:endParaRPr lang="en-IN" sz="24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263</TotalTime>
  <Words>571</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Landscape Picture Generation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Dragon</dc:creator>
  <cp:lastModifiedBy>Suriya S</cp:lastModifiedBy>
  <cp:revision>6</cp:revision>
  <dcterms:created xsi:type="dcterms:W3CDTF">2024-04-01T18:02:02Z</dcterms:created>
  <dcterms:modified xsi:type="dcterms:W3CDTF">2024-04-04T10:28:14Z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