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autoCompressPictures="0">
  <p:sldMasterIdLst>
    <p:sldMasterId id="2147483648" r:id="rId4"/>
  </p:sldMasterIdLst>
  <p:notesMasterIdLst>
    <p:notesMasterId r:id="rId18"/>
  </p:notesMasterIdLst>
  <p:handoutMasterIdLst>
    <p:handoutMasterId r:id="rId19"/>
  </p:handoutMasterIdLst>
  <p:sldIdLst>
    <p:sldId id="262" r:id="rId5"/>
    <p:sldId id="260" r:id="rId6"/>
    <p:sldId id="273" r:id="rId7"/>
    <p:sldId id="268" r:id="rId8"/>
    <p:sldId id="276" r:id="rId9"/>
    <p:sldId id="269" r:id="rId10"/>
    <p:sldId id="270" r:id="rId11"/>
    <p:sldId id="277" r:id="rId12"/>
    <p:sldId id="278" r:id="rId13"/>
    <p:sldId id="281" r:id="rId14"/>
    <p:sldId id="279" r:id="rId15"/>
    <p:sldId id="272" r:id="rId16"/>
    <p:sldId id="283" r:id="rId17"/>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102E"/>
    <a:srgbClr val="ACA39A"/>
    <a:srgbClr val="F1BE48"/>
    <a:srgbClr val="7A6E67"/>
    <a:srgbClr val="CE1126"/>
    <a:srgbClr val="6E6259"/>
    <a:srgbClr val="010000"/>
    <a:srgbClr val="F2BF49"/>
    <a:srgbClr val="ADA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7BD03-1986-AEF9-19D6-137990278D8F}" v="10" dt="2024-11-22T22:33:19.891"/>
    <p1510:client id="{3F67E8BA-0BFE-9129-F2F5-E5763D349AA0}" v="104" dt="2024-11-22T18:20:52.145"/>
    <p1510:client id="{5B417FDA-278E-250F-A6F3-DD677462CE17}" v="194" dt="2024-11-22T22:14:24.262"/>
    <p1510:client id="{857B49C9-9DD0-F790-A528-49AADC10A7E2}" v="6" dt="2024-11-22T23:47:28.131"/>
    <p1510:client id="{9113918D-0BDB-A169-7385-A752FCF1E19D}" v="52" dt="2024-11-22T23:58:46.762"/>
    <p1510:client id="{B22E28C1-EBE0-0FF6-7C22-D85489AD75CF}" v="360" dt="2024-11-22T23:54:05.462"/>
    <p1510:client id="{CD0643B5-6CE9-AA17-5E74-212DDEBBE863}" v="5" dt="2024-11-22T22:33:45.523"/>
    <p1510:client id="{CE551D2F-6E90-D8AC-9FD2-DD94BE8510BD}" v="6" dt="2024-11-23T00:39:37.945"/>
    <p1510:client id="{E10E908F-98B6-F039-ACBC-BAA371E3EBD1}" v="29" dt="2024-11-22T23:44:03.890"/>
    <p1510:client id="{EFDC3950-9AFD-5A1E-03AB-A3787BBC0962}" v="46" dt="2024-11-22T16:15:56.6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 orient="horz" pos="162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55A0C9-E830-1241-BEA3-6925DA004ECF}" type="datetimeFigureOut">
              <a:rPr lang="en-US" smtClean="0"/>
              <a:pPr/>
              <a:t>11/22/2024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984522-76EF-EF4D-8870-07F3436BA4E0}" type="slidenum">
              <a:rPr lang="en-US" smtClean="0"/>
              <a:pPr/>
              <a:t>‹#›</a:t>
            </a:fld>
            <a:endParaRPr lang="en-US"/>
          </a:p>
        </p:txBody>
      </p:sp>
    </p:spTree>
    <p:extLst>
      <p:ext uri="{BB962C8B-B14F-4D97-AF65-F5344CB8AC3E}">
        <p14:creationId xmlns:p14="http://schemas.microsoft.com/office/powerpoint/2010/main" val="12009024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45082-6AF3-024B-A14D-C5AD8123919E}" type="datetimeFigureOut">
              <a:rPr lang="en-US" smtClean="0"/>
              <a:pPr/>
              <a:t>11/22/2024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6D18E-8B09-B24B-9169-4FC527B8D84F}" type="slidenum">
              <a:rPr lang="en-US" smtClean="0"/>
              <a:pPr/>
              <a:t>‹#›</a:t>
            </a:fld>
            <a:endParaRPr lang="en-US"/>
          </a:p>
        </p:txBody>
      </p:sp>
    </p:spTree>
    <p:extLst>
      <p:ext uri="{BB962C8B-B14F-4D97-AF65-F5344CB8AC3E}">
        <p14:creationId xmlns:p14="http://schemas.microsoft.com/office/powerpoint/2010/main" val="24577925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A6D18E-8B09-B24B-9169-4FC527B8D84F}" type="slidenum">
              <a:rPr lang="en-US" smtClean="0"/>
              <a:pPr/>
              <a:t>1</a:t>
            </a:fld>
            <a:endParaRPr lang="en-US"/>
          </a:p>
        </p:txBody>
      </p:sp>
    </p:spTree>
    <p:extLst>
      <p:ext uri="{BB962C8B-B14F-4D97-AF65-F5344CB8AC3E}">
        <p14:creationId xmlns:p14="http://schemas.microsoft.com/office/powerpoint/2010/main" val="728648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a:ea typeface="Calibri"/>
              <a:cs typeface="Calibri"/>
            </a:endParaRPr>
          </a:p>
        </p:txBody>
      </p:sp>
      <p:sp>
        <p:nvSpPr>
          <p:cNvPr id="4" name="Slide Number Placeholder 3"/>
          <p:cNvSpPr>
            <a:spLocks noGrp="1"/>
          </p:cNvSpPr>
          <p:nvPr>
            <p:ph type="sldNum" sz="quarter" idx="10"/>
          </p:nvPr>
        </p:nvSpPr>
        <p:spPr/>
        <p:txBody>
          <a:bodyPr/>
          <a:lstStyle/>
          <a:p>
            <a:fld id="{24A6D18E-8B09-B24B-9169-4FC527B8D84F}" type="slidenum">
              <a:rPr lang="en-US" smtClean="0"/>
              <a:pPr/>
              <a:t>10</a:t>
            </a:fld>
            <a:endParaRPr lang="en-US"/>
          </a:p>
        </p:txBody>
      </p:sp>
    </p:spTree>
    <p:extLst>
      <p:ext uri="{BB962C8B-B14F-4D97-AF65-F5344CB8AC3E}">
        <p14:creationId xmlns:p14="http://schemas.microsoft.com/office/powerpoint/2010/main" val="2416793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ea typeface="Calibri"/>
                <a:cs typeface="Calibri"/>
              </a:rPr>
              <a:t>Alcohol (statutory) - Blood Alcohol Concentration 0.08% </a:t>
            </a:r>
          </a:p>
        </p:txBody>
      </p:sp>
      <p:sp>
        <p:nvSpPr>
          <p:cNvPr id="4" name="Slide Number Placeholder 3"/>
          <p:cNvSpPr>
            <a:spLocks noGrp="1"/>
          </p:cNvSpPr>
          <p:nvPr>
            <p:ph type="sldNum" sz="quarter" idx="10"/>
          </p:nvPr>
        </p:nvSpPr>
        <p:spPr/>
        <p:txBody>
          <a:bodyPr/>
          <a:lstStyle/>
          <a:p>
            <a:fld id="{24A6D18E-8B09-B24B-9169-4FC527B8D84F}" type="slidenum">
              <a:rPr lang="en-US" smtClean="0"/>
              <a:pPr/>
              <a:t>11</a:t>
            </a:fld>
            <a:endParaRPr lang="en-US"/>
          </a:p>
        </p:txBody>
      </p:sp>
    </p:spTree>
    <p:extLst>
      <p:ext uri="{BB962C8B-B14F-4D97-AF65-F5344CB8AC3E}">
        <p14:creationId xmlns:p14="http://schemas.microsoft.com/office/powerpoint/2010/main" val="241679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Based on the bar chart, it’s clear that certain weather conditions lead to more severe crashes. Local governments should focus on better road maintenance, clearer signage, and improved lighting in areas affected by bad weather to help reduce crashes and save lives.</a:t>
            </a:r>
          </a:p>
          <a:p>
            <a:pPr marL="171450" indent="-171450">
              <a:buFont typeface="Arial"/>
              <a:buChar char="•"/>
            </a:pPr>
            <a:r>
              <a:rPr lang="en-US"/>
              <a:t>The heat map shows when crashes happen most often. Traffic enforcement can focus resources during these peak times, enforce laws like speed limits and DUIs, and educate drivers to promote safer driving and reduce crashes.</a:t>
            </a:r>
            <a:endParaRPr lang="en-US">
              <a:cs typeface="Calibri"/>
            </a:endParaRPr>
          </a:p>
          <a:p>
            <a:pPr marL="171450" indent="-171450">
              <a:buFont typeface="Arial"/>
              <a:buChar char="•"/>
            </a:pPr>
            <a:r>
              <a:rPr lang="en-US"/>
              <a:t>The tree map shows that some vehicle makes are linked to higher fatality rates. Regulators and manufacturers should work together to add advanced safety features like automatic braking and lane-keeping assistance to these vehicles, helping to reduce fatalities and make roads safer.</a:t>
            </a:r>
            <a:endParaRPr lang="en-US">
              <a:cs typeface="Calibri"/>
            </a:endParaRPr>
          </a:p>
        </p:txBody>
      </p:sp>
      <p:sp>
        <p:nvSpPr>
          <p:cNvPr id="4" name="Slide Number Placeholder 3"/>
          <p:cNvSpPr>
            <a:spLocks noGrp="1"/>
          </p:cNvSpPr>
          <p:nvPr>
            <p:ph type="sldNum" sz="quarter" idx="10"/>
          </p:nvPr>
        </p:nvSpPr>
        <p:spPr/>
        <p:txBody>
          <a:bodyPr/>
          <a:lstStyle/>
          <a:p>
            <a:fld id="{24A6D18E-8B09-B24B-9169-4FC527B8D84F}" type="slidenum">
              <a:rPr lang="en-US" smtClean="0"/>
              <a:pPr/>
              <a:t>12</a:t>
            </a:fld>
            <a:endParaRPr lang="en-US"/>
          </a:p>
        </p:txBody>
      </p:sp>
    </p:spTree>
    <p:extLst>
      <p:ext uri="{BB962C8B-B14F-4D97-AF65-F5344CB8AC3E}">
        <p14:creationId xmlns:p14="http://schemas.microsoft.com/office/powerpoint/2010/main" val="32606961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Based on the bar chart, it’s clear that certain weather conditions lead to more severe crashes. Local governments should focus on better road maintenance, clearer signage, and improved lighting in areas affected by bad weather to help reduce crashes and save lives.</a:t>
            </a:r>
          </a:p>
          <a:p>
            <a:pPr marL="171450" indent="-171450">
              <a:buFont typeface="Arial"/>
              <a:buChar char="•"/>
            </a:pPr>
            <a:r>
              <a:rPr lang="en-US"/>
              <a:t>The heat map shows when crashes happen most often. Traffic enforcement can focus resources during these peak times, enforce laws like speed limits and DUIs, and educate drivers to promote safer driving and reduce crashes.</a:t>
            </a:r>
            <a:endParaRPr lang="en-US">
              <a:cs typeface="Calibri"/>
            </a:endParaRPr>
          </a:p>
          <a:p>
            <a:pPr marL="171450" indent="-171450">
              <a:buFont typeface="Arial"/>
              <a:buChar char="•"/>
            </a:pPr>
            <a:r>
              <a:rPr lang="en-US"/>
              <a:t>The tree map shows that some vehicle makes are linked to higher fatality rates. Regulators and manufacturers should work together to add advanced safety features like automatic braking and lane-keeping assistance to these vehicles, helping to reduce fatalities and make roads safer.</a:t>
            </a:r>
            <a:endParaRPr lang="en-US">
              <a:cs typeface="Calibri"/>
            </a:endParaRPr>
          </a:p>
        </p:txBody>
      </p:sp>
      <p:sp>
        <p:nvSpPr>
          <p:cNvPr id="4" name="Slide Number Placeholder 3"/>
          <p:cNvSpPr>
            <a:spLocks noGrp="1"/>
          </p:cNvSpPr>
          <p:nvPr>
            <p:ph type="sldNum" sz="quarter" idx="10"/>
          </p:nvPr>
        </p:nvSpPr>
        <p:spPr/>
        <p:txBody>
          <a:bodyPr/>
          <a:lstStyle/>
          <a:p>
            <a:fld id="{24A6D18E-8B09-B24B-9169-4FC527B8D84F}" type="slidenum">
              <a:rPr lang="en-US" smtClean="0"/>
              <a:pPr/>
              <a:t>13</a:t>
            </a:fld>
            <a:endParaRPr lang="en-US"/>
          </a:p>
        </p:txBody>
      </p:sp>
    </p:spTree>
    <p:extLst>
      <p:ext uri="{BB962C8B-B14F-4D97-AF65-F5344CB8AC3E}">
        <p14:creationId xmlns:p14="http://schemas.microsoft.com/office/powerpoint/2010/main" val="734549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At </a:t>
            </a:r>
            <a:r>
              <a:rPr lang="en-US" i="1"/>
              <a:t>Safe Routes Analytics</a:t>
            </a:r>
            <a:r>
              <a:rPr lang="en-US"/>
              <a:t>, we are working to solve a serious problem in Iowa. Iowa faces a major safety challenge with frequent vehicle crashes causing fatalities, injuries, and economic losses. This project analyzes raw crash data to find patterns, identify high-risk areas, and understand contributing factors. Using Big Data analytics, we provide insights for targeted solutions. Our goal is to make Iowa’s roads safer for everyone.</a:t>
            </a:r>
          </a:p>
        </p:txBody>
      </p:sp>
      <p:sp>
        <p:nvSpPr>
          <p:cNvPr id="4" name="Slide Number Placeholder 3"/>
          <p:cNvSpPr>
            <a:spLocks noGrp="1"/>
          </p:cNvSpPr>
          <p:nvPr>
            <p:ph type="sldNum" sz="quarter" idx="10"/>
          </p:nvPr>
        </p:nvSpPr>
        <p:spPr/>
        <p:txBody>
          <a:bodyPr/>
          <a:lstStyle/>
          <a:p>
            <a:fld id="{24A6D18E-8B09-B24B-9169-4FC527B8D84F}" type="slidenum">
              <a:rPr lang="en-US" smtClean="0"/>
              <a:pPr/>
              <a:t>2</a:t>
            </a:fld>
            <a:endParaRPr lang="en-US"/>
          </a:p>
        </p:txBody>
      </p:sp>
    </p:spTree>
    <p:extLst>
      <p:ext uri="{BB962C8B-B14F-4D97-AF65-F5344CB8AC3E}">
        <p14:creationId xmlns:p14="http://schemas.microsoft.com/office/powerpoint/2010/main" val="2019020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focus on three main areas:</a:t>
            </a:r>
          </a:p>
          <a:p>
            <a:pPr marL="171450" indent="-171450">
              <a:buFont typeface="Arial"/>
              <a:buChar char="•"/>
            </a:pPr>
            <a:r>
              <a:rPr lang="en-US" b="1"/>
              <a:t>High-Risk Locations</a:t>
            </a:r>
            <a:r>
              <a:rPr lang="en-US"/>
              <a:t>: Some places, like busy intersections or rural roads, have more accidents. We study why these areas are dangerous, looking at things like weather, traffic, road conditions, and driver behavior.</a:t>
            </a:r>
            <a:endParaRPr lang="en-US">
              <a:cs typeface="Calibri"/>
            </a:endParaRPr>
          </a:p>
          <a:p>
            <a:pPr marL="171450" indent="-171450">
              <a:buFont typeface="Arial"/>
              <a:buChar char="•"/>
            </a:pPr>
            <a:r>
              <a:rPr lang="en-US" b="1"/>
              <a:t>Crash Severity</a:t>
            </a:r>
            <a:r>
              <a:rPr lang="en-US"/>
              <a:t>: Some crashes are more serious than others. We look at what makes them worse, such as drunk driving, icy roads, or speeding, and suggest solutions like better road signs or barriers.</a:t>
            </a:r>
            <a:endParaRPr lang="en-US">
              <a:cs typeface="Calibri"/>
            </a:endParaRPr>
          </a:p>
          <a:p>
            <a:pPr marL="171450" indent="-171450">
              <a:buFont typeface="Arial"/>
              <a:buChar char="•"/>
            </a:pPr>
            <a:r>
              <a:rPr lang="en-US" b="1"/>
              <a:t>Timing</a:t>
            </a:r>
            <a:r>
              <a:rPr lang="en-US"/>
              <a:t>: Crashes often happen at certain times, like during rush hour or bad weather. By finding these patterns, we can suggest changes, like adjusting traffic signals or increasing police patrols.</a:t>
            </a:r>
            <a:endParaRPr lang="en-US">
              <a:cs typeface="Calibri"/>
            </a:endParaRPr>
          </a:p>
          <a:p>
            <a:endParaRPr lang="en-US">
              <a:cs typeface="Calibri"/>
            </a:endParaRPr>
          </a:p>
        </p:txBody>
      </p:sp>
      <p:sp>
        <p:nvSpPr>
          <p:cNvPr id="4" name="Slide Number Placeholder 3"/>
          <p:cNvSpPr>
            <a:spLocks noGrp="1"/>
          </p:cNvSpPr>
          <p:nvPr>
            <p:ph type="sldNum" sz="quarter" idx="10"/>
          </p:nvPr>
        </p:nvSpPr>
        <p:spPr/>
        <p:txBody>
          <a:bodyPr/>
          <a:lstStyle/>
          <a:p>
            <a:fld id="{24A6D18E-8B09-B24B-9169-4FC527B8D84F}" type="slidenum">
              <a:rPr lang="en-US" smtClean="0"/>
              <a:pPr/>
              <a:t>3</a:t>
            </a:fld>
            <a:endParaRPr lang="en-US"/>
          </a:p>
        </p:txBody>
      </p:sp>
    </p:spTree>
    <p:extLst>
      <p:ext uri="{BB962C8B-B14F-4D97-AF65-F5344CB8AC3E}">
        <p14:creationId xmlns:p14="http://schemas.microsoft.com/office/powerpoint/2010/main" val="187399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"This project will focus on conducting analysis to explore the connections between crash severity and factors like road conditions, weather, alcohol use, and driver behavior. We will also integrate alcohol usage data to study its impact during specific events, such as holidays or sporting events. Our goal is to enhance road safety, influence policy decisions, and position Safe Routes Analytics as a key player in making Iowa’s roads safer for everyone."</a:t>
            </a:r>
            <a:endParaRPr lang="en-US">
              <a:cs typeface="Calibri"/>
            </a:endParaRPr>
          </a:p>
          <a:p>
            <a:r>
              <a:rPr lang="en-US"/>
              <a:t>To do this, we used three datasets from Iowa DOT’s website. Each dataset had useful information, and we combined them into one larger dataset using a unique ID called the Iowa DOT case number. </a:t>
            </a:r>
            <a:endParaRPr lang="en-US">
              <a:cs typeface="Calibri"/>
            </a:endParaRPr>
          </a:p>
        </p:txBody>
      </p:sp>
      <p:sp>
        <p:nvSpPr>
          <p:cNvPr id="4" name="Slide Number Placeholder 3"/>
          <p:cNvSpPr>
            <a:spLocks noGrp="1"/>
          </p:cNvSpPr>
          <p:nvPr>
            <p:ph type="sldNum" sz="quarter" idx="10"/>
          </p:nvPr>
        </p:nvSpPr>
        <p:spPr/>
        <p:txBody>
          <a:bodyPr/>
          <a:lstStyle/>
          <a:p>
            <a:fld id="{24A6D18E-8B09-B24B-9169-4FC527B8D84F}" type="slidenum">
              <a:rPr lang="en-US" smtClean="0"/>
              <a:pPr/>
              <a:t>4</a:t>
            </a:fld>
            <a:endParaRPr lang="en-US"/>
          </a:p>
        </p:txBody>
      </p:sp>
    </p:spTree>
    <p:extLst>
      <p:ext uri="{BB962C8B-B14F-4D97-AF65-F5344CB8AC3E}">
        <p14:creationId xmlns:p14="http://schemas.microsoft.com/office/powerpoint/2010/main" val="421881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dataset contains a health and lifestyle survey information for each state. There are  different questions in these surveys relating to individual health in those respective states. There were also different stratifications in these surveys on demographics such as gender, race, SES, and education level.  The results are expressed as a percentage. There were multiple surveys results for each state. </a:t>
            </a:r>
            <a:r>
              <a:rPr lang="en-US" err="1">
                <a:ea typeface="Calibri"/>
                <a:cs typeface="Calibri"/>
              </a:rPr>
              <a:t>Preproccessing</a:t>
            </a:r>
            <a:r>
              <a:rPr lang="en-US">
                <a:ea typeface="Calibri"/>
                <a:cs typeface="Calibri"/>
              </a:rPr>
              <a:t> involved converting the percentages back to raw totals to make aggregation possible. We grouped by the question and the stratification to get this data. We also grouped by states to compare obesity levels and health related information. </a:t>
            </a:r>
          </a:p>
        </p:txBody>
      </p:sp>
      <p:sp>
        <p:nvSpPr>
          <p:cNvPr id="4" name="Slide Number Placeholder 3"/>
          <p:cNvSpPr>
            <a:spLocks noGrp="1"/>
          </p:cNvSpPr>
          <p:nvPr>
            <p:ph type="sldNum" sz="quarter" idx="10"/>
          </p:nvPr>
        </p:nvSpPr>
        <p:spPr/>
        <p:txBody>
          <a:bodyPr/>
          <a:lstStyle/>
          <a:p>
            <a:fld id="{24A6D18E-8B09-B24B-9169-4FC527B8D84F}" type="slidenum">
              <a:rPr lang="en-US" smtClean="0"/>
              <a:pPr/>
              <a:t>5</a:t>
            </a:fld>
            <a:endParaRPr lang="en-US"/>
          </a:p>
        </p:txBody>
      </p:sp>
    </p:spTree>
    <p:extLst>
      <p:ext uri="{BB962C8B-B14F-4D97-AF65-F5344CB8AC3E}">
        <p14:creationId xmlns:p14="http://schemas.microsoft.com/office/powerpoint/2010/main" val="1590392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ea typeface="Calibri"/>
                <a:cs typeface="Calibri"/>
              </a:rPr>
              <a:t>Create Azure Resource Group </a:t>
            </a:r>
          </a:p>
          <a:p>
            <a:pPr marL="628650" lvl="1" indent="-171450">
              <a:buFont typeface="Arial"/>
              <a:buChar char="•"/>
            </a:pPr>
            <a:r>
              <a:rPr lang="en-US">
                <a:ea typeface="Calibri"/>
                <a:cs typeface="Calibri"/>
              </a:rPr>
              <a:t>We first created a resource group that included an Azure SQL DB, Blob storage account, and a Data Factory</a:t>
            </a:r>
          </a:p>
          <a:p>
            <a:pPr marL="628650" lvl="1" indent="-171450">
              <a:buFont typeface="Arial"/>
              <a:buChar char="•"/>
            </a:pPr>
            <a:r>
              <a:rPr lang="en-US">
                <a:ea typeface="Calibri"/>
                <a:cs typeface="Calibri"/>
              </a:rPr>
              <a:t>Created SQL Server and wrote SQL code to define a table that would house the information from the Data Pipeline </a:t>
            </a:r>
          </a:p>
          <a:p>
            <a:pPr marL="628650" lvl="1" indent="-171450">
              <a:buFont typeface="Arial"/>
              <a:buChar char="•"/>
            </a:pPr>
            <a:r>
              <a:rPr lang="en-US">
                <a:ea typeface="Calibri"/>
                <a:cs typeface="Calibri"/>
              </a:rPr>
              <a:t>Executed ETL in data factory </a:t>
            </a:r>
          </a:p>
          <a:p>
            <a:pPr marL="628650" lvl="1" indent="-171450">
              <a:buFont typeface="Arial"/>
              <a:buChar char="•"/>
            </a:pPr>
            <a:r>
              <a:rPr lang="en-US">
                <a:ea typeface="Calibri"/>
                <a:cs typeface="Calibri"/>
              </a:rPr>
              <a:t>Set up 2 sinks: New folder in storage account and SQL table </a:t>
            </a:r>
          </a:p>
          <a:p>
            <a:pPr marL="628650" lvl="1" indent="-171450">
              <a:buFont typeface="Arial"/>
              <a:buChar char="•"/>
            </a:pPr>
            <a:r>
              <a:rPr lang="en-US">
                <a:ea typeface="Calibri"/>
                <a:cs typeface="Calibri"/>
              </a:rPr>
              <a:t>Linked Tableau Cloud to Azure DB and created visualizations</a:t>
            </a:r>
          </a:p>
        </p:txBody>
      </p:sp>
      <p:sp>
        <p:nvSpPr>
          <p:cNvPr id="4" name="Slide Number Placeholder 3"/>
          <p:cNvSpPr>
            <a:spLocks noGrp="1"/>
          </p:cNvSpPr>
          <p:nvPr>
            <p:ph type="sldNum" sz="quarter" idx="10"/>
          </p:nvPr>
        </p:nvSpPr>
        <p:spPr/>
        <p:txBody>
          <a:bodyPr/>
          <a:lstStyle/>
          <a:p>
            <a:fld id="{24A6D18E-8B09-B24B-9169-4FC527B8D84F}" type="slidenum">
              <a:rPr lang="en-US" smtClean="0"/>
              <a:pPr/>
              <a:t>6</a:t>
            </a:fld>
            <a:endParaRPr lang="en-US"/>
          </a:p>
        </p:txBody>
      </p:sp>
    </p:spTree>
    <p:extLst>
      <p:ext uri="{BB962C8B-B14F-4D97-AF65-F5344CB8AC3E}">
        <p14:creationId xmlns:p14="http://schemas.microsoft.com/office/powerpoint/2010/main" val="2416793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spcBef>
                <a:spcPct val="0"/>
              </a:spcBef>
              <a:spcAft>
                <a:spcPct val="0"/>
              </a:spcAft>
              <a:buFont typeface="Arial"/>
              <a:buChar char="•"/>
            </a:pPr>
            <a:r>
              <a:rPr lang="en-IN"/>
              <a:t>We assumed all the datasets were collected in a similar way, which made it easier to merge them into one framework without worrying about differences in how the data was gathered.</a:t>
            </a:r>
            <a:endParaRPr lang="en-IN">
              <a:cs typeface="Calibri"/>
            </a:endParaRPr>
          </a:p>
          <a:p>
            <a:pPr marL="171450" indent="-171450">
              <a:spcBef>
                <a:spcPct val="0"/>
              </a:spcBef>
              <a:spcAft>
                <a:spcPct val="0"/>
              </a:spcAft>
              <a:buFont typeface="Arial,Sans-Serif"/>
              <a:buChar char="•"/>
            </a:pPr>
            <a:r>
              <a:rPr lang="en-IN"/>
              <a:t>We Used </a:t>
            </a:r>
            <a:r>
              <a:rPr lang="en-IN" i="1" err="1"/>
              <a:t>Iowa_DOT_Case_Number</a:t>
            </a:r>
            <a:r>
              <a:rPr lang="en-IN"/>
              <a:t> as a unique identifier for consistency.</a:t>
            </a:r>
            <a:endParaRPr lang="en-IN">
              <a:cs typeface="Calibri"/>
            </a:endParaRPr>
          </a:p>
          <a:p>
            <a:pPr>
              <a:buFont typeface="Arial"/>
              <a:buChar char="•"/>
            </a:pPr>
            <a:r>
              <a:rPr lang="en-IN"/>
              <a:t>  We assumed all date and time fields were formatted consistently across the datasets. This made it easier to </a:t>
            </a:r>
            <a:r>
              <a:rPr lang="en-IN" err="1"/>
              <a:t>analyze</a:t>
            </a:r>
            <a:r>
              <a:rPr lang="en-IN"/>
              <a:t> crash trends over time without needing a lot of reformatting.</a:t>
            </a:r>
            <a:endParaRPr lang="en-IN">
              <a:cs typeface="Calibri"/>
            </a:endParaRPr>
          </a:p>
          <a:p>
            <a:pPr>
              <a:buFont typeface="Arial"/>
              <a:buChar char="•"/>
            </a:pPr>
            <a:r>
              <a:rPr lang="en-IN"/>
              <a:t>  Most records appeared to have enough driver and vehicle details, like age, gender, and car make, to provide meaningful insights. This helped streamline data cleaning and made it easier to use these variables in analysis. </a:t>
            </a:r>
            <a:endParaRPr lang="en-IN">
              <a:cs typeface="Calibri"/>
            </a:endParaRPr>
          </a:p>
          <a:p>
            <a:pPr marL="171450" indent="-171450">
              <a:spcBef>
                <a:spcPct val="0"/>
              </a:spcBef>
              <a:spcAft>
                <a:spcPct val="0"/>
              </a:spcAft>
              <a:buFont typeface="Arial,Sans-Serif"/>
              <a:buChar char="•"/>
            </a:pPr>
            <a:r>
              <a:rPr lang="en-IN"/>
              <a:t>During merging, we made sure the relationships between datasets were maintained, especially using the case number to link records. This ensured the data stayed accurate and avoided issues like missing or duplicate entries, which could affect the analysis.</a:t>
            </a:r>
            <a:endParaRPr lang="en-IN">
              <a:cs typeface="Calibri"/>
            </a:endParaRPr>
          </a:p>
          <a:p>
            <a:pPr marL="171450" indent="-171450">
              <a:spcBef>
                <a:spcPct val="0"/>
              </a:spcBef>
              <a:spcAft>
                <a:spcPct val="0"/>
              </a:spcAft>
              <a:buFont typeface="Arial,Sans-Serif"/>
              <a:buChar char="•"/>
            </a:pPr>
            <a:endParaRPr lang="en-IN">
              <a:cs typeface="Calibri"/>
            </a:endParaRPr>
          </a:p>
          <a:p>
            <a:pPr marL="171450" indent="-171450">
              <a:spcBef>
                <a:spcPct val="0"/>
              </a:spcBef>
              <a:spcAft>
                <a:spcPct val="0"/>
              </a:spcAft>
              <a:buFont typeface="Arial,Sans-Serif"/>
              <a:buChar char="•"/>
            </a:pPr>
            <a:endParaRPr lang="en-IN">
              <a:cs typeface="Calibri"/>
            </a:endParaRPr>
          </a:p>
          <a:p>
            <a:endParaRPr lang="en-US">
              <a:cs typeface="Calibri"/>
            </a:endParaRPr>
          </a:p>
        </p:txBody>
      </p:sp>
      <p:sp>
        <p:nvSpPr>
          <p:cNvPr id="4" name="Slide Number Placeholder 3"/>
          <p:cNvSpPr>
            <a:spLocks noGrp="1"/>
          </p:cNvSpPr>
          <p:nvPr>
            <p:ph type="sldNum" sz="quarter" idx="10"/>
          </p:nvPr>
        </p:nvSpPr>
        <p:spPr/>
        <p:txBody>
          <a:bodyPr/>
          <a:lstStyle/>
          <a:p>
            <a:fld id="{24A6D18E-8B09-B24B-9169-4FC527B8D84F}" type="slidenum">
              <a:rPr lang="en-US" smtClean="0"/>
              <a:pPr/>
              <a:t>7</a:t>
            </a:fld>
            <a:endParaRPr lang="en-US"/>
          </a:p>
        </p:txBody>
      </p:sp>
    </p:spTree>
    <p:extLst>
      <p:ext uri="{BB962C8B-B14F-4D97-AF65-F5344CB8AC3E}">
        <p14:creationId xmlns:p14="http://schemas.microsoft.com/office/powerpoint/2010/main" val="3594035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This bar chart visualizes the relationship between crash severity and environmental conditions during the incidents.</a:t>
            </a:r>
          </a:p>
          <a:p>
            <a:pPr marL="171450" indent="-171450">
              <a:buFont typeface="Arial"/>
              <a:buChar char="•"/>
            </a:pPr>
            <a:r>
              <a:rPr lang="en-US"/>
              <a:t>Comparing crash severity levels across different environmental conditions helps identify patterns that show higher risks in certain situations.</a:t>
            </a:r>
          </a:p>
          <a:p>
            <a:pPr marL="171450" indent="-171450">
              <a:buFont typeface="Arial"/>
              <a:buChar char="•"/>
            </a:pPr>
            <a:r>
              <a:rPr lang="en-US"/>
              <a:t>This visualization helps policymakers and safety organizations decide on better road safety measures and road maintenance during bad weather.</a:t>
            </a:r>
            <a:endParaRPr lang="en-US">
              <a:cs typeface="Calibri"/>
            </a:endParaRPr>
          </a:p>
        </p:txBody>
      </p:sp>
      <p:sp>
        <p:nvSpPr>
          <p:cNvPr id="4" name="Slide Number Placeholder 3"/>
          <p:cNvSpPr>
            <a:spLocks noGrp="1"/>
          </p:cNvSpPr>
          <p:nvPr>
            <p:ph type="sldNum" sz="quarter" idx="10"/>
          </p:nvPr>
        </p:nvSpPr>
        <p:spPr/>
        <p:txBody>
          <a:bodyPr/>
          <a:lstStyle/>
          <a:p>
            <a:fld id="{24A6D18E-8B09-B24B-9169-4FC527B8D84F}" type="slidenum">
              <a:rPr lang="en-US" smtClean="0"/>
              <a:pPr/>
              <a:t>8</a:t>
            </a:fld>
            <a:endParaRPr lang="en-US"/>
          </a:p>
        </p:txBody>
      </p:sp>
    </p:spTree>
    <p:extLst>
      <p:ext uri="{BB962C8B-B14F-4D97-AF65-F5344CB8AC3E}">
        <p14:creationId xmlns:p14="http://schemas.microsoft.com/office/powerpoint/2010/main" val="241679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a:t>This heat map shows when crashes are most likely to happen by displaying the distribution of crashes across different times of the day and days of the week. It gives a clear visual representation of high-risk periods.</a:t>
            </a:r>
          </a:p>
          <a:p>
            <a:pPr marL="171450" indent="-171450">
              <a:buFont typeface="Arial"/>
              <a:buChar char="•"/>
            </a:pPr>
            <a:r>
              <a:rPr lang="en-US"/>
              <a:t>By looking at this data, we can pinpoint the times when crashes are most frequent. This can help safety officials take targeted actions, like increasing law enforcement or running public awareness campaigns during these high-risk periods.</a:t>
            </a:r>
          </a:p>
          <a:p>
            <a:pPr>
              <a:buFont typeface="Arial"/>
              <a:buChar char="•"/>
            </a:pPr>
            <a:r>
              <a:rPr lang="en-US"/>
              <a:t> It also makes it easier to develop targeted strategies to improve traffic safety during those times.</a:t>
            </a:r>
            <a:endParaRPr lang="en-US">
              <a:cs typeface="+mn-lt"/>
            </a:endParaRPr>
          </a:p>
          <a:p>
            <a:br>
              <a:rPr lang="en-US">
                <a:cs typeface="+mn-lt"/>
              </a:rPr>
            </a:br>
            <a:endParaRPr lang="en-US">
              <a:ea typeface="Calibri"/>
              <a:cs typeface="Calibri"/>
            </a:endParaRPr>
          </a:p>
        </p:txBody>
      </p:sp>
      <p:sp>
        <p:nvSpPr>
          <p:cNvPr id="4" name="Slide Number Placeholder 3"/>
          <p:cNvSpPr>
            <a:spLocks noGrp="1"/>
          </p:cNvSpPr>
          <p:nvPr>
            <p:ph type="sldNum" sz="quarter" idx="10"/>
          </p:nvPr>
        </p:nvSpPr>
        <p:spPr/>
        <p:txBody>
          <a:bodyPr/>
          <a:lstStyle/>
          <a:p>
            <a:fld id="{24A6D18E-8B09-B24B-9169-4FC527B8D84F}" type="slidenum">
              <a:rPr lang="en-US" smtClean="0"/>
              <a:pPr/>
              <a:t>9</a:t>
            </a:fld>
            <a:endParaRPr lang="en-US"/>
          </a:p>
        </p:txBody>
      </p:sp>
    </p:spTree>
    <p:extLst>
      <p:ext uri="{BB962C8B-B14F-4D97-AF65-F5344CB8AC3E}">
        <p14:creationId xmlns:p14="http://schemas.microsoft.com/office/powerpoint/2010/main" val="2416793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0" y="4633931"/>
            <a:ext cx="9144000" cy="509569"/>
          </a:xfrm>
          <a:prstGeom prst="rect">
            <a:avLst/>
          </a:prstGeom>
          <a:solidFill>
            <a:srgbClr val="C8102E"/>
          </a:solidFill>
          <a:ln w="9525">
            <a:noFill/>
            <a:miter lim="800000"/>
            <a:headEnd/>
            <a:tailEnd/>
          </a:ln>
          <a:effectLst/>
        </p:spPr>
        <p:txBody>
          <a:bodyPr wrap="none" anchor="ctr">
            <a:prstTxWarp prst="textNoShape">
              <a:avLst/>
            </a:prstTxWarp>
          </a:bodyPr>
          <a:lstStyle/>
          <a:p>
            <a:endParaRPr lang="en-US"/>
          </a:p>
        </p:txBody>
      </p:sp>
      <p:sp>
        <p:nvSpPr>
          <p:cNvPr id="1035" name="Text Box 11"/>
          <p:cNvSpPr txBox="1">
            <a:spLocks noChangeArrowheads="1"/>
          </p:cNvSpPr>
          <p:nvPr/>
        </p:nvSpPr>
        <p:spPr bwMode="auto">
          <a:xfrm>
            <a:off x="212725" y="2616994"/>
            <a:ext cx="184666" cy="461665"/>
          </a:xfrm>
          <a:prstGeom prst="rect">
            <a:avLst/>
          </a:prstGeom>
          <a:noFill/>
          <a:ln w="9525">
            <a:noFill/>
            <a:miter lim="800000"/>
            <a:headEnd/>
            <a:tailEnd/>
          </a:ln>
          <a:effectLst/>
        </p:spPr>
        <p:txBody>
          <a:bodyPr wrap="none">
            <a:prstTxWarp prst="textNoShape">
              <a:avLst/>
            </a:prstTxWarp>
            <a:spAutoFit/>
          </a:bodyPr>
          <a:lstStyle/>
          <a:p>
            <a:endParaRPr lang="en-US"/>
          </a:p>
        </p:txBody>
      </p:sp>
      <p:pic>
        <p:nvPicPr>
          <p:cNvPr id="12" name="Picture 11" descr="ISU LEFT white.eps"/>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381000" y="4788715"/>
            <a:ext cx="2396490" cy="197359"/>
          </a:xfrm>
          <a:prstGeom prst="rect">
            <a:avLst/>
          </a:prstGeom>
          <a:noFill/>
          <a:ln w="9525">
            <a:noFill/>
            <a:miter lim="800000"/>
            <a:headEnd/>
            <a:tailEnd/>
          </a:ln>
        </p:spPr>
      </p:pic>
      <p:sp>
        <p:nvSpPr>
          <p:cNvPr id="7" name="Text Placeholder 4"/>
          <p:cNvSpPr txBox="1">
            <a:spLocks/>
          </p:cNvSpPr>
          <p:nvPr userDrawn="1"/>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latin typeface="Univers 75 Black" charset="0"/>
                <a:ea typeface="Univers 75 Black" charset="0"/>
                <a:cs typeface="Univers 75 Black" charset="0"/>
              </a:rPr>
              <a:t>Unit or Department Name Here</a:t>
            </a:r>
          </a:p>
        </p:txBody>
      </p:sp>
    </p:spTree>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rtl="0" eaLnBrk="1" fontAlgn="base" hangingPunct="1">
        <a:spcBef>
          <a:spcPct val="0"/>
        </a:spcBef>
        <a:spcAft>
          <a:spcPct val="0"/>
        </a:spcAft>
        <a:defRPr sz="3500">
          <a:solidFill>
            <a:srgbClr val="C8102E"/>
          </a:solidFill>
          <a:latin typeface="+mj-lt"/>
          <a:ea typeface="+mj-ea"/>
          <a:cs typeface="+mj-cs"/>
        </a:defRPr>
      </a:lvl1pPr>
      <a:lvl2pPr algn="l" rtl="0" eaLnBrk="1" fontAlgn="base" hangingPunct="1">
        <a:spcBef>
          <a:spcPct val="0"/>
        </a:spcBef>
        <a:spcAft>
          <a:spcPct val="0"/>
        </a:spcAft>
        <a:defRPr sz="3500">
          <a:solidFill>
            <a:srgbClr val="CE1126"/>
          </a:solidFill>
          <a:latin typeface="Univers 67 CondensedBold" charset="0"/>
        </a:defRPr>
      </a:lvl2pPr>
      <a:lvl3pPr algn="l" rtl="0" eaLnBrk="1" fontAlgn="base" hangingPunct="1">
        <a:spcBef>
          <a:spcPct val="0"/>
        </a:spcBef>
        <a:spcAft>
          <a:spcPct val="0"/>
        </a:spcAft>
        <a:defRPr sz="3500">
          <a:solidFill>
            <a:srgbClr val="CE1126"/>
          </a:solidFill>
          <a:latin typeface="Univers 67 CondensedBold" charset="0"/>
        </a:defRPr>
      </a:lvl3pPr>
      <a:lvl4pPr algn="l" rtl="0" eaLnBrk="1" fontAlgn="base" hangingPunct="1">
        <a:spcBef>
          <a:spcPct val="0"/>
        </a:spcBef>
        <a:spcAft>
          <a:spcPct val="0"/>
        </a:spcAft>
        <a:defRPr sz="3500">
          <a:solidFill>
            <a:srgbClr val="CE1126"/>
          </a:solidFill>
          <a:latin typeface="Univers 67 CondensedBold" charset="0"/>
        </a:defRPr>
      </a:lvl4pPr>
      <a:lvl5pPr algn="l" rtl="0" eaLnBrk="1" fontAlgn="base" hangingPunct="1">
        <a:spcBef>
          <a:spcPct val="0"/>
        </a:spcBef>
        <a:spcAft>
          <a:spcPct val="0"/>
        </a:spcAft>
        <a:defRPr sz="3500">
          <a:solidFill>
            <a:srgbClr val="CE1126"/>
          </a:solidFill>
          <a:latin typeface="Univers 67 CondensedBold" charset="0"/>
        </a:defRPr>
      </a:lvl5pPr>
      <a:lvl6pPr marL="457200" algn="l" rtl="0" eaLnBrk="1" fontAlgn="base" hangingPunct="1">
        <a:spcBef>
          <a:spcPct val="0"/>
        </a:spcBef>
        <a:spcAft>
          <a:spcPct val="0"/>
        </a:spcAft>
        <a:defRPr sz="3500">
          <a:solidFill>
            <a:srgbClr val="CE1126"/>
          </a:solidFill>
          <a:latin typeface="Univers 67 CondensedBold" charset="0"/>
        </a:defRPr>
      </a:lvl6pPr>
      <a:lvl7pPr marL="914400" algn="l" rtl="0" eaLnBrk="1" fontAlgn="base" hangingPunct="1">
        <a:spcBef>
          <a:spcPct val="0"/>
        </a:spcBef>
        <a:spcAft>
          <a:spcPct val="0"/>
        </a:spcAft>
        <a:defRPr sz="3500">
          <a:solidFill>
            <a:srgbClr val="CE1126"/>
          </a:solidFill>
          <a:latin typeface="Univers 67 CondensedBold" charset="0"/>
        </a:defRPr>
      </a:lvl7pPr>
      <a:lvl8pPr marL="1371600" algn="l" rtl="0" eaLnBrk="1" fontAlgn="base" hangingPunct="1">
        <a:spcBef>
          <a:spcPct val="0"/>
        </a:spcBef>
        <a:spcAft>
          <a:spcPct val="0"/>
        </a:spcAft>
        <a:defRPr sz="3500">
          <a:solidFill>
            <a:srgbClr val="CE1126"/>
          </a:solidFill>
          <a:latin typeface="Univers 67 CondensedBold" charset="0"/>
        </a:defRPr>
      </a:lvl8pPr>
      <a:lvl9pPr marL="1828800" algn="l" rtl="0" eaLnBrk="1" fontAlgn="base" hangingPunct="1">
        <a:spcBef>
          <a:spcPct val="0"/>
        </a:spcBef>
        <a:spcAft>
          <a:spcPct val="0"/>
        </a:spcAft>
        <a:defRPr sz="3500">
          <a:solidFill>
            <a:srgbClr val="CE1126"/>
          </a:solidFill>
          <a:latin typeface="Univers 67 CondensedBold" charset="0"/>
        </a:defRPr>
      </a:lvl9pPr>
    </p:titleStyle>
    <p:bodyStyle>
      <a:lvl1pPr marL="342900" indent="-342900"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mn-ea"/>
          <a:cs typeface="+mn-cs"/>
        </a:defRPr>
      </a:lvl1pPr>
      <a:lvl2pPr marL="742950" indent="-285750"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0" y="1"/>
            <a:ext cx="9144000" cy="5143500"/>
          </a:xfrm>
          <a:prstGeom prst="rect">
            <a:avLst/>
          </a:prstGeom>
        </p:spPr>
      </p:pic>
      <p:sp>
        <p:nvSpPr>
          <p:cNvPr id="20" name="Rectangle 19"/>
          <p:cNvSpPr/>
          <p:nvPr/>
        </p:nvSpPr>
        <p:spPr bwMode="auto">
          <a:xfrm>
            <a:off x="0" y="13501"/>
            <a:ext cx="9144000" cy="5143499"/>
          </a:xfrm>
          <a:prstGeom prst="rect">
            <a:avLst/>
          </a:prstGeom>
          <a:solidFill>
            <a:srgbClr val="C8102E">
              <a:alpha val="9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rgbClr val="C8102E"/>
              </a:solidFill>
              <a:effectLst/>
              <a:latin typeface="Times" charset="0"/>
            </a:endParaRPr>
          </a:p>
        </p:txBody>
      </p:sp>
      <p:sp>
        <p:nvSpPr>
          <p:cNvPr id="7" name="TextBox 6"/>
          <p:cNvSpPr txBox="1"/>
          <p:nvPr/>
        </p:nvSpPr>
        <p:spPr>
          <a:xfrm>
            <a:off x="934453" y="2800112"/>
            <a:ext cx="7162800" cy="338554"/>
          </a:xfrm>
          <a:prstGeom prst="rect">
            <a:avLst/>
          </a:prstGeom>
          <a:noFill/>
        </p:spPr>
        <p:txBody>
          <a:bodyPr wrap="square" lIns="91440" tIns="45720" rIns="91440" bIns="45720" rtlCol="0" anchor="t">
            <a:spAutoFit/>
          </a:bodyPr>
          <a:lstStyle/>
          <a:p>
            <a:pPr fontAlgn="b"/>
            <a:endParaRPr lang="en-US" sz="1600">
              <a:solidFill>
                <a:schemeClr val="bg1"/>
              </a:solidFill>
              <a:latin typeface="Univers 55 Roman" charset="0"/>
              <a:ea typeface="Univers 55 Roman" charset="0"/>
              <a:cs typeface="Univers 55 Roman" charset="0"/>
            </a:endParaRPr>
          </a:p>
        </p:txBody>
      </p:sp>
      <p:cxnSp>
        <p:nvCxnSpPr>
          <p:cNvPr id="49" name="Straight Connector 48"/>
          <p:cNvCxnSpPr/>
          <p:nvPr/>
        </p:nvCxnSpPr>
        <p:spPr bwMode="auto">
          <a:xfrm>
            <a:off x="0" y="2958485"/>
            <a:ext cx="9144000" cy="0"/>
          </a:xfrm>
          <a:prstGeom prst="line">
            <a:avLst/>
          </a:prstGeom>
          <a:solidFill>
            <a:schemeClr val="accent1"/>
          </a:solidFill>
          <a:ln w="9525" cap="flat" cmpd="sng" algn="ctr">
            <a:solidFill>
              <a:srgbClr val="F1BE48">
                <a:alpha val="80000"/>
              </a:srgbClr>
            </a:solidFill>
            <a:prstDash val="solid"/>
            <a:round/>
            <a:headEnd type="none" w="med" len="med"/>
            <a:tailEnd type="none" w="med" len="med"/>
          </a:ln>
          <a:effectLst/>
        </p:spPr>
      </p:cxnSp>
      <p:sp>
        <p:nvSpPr>
          <p:cNvPr id="11" name="TextBox 10"/>
          <p:cNvSpPr txBox="1"/>
          <p:nvPr/>
        </p:nvSpPr>
        <p:spPr>
          <a:xfrm>
            <a:off x="-309716" y="2402906"/>
            <a:ext cx="7162800" cy="1015663"/>
          </a:xfrm>
          <a:prstGeom prst="rect">
            <a:avLst/>
          </a:prstGeom>
          <a:noFill/>
        </p:spPr>
        <p:txBody>
          <a:bodyPr wrap="square" lIns="91440" tIns="45720" rIns="91440" bIns="45720" rtlCol="0" anchor="b" anchorCtr="0">
            <a:spAutoFit/>
          </a:bodyPr>
          <a:lstStyle/>
          <a:p>
            <a:pPr algn="ctr"/>
            <a:r>
              <a:rPr lang="en-US" b="1" u="sng">
                <a:solidFill>
                  <a:schemeClr val="bg1"/>
                </a:solidFill>
                <a:latin typeface="Times New Roman"/>
                <a:cs typeface="Times New Roman"/>
              </a:rPr>
              <a:t>Iowa Vehicle Crash Data Analysis</a:t>
            </a:r>
            <a:endParaRPr lang="en-US">
              <a:solidFill>
                <a:schemeClr val="bg1"/>
              </a:solidFill>
              <a:cs typeface="Times"/>
            </a:endParaRPr>
          </a:p>
          <a:p>
            <a:endParaRPr lang="en-US" sz="3600">
              <a:cs typeface="Times"/>
            </a:endParaRPr>
          </a:p>
        </p:txBody>
      </p:sp>
      <p:pic>
        <p:nvPicPr>
          <p:cNvPr id="13" name="Picture 12" descr="ISU LEFT white.eps"/>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6477000" y="4788715"/>
            <a:ext cx="2396490" cy="197359"/>
          </a:xfrm>
          <a:prstGeom prst="rect">
            <a:avLst/>
          </a:prstGeom>
          <a:noFill/>
          <a:ln w="9525">
            <a:noFill/>
            <a:miter lim="800000"/>
            <a:headEnd/>
            <a:tailEnd/>
          </a:ln>
        </p:spPr>
      </p:pic>
      <p:sp>
        <p:nvSpPr>
          <p:cNvPr id="14" name="TextBox 13"/>
          <p:cNvSpPr txBox="1"/>
          <p:nvPr/>
        </p:nvSpPr>
        <p:spPr>
          <a:xfrm>
            <a:off x="934453" y="3822835"/>
            <a:ext cx="7162800" cy="584775"/>
          </a:xfrm>
          <a:prstGeom prst="rect">
            <a:avLst/>
          </a:prstGeom>
          <a:noFill/>
        </p:spPr>
        <p:txBody>
          <a:bodyPr wrap="square" lIns="91440" tIns="45720" rIns="91440" bIns="45720" rtlCol="0" anchor="t">
            <a:spAutoFit/>
          </a:bodyPr>
          <a:lstStyle/>
          <a:p>
            <a:r>
              <a:rPr lang="en-US" sz="1600" i="1">
                <a:solidFill>
                  <a:schemeClr val="bg1"/>
                </a:solidFill>
                <a:latin typeface="ITC Berkeley Oldstyle Book"/>
              </a:rPr>
              <a:t>Group Members: Sai Jeshwanth Goud, </a:t>
            </a:r>
            <a:r>
              <a:rPr lang="en-US" sz="1600" i="1" err="1">
                <a:solidFill>
                  <a:schemeClr val="bg1"/>
                </a:solidFill>
                <a:latin typeface="ITC Berkeley Oldstyle Book"/>
              </a:rPr>
              <a:t>Balvanth</a:t>
            </a:r>
            <a:r>
              <a:rPr lang="en-US" sz="1600" i="1">
                <a:solidFill>
                  <a:schemeClr val="bg1"/>
                </a:solidFill>
                <a:latin typeface="ITC Berkeley Oldstyle Book"/>
              </a:rPr>
              <a:t> Gowda, Goutham Senthil </a:t>
            </a:r>
            <a:r>
              <a:rPr lang="en-US" sz="1600" i="1" err="1">
                <a:solidFill>
                  <a:schemeClr val="bg1"/>
                </a:solidFill>
                <a:latin typeface="ITC Berkeley Oldstyle Book"/>
              </a:rPr>
              <a:t>kumar</a:t>
            </a:r>
            <a:r>
              <a:rPr lang="en-US" sz="1600" i="1">
                <a:solidFill>
                  <a:schemeClr val="bg1"/>
                </a:solidFill>
                <a:latin typeface="ITC Berkeley Oldstyle Book"/>
              </a:rPr>
              <a:t>, Saloni Kotnis, Rajat Jhawar</a:t>
            </a:r>
            <a:endParaRPr lang="en-US">
              <a:solidFill>
                <a:schemeClr val="bg1"/>
              </a:solidFill>
            </a:endParaRPr>
          </a:p>
        </p:txBody>
      </p:sp>
      <p:pic>
        <p:nvPicPr>
          <p:cNvPr id="2" name="Picture 1" descr="Sioux County school bus crash">
            <a:extLst>
              <a:ext uri="{FF2B5EF4-FFF2-40B4-BE49-F238E27FC236}">
                <a16:creationId xmlns:a16="http://schemas.microsoft.com/office/drawing/2014/main" id="{70528F10-BFFC-B858-BBF5-E53FA84CB6E4}"/>
              </a:ext>
            </a:extLst>
          </p:cNvPr>
          <p:cNvPicPr>
            <a:picLocks noChangeAspect="1"/>
          </p:cNvPicPr>
          <p:nvPr/>
        </p:nvPicPr>
        <p:blipFill>
          <a:blip r:embed="rId5"/>
          <a:stretch>
            <a:fillRect/>
          </a:stretch>
        </p:blipFill>
        <p:spPr>
          <a:xfrm>
            <a:off x="5635727" y="1200150"/>
            <a:ext cx="2857500" cy="1600200"/>
          </a:xfrm>
          <a:prstGeom prst="rect">
            <a:avLst/>
          </a:prstGeom>
        </p:spPr>
      </p:pic>
    </p:spTree>
    <p:extLst>
      <p:ext uri="{BB962C8B-B14F-4D97-AF65-F5344CB8AC3E}">
        <p14:creationId xmlns:p14="http://schemas.microsoft.com/office/powerpoint/2010/main" val="69381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583109"/>
            <a:ext cx="5105400" cy="430887"/>
          </a:xfrm>
          <a:prstGeom prst="rect">
            <a:avLst/>
          </a:prstGeom>
          <a:noFill/>
        </p:spPr>
        <p:txBody>
          <a:bodyPr wrap="square" lIns="91440" tIns="45720" rIns="91440" bIns="45720" rtlCol="0" anchor="t">
            <a:spAutoFit/>
          </a:bodyPr>
          <a:lstStyle/>
          <a:p>
            <a:r>
              <a:rPr lang="en-US" sz="2200" b="1">
                <a:solidFill>
                  <a:srgbClr val="C8102E"/>
                </a:solidFill>
                <a:latin typeface="Univers 75 Black"/>
              </a:rPr>
              <a:t>Visualizations</a:t>
            </a:r>
          </a:p>
        </p:txBody>
      </p:sp>
      <p:cxnSp>
        <p:nvCxnSpPr>
          <p:cNvPr id="12" name="Straight Connector 11"/>
          <p:cNvCxnSpPr/>
          <p:nvPr/>
        </p:nvCxnSpPr>
        <p:spPr bwMode="auto">
          <a:xfrm>
            <a:off x="685800" y="11239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pic>
        <p:nvPicPr>
          <p:cNvPr id="2" name="Picture 1" descr="A graph with blue rectangular bars&#10;&#10;Description automatically generated">
            <a:extLst>
              <a:ext uri="{FF2B5EF4-FFF2-40B4-BE49-F238E27FC236}">
                <a16:creationId xmlns:a16="http://schemas.microsoft.com/office/drawing/2014/main" id="{B46727E8-62CF-16D6-3817-2CB3B8FA4955}"/>
              </a:ext>
            </a:extLst>
          </p:cNvPr>
          <p:cNvPicPr>
            <a:picLocks noChangeAspect="1"/>
          </p:cNvPicPr>
          <p:nvPr/>
        </p:nvPicPr>
        <p:blipFill>
          <a:blip r:embed="rId3"/>
          <a:stretch>
            <a:fillRect/>
          </a:stretch>
        </p:blipFill>
        <p:spPr>
          <a:xfrm>
            <a:off x="1693818" y="1174314"/>
            <a:ext cx="5486273" cy="3405515"/>
          </a:xfrm>
          <a:prstGeom prst="rect">
            <a:avLst/>
          </a:prstGeom>
        </p:spPr>
      </p:pic>
    </p:spTree>
    <p:extLst>
      <p:ext uri="{BB962C8B-B14F-4D97-AF65-F5344CB8AC3E}">
        <p14:creationId xmlns:p14="http://schemas.microsoft.com/office/powerpoint/2010/main" val="4121526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583109"/>
            <a:ext cx="5105400" cy="430887"/>
          </a:xfrm>
          <a:prstGeom prst="rect">
            <a:avLst/>
          </a:prstGeom>
          <a:noFill/>
        </p:spPr>
        <p:txBody>
          <a:bodyPr wrap="square" lIns="91440" tIns="45720" rIns="91440" bIns="45720" rtlCol="0" anchor="t">
            <a:spAutoFit/>
          </a:bodyPr>
          <a:lstStyle/>
          <a:p>
            <a:r>
              <a:rPr lang="en-US" sz="2200" b="1">
                <a:solidFill>
                  <a:srgbClr val="C8102E"/>
                </a:solidFill>
                <a:latin typeface="Univers 75 Black"/>
              </a:rPr>
              <a:t>Visualizations</a:t>
            </a:r>
          </a:p>
        </p:txBody>
      </p:sp>
      <p:cxnSp>
        <p:nvCxnSpPr>
          <p:cNvPr id="12" name="Straight Connector 11"/>
          <p:cNvCxnSpPr/>
          <p:nvPr/>
        </p:nvCxnSpPr>
        <p:spPr bwMode="auto">
          <a:xfrm>
            <a:off x="685800" y="11239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pic>
        <p:nvPicPr>
          <p:cNvPr id="2" name="Picture 1">
            <a:extLst>
              <a:ext uri="{FF2B5EF4-FFF2-40B4-BE49-F238E27FC236}">
                <a16:creationId xmlns:a16="http://schemas.microsoft.com/office/drawing/2014/main" id="{893CCFF9-F74F-E060-FE09-279305010221}"/>
              </a:ext>
            </a:extLst>
          </p:cNvPr>
          <p:cNvPicPr>
            <a:picLocks noChangeAspect="1"/>
          </p:cNvPicPr>
          <p:nvPr/>
        </p:nvPicPr>
        <p:blipFill>
          <a:blip r:embed="rId3"/>
          <a:stretch>
            <a:fillRect/>
          </a:stretch>
        </p:blipFill>
        <p:spPr>
          <a:xfrm>
            <a:off x="1383350" y="1162572"/>
            <a:ext cx="5860601" cy="3354627"/>
          </a:xfrm>
          <a:prstGeom prst="rect">
            <a:avLst/>
          </a:prstGeom>
        </p:spPr>
      </p:pic>
    </p:spTree>
    <p:extLst>
      <p:ext uri="{BB962C8B-B14F-4D97-AF65-F5344CB8AC3E}">
        <p14:creationId xmlns:p14="http://schemas.microsoft.com/office/powerpoint/2010/main" val="3379077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04520" y="1383090"/>
            <a:ext cx="7701280" cy="1669496"/>
          </a:xfrm>
          <a:prstGeom prst="rect">
            <a:avLst/>
          </a:prstGeom>
          <a:noFill/>
        </p:spPr>
        <p:txBody>
          <a:bodyPr wrap="square" lIns="91440" tIns="45720" rIns="91440" bIns="45720" rtlCol="0" anchor="t">
            <a:spAutoFit/>
          </a:bodyPr>
          <a:lstStyle/>
          <a:p>
            <a:pPr marL="285750" indent="-285750">
              <a:lnSpc>
                <a:spcPct val="150000"/>
              </a:lnSpc>
              <a:spcBef>
                <a:spcPts val="0"/>
              </a:spcBef>
              <a:buFont typeface="Arial"/>
              <a:buChar char="•"/>
            </a:pPr>
            <a:r>
              <a:rPr lang="en-IN" sz="1400">
                <a:latin typeface="Times"/>
                <a:cs typeface="Times"/>
              </a:rPr>
              <a:t>Enhance Road Safety Measures Based on Environmental Conditions</a:t>
            </a:r>
            <a:endParaRPr lang="en-US" sz="1400">
              <a:latin typeface="Times"/>
              <a:cs typeface="Times"/>
            </a:endParaRPr>
          </a:p>
          <a:p>
            <a:pPr marL="285750" indent="-285750">
              <a:lnSpc>
                <a:spcPct val="150000"/>
              </a:lnSpc>
              <a:spcBef>
                <a:spcPts val="0"/>
              </a:spcBef>
              <a:buFont typeface="Arial"/>
              <a:buChar char="•"/>
            </a:pPr>
            <a:r>
              <a:rPr lang="en-IN" sz="1400">
                <a:latin typeface="Times"/>
                <a:cs typeface="Times"/>
              </a:rPr>
              <a:t>Targeted Traffic Enforcement During High-Risk Times</a:t>
            </a:r>
          </a:p>
          <a:p>
            <a:pPr marL="285750" indent="-285750">
              <a:lnSpc>
                <a:spcPct val="150000"/>
              </a:lnSpc>
              <a:spcBef>
                <a:spcPts val="0"/>
              </a:spcBef>
              <a:buFont typeface="Arial"/>
              <a:buChar char="•"/>
            </a:pPr>
            <a:r>
              <a:rPr lang="en-IN" sz="1400">
                <a:latin typeface="Times"/>
                <a:cs typeface="Times"/>
              </a:rPr>
              <a:t>Collaborate with Vehicle Manufacturers for Improved Safety Features</a:t>
            </a:r>
          </a:p>
          <a:p>
            <a:pPr marL="285750" indent="-285750">
              <a:lnSpc>
                <a:spcPct val="150000"/>
              </a:lnSpc>
              <a:spcBef>
                <a:spcPts val="0"/>
              </a:spcBef>
              <a:buFont typeface="Arial"/>
              <a:buChar char="•"/>
            </a:pPr>
            <a:r>
              <a:rPr lang="en-IN" sz="1400">
                <a:latin typeface="Times"/>
                <a:cs typeface="Times"/>
              </a:rPr>
              <a:t>Implement Educational Campaigns Focused on Impaired Driving</a:t>
            </a:r>
          </a:p>
          <a:p>
            <a:pPr marL="285750" indent="-285750">
              <a:lnSpc>
                <a:spcPct val="150000"/>
              </a:lnSpc>
              <a:spcBef>
                <a:spcPts val="0"/>
              </a:spcBef>
              <a:buFont typeface="Arial"/>
              <a:buChar char="•"/>
            </a:pPr>
            <a:endParaRPr lang="en-US" sz="1400">
              <a:solidFill>
                <a:srgbClr val="7A6E67"/>
              </a:solidFill>
              <a:latin typeface="Times"/>
              <a:cs typeface="Times"/>
            </a:endParaRPr>
          </a:p>
        </p:txBody>
      </p:sp>
      <p:sp>
        <p:nvSpPr>
          <p:cNvPr id="11" name="TextBox 10"/>
          <p:cNvSpPr txBox="1"/>
          <p:nvPr/>
        </p:nvSpPr>
        <p:spPr>
          <a:xfrm>
            <a:off x="604520" y="583109"/>
            <a:ext cx="5105400" cy="430887"/>
          </a:xfrm>
          <a:prstGeom prst="rect">
            <a:avLst/>
          </a:prstGeom>
          <a:noFill/>
        </p:spPr>
        <p:txBody>
          <a:bodyPr wrap="square" lIns="91440" tIns="45720" rIns="91440" bIns="45720" rtlCol="0" anchor="t">
            <a:spAutoFit/>
          </a:bodyPr>
          <a:lstStyle/>
          <a:p>
            <a:r>
              <a:rPr lang="en-US" sz="2200" b="1">
                <a:solidFill>
                  <a:srgbClr val="C8102E"/>
                </a:solidFill>
                <a:latin typeface="Univers 75 Black"/>
              </a:rPr>
              <a:t>Recommendations</a:t>
            </a:r>
            <a:endParaRPr lang="en-US" sz="2200">
              <a:solidFill>
                <a:srgbClr val="C8102E"/>
              </a:solidFill>
            </a:endParaRPr>
          </a:p>
        </p:txBody>
      </p:sp>
      <p:cxnSp>
        <p:nvCxnSpPr>
          <p:cNvPr id="12" name="Straight Connector 11"/>
          <p:cNvCxnSpPr/>
          <p:nvPr/>
        </p:nvCxnSpPr>
        <p:spPr bwMode="auto">
          <a:xfrm>
            <a:off x="685800" y="11239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spTree>
    <p:extLst>
      <p:ext uri="{BB962C8B-B14F-4D97-AF65-F5344CB8AC3E}">
        <p14:creationId xmlns:p14="http://schemas.microsoft.com/office/powerpoint/2010/main" val="4211358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pic>
        <p:nvPicPr>
          <p:cNvPr id="2" name="Picture 1" descr="A yellow sign with black text&#10;&#10;Description automatically generated">
            <a:extLst>
              <a:ext uri="{FF2B5EF4-FFF2-40B4-BE49-F238E27FC236}">
                <a16:creationId xmlns:a16="http://schemas.microsoft.com/office/drawing/2014/main" id="{76B40DA3-999D-ED18-23B0-F78DE600C33A}"/>
              </a:ext>
            </a:extLst>
          </p:cNvPr>
          <p:cNvPicPr>
            <a:picLocks noChangeAspect="1"/>
          </p:cNvPicPr>
          <p:nvPr/>
        </p:nvPicPr>
        <p:blipFill>
          <a:blip r:embed="rId3"/>
          <a:stretch>
            <a:fillRect/>
          </a:stretch>
        </p:blipFill>
        <p:spPr>
          <a:xfrm>
            <a:off x="2421355" y="1086352"/>
            <a:ext cx="3784935" cy="2539666"/>
          </a:xfrm>
          <a:prstGeom prst="rect">
            <a:avLst/>
          </a:prstGeom>
        </p:spPr>
      </p:pic>
    </p:spTree>
    <p:extLst>
      <p:ext uri="{BB962C8B-B14F-4D97-AF65-F5344CB8AC3E}">
        <p14:creationId xmlns:p14="http://schemas.microsoft.com/office/powerpoint/2010/main" val="377950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583109"/>
            <a:ext cx="5105400" cy="430887"/>
          </a:xfrm>
          <a:prstGeom prst="rect">
            <a:avLst/>
          </a:prstGeom>
          <a:noFill/>
        </p:spPr>
        <p:txBody>
          <a:bodyPr wrap="square" lIns="91440" tIns="45720" rIns="91440" bIns="45720" rtlCol="0" anchor="t">
            <a:spAutoFit/>
          </a:bodyPr>
          <a:lstStyle/>
          <a:p>
            <a:r>
              <a:rPr lang="en-US" sz="2200" b="1">
                <a:solidFill>
                  <a:srgbClr val="C8102E"/>
                </a:solidFill>
                <a:latin typeface="Univers 75 Black"/>
              </a:rPr>
              <a:t>Problem Statement</a:t>
            </a:r>
          </a:p>
        </p:txBody>
      </p:sp>
      <p:cxnSp>
        <p:nvCxnSpPr>
          <p:cNvPr id="12" name="Straight Connector 11"/>
          <p:cNvCxnSpPr/>
          <p:nvPr/>
        </p:nvCxnSpPr>
        <p:spPr bwMode="auto">
          <a:xfrm>
            <a:off x="685800" y="11239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sp>
        <p:nvSpPr>
          <p:cNvPr id="3" name="TextBox 2">
            <a:extLst>
              <a:ext uri="{FF2B5EF4-FFF2-40B4-BE49-F238E27FC236}">
                <a16:creationId xmlns:a16="http://schemas.microsoft.com/office/drawing/2014/main" id="{7E79D886-7F58-511A-FE55-1A678D6F70FE}"/>
              </a:ext>
            </a:extLst>
          </p:cNvPr>
          <p:cNvSpPr txBox="1"/>
          <p:nvPr/>
        </p:nvSpPr>
        <p:spPr>
          <a:xfrm>
            <a:off x="684296" y="1283151"/>
            <a:ext cx="7587414"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imes"/>
                <a:cs typeface="Times"/>
              </a:rPr>
              <a:t>Public Safety Issue in Iowa</a:t>
            </a:r>
            <a:r>
              <a:rPr lang="en-US" sz="1400">
                <a:latin typeface="Times"/>
                <a:cs typeface="Times"/>
              </a:rPr>
              <a:t>:</a:t>
            </a:r>
            <a:endParaRPr lang="en-US" sz="1400">
              <a:latin typeface="Times"/>
              <a:cs typeface="Times" charset="0"/>
            </a:endParaRPr>
          </a:p>
          <a:p>
            <a:pPr marL="285750" indent="-285750">
              <a:buFont typeface="Arial"/>
              <a:buChar char="•"/>
            </a:pPr>
            <a:r>
              <a:rPr lang="en-US" sz="1400">
                <a:latin typeface="Times"/>
                <a:cs typeface="Times"/>
              </a:rPr>
              <a:t>High number of vehicle crashes resulting in fatalities, injuries, and economic losses.</a:t>
            </a:r>
          </a:p>
          <a:p>
            <a:pPr marL="285750" indent="-285750">
              <a:buFont typeface="Arial"/>
              <a:buChar char="•"/>
            </a:pPr>
            <a:endParaRPr lang="en-US" sz="1400">
              <a:latin typeface="Times"/>
              <a:cs typeface="Times"/>
            </a:endParaRPr>
          </a:p>
          <a:p>
            <a:r>
              <a:rPr lang="en-US" sz="1400" b="1">
                <a:latin typeface="Times"/>
                <a:cs typeface="Times"/>
              </a:rPr>
              <a:t>Primary Challenge</a:t>
            </a:r>
            <a:r>
              <a:rPr lang="en-US" sz="1400">
                <a:latin typeface="Times"/>
                <a:cs typeface="Times"/>
              </a:rPr>
              <a:t>:</a:t>
            </a:r>
            <a:endParaRPr lang="en-US" sz="1400">
              <a:latin typeface="Times"/>
              <a:cs typeface="Times" charset="0"/>
            </a:endParaRPr>
          </a:p>
          <a:p>
            <a:pPr marL="285750" indent="-285750">
              <a:buFont typeface="Arial"/>
              <a:buChar char="•"/>
            </a:pPr>
            <a:r>
              <a:rPr lang="en-US" sz="1400">
                <a:latin typeface="Times"/>
                <a:cs typeface="Times"/>
              </a:rPr>
              <a:t>Reduce the frequency and severity of crashes.</a:t>
            </a:r>
          </a:p>
          <a:p>
            <a:endParaRPr lang="en-US" sz="1400">
              <a:latin typeface="Times"/>
              <a:cs typeface="Times"/>
            </a:endParaRPr>
          </a:p>
          <a:p>
            <a:r>
              <a:rPr lang="en-US" sz="1400" b="1">
                <a:latin typeface="Times"/>
                <a:cs typeface="Times"/>
              </a:rPr>
              <a:t>Approach to Address the Challenge</a:t>
            </a:r>
            <a:r>
              <a:rPr lang="en-US" sz="1400">
                <a:latin typeface="Times"/>
                <a:cs typeface="Times"/>
              </a:rPr>
              <a:t>:</a:t>
            </a:r>
            <a:endParaRPr lang="en-US" sz="1400">
              <a:latin typeface="Times"/>
              <a:cs typeface="Times" charset="0"/>
            </a:endParaRPr>
          </a:p>
          <a:p>
            <a:pPr marL="285750" indent="-285750">
              <a:buFont typeface="Arial"/>
              <a:buChar char="•"/>
            </a:pPr>
            <a:r>
              <a:rPr lang="en-US" sz="1400">
                <a:latin typeface="Times"/>
                <a:cs typeface="Times"/>
              </a:rPr>
              <a:t>Analyze crash data to identify patterns and risk factors.</a:t>
            </a:r>
          </a:p>
          <a:p>
            <a:pPr marL="285750" indent="-285750">
              <a:buFont typeface="Arial"/>
              <a:buChar char="•"/>
            </a:pPr>
            <a:r>
              <a:rPr lang="en-US" sz="1400">
                <a:latin typeface="Times"/>
                <a:cs typeface="Times"/>
              </a:rPr>
              <a:t>Pinpoint high-risk locations.</a:t>
            </a:r>
          </a:p>
          <a:p>
            <a:pPr marL="285750" indent="-285750">
              <a:buFont typeface="Arial"/>
              <a:buChar char="•"/>
            </a:pPr>
            <a:r>
              <a:rPr lang="en-US" sz="1400">
                <a:latin typeface="Times"/>
                <a:cs typeface="Times"/>
              </a:rPr>
              <a:t>Understand contributing factors to crashes.</a:t>
            </a:r>
          </a:p>
          <a:p>
            <a:pPr marL="285750" indent="-285750">
              <a:buFont typeface="Arial"/>
              <a:buChar char="•"/>
            </a:pPr>
            <a:endParaRPr lang="en-US" sz="1400">
              <a:latin typeface="Times"/>
              <a:cs typeface="Times"/>
            </a:endParaRPr>
          </a:p>
          <a:p>
            <a:r>
              <a:rPr lang="en-US" sz="1400" b="1">
                <a:latin typeface="Times"/>
                <a:cs typeface="Times"/>
              </a:rPr>
              <a:t>Objective of the Project</a:t>
            </a:r>
            <a:r>
              <a:rPr lang="en-US" sz="1400">
                <a:latin typeface="Times"/>
                <a:cs typeface="Times"/>
              </a:rPr>
              <a:t>:</a:t>
            </a:r>
            <a:endParaRPr lang="en-US" sz="1400">
              <a:latin typeface="Times"/>
              <a:cs typeface="Times" charset="0"/>
            </a:endParaRPr>
          </a:p>
          <a:p>
            <a:pPr marL="285750" indent="-285750">
              <a:buFont typeface="Arial"/>
              <a:buChar char="•"/>
            </a:pPr>
            <a:r>
              <a:rPr lang="en-US" sz="1400">
                <a:latin typeface="Times"/>
                <a:cs typeface="Times"/>
              </a:rPr>
              <a:t>Leverage Big Data analytics.</a:t>
            </a:r>
          </a:p>
          <a:p>
            <a:pPr marL="285750" indent="-285750">
              <a:buFont typeface="Arial"/>
              <a:buChar char="•"/>
            </a:pPr>
            <a:r>
              <a:rPr lang="en-US" sz="1400">
                <a:latin typeface="Times"/>
                <a:cs typeface="Times"/>
              </a:rPr>
              <a:t>Provide actionable insights for informed strategic decision-making.</a:t>
            </a:r>
          </a:p>
          <a:p>
            <a:pPr marL="285750" indent="-285750">
              <a:buFont typeface="Arial"/>
              <a:buChar char="•"/>
            </a:pPr>
            <a:r>
              <a:rPr lang="en-US" sz="1400">
                <a:latin typeface="Times"/>
                <a:cs typeface="Times"/>
              </a:rPr>
              <a:t>Enhance road safety in Iowa.</a:t>
            </a:r>
          </a:p>
          <a:p>
            <a:pPr algn="l"/>
            <a:endParaRPr lang="en-US" sz="1400">
              <a:cs typeface="Times"/>
            </a:endParaRPr>
          </a:p>
        </p:txBody>
      </p:sp>
    </p:spTree>
    <p:extLst>
      <p:ext uri="{BB962C8B-B14F-4D97-AF65-F5344CB8AC3E}">
        <p14:creationId xmlns:p14="http://schemas.microsoft.com/office/powerpoint/2010/main" val="59300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65405" y="1368051"/>
            <a:ext cx="7701280" cy="3655103"/>
          </a:xfrm>
          <a:prstGeom prst="rect">
            <a:avLst/>
          </a:prstGeom>
          <a:noFill/>
        </p:spPr>
        <p:txBody>
          <a:bodyPr wrap="square" lIns="91440" tIns="45720" rIns="91440" bIns="45720" rtlCol="0" anchor="t">
            <a:spAutoFit/>
          </a:bodyPr>
          <a:lstStyle/>
          <a:p>
            <a:r>
              <a:rPr lang="en-US" sz="1400" b="1">
                <a:latin typeface="Times"/>
                <a:cs typeface="Times"/>
              </a:rPr>
              <a:t>High-Risk Locations</a:t>
            </a:r>
            <a:endParaRPr lang="en-US" sz="1400">
              <a:latin typeface="Times"/>
              <a:cs typeface="Times"/>
            </a:endParaRPr>
          </a:p>
          <a:p>
            <a:pPr marL="285750" indent="-285750">
              <a:buFont typeface="Arial"/>
              <a:buChar char="•"/>
            </a:pPr>
            <a:r>
              <a:rPr lang="en-US" sz="1400">
                <a:latin typeface="Times"/>
                <a:cs typeface="Times"/>
              </a:rPr>
              <a:t>Identify crash hotspots such as dangerous intersections, rural roads, and high-traffic highways.</a:t>
            </a:r>
            <a:endParaRPr lang="en-US" sz="1400">
              <a:cs typeface="Times"/>
            </a:endParaRPr>
          </a:p>
          <a:p>
            <a:pPr marL="285750" indent="-285750">
              <a:buFont typeface="Arial"/>
              <a:buChar char="•"/>
            </a:pPr>
            <a:r>
              <a:rPr lang="en-US" sz="1400">
                <a:latin typeface="Times"/>
                <a:cs typeface="Times"/>
              </a:rPr>
              <a:t>Analyze contributing factors like weather, road conditions, traffic patterns, and driver behaviors (e.g., speeding, distracted driving).</a:t>
            </a:r>
            <a:endParaRPr lang="en-US" sz="1400">
              <a:cs typeface="Times"/>
            </a:endParaRPr>
          </a:p>
          <a:p>
            <a:endParaRPr lang="en-US" sz="1400" b="1">
              <a:latin typeface="Times"/>
              <a:cs typeface="Times"/>
            </a:endParaRPr>
          </a:p>
          <a:p>
            <a:r>
              <a:rPr lang="en-US" sz="1400" b="1">
                <a:latin typeface="Times"/>
                <a:cs typeface="Times"/>
              </a:rPr>
              <a:t>Severity</a:t>
            </a:r>
            <a:endParaRPr lang="en-US" sz="1400">
              <a:latin typeface="Times"/>
              <a:cs typeface="Times"/>
            </a:endParaRPr>
          </a:p>
          <a:p>
            <a:pPr marL="285750" indent="-285750">
              <a:buFont typeface="Arial"/>
              <a:buChar char="•"/>
            </a:pPr>
            <a:r>
              <a:rPr lang="en-US" sz="1400">
                <a:latin typeface="Times"/>
                <a:cs typeface="Times"/>
              </a:rPr>
              <a:t>Investigate factors that increase crash severity, including impaired or distracted driving and poor weather conditions.</a:t>
            </a:r>
            <a:endParaRPr lang="en-US" sz="1400">
              <a:cs typeface="Times"/>
            </a:endParaRPr>
          </a:p>
          <a:p>
            <a:pPr marL="285750" indent="-285750">
              <a:buFont typeface="Arial"/>
              <a:buChar char="•"/>
            </a:pPr>
            <a:r>
              <a:rPr lang="en-US" sz="1400">
                <a:latin typeface="Times"/>
                <a:cs typeface="Times"/>
              </a:rPr>
              <a:t>Prioritize life-saving measures like infrastructure upgrades, traffic signs, and control improvements.</a:t>
            </a:r>
            <a:endParaRPr lang="en-US" sz="1400">
              <a:cs typeface="Times"/>
            </a:endParaRPr>
          </a:p>
          <a:p>
            <a:endParaRPr lang="en-US" sz="1400" b="1">
              <a:latin typeface="Times"/>
              <a:cs typeface="Times"/>
            </a:endParaRPr>
          </a:p>
          <a:p>
            <a:r>
              <a:rPr lang="en-US" sz="1400" b="1">
                <a:latin typeface="Times"/>
                <a:cs typeface="Times"/>
              </a:rPr>
              <a:t>Temporal Patterns</a:t>
            </a:r>
            <a:endParaRPr lang="en-US" sz="1400">
              <a:latin typeface="Times"/>
              <a:cs typeface="Times"/>
            </a:endParaRPr>
          </a:p>
          <a:p>
            <a:pPr marL="285750" indent="-285750">
              <a:buFont typeface="Arial"/>
              <a:buChar char="•"/>
            </a:pPr>
            <a:r>
              <a:rPr lang="en-US" sz="1400">
                <a:latin typeface="Times"/>
                <a:cs typeface="Times"/>
              </a:rPr>
              <a:t>Analyze time-based crash trends during rush hours, late nights, or adverse weather.</a:t>
            </a:r>
            <a:endParaRPr lang="en-US" sz="1400">
              <a:cs typeface="Times"/>
            </a:endParaRPr>
          </a:p>
          <a:p>
            <a:pPr marL="285750" indent="-285750">
              <a:buFont typeface="Arial"/>
              <a:buChar char="•"/>
            </a:pPr>
            <a:r>
              <a:rPr lang="en-US" sz="1400">
                <a:latin typeface="Times"/>
                <a:cs typeface="Times"/>
              </a:rPr>
              <a:t>Recommend safety strategies like adjusting traffic lights and increasing patrols during high-risk periods.</a:t>
            </a:r>
            <a:endParaRPr lang="en-US" sz="1400">
              <a:cs typeface="Times"/>
            </a:endParaRPr>
          </a:p>
          <a:p>
            <a:endParaRPr lang="en-US" sz="1400">
              <a:solidFill>
                <a:srgbClr val="7A6E67"/>
              </a:solidFill>
              <a:latin typeface="Times"/>
              <a:ea typeface="ITC Berkeley Oldstyle Medium" charset="0"/>
              <a:cs typeface="Times"/>
            </a:endParaRPr>
          </a:p>
          <a:p>
            <a:pPr>
              <a:lnSpc>
                <a:spcPct val="150000"/>
              </a:lnSpc>
              <a:spcBef>
                <a:spcPts val="0"/>
              </a:spcBef>
            </a:pPr>
            <a:endParaRPr lang="en-US" sz="1600">
              <a:solidFill>
                <a:srgbClr val="7A6E67"/>
              </a:solidFill>
              <a:latin typeface="ITC Berkeley Oldstyle Medium" charset="0"/>
              <a:ea typeface="ITC Berkeley Oldstyle Medium" charset="0"/>
              <a:cs typeface="ITC Berkeley Oldstyle Medium" charset="0"/>
            </a:endParaRPr>
          </a:p>
        </p:txBody>
      </p:sp>
      <p:sp>
        <p:nvSpPr>
          <p:cNvPr id="11" name="TextBox 10"/>
          <p:cNvSpPr txBox="1"/>
          <p:nvPr/>
        </p:nvSpPr>
        <p:spPr>
          <a:xfrm>
            <a:off x="459633" y="583109"/>
            <a:ext cx="5105400" cy="430887"/>
          </a:xfrm>
          <a:prstGeom prst="rect">
            <a:avLst/>
          </a:prstGeom>
          <a:noFill/>
        </p:spPr>
        <p:txBody>
          <a:bodyPr wrap="square" lIns="91440" tIns="45720" rIns="91440" bIns="45720" rtlCol="0" anchor="t">
            <a:spAutoFit/>
          </a:bodyPr>
          <a:lstStyle/>
          <a:p>
            <a:r>
              <a:rPr lang="en-US" sz="2200" b="1">
                <a:solidFill>
                  <a:srgbClr val="C8102E"/>
                </a:solidFill>
                <a:latin typeface="Univers 75 Black"/>
              </a:rPr>
              <a:t>Challenges to Address</a:t>
            </a:r>
            <a:endParaRPr lang="en-US" sz="2200">
              <a:solidFill>
                <a:srgbClr val="C8102E"/>
              </a:solidFill>
            </a:endParaRPr>
          </a:p>
        </p:txBody>
      </p:sp>
      <p:cxnSp>
        <p:nvCxnSpPr>
          <p:cNvPr id="12" name="Straight Connector 11"/>
          <p:cNvCxnSpPr/>
          <p:nvPr/>
        </p:nvCxnSpPr>
        <p:spPr bwMode="auto">
          <a:xfrm>
            <a:off x="589208" y="11239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spTree>
    <p:extLst>
      <p:ext uri="{BB962C8B-B14F-4D97-AF65-F5344CB8AC3E}">
        <p14:creationId xmlns:p14="http://schemas.microsoft.com/office/powerpoint/2010/main" val="490723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04520" y="1258770"/>
            <a:ext cx="4821514" cy="3514232"/>
          </a:xfrm>
          <a:prstGeom prst="rect">
            <a:avLst/>
          </a:prstGeom>
          <a:noFill/>
        </p:spPr>
        <p:txBody>
          <a:bodyPr wrap="square" lIns="91440" tIns="45720" rIns="91440" bIns="45720" rtlCol="0" anchor="t">
            <a:spAutoFit/>
          </a:bodyPr>
          <a:lstStyle/>
          <a:p>
            <a:r>
              <a:rPr lang="en-US" sz="1400" b="1">
                <a:latin typeface="Times"/>
                <a:cs typeface="Times"/>
              </a:rPr>
              <a:t>Comprehensive Data Analysis</a:t>
            </a:r>
            <a:r>
              <a:rPr lang="en-US" sz="1400">
                <a:latin typeface="Times"/>
                <a:cs typeface="Times"/>
              </a:rPr>
              <a:t>:</a:t>
            </a:r>
            <a:endParaRPr lang="en-US" sz="1400">
              <a:latin typeface="Times New Roman"/>
              <a:cs typeface="Times"/>
            </a:endParaRPr>
          </a:p>
          <a:p>
            <a:pPr>
              <a:buFont typeface="Arial" panose="020B0604020202020204" pitchFamily="34" charset="0"/>
              <a:buChar char="•"/>
            </a:pPr>
            <a:r>
              <a:rPr lang="en-US" sz="1400">
                <a:latin typeface="Times"/>
                <a:cs typeface="Times"/>
              </a:rPr>
              <a:t>Examine correlations between crash severity and factors like road conditions, weather patterns, alcohol involvement, and driver behavior.</a:t>
            </a:r>
            <a:endParaRPr lang="en-US">
              <a:cs typeface="Times"/>
            </a:endParaRPr>
          </a:p>
          <a:p>
            <a:pPr>
              <a:buFont typeface="Arial" panose="020B0604020202020204" pitchFamily="34" charset="0"/>
              <a:buChar char="•"/>
            </a:pPr>
            <a:r>
              <a:rPr lang="en-US" sz="1400">
                <a:latin typeface="Times"/>
                <a:cs typeface="Times"/>
              </a:rPr>
              <a:t>Integrate the alcohol usage dataset to analyze its impact on crashes during specific times or events (e.g., holidays, sporting events).</a:t>
            </a:r>
            <a:endParaRPr lang="en-US">
              <a:cs typeface="Times"/>
            </a:endParaRPr>
          </a:p>
          <a:p>
            <a:endParaRPr lang="en-US" sz="1400">
              <a:latin typeface="Times"/>
              <a:cs typeface="Times"/>
            </a:endParaRPr>
          </a:p>
          <a:p>
            <a:r>
              <a:rPr lang="en-US" sz="1400" b="1">
                <a:latin typeface="Times"/>
                <a:cs typeface="Times"/>
              </a:rPr>
              <a:t>Impact and Benefits</a:t>
            </a:r>
            <a:r>
              <a:rPr lang="en-US" sz="1400">
                <a:latin typeface="Times"/>
                <a:cs typeface="Times"/>
              </a:rPr>
              <a:t>:</a:t>
            </a:r>
            <a:endParaRPr lang="en-US">
              <a:cs typeface="Times"/>
            </a:endParaRPr>
          </a:p>
          <a:p>
            <a:pPr>
              <a:buFont typeface="Arial" panose="020B0604020202020204" pitchFamily="34" charset="0"/>
              <a:buChar char="•"/>
            </a:pPr>
            <a:r>
              <a:rPr lang="en-US" sz="1400">
                <a:latin typeface="Times"/>
                <a:cs typeface="Times"/>
              </a:rPr>
              <a:t>Enhance road safety and reduce crash risks.</a:t>
            </a:r>
            <a:endParaRPr lang="en-US">
              <a:cs typeface="Times"/>
            </a:endParaRPr>
          </a:p>
          <a:p>
            <a:pPr>
              <a:buFont typeface="Arial" panose="020B0604020202020204" pitchFamily="34" charset="0"/>
              <a:buChar char="•"/>
            </a:pPr>
            <a:r>
              <a:rPr lang="en-US" sz="1400">
                <a:latin typeface="Times"/>
                <a:cs typeface="Times"/>
              </a:rPr>
              <a:t>Influence transportation infrastructure and alcohol-related policy development.</a:t>
            </a:r>
            <a:endParaRPr lang="en-US">
              <a:cs typeface="Times"/>
            </a:endParaRPr>
          </a:p>
          <a:p>
            <a:pPr>
              <a:buFont typeface="Arial" panose="020B0604020202020204" pitchFamily="34" charset="0"/>
              <a:buChar char="•"/>
            </a:pPr>
            <a:r>
              <a:rPr lang="en-US" sz="1400">
                <a:latin typeface="Times"/>
                <a:cs typeface="Times"/>
              </a:rPr>
              <a:t>Position </a:t>
            </a:r>
            <a:r>
              <a:rPr lang="en-US" sz="1400" i="1">
                <a:latin typeface="Times"/>
                <a:cs typeface="Times"/>
              </a:rPr>
              <a:t>Safe Routes Analytics</a:t>
            </a:r>
            <a:r>
              <a:rPr lang="en-US" sz="1400">
                <a:latin typeface="Times"/>
                <a:cs typeface="Times"/>
              </a:rPr>
              <a:t> as a key contributor to Iowa's safer future.</a:t>
            </a:r>
            <a:endParaRPr lang="en-US">
              <a:cs typeface="Times"/>
            </a:endParaRPr>
          </a:p>
          <a:p>
            <a:pPr marL="285750" indent="-285750">
              <a:lnSpc>
                <a:spcPct val="225000"/>
              </a:lnSpc>
              <a:spcBef>
                <a:spcPts val="0"/>
              </a:spcBef>
              <a:buFont typeface="Arial" panose="020B0604020202020204" pitchFamily="34" charset="0"/>
              <a:buChar char="•"/>
            </a:pPr>
            <a:endParaRPr lang="en-US" sz="1400">
              <a:solidFill>
                <a:srgbClr val="7A6E67"/>
              </a:solidFill>
              <a:latin typeface="Times New Roman"/>
              <a:ea typeface="ITC Berkeley Oldstyle Medium" charset="0"/>
              <a:cs typeface="ITC Berkeley Oldstyle Medium" charset="0"/>
            </a:endParaRPr>
          </a:p>
        </p:txBody>
      </p:sp>
      <p:sp>
        <p:nvSpPr>
          <p:cNvPr id="11" name="TextBox 10"/>
          <p:cNvSpPr txBox="1"/>
          <p:nvPr/>
        </p:nvSpPr>
        <p:spPr>
          <a:xfrm>
            <a:off x="604520" y="583109"/>
            <a:ext cx="5105400" cy="430887"/>
          </a:xfrm>
          <a:prstGeom prst="rect">
            <a:avLst/>
          </a:prstGeom>
          <a:noFill/>
        </p:spPr>
        <p:txBody>
          <a:bodyPr wrap="square" lIns="91440" tIns="45720" rIns="91440" bIns="45720" rtlCol="0" anchor="t">
            <a:spAutoFit/>
          </a:bodyPr>
          <a:lstStyle/>
          <a:p>
            <a:r>
              <a:rPr lang="en-US" sz="2200" b="1">
                <a:solidFill>
                  <a:srgbClr val="C8102E"/>
                </a:solidFill>
                <a:latin typeface="Univers 75 Black"/>
              </a:rPr>
              <a:t>Project Description</a:t>
            </a:r>
            <a:endParaRPr lang="en-US" sz="2200">
              <a:solidFill>
                <a:srgbClr val="C8102E"/>
              </a:solidFill>
            </a:endParaRPr>
          </a:p>
        </p:txBody>
      </p:sp>
      <p:cxnSp>
        <p:nvCxnSpPr>
          <p:cNvPr id="12" name="Straight Connector 11"/>
          <p:cNvCxnSpPr/>
          <p:nvPr/>
        </p:nvCxnSpPr>
        <p:spPr bwMode="auto">
          <a:xfrm>
            <a:off x="685800" y="11239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pic>
        <p:nvPicPr>
          <p:cNvPr id="2" name="Picture 1" descr="A diagram of datasets&#10;&#10;Description automatically generated">
            <a:extLst>
              <a:ext uri="{FF2B5EF4-FFF2-40B4-BE49-F238E27FC236}">
                <a16:creationId xmlns:a16="http://schemas.microsoft.com/office/drawing/2014/main" id="{B4450453-57CB-9119-34C0-AE7F9D58CFA4}"/>
              </a:ext>
            </a:extLst>
          </p:cNvPr>
          <p:cNvPicPr>
            <a:picLocks noChangeAspect="1"/>
          </p:cNvPicPr>
          <p:nvPr/>
        </p:nvPicPr>
        <p:blipFill>
          <a:blip r:embed="rId3"/>
          <a:stretch>
            <a:fillRect/>
          </a:stretch>
        </p:blipFill>
        <p:spPr>
          <a:xfrm>
            <a:off x="4976503" y="1431059"/>
            <a:ext cx="4572000" cy="2697018"/>
          </a:xfrm>
          <a:prstGeom prst="rect">
            <a:avLst/>
          </a:prstGeom>
        </p:spPr>
      </p:pic>
    </p:spTree>
    <p:extLst>
      <p:ext uri="{BB962C8B-B14F-4D97-AF65-F5344CB8AC3E}">
        <p14:creationId xmlns:p14="http://schemas.microsoft.com/office/powerpoint/2010/main" val="150839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p:cNvCxnSpPr/>
          <p:nvPr/>
        </p:nvCxnSpPr>
        <p:spPr bwMode="auto">
          <a:xfrm>
            <a:off x="685800" y="745524"/>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sp>
        <p:nvSpPr>
          <p:cNvPr id="2" name="TextBox 1">
            <a:extLst>
              <a:ext uri="{FF2B5EF4-FFF2-40B4-BE49-F238E27FC236}">
                <a16:creationId xmlns:a16="http://schemas.microsoft.com/office/drawing/2014/main" id="{FF6E0320-19D8-3CBB-67D3-D25465673F49}"/>
              </a:ext>
            </a:extLst>
          </p:cNvPr>
          <p:cNvSpPr txBox="1"/>
          <p:nvPr/>
        </p:nvSpPr>
        <p:spPr>
          <a:xfrm>
            <a:off x="610136" y="354855"/>
            <a:ext cx="274320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b="1">
                <a:solidFill>
                  <a:srgbClr val="C8102E"/>
                </a:solidFill>
                <a:latin typeface="Univers 75 Black"/>
              </a:rPr>
              <a:t>Process Flow</a:t>
            </a:r>
            <a:endParaRPr lang="en-US"/>
          </a:p>
        </p:txBody>
      </p:sp>
      <p:pic>
        <p:nvPicPr>
          <p:cNvPr id="5" name="Picture 4" descr="A diagram of data storage&#10;&#10;Description automatically generated">
            <a:extLst>
              <a:ext uri="{FF2B5EF4-FFF2-40B4-BE49-F238E27FC236}">
                <a16:creationId xmlns:a16="http://schemas.microsoft.com/office/drawing/2014/main" id="{C76FB165-A39A-DB6E-D08A-68E1292090A6}"/>
              </a:ext>
            </a:extLst>
          </p:cNvPr>
          <p:cNvPicPr>
            <a:picLocks noChangeAspect="1"/>
          </p:cNvPicPr>
          <p:nvPr/>
        </p:nvPicPr>
        <p:blipFill>
          <a:blip r:embed="rId3"/>
          <a:stretch>
            <a:fillRect/>
          </a:stretch>
        </p:blipFill>
        <p:spPr>
          <a:xfrm>
            <a:off x="494272" y="783711"/>
            <a:ext cx="8348532" cy="3861828"/>
          </a:xfrm>
          <a:prstGeom prst="rect">
            <a:avLst/>
          </a:prstGeom>
        </p:spPr>
      </p:pic>
    </p:spTree>
    <p:extLst>
      <p:ext uri="{BB962C8B-B14F-4D97-AF65-F5344CB8AC3E}">
        <p14:creationId xmlns:p14="http://schemas.microsoft.com/office/powerpoint/2010/main" val="1931964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26892" y="258744"/>
            <a:ext cx="5105400" cy="430887"/>
          </a:xfrm>
          <a:prstGeom prst="rect">
            <a:avLst/>
          </a:prstGeom>
          <a:noFill/>
        </p:spPr>
        <p:txBody>
          <a:bodyPr wrap="square" lIns="91440" tIns="45720" rIns="91440" bIns="45720" rtlCol="0" anchor="t">
            <a:spAutoFit/>
          </a:bodyPr>
          <a:lstStyle/>
          <a:p>
            <a:r>
              <a:rPr lang="en-US" sz="2200" b="1">
                <a:solidFill>
                  <a:srgbClr val="C8102E"/>
                </a:solidFill>
                <a:latin typeface="Univers 75 Black"/>
              </a:rPr>
              <a:t>Architecture Diagram</a:t>
            </a:r>
            <a:endParaRPr lang="en-US" sz="2200">
              <a:solidFill>
                <a:srgbClr val="C8102E"/>
              </a:solidFill>
            </a:endParaRPr>
          </a:p>
        </p:txBody>
      </p:sp>
      <p:cxnSp>
        <p:nvCxnSpPr>
          <p:cNvPr id="12" name="Straight Connector 11"/>
          <p:cNvCxnSpPr/>
          <p:nvPr/>
        </p:nvCxnSpPr>
        <p:spPr bwMode="auto">
          <a:xfrm>
            <a:off x="500449" y="722356"/>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pic>
        <p:nvPicPr>
          <p:cNvPr id="7" name="Picture 6" descr="A diagram of a company&#10;&#10;Description automatically generated">
            <a:extLst>
              <a:ext uri="{FF2B5EF4-FFF2-40B4-BE49-F238E27FC236}">
                <a16:creationId xmlns:a16="http://schemas.microsoft.com/office/drawing/2014/main" id="{C4ADBA4E-1A76-FAD4-8B94-F887587EB838}"/>
              </a:ext>
            </a:extLst>
          </p:cNvPr>
          <p:cNvPicPr>
            <a:picLocks noChangeAspect="1"/>
          </p:cNvPicPr>
          <p:nvPr/>
        </p:nvPicPr>
        <p:blipFill>
          <a:blip r:embed="rId3"/>
          <a:stretch>
            <a:fillRect/>
          </a:stretch>
        </p:blipFill>
        <p:spPr>
          <a:xfrm>
            <a:off x="7724" y="1502735"/>
            <a:ext cx="9128552" cy="2392886"/>
          </a:xfrm>
          <a:prstGeom prst="rect">
            <a:avLst/>
          </a:prstGeom>
        </p:spPr>
      </p:pic>
    </p:spTree>
    <p:extLst>
      <p:ext uri="{BB962C8B-B14F-4D97-AF65-F5344CB8AC3E}">
        <p14:creationId xmlns:p14="http://schemas.microsoft.com/office/powerpoint/2010/main" val="249793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604520" y="1193510"/>
            <a:ext cx="7701280" cy="2246769"/>
          </a:xfrm>
          <a:prstGeom prst="rect">
            <a:avLst/>
          </a:prstGeom>
          <a:noFill/>
        </p:spPr>
        <p:txBody>
          <a:bodyPr wrap="square" lIns="91440" tIns="45720" rIns="91440" bIns="45720" rtlCol="0" anchor="t">
            <a:spAutoFit/>
          </a:bodyPr>
          <a:lstStyle/>
          <a:p>
            <a:pPr marL="285750" indent="-285750">
              <a:buFont typeface="Arial"/>
              <a:buChar char="•"/>
            </a:pPr>
            <a:r>
              <a:rPr lang="en-IN" sz="1400">
                <a:solidFill>
                  <a:srgbClr val="000000"/>
                </a:solidFill>
                <a:latin typeface="Times"/>
                <a:cs typeface="Times"/>
              </a:rPr>
              <a:t>Assumed all datasets followed the same collection methodology, enabling seamless merging and consistent analysis.</a:t>
            </a:r>
            <a:endParaRPr lang="en-US"/>
          </a:p>
          <a:p>
            <a:pPr marL="285750" indent="-285750">
              <a:buFont typeface="Arial"/>
              <a:buChar char="•"/>
            </a:pPr>
            <a:r>
              <a:rPr lang="en-IN" sz="1400">
                <a:solidFill>
                  <a:srgbClr val="000000"/>
                </a:solidFill>
                <a:latin typeface="Times"/>
                <a:cs typeface="Times"/>
              </a:rPr>
              <a:t>Ensured compatibility by using a unique identifier to link records accurately across datasets.</a:t>
            </a:r>
            <a:endParaRPr lang="en-IN"/>
          </a:p>
          <a:p>
            <a:pPr marL="285750" indent="-285750">
              <a:buFont typeface="Arial"/>
              <a:buChar char="•"/>
            </a:pPr>
            <a:r>
              <a:rPr lang="en-IN" sz="1400">
                <a:solidFill>
                  <a:srgbClr val="000000"/>
                </a:solidFill>
                <a:latin typeface="Times"/>
                <a:cs typeface="Times"/>
              </a:rPr>
              <a:t>Assumed date and time fields were consistently formatted, allowing accurate time-based analysis and visualizations without extensive reformatting.</a:t>
            </a:r>
            <a:endParaRPr lang="en-IN"/>
          </a:p>
          <a:p>
            <a:pPr marL="285750" indent="-285750">
              <a:buFont typeface="Arial"/>
              <a:buChar char="•"/>
            </a:pPr>
            <a:r>
              <a:rPr lang="en-IN" sz="1400">
                <a:solidFill>
                  <a:srgbClr val="000000"/>
                </a:solidFill>
                <a:latin typeface="Times"/>
                <a:cs typeface="Times"/>
              </a:rPr>
              <a:t>Assumed most records included sufficient details about drivers and vehicles, ensuring meaningful analysis with minimal missing data.</a:t>
            </a:r>
            <a:endParaRPr lang="en-IN"/>
          </a:p>
          <a:p>
            <a:pPr marL="285750" indent="-285750">
              <a:buFont typeface="Arial"/>
              <a:buChar char="•"/>
            </a:pPr>
            <a:r>
              <a:rPr lang="en-IN" sz="1400">
                <a:solidFill>
                  <a:srgbClr val="000000"/>
                </a:solidFill>
                <a:latin typeface="Times"/>
                <a:cs typeface="Times"/>
              </a:rPr>
              <a:t>Preserved relationships between datasets during merging, preventing missing or duplicate records and ensuring accurate final analysis.</a:t>
            </a:r>
            <a:endParaRPr lang="en-IN"/>
          </a:p>
          <a:p>
            <a:endParaRPr lang="en-IN" sz="1400">
              <a:solidFill>
                <a:srgbClr val="000000"/>
              </a:solidFill>
              <a:latin typeface="Times"/>
              <a:cs typeface="Times"/>
            </a:endParaRPr>
          </a:p>
        </p:txBody>
      </p:sp>
      <p:sp>
        <p:nvSpPr>
          <p:cNvPr id="11" name="TextBox 10"/>
          <p:cNvSpPr txBox="1"/>
          <p:nvPr/>
        </p:nvSpPr>
        <p:spPr>
          <a:xfrm>
            <a:off x="604520" y="583109"/>
            <a:ext cx="5105400" cy="430887"/>
          </a:xfrm>
          <a:prstGeom prst="rect">
            <a:avLst/>
          </a:prstGeom>
          <a:noFill/>
        </p:spPr>
        <p:txBody>
          <a:bodyPr wrap="square" rtlCol="0">
            <a:spAutoFit/>
          </a:bodyPr>
          <a:lstStyle/>
          <a:p>
            <a:r>
              <a:rPr lang="en-US" sz="2200" b="1">
                <a:solidFill>
                  <a:srgbClr val="C8102E"/>
                </a:solidFill>
                <a:latin typeface="Univers 75 Black" charset="0"/>
                <a:ea typeface="Univers 75 Black" charset="0"/>
                <a:cs typeface="Univers 75 Black" charset="0"/>
              </a:rPr>
              <a:t>Assumptions Made</a:t>
            </a:r>
            <a:endParaRPr lang="en-US" sz="2200">
              <a:solidFill>
                <a:srgbClr val="C8102E"/>
              </a:solidFill>
            </a:endParaRPr>
          </a:p>
        </p:txBody>
      </p:sp>
      <p:cxnSp>
        <p:nvCxnSpPr>
          <p:cNvPr id="12" name="Straight Connector 11"/>
          <p:cNvCxnSpPr/>
          <p:nvPr/>
        </p:nvCxnSpPr>
        <p:spPr bwMode="auto">
          <a:xfrm>
            <a:off x="685800" y="11239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spTree>
    <p:extLst>
      <p:ext uri="{BB962C8B-B14F-4D97-AF65-F5344CB8AC3E}">
        <p14:creationId xmlns:p14="http://schemas.microsoft.com/office/powerpoint/2010/main" val="2851155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583109"/>
            <a:ext cx="5105400" cy="430887"/>
          </a:xfrm>
          <a:prstGeom prst="rect">
            <a:avLst/>
          </a:prstGeom>
          <a:noFill/>
        </p:spPr>
        <p:txBody>
          <a:bodyPr wrap="square" lIns="91440" tIns="45720" rIns="91440" bIns="45720" rtlCol="0" anchor="t">
            <a:spAutoFit/>
          </a:bodyPr>
          <a:lstStyle/>
          <a:p>
            <a:r>
              <a:rPr lang="en-US" sz="2200" b="1">
                <a:solidFill>
                  <a:srgbClr val="C8102E"/>
                </a:solidFill>
                <a:latin typeface="Univers 75 Black"/>
              </a:rPr>
              <a:t>Visualizations</a:t>
            </a:r>
          </a:p>
        </p:txBody>
      </p:sp>
      <p:cxnSp>
        <p:nvCxnSpPr>
          <p:cNvPr id="12" name="Straight Connector 11"/>
          <p:cNvCxnSpPr/>
          <p:nvPr/>
        </p:nvCxnSpPr>
        <p:spPr bwMode="auto">
          <a:xfrm>
            <a:off x="685800" y="11239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pic>
        <p:nvPicPr>
          <p:cNvPr id="3" name="Picture 2" descr="A graph showing a number of vehicles crash&#10;&#10;Description automatically generated">
            <a:extLst>
              <a:ext uri="{FF2B5EF4-FFF2-40B4-BE49-F238E27FC236}">
                <a16:creationId xmlns:a16="http://schemas.microsoft.com/office/drawing/2014/main" id="{4B8C1926-C4DB-0DAE-96F0-CB1F71C47F1E}"/>
              </a:ext>
            </a:extLst>
          </p:cNvPr>
          <p:cNvPicPr>
            <a:picLocks noChangeAspect="1"/>
          </p:cNvPicPr>
          <p:nvPr/>
        </p:nvPicPr>
        <p:blipFill>
          <a:blip r:embed="rId3"/>
          <a:stretch>
            <a:fillRect/>
          </a:stretch>
        </p:blipFill>
        <p:spPr>
          <a:xfrm>
            <a:off x="1698216" y="1162572"/>
            <a:ext cx="6002004" cy="3382028"/>
          </a:xfrm>
          <a:prstGeom prst="rect">
            <a:avLst/>
          </a:prstGeom>
        </p:spPr>
      </p:pic>
    </p:spTree>
    <p:extLst>
      <p:ext uri="{BB962C8B-B14F-4D97-AF65-F5344CB8AC3E}">
        <p14:creationId xmlns:p14="http://schemas.microsoft.com/office/powerpoint/2010/main" val="2878033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604520" y="583109"/>
            <a:ext cx="5105400" cy="430887"/>
          </a:xfrm>
          <a:prstGeom prst="rect">
            <a:avLst/>
          </a:prstGeom>
          <a:noFill/>
        </p:spPr>
        <p:txBody>
          <a:bodyPr wrap="square" lIns="91440" tIns="45720" rIns="91440" bIns="45720" rtlCol="0" anchor="t">
            <a:spAutoFit/>
          </a:bodyPr>
          <a:lstStyle/>
          <a:p>
            <a:r>
              <a:rPr lang="en-US" sz="2200" b="1">
                <a:solidFill>
                  <a:srgbClr val="C8102E"/>
                </a:solidFill>
                <a:latin typeface="Univers 75 Black"/>
              </a:rPr>
              <a:t>Visualizations</a:t>
            </a:r>
          </a:p>
        </p:txBody>
      </p:sp>
      <p:cxnSp>
        <p:nvCxnSpPr>
          <p:cNvPr id="12" name="Straight Connector 11"/>
          <p:cNvCxnSpPr/>
          <p:nvPr/>
        </p:nvCxnSpPr>
        <p:spPr bwMode="auto">
          <a:xfrm>
            <a:off x="685800" y="1123950"/>
            <a:ext cx="7467600" cy="0"/>
          </a:xfrm>
          <a:prstGeom prst="line">
            <a:avLst/>
          </a:prstGeom>
          <a:solidFill>
            <a:schemeClr val="accent1"/>
          </a:solidFill>
          <a:ln w="12700" cap="flat" cmpd="sng" algn="ctr">
            <a:solidFill>
              <a:srgbClr val="F1BE48"/>
            </a:solidFill>
            <a:prstDash val="solid"/>
            <a:round/>
            <a:headEnd type="none" w="med" len="med"/>
            <a:tailEnd type="none" w="med" len="med"/>
          </a:ln>
          <a:effectLst/>
        </p:spPr>
      </p:cxnSp>
      <p:sp>
        <p:nvSpPr>
          <p:cNvPr id="6" name="Text Placeholder 4">
            <a:extLst>
              <a:ext uri="{FF2B5EF4-FFF2-40B4-BE49-F238E27FC236}">
                <a16:creationId xmlns:a16="http://schemas.microsoft.com/office/drawing/2014/main" id="{090A7C43-3FA7-CC23-8EDC-69A2C7D5062A}"/>
              </a:ext>
            </a:extLst>
          </p:cNvPr>
          <p:cNvSpPr txBox="1">
            <a:spLocks/>
          </p:cNvSpPr>
          <p:nvPr/>
        </p:nvSpPr>
        <p:spPr>
          <a:xfrm>
            <a:off x="4316105" y="4755356"/>
            <a:ext cx="4523095" cy="285750"/>
          </a:xfrm>
          <a:prstGeom prst="rect">
            <a:avLst/>
          </a:prstGeom>
        </p:spPr>
        <p:txBody>
          <a:bodyPr/>
          <a:lstStyle>
            <a:lvl1pPr marL="0" indent="0" algn="r" rtl="0" fontAlgn="base">
              <a:spcBef>
                <a:spcPct val="20000"/>
              </a:spcBef>
              <a:spcAft>
                <a:spcPct val="0"/>
              </a:spcAft>
              <a:buClr>
                <a:srgbClr val="CE1126"/>
              </a:buClr>
              <a:buSzPct val="80000"/>
              <a:buFont typeface="Times" charset="0"/>
              <a:buNone/>
              <a:defRPr sz="1600" b="1" i="0" baseline="0">
                <a:solidFill>
                  <a:schemeClr val="bg1"/>
                </a:solidFill>
                <a:latin typeface="Univers 65" charset="0"/>
                <a:ea typeface="Univers 65" charset="0"/>
                <a:cs typeface="Univers 65" charset="0"/>
              </a:defRPr>
            </a:lvl1pPr>
            <a:lvl2pPr marL="742950" indent="-28575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30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2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400" indent="-228600" algn="l" rtl="0" fontAlgn="base">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6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8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90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6200" indent="-228600" algn="l" rtl="0" fontAlgn="base">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a:lstStyle>
          <a:p>
            <a:pPr eaLnBrk="1" hangingPunct="1"/>
            <a:r>
              <a:rPr lang="en-US" sz="1200" kern="0">
                <a:highlight>
                  <a:srgbClr val="C8102E"/>
                </a:highlight>
                <a:latin typeface="Univers 75 Black" charset="0"/>
                <a:ea typeface="Univers 75 Black" charset="0"/>
                <a:cs typeface="Univers 75 Black" charset="0"/>
              </a:rPr>
              <a:t>  MIS 515: Big Data for Business</a:t>
            </a:r>
          </a:p>
        </p:txBody>
      </p:sp>
      <p:pic>
        <p:nvPicPr>
          <p:cNvPr id="3" name="Picture 2" descr="A blue rectangular table with numbers&#10;&#10;Description automatically generated">
            <a:extLst>
              <a:ext uri="{FF2B5EF4-FFF2-40B4-BE49-F238E27FC236}">
                <a16:creationId xmlns:a16="http://schemas.microsoft.com/office/drawing/2014/main" id="{7BE7C07B-213D-8F17-6159-AAC9F2A33757}"/>
              </a:ext>
            </a:extLst>
          </p:cNvPr>
          <p:cNvPicPr>
            <a:picLocks noChangeAspect="1"/>
          </p:cNvPicPr>
          <p:nvPr/>
        </p:nvPicPr>
        <p:blipFill>
          <a:blip r:embed="rId3"/>
          <a:stretch>
            <a:fillRect/>
          </a:stretch>
        </p:blipFill>
        <p:spPr>
          <a:xfrm>
            <a:off x="0" y="1529115"/>
            <a:ext cx="9144000" cy="1897380"/>
          </a:xfrm>
          <a:prstGeom prst="rect">
            <a:avLst/>
          </a:prstGeom>
        </p:spPr>
      </p:pic>
    </p:spTree>
    <p:extLst>
      <p:ext uri="{BB962C8B-B14F-4D97-AF65-F5344CB8AC3E}">
        <p14:creationId xmlns:p14="http://schemas.microsoft.com/office/powerpoint/2010/main" val="152771328"/>
      </p:ext>
    </p:extLst>
  </p:cSld>
  <p:clrMapOvr>
    <a:masterClrMapping/>
  </p:clrMapOvr>
</p:sld>
</file>

<file path=ppt/theme/theme1.xml><?xml version="1.0" encoding="utf-8"?>
<a:theme xmlns:a="http://schemas.openxmlformats.org/drawingml/2006/main" name="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Widescreen-WithoutNumbers_2A" id="{57707441-2D5A-A54C-8319-7F48BA5445C3}" vid="{543CE89C-0ACC-804C-8D73-FB39695733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D67E21D07DE53469EC921C8BAB819FF" ma:contentTypeVersion="4" ma:contentTypeDescription="Create a new document." ma:contentTypeScope="" ma:versionID="ec4912ebdbeb10324e14357e4c1e3348">
  <xsd:schema xmlns:xsd="http://www.w3.org/2001/XMLSchema" xmlns:xs="http://www.w3.org/2001/XMLSchema" xmlns:p="http://schemas.microsoft.com/office/2006/metadata/properties" xmlns:ns2="a67baabe-3362-475f-89ce-a0b994ebd430" targetNamespace="http://schemas.microsoft.com/office/2006/metadata/properties" ma:root="true" ma:fieldsID="3a8e6fa846669e8e177458381b238374" ns2:_="">
    <xsd:import namespace="a67baabe-3362-475f-89ce-a0b994ebd43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7baabe-3362-475f-89ce-a0b994ebd4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5378C1-5AD0-4851-A098-D63E7D25F1C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B24C7D2-7878-4880-AD52-5F659CE53209}">
  <ds:schemaRefs>
    <ds:schemaRef ds:uri="http://schemas.microsoft.com/sharepoint/v3/contenttype/forms"/>
  </ds:schemaRefs>
</ds:datastoreItem>
</file>

<file path=customXml/itemProps3.xml><?xml version="1.0" encoding="utf-8"?>
<ds:datastoreItem xmlns:ds="http://schemas.openxmlformats.org/officeDocument/2006/customXml" ds:itemID="{0A89DFF3-EF1B-471E-A19E-985ADDB77F46}">
  <ds:schemaRefs>
    <ds:schemaRef ds:uri="a67baabe-3362-475f-89ce-a0b994ebd43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Project Presentation</Template>
  <Application>Microsoft Office PowerPoint</Application>
  <PresentationFormat>On-screen Show (16:9)</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PowerPoint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2023-11-06T16:39:35Z</dcterms:created>
  <dcterms:modified xsi:type="dcterms:W3CDTF">2024-11-23T00:50:24Z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0x0101007D67E21D07DE53469EC921C8BAB819FF</vt:lpwstr>
  </property>
</Properties>
</file>