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8" r:id="rId3"/>
    <p:sldId id="290" r:id="rId4"/>
    <p:sldId id="295" r:id="rId5"/>
    <p:sldId id="291" r:id="rId6"/>
    <p:sldId id="292" r:id="rId7"/>
    <p:sldId id="293" r:id="rId8"/>
    <p:sldId id="257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294" r:id="rId21"/>
    <p:sldId id="316" r:id="rId22"/>
    <p:sldId id="317" r:id="rId23"/>
    <p:sldId id="318" r:id="rId24"/>
    <p:sldId id="319" r:id="rId25"/>
    <p:sldId id="296" r:id="rId26"/>
    <p:sldId id="297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9144000" cy="5143500" type="screen16x9"/>
  <p:notesSz cx="6858000" cy="9144000"/>
  <p:embeddedFontLst>
    <p:embeddedFont>
      <p:font typeface="Adelle Sans Devanagari" panose="02000503000000020004" pitchFamily="2" charset="-78"/>
      <p:regular r:id="rId36"/>
      <p:bold r:id="rId37"/>
    </p:embeddedFont>
    <p:embeddedFont>
      <p:font typeface="Anaheim" pitchFamily="2" charset="0"/>
      <p:regular r:id="rId38"/>
      <p:bold r:id="rId39"/>
    </p:embeddedFont>
    <p:embeddedFont>
      <p:font typeface="Changa SemiBold" pitchFamily="2" charset="-78"/>
      <p:regular r:id="rId40"/>
      <p:bold r:id="rId41"/>
    </p:embeddedFont>
    <p:embeddedFont>
      <p:font typeface="Nunito Light" panose="020F0302020204030204" pitchFamily="34" charset="0"/>
      <p:regular r:id="rId42"/>
      <p: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Rubik SemiBold" pitchFamily="2" charset="-79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94ACF-C5C0-487D-A4C6-548BD68EF90C}">
  <a:tblStyle styleId="{C6B94ACF-C5C0-487D-A4C6-548BD68EF9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5C67D0-CA23-480F-A046-73A78363AB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6190"/>
  </p:normalViewPr>
  <p:slideViewPr>
    <p:cSldViewPr snapToGrid="0">
      <p:cViewPr varScale="1">
        <p:scale>
          <a:sx n="164" d="100"/>
          <a:sy n="16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3695754F-1491-B781-1DFF-BA364CE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9DBFC9A2-F1E0-A842-2467-F517FB866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C4C0E0F3-21BE-6AA3-CAE5-68A0A8C942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4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DB21B783-C4EC-D8ED-DEC4-8B59E1ECD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4D461D0B-7616-33F4-F04D-93CEB9B4F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3E2F8623-5E7D-C2A7-4F6A-76DEE16E5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06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16B263DA-080E-1D22-9CDD-04064B61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AFAEFCAC-EAE9-168F-E255-E973282ECA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EB1DA412-957D-C521-CEC7-0721EEB83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2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8706E075-6B97-C4A9-563F-A4FE55A7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31AB7549-3EB5-D3DC-60C3-8CD6BE7A9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586FFC36-975A-D877-D7C1-E91051C6E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53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8E22701-9DB3-D15D-655A-F99AF5EB6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3B9A2819-FF27-C569-9E8E-DB8821416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8684E365-E76D-391A-B64A-03E36DC1D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14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19D9C693-F406-F757-B4D0-1E9B7208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77D6F5F2-5138-4CC2-6C7F-09567F658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1B03B0EB-CCA8-5FA9-3D5B-B5928D50A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69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5E4349D-16DD-A6C1-CB1A-11ED4838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85D8B63B-4836-C614-87C8-7BEF825C6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2106D094-B638-F672-7FF1-FBD448F43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523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4A3CEBCC-889E-0033-A79A-A8322E72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B2B5E88D-C1A0-697E-D164-05F6A4074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3CB7C61B-AAA3-3661-0115-9BE984515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564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FE67414-DA6F-0253-DDA4-E165E0853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08306FE7-1D67-00B4-4DA1-76386ABF0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C82952E6-F1BA-565F-8722-78B9B6936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249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2620299E-B33F-E534-7E56-238C6CE2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911E9599-16E0-A325-77BC-AE517E9C4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7CAAC641-EFF7-1C0F-0DC0-ED7D2F85D9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0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070797D4-CBD5-DC4B-8094-AF71620E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4687825E-1FC0-DCE7-A3B8-E1B4C0CD33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C85837A0-DDF4-AC26-9273-72D66CF6D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95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0FA307C-854A-182B-B80D-CE25CCAC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0529A51C-4ED8-0F53-6025-E0ECC2AAB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5C4A260C-AA74-FAD2-8D1B-2653C6670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51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94509020-4637-C436-4136-01ACE43E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1F7DBACA-FD6D-A2BB-1A55-50E41E63AC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7496602B-DB94-A47E-2D5A-A77B03F4A0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90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2CD06E62-E148-BE9F-5BD2-668D4A2B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81605464-59C4-BE92-1B57-98A9B8497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985CFD97-3DE4-179E-767F-94AD66D1B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16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98188103-A855-F5D5-0EFE-2784B580A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A80777A1-9E08-EFB0-47FF-BC875DD41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B4695FD8-7944-ED44-0E76-849C8B412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70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3FF0096-EC38-28DE-BE98-C965DFFA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57B0DDAE-862C-8EEB-820B-4B0052D56A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C8206893-D16B-CACE-3B55-D423652B7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073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7A15251-864B-19F3-F218-345DF11E0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9B2F8414-BCB8-DD32-E4DB-21CC07291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E0AE6FE5-0AA4-F3A3-212F-9FF97D3B9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554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A59869E6-0D39-AAFF-8729-31E523A16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94E9B01D-268E-2D41-551D-5D2089A96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574891D4-880A-76C0-393F-37F773C8B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265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D1B33431-3391-1BEB-36DE-54D66D89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FC5739BA-5515-09AD-DE92-58D15B609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590CDCB8-51A0-9B18-CA55-4185C4DEF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504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9FB515B6-497A-DA7C-E5E8-D1EADB5E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312534DF-9CE2-F655-1C11-978309E33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C50715A8-E004-FF0D-B643-8DA76F348A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4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E4EB640-972E-72C2-599A-08D36534F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CA6BD164-E8C8-C8D2-EAB7-DF0DB62DBB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A775AB88-8677-B3FE-614A-318F99639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30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039BED4E-69D6-1C0E-C0DF-D923CE43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DD1CD1A0-434C-E940-F96A-286601585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FEB4A5C2-7F8C-25C5-290F-671EC7F6A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906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D73A6445-223D-2BA3-F864-3A7B7AAA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A25F665D-E6D1-0D68-75C1-43EB12BE8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E5985150-F07B-480E-504B-596DE479D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000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ABECE81A-C3FF-56EF-975B-5D7774773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>
            <a:extLst>
              <a:ext uri="{FF2B5EF4-FFF2-40B4-BE49-F238E27FC236}">
                <a16:creationId xmlns:a16="http://schemas.microsoft.com/office/drawing/2014/main" id="{E71944D8-84B7-7AD1-5683-6773D5B21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>
            <a:extLst>
              <a:ext uri="{FF2B5EF4-FFF2-40B4-BE49-F238E27FC236}">
                <a16:creationId xmlns:a16="http://schemas.microsoft.com/office/drawing/2014/main" id="{D9E1E524-5822-A2DE-AFC7-33E70790F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37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F647D83E-249C-836D-2036-71A4392FF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431007ba2_0_215:notes">
            <a:extLst>
              <a:ext uri="{FF2B5EF4-FFF2-40B4-BE49-F238E27FC236}">
                <a16:creationId xmlns:a16="http://schemas.microsoft.com/office/drawing/2014/main" id="{B0BE7DE3-428A-7242-1196-75E7C1CF4F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431007ba2_0_215:notes">
            <a:extLst>
              <a:ext uri="{FF2B5EF4-FFF2-40B4-BE49-F238E27FC236}">
                <a16:creationId xmlns:a16="http://schemas.microsoft.com/office/drawing/2014/main" id="{8E552880-580B-B824-087D-1199225E42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6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6B3484A6-55B0-4285-FAE5-52A2CAF60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F9EC3C3A-7459-1248-62BB-BE11E04C3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2D9FB155-F0FA-E911-8CAE-A72EF7DAB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47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E8FAF129-5B6D-A327-1151-1DB90C6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498F0C4F-F227-0093-D5A6-6849986A17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D37BF203-B696-CE05-EA71-76FCA2389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62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873AA0EC-2D6B-527A-1AF0-CA4C27F76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99FD9B5C-7674-9FC4-BDB4-06221B2096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8E28ABB5-F705-8A5A-FB5D-B909634BAA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7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B8F654BC-24AD-5536-A7BF-563F8E861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22:notes">
            <a:extLst>
              <a:ext uri="{FF2B5EF4-FFF2-40B4-BE49-F238E27FC236}">
                <a16:creationId xmlns:a16="http://schemas.microsoft.com/office/drawing/2014/main" id="{211F6472-E1AE-987C-E553-B71668F69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22:notes">
            <a:extLst>
              <a:ext uri="{FF2B5EF4-FFF2-40B4-BE49-F238E27FC236}">
                <a16:creationId xmlns:a16="http://schemas.microsoft.com/office/drawing/2014/main" id="{4EDEEE83-92E0-B3E1-FCD2-A759CE4FD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54250" y="1357275"/>
            <a:ext cx="4576200" cy="20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54250" y="3310425"/>
            <a:ext cx="457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43850" y="150475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1408050"/>
            <a:ext cx="4151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980750"/>
            <a:ext cx="41517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156975" y="539500"/>
            <a:ext cx="3273900" cy="4064400"/>
          </a:xfrm>
          <a:prstGeom prst="snip1Rect">
            <a:avLst>
              <a:gd name="adj" fmla="val 103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61328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554405" y="1761325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4649257" y="1761328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5483665" y="1761325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2585001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1554405" y="2585000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4649257" y="2585001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5483665" y="2585000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408675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1554405" y="3408674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649257" y="3408675"/>
            <a:ext cx="834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483665" y="3408674"/>
            <a:ext cx="29403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ubik SemiBold"/>
              <a:buNone/>
              <a:defRPr sz="2400"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143850" y="150600"/>
            <a:ext cx="8856300" cy="4842300"/>
          </a:xfrm>
          <a:prstGeom prst="snip2DiagRect">
            <a:avLst>
              <a:gd name="adj1" fmla="val 0"/>
              <a:gd name="adj2" fmla="val 733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10108" y="3526850"/>
            <a:ext cx="1136518" cy="1308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SemiBold"/>
              <a:buNone/>
              <a:defRPr sz="3000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1634461" y="425018"/>
            <a:ext cx="5875077" cy="2856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/>
              <a:t>Прогноз добычных параметров с помощью машинного обучения</a:t>
            </a:r>
            <a:endParaRPr sz="4000" b="1" dirty="0"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5277533" y="4503121"/>
            <a:ext cx="457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Выполнил: Крашенинников Данил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EFF70971-D76E-969E-3FE8-4D674FE5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919D764B-0483-B868-1A0A-34BB067CF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171" y="164540"/>
            <a:ext cx="8815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/>
              <a:t>Регрессия: Прогноз значений на тестовой выборке (</a:t>
            </a:r>
            <a:r>
              <a:rPr lang="en" sz="2000" b="1" dirty="0" err="1"/>
              <a:t>SelectKBest</a:t>
            </a:r>
            <a:r>
              <a:rPr lang="en" sz="2000" b="1" dirty="0"/>
              <a:t>)</a:t>
            </a:r>
            <a:endParaRPr sz="20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C156A1C0-1092-9ADC-A463-AB3C567DD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5" y="676990"/>
            <a:ext cx="1352771" cy="429243"/>
          </a:xfrm>
        </p:spPr>
        <p:txBody>
          <a:bodyPr/>
          <a:lstStyle/>
          <a:p>
            <a:pPr marL="152400" indent="0">
              <a:buNone/>
            </a:pPr>
            <a:r>
              <a:rPr lang="ru-RU" sz="1800" dirty="0"/>
              <a:t>Для </a:t>
            </a:r>
            <a:r>
              <a:rPr lang="en-US" sz="1800" dirty="0"/>
              <a:t>Q</a:t>
            </a:r>
            <a:r>
              <a:rPr lang="ru-RU" sz="1800" dirty="0"/>
              <a:t>ж</a:t>
            </a:r>
          </a:p>
        </p:txBody>
      </p:sp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D9A99DA1-18C9-B944-D5AA-186F6417B874}"/>
              </a:ext>
            </a:extLst>
          </p:cNvPr>
          <p:cNvSpPr txBox="1">
            <a:spLocks/>
          </p:cNvSpPr>
          <p:nvPr/>
        </p:nvSpPr>
        <p:spPr>
          <a:xfrm>
            <a:off x="0" y="2709610"/>
            <a:ext cx="1550998" cy="42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ru-RU" sz="1800" dirty="0"/>
              <a:t>Для </a:t>
            </a:r>
            <a:r>
              <a:rPr lang="ru-RU" sz="1800" dirty="0" err="1"/>
              <a:t>Кпрод</a:t>
            </a:r>
            <a:endParaRPr lang="ru-RU" sz="18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B8F9AE-C403-24AB-6DBB-7166E3D8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3" y="737240"/>
            <a:ext cx="5817977" cy="19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10A3285-7A1C-C440-47C1-278CE6A6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29" y="2821085"/>
            <a:ext cx="5824103" cy="19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40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92C1C7FD-A457-3436-B191-37B4F9A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B3E0B686-22BC-530A-CFA8-7A64D3E29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593" y="144612"/>
            <a:ext cx="8261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Регрессия: </a:t>
            </a:r>
            <a:r>
              <a:rPr lang="ru-RU" dirty="0"/>
              <a:t>Результаты моделей (</a:t>
            </a:r>
            <a:r>
              <a:rPr lang="en" dirty="0" err="1"/>
              <a:t>SelectKBest</a:t>
            </a:r>
            <a:r>
              <a:rPr lang="en" dirty="0"/>
              <a:t>)</a:t>
            </a:r>
            <a:endParaRPr b="1" dirty="0"/>
          </a:p>
        </p:txBody>
      </p:sp>
      <p:graphicFrame>
        <p:nvGraphicFramePr>
          <p:cNvPr id="156" name="Google Shape;156;p30">
            <a:extLst>
              <a:ext uri="{FF2B5EF4-FFF2-40B4-BE49-F238E27FC236}">
                <a16:creationId xmlns:a16="http://schemas.microsoft.com/office/drawing/2014/main" id="{FB6813B5-DED1-012A-E7D0-32C808DDB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11865"/>
              </p:ext>
            </p:extLst>
          </p:nvPr>
        </p:nvGraphicFramePr>
        <p:xfrm>
          <a:off x="313325" y="777728"/>
          <a:ext cx="8574900" cy="2587250"/>
        </p:xfrm>
        <a:graphic>
          <a:graphicData uri="http://schemas.openxmlformats.org/drawingml/2006/table">
            <a:tbl>
              <a:tblPr>
                <a:noFill/>
                <a:tableStyleId>{C6B94ACF-C5C0-487D-A4C6-548BD68EF90C}</a:tableStyleId>
              </a:tblPr>
              <a:tblGrid>
                <a:gridCol w="87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31">
                  <a:extLst>
                    <a:ext uri="{9D8B030D-6E8A-4147-A177-3AD203B41FA5}">
                      <a16:colId xmlns:a16="http://schemas.microsoft.com/office/drawing/2014/main" val="3841699014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249332963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905936866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679244600"/>
                    </a:ext>
                  </a:extLst>
                </a:gridCol>
              </a:tblGrid>
              <a:tr h="464089">
                <a:tc>
                  <a:txBody>
                    <a:bodyPr/>
                    <a:lstStyle/>
                    <a:p>
                      <a:r>
                        <a:rPr lang="ru-RU" sz="1050"/>
                        <a:t>Целевая переменная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Модель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Test MSE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Test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Train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CV R² mean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92">
                <a:tc>
                  <a:txBody>
                    <a:bodyPr/>
                    <a:lstStyle/>
                    <a:p>
                      <a:r>
                        <a:rPr lang="en" sz="1050" b="1"/>
                        <a:t>Q</a:t>
                      </a:r>
                      <a:r>
                        <a:rPr lang="ru-RU" sz="1050" b="1"/>
                        <a:t>ж, м³/сут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11119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0.052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02976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11293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0.011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0.049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11410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0.000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0.049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r>
                        <a:rPr lang="ru-RU" sz="1050" b="1"/>
                        <a:t>Кпрод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4465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0.024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0.108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0.038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4259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0.047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4765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–0.041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0.124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–0.011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7431"/>
                  </a:ext>
                </a:extLst>
              </a:tr>
            </a:tbl>
          </a:graphicData>
        </a:graphic>
      </p:graphicFrame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E013AAD9-A0B9-A598-6468-6990364BBF0A}"/>
              </a:ext>
            </a:extLst>
          </p:cNvPr>
          <p:cNvSpPr txBox="1">
            <a:spLocks/>
          </p:cNvSpPr>
          <p:nvPr/>
        </p:nvSpPr>
        <p:spPr>
          <a:xfrm>
            <a:off x="156736" y="3908572"/>
            <a:ext cx="898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2000" b="1" dirty="0"/>
              <a:t>Вывод:</a:t>
            </a:r>
          </a:p>
          <a:p>
            <a:r>
              <a:rPr lang="ru-RU" sz="2000" dirty="0"/>
              <a:t>Метод </a:t>
            </a:r>
            <a:r>
              <a:rPr lang="en" sz="2000" dirty="0" err="1"/>
              <a:t>SelectKBest</a:t>
            </a:r>
            <a:r>
              <a:rPr lang="en" sz="2000" dirty="0"/>
              <a:t> </a:t>
            </a:r>
            <a:r>
              <a:rPr lang="ru-RU" sz="2000" dirty="0"/>
              <a:t>позволил выбрать признаки с умеренным</a:t>
            </a:r>
          </a:p>
          <a:p>
            <a:r>
              <a:rPr lang="ru-RU" sz="2000" dirty="0"/>
              <a:t>потенциалом. </a:t>
            </a:r>
            <a:r>
              <a:rPr lang="en" sz="2000" dirty="0"/>
              <a:t>Ridge-</a:t>
            </a:r>
            <a:r>
              <a:rPr lang="ru-RU" sz="2000" dirty="0"/>
              <a:t>модель показала наиболее </a:t>
            </a:r>
            <a:r>
              <a:rPr lang="ru-RU" sz="2000" b="1" dirty="0"/>
              <a:t>стабильные результаты</a:t>
            </a:r>
            <a:r>
              <a:rPr lang="ru-RU" sz="2000" dirty="0"/>
              <a:t>,</a:t>
            </a:r>
          </a:p>
          <a:p>
            <a:r>
              <a:rPr lang="ru-RU" sz="2000" dirty="0"/>
              <a:t>однако качество объяснения (</a:t>
            </a:r>
            <a:r>
              <a:rPr lang="en" sz="2000" dirty="0"/>
              <a:t>R²) </a:t>
            </a:r>
            <a:r>
              <a:rPr lang="ru-RU" sz="2000" dirty="0"/>
              <a:t>по-прежнему </a:t>
            </a:r>
            <a:r>
              <a:rPr lang="ru-RU" sz="2000" b="1" dirty="0"/>
              <a:t>остается невысоким</a:t>
            </a:r>
            <a:r>
              <a:rPr lang="ru-RU" sz="2000" dirty="0"/>
              <a:t>.</a:t>
            </a:r>
          </a:p>
          <a:p>
            <a:r>
              <a:rPr lang="ru-RU" sz="2000" dirty="0"/>
              <a:t>Возможна частичная </a:t>
            </a:r>
            <a:r>
              <a:rPr lang="ru-RU" sz="2000" dirty="0" err="1"/>
              <a:t>переобученность</a:t>
            </a:r>
            <a:r>
              <a:rPr lang="ru-RU" sz="2000" dirty="0"/>
              <a:t> на </a:t>
            </a:r>
            <a:r>
              <a:rPr lang="en" sz="2000" dirty="0"/>
              <a:t>Ridge </a:t>
            </a:r>
            <a:r>
              <a:rPr lang="ru-RU" sz="2000" dirty="0"/>
              <a:t>для </a:t>
            </a:r>
            <a:r>
              <a:rPr lang="ru-RU" sz="2000" dirty="0" err="1"/>
              <a:t>Кпрод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9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E826683E-472F-9629-542A-C103B52F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0D89E5A0-0642-E925-9BF7-4AF2C5F564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835" y="747327"/>
            <a:ext cx="8599290" cy="419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800" b="1" dirty="0"/>
              <a:t>Цель:</a:t>
            </a:r>
            <a:r>
              <a:rPr lang="ru-RU" sz="1800" dirty="0"/>
              <a:t> Использовать алгоритм </a:t>
            </a:r>
            <a:r>
              <a:rPr lang="en" sz="1800" dirty="0"/>
              <a:t>Boruta </a:t>
            </a:r>
            <a:r>
              <a:rPr lang="ru-RU" sz="1800" dirty="0"/>
              <a:t>для автоматического отбора значимых признаков перед обучением моделей линейной регрессии.</a:t>
            </a:r>
            <a:endParaRPr lang="ru-RU" sz="1800" b="1" dirty="0"/>
          </a:p>
          <a:p>
            <a:pPr marL="152400" indent="0">
              <a:buNone/>
            </a:pPr>
            <a:r>
              <a:rPr lang="ru-RU" sz="1800" b="1" dirty="0"/>
              <a:t>Выбранные признаки (</a:t>
            </a:r>
            <a:r>
              <a:rPr lang="en" sz="1800" b="1" dirty="0"/>
              <a:t>Q</a:t>
            </a:r>
            <a:r>
              <a:rPr lang="ru-RU" sz="1800" b="1" dirty="0"/>
              <a:t>ж, м³/</a:t>
            </a:r>
            <a:r>
              <a:rPr lang="ru-RU" sz="1800" b="1" dirty="0" err="1"/>
              <a:t>сут</a:t>
            </a:r>
            <a:r>
              <a:rPr lang="ru-RU" sz="1800" b="1" dirty="0"/>
              <a:t>):</a:t>
            </a:r>
          </a:p>
          <a:p>
            <a:r>
              <a:rPr lang="ru-RU" sz="1800" dirty="0"/>
              <a:t>Толщина Б-</a:t>
            </a:r>
            <a:r>
              <a:rPr lang="en" sz="1800" dirty="0"/>
              <a:t>Ro</a:t>
            </a:r>
          </a:p>
          <a:p>
            <a:r>
              <a:rPr lang="ru-RU" sz="1800" dirty="0"/>
              <a:t>Расстояние от выклинивания толщи</a:t>
            </a:r>
          </a:p>
          <a:p>
            <a:pPr marL="152400" indent="0">
              <a:buNone/>
            </a:pPr>
            <a:r>
              <a:rPr lang="ru-RU" sz="1800" b="1" dirty="0"/>
              <a:t>Выбранные признаки (</a:t>
            </a:r>
            <a:r>
              <a:rPr lang="ru-RU" sz="1800" b="1" dirty="0" err="1"/>
              <a:t>Кпрод</a:t>
            </a:r>
            <a:r>
              <a:rPr lang="ru-RU" sz="1800" b="1" dirty="0"/>
              <a:t>):</a:t>
            </a:r>
          </a:p>
          <a:p>
            <a:r>
              <a:rPr lang="ru-RU" sz="1800" dirty="0"/>
              <a:t>Качество коллектора</a:t>
            </a:r>
          </a:p>
          <a:p>
            <a:pPr marL="152400" indent="0">
              <a:buNone/>
            </a:pPr>
            <a:r>
              <a:rPr lang="ru-RU" sz="1800" b="1" dirty="0"/>
              <a:t>Как работает </a:t>
            </a:r>
            <a:r>
              <a:rPr lang="en" sz="1800" b="1" dirty="0"/>
              <a:t>Boruta:</a:t>
            </a:r>
            <a:br>
              <a:rPr lang="en" sz="1800" dirty="0"/>
            </a:br>
            <a:r>
              <a:rPr lang="ru-RU" sz="1800" dirty="0"/>
              <a:t>Метод использует модель </a:t>
            </a:r>
            <a:r>
              <a:rPr lang="en" sz="1800" dirty="0"/>
              <a:t>Random Forest </a:t>
            </a:r>
            <a:r>
              <a:rPr lang="ru-RU" sz="1800" dirty="0"/>
              <a:t>и добавляет к каждому признаку его случайную "теневую" копию (перемешанные значения). Затем сравнивает важность исходного признака с теневыми. Если признак стабильно показывает большую важность, чем любые тени — он считается значимым. Этот процесс повторяется многократно для устойчивого отбора.</a:t>
            </a:r>
            <a:endParaRPr lang="en" sz="18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E5073A1D-50E4-8675-16A5-FC941187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7021" y="181021"/>
            <a:ext cx="91837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Регрессия: </a:t>
            </a:r>
            <a:r>
              <a:rPr lang="ru-RU" sz="2400" b="1" dirty="0"/>
              <a:t>Отбор признаков с помощью </a:t>
            </a:r>
            <a:r>
              <a:rPr lang="en" sz="2400" dirty="0"/>
              <a:t>Boruta</a:t>
            </a:r>
            <a:endParaRPr sz="2300" b="1" dirty="0"/>
          </a:p>
        </p:txBody>
      </p:sp>
    </p:spTree>
    <p:extLst>
      <p:ext uri="{BB962C8B-B14F-4D97-AF65-F5344CB8AC3E}">
        <p14:creationId xmlns:p14="http://schemas.microsoft.com/office/powerpoint/2010/main" val="339704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DE365799-51F7-C22C-2E6A-039A218E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7DEC5807-99FE-6C86-3F75-D9966F6ECA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171" y="164540"/>
            <a:ext cx="8815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/>
              <a:t>Регрессия: Прогноз значений на тестовой выборке (</a:t>
            </a:r>
            <a:r>
              <a:rPr lang="en-US" sz="2000" b="1" dirty="0"/>
              <a:t>Boruta</a:t>
            </a:r>
            <a:r>
              <a:rPr lang="en" sz="2000" b="1" dirty="0"/>
              <a:t>)</a:t>
            </a:r>
            <a:endParaRPr sz="20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08EA7482-1A4B-D077-C8C5-B8D96CD0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5" y="676990"/>
            <a:ext cx="1352771" cy="429243"/>
          </a:xfrm>
        </p:spPr>
        <p:txBody>
          <a:bodyPr/>
          <a:lstStyle/>
          <a:p>
            <a:pPr marL="152400" indent="0">
              <a:buNone/>
            </a:pPr>
            <a:r>
              <a:rPr lang="ru-RU" sz="1800" dirty="0"/>
              <a:t>Для </a:t>
            </a:r>
            <a:r>
              <a:rPr lang="en-US" sz="1800" dirty="0"/>
              <a:t>Q</a:t>
            </a:r>
            <a:r>
              <a:rPr lang="ru-RU" sz="1800" dirty="0"/>
              <a:t>ж</a:t>
            </a:r>
          </a:p>
        </p:txBody>
      </p:sp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FB07E278-6CB8-28BD-D78F-17AC9900EFF4}"/>
              </a:ext>
            </a:extLst>
          </p:cNvPr>
          <p:cNvSpPr txBox="1">
            <a:spLocks/>
          </p:cNvSpPr>
          <p:nvPr/>
        </p:nvSpPr>
        <p:spPr>
          <a:xfrm>
            <a:off x="0" y="2709610"/>
            <a:ext cx="1550998" cy="42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ru-RU" sz="1800" dirty="0"/>
              <a:t>Для </a:t>
            </a:r>
            <a:r>
              <a:rPr lang="ru-RU" sz="1800" dirty="0" err="1"/>
              <a:t>Кпрод</a:t>
            </a:r>
            <a:endParaRPr lang="ru-RU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55CA32-09CF-0BBF-275D-B88C1F7E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29" y="732727"/>
            <a:ext cx="6669300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D518802-23E3-65C1-9065-36555D9F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29" y="2769242"/>
            <a:ext cx="6673530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71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6F88D27C-962C-0969-29A9-1523C5A5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830CD664-3D06-5548-8B6E-5555BBAFC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593" y="144612"/>
            <a:ext cx="8261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Регрессия: </a:t>
            </a:r>
            <a:r>
              <a:rPr lang="ru-RU" dirty="0"/>
              <a:t>Результаты моделей (</a:t>
            </a:r>
            <a:r>
              <a:rPr lang="en" dirty="0"/>
              <a:t>Boruta)</a:t>
            </a:r>
            <a:endParaRPr b="1" dirty="0"/>
          </a:p>
        </p:txBody>
      </p:sp>
      <p:graphicFrame>
        <p:nvGraphicFramePr>
          <p:cNvPr id="156" name="Google Shape;156;p30">
            <a:extLst>
              <a:ext uri="{FF2B5EF4-FFF2-40B4-BE49-F238E27FC236}">
                <a16:creationId xmlns:a16="http://schemas.microsoft.com/office/drawing/2014/main" id="{19BAB736-622A-8472-E534-6F362D80C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615235"/>
              </p:ext>
            </p:extLst>
          </p:nvPr>
        </p:nvGraphicFramePr>
        <p:xfrm>
          <a:off x="306931" y="777728"/>
          <a:ext cx="8581294" cy="2587250"/>
        </p:xfrm>
        <a:graphic>
          <a:graphicData uri="http://schemas.openxmlformats.org/drawingml/2006/table">
            <a:tbl>
              <a:tblPr>
                <a:noFill/>
                <a:tableStyleId>{C6B94ACF-C5C0-487D-A4C6-548BD68EF90C}</a:tableStyleId>
              </a:tblPr>
              <a:tblGrid>
                <a:gridCol w="87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31">
                  <a:extLst>
                    <a:ext uri="{9D8B030D-6E8A-4147-A177-3AD203B41FA5}">
                      <a16:colId xmlns:a16="http://schemas.microsoft.com/office/drawing/2014/main" val="3841699014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249332963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905936866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679244600"/>
                    </a:ext>
                  </a:extLst>
                </a:gridCol>
              </a:tblGrid>
              <a:tr h="464089">
                <a:tc>
                  <a:txBody>
                    <a:bodyPr/>
                    <a:lstStyle/>
                    <a:p>
                      <a:r>
                        <a:rPr lang="ru-RU" sz="1050"/>
                        <a:t>Целевая переменная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Модель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Test MSE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Test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Train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CV R² mean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92">
                <a:tc>
                  <a:txBody>
                    <a:bodyPr/>
                    <a:lstStyle/>
                    <a:p>
                      <a:r>
                        <a:rPr lang="en" sz="1050" b="1"/>
                        <a:t>Q</a:t>
                      </a:r>
                      <a:r>
                        <a:rPr lang="ru-RU" sz="1050" b="1"/>
                        <a:t>ж, м³/сут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11126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0.052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02976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11219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0.017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0.075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0.050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11242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0.015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0.075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0.050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r>
                        <a:rPr lang="ru-RU" sz="1050" b="1"/>
                        <a:t>Кпрод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4249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0.071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0.072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4259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4276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–0.009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7431"/>
                  </a:ext>
                </a:extLst>
              </a:tr>
            </a:tbl>
          </a:graphicData>
        </a:graphic>
      </p:graphicFrame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46561B20-4918-3E25-5CD6-C190B4E19BB2}"/>
              </a:ext>
            </a:extLst>
          </p:cNvPr>
          <p:cNvSpPr txBox="1">
            <a:spLocks/>
          </p:cNvSpPr>
          <p:nvPr/>
        </p:nvSpPr>
        <p:spPr>
          <a:xfrm>
            <a:off x="156736" y="3991700"/>
            <a:ext cx="898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800" b="1" dirty="0"/>
              <a:t>Вывод:</a:t>
            </a:r>
          </a:p>
          <a:p>
            <a:r>
              <a:rPr lang="ru-RU" sz="1800" dirty="0"/>
              <a:t>Метод </a:t>
            </a:r>
            <a:r>
              <a:rPr lang="en" sz="1800" dirty="0"/>
              <a:t>Boruta </a:t>
            </a:r>
            <a:r>
              <a:rPr lang="ru-RU" sz="1800" dirty="0"/>
              <a:t>выделил ключевые признаки: «Толщина Б-</a:t>
            </a:r>
            <a:r>
              <a:rPr lang="en" sz="1800" dirty="0"/>
              <a:t>Ro» </a:t>
            </a:r>
            <a:r>
              <a:rPr lang="ru-RU" sz="1800" dirty="0"/>
              <a:t>и «Расстояние от</a:t>
            </a:r>
          </a:p>
          <a:p>
            <a:r>
              <a:rPr lang="ru-RU" sz="1800" dirty="0"/>
              <a:t>выклинивания толщи» для </a:t>
            </a:r>
            <a:r>
              <a:rPr lang="en" sz="1800" dirty="0"/>
              <a:t>Q</a:t>
            </a:r>
            <a:r>
              <a:rPr lang="ru-RU" sz="1800" dirty="0"/>
              <a:t>ж, «Качество коллектора» для </a:t>
            </a:r>
            <a:r>
              <a:rPr lang="ru-RU" sz="1800" dirty="0" err="1"/>
              <a:t>Кпрод</a:t>
            </a:r>
            <a:r>
              <a:rPr lang="ru-RU" sz="1800" dirty="0"/>
              <a:t>. Несмотря на</a:t>
            </a:r>
          </a:p>
          <a:p>
            <a:r>
              <a:rPr lang="ru-RU" sz="1800" dirty="0"/>
              <a:t>средние метрики, отобранные признаки были использованы в следующей</a:t>
            </a:r>
          </a:p>
          <a:p>
            <a:r>
              <a:rPr lang="ru-RU" sz="1800" dirty="0"/>
              <a:t>гипотезе, что подтверждает ценность этого подхода.</a:t>
            </a:r>
          </a:p>
        </p:txBody>
      </p:sp>
    </p:spTree>
    <p:extLst>
      <p:ext uri="{BB962C8B-B14F-4D97-AF65-F5344CB8AC3E}">
        <p14:creationId xmlns:p14="http://schemas.microsoft.com/office/powerpoint/2010/main" val="136305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BDB11725-6BF0-7CF8-F711-E109BAD8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E88CE379-A111-1090-CED7-F4AA2B1CD9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201" y="888004"/>
            <a:ext cx="8599290" cy="419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2000" b="1" dirty="0"/>
              <a:t>Комбинированный подход:</a:t>
            </a:r>
            <a:endParaRPr lang="ru-RU" sz="2000" dirty="0"/>
          </a:p>
          <a:p>
            <a:r>
              <a:rPr lang="ru-RU" sz="2000" dirty="0"/>
              <a:t>За основу взяты признаки, отобранные </a:t>
            </a:r>
            <a:r>
              <a:rPr lang="en" sz="2000" dirty="0"/>
              <a:t>Boruta:</a:t>
            </a:r>
            <a:br>
              <a:rPr lang="en" sz="2000" dirty="0"/>
            </a:br>
            <a:r>
              <a:rPr lang="en" sz="2000" b="1" dirty="0"/>
              <a:t>«</a:t>
            </a:r>
            <a:r>
              <a:rPr lang="ru-RU" sz="2000" b="1" dirty="0"/>
              <a:t>Толщина Б-</a:t>
            </a:r>
            <a:r>
              <a:rPr lang="en" sz="2000" b="1" dirty="0"/>
              <a:t>Ro», «</a:t>
            </a:r>
            <a:r>
              <a:rPr lang="ru-RU" sz="2000" b="1" dirty="0"/>
              <a:t>Расстояние от выклинивания толщи»</a:t>
            </a:r>
            <a:endParaRPr lang="ru-RU" sz="2000" dirty="0"/>
          </a:p>
          <a:p>
            <a:r>
              <a:rPr lang="ru-RU" sz="2000" dirty="0"/>
              <a:t>Проведён перебор всех возможных комбинаций с добавлением ещё 1–3 признаков.</a:t>
            </a:r>
          </a:p>
          <a:p>
            <a:r>
              <a:rPr lang="ru-RU" sz="2000" dirty="0"/>
              <a:t>Использована модель </a:t>
            </a:r>
            <a:r>
              <a:rPr lang="en" sz="2000" b="1" dirty="0"/>
              <a:t>Ridge-</a:t>
            </a:r>
            <a:r>
              <a:rPr lang="ru-RU" sz="2000" b="1" dirty="0"/>
              <a:t>регрессии</a:t>
            </a:r>
            <a:r>
              <a:rPr lang="ru-RU" sz="2000" dirty="0"/>
              <a:t> (с логарифмированием и без).</a:t>
            </a:r>
          </a:p>
          <a:p>
            <a:r>
              <a:rPr lang="ru-RU" sz="2000" dirty="0"/>
              <a:t>Отобраны лучшие сочетания по метрике </a:t>
            </a:r>
            <a:r>
              <a:rPr lang="en" sz="2000" b="1" dirty="0"/>
              <a:t>R² </a:t>
            </a:r>
            <a:r>
              <a:rPr lang="ru-RU" sz="2000" b="1" dirty="0"/>
              <a:t>на тесте</a:t>
            </a:r>
            <a:r>
              <a:rPr lang="ru-RU" sz="2000" dirty="0"/>
              <a:t>.</a:t>
            </a:r>
          </a:p>
          <a:p>
            <a:pPr marL="152400" indent="0">
              <a:buNone/>
            </a:pP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CB8B943C-C10A-C617-CBB4-904DA1584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7948" y="181021"/>
            <a:ext cx="72077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b="1" dirty="0"/>
              <a:t>Регрессия: подбор признаков по </a:t>
            </a:r>
            <a:r>
              <a:rPr lang="en-US" sz="2400" b="1" dirty="0"/>
              <a:t>Q</a:t>
            </a:r>
            <a:r>
              <a:rPr lang="ru-RU" sz="2400" b="1" dirty="0"/>
              <a:t>ж и модель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43587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3CBE4B79-290E-FCFD-C0D3-1052D14B4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BEF8A750-AFA6-750C-D224-2C00BAA8B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477" y="151006"/>
            <a:ext cx="8261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500" b="1" dirty="0"/>
              <a:t>Регрессия: </a:t>
            </a:r>
            <a:r>
              <a:rPr lang="ru-RU" sz="2500" dirty="0"/>
              <a:t>Результаты моделей по </a:t>
            </a:r>
            <a:r>
              <a:rPr lang="en-US" sz="2500" dirty="0"/>
              <a:t>Q</a:t>
            </a:r>
            <a:r>
              <a:rPr lang="ru-RU" sz="2500" dirty="0"/>
              <a:t>ж (авто-подбор</a:t>
            </a:r>
            <a:r>
              <a:rPr lang="en" sz="2500" dirty="0"/>
              <a:t>)</a:t>
            </a:r>
            <a:endParaRPr sz="2500" b="1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4E655D71-4283-F605-8B03-FCD8AD080715}"/>
              </a:ext>
            </a:extLst>
          </p:cNvPr>
          <p:cNvSpPr txBox="1">
            <a:spLocks/>
          </p:cNvSpPr>
          <p:nvPr/>
        </p:nvSpPr>
        <p:spPr>
          <a:xfrm>
            <a:off x="156736" y="3951743"/>
            <a:ext cx="8987264" cy="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800" b="1" dirty="0"/>
              <a:t>Вывод:</a:t>
            </a:r>
          </a:p>
          <a:p>
            <a:r>
              <a:rPr lang="ru-RU" sz="1800" dirty="0"/>
              <a:t>Комбинированный отбор признаков на основе </a:t>
            </a:r>
            <a:r>
              <a:rPr lang="en" sz="1800" dirty="0"/>
              <a:t>Boruta </a:t>
            </a:r>
            <a:r>
              <a:rPr lang="ru-RU" sz="1800" dirty="0"/>
              <a:t>и </a:t>
            </a:r>
            <a:r>
              <a:rPr lang="en" sz="1800" dirty="0"/>
              <a:t>Ridge-</a:t>
            </a:r>
            <a:r>
              <a:rPr lang="ru-RU" sz="1800" dirty="0"/>
              <a:t>модели дал лучший</a:t>
            </a:r>
          </a:p>
          <a:p>
            <a:r>
              <a:rPr lang="ru-RU" sz="1800" dirty="0"/>
              <a:t>результат </a:t>
            </a:r>
            <a:r>
              <a:rPr lang="ru-RU" sz="1800" b="1" dirty="0"/>
              <a:t>без логарифмирования</a:t>
            </a:r>
            <a:r>
              <a:rPr lang="ru-RU" sz="1800" dirty="0"/>
              <a:t> — достигнуто максимальное значение </a:t>
            </a:r>
            <a:r>
              <a:rPr lang="en" sz="1800" dirty="0"/>
              <a:t>R² </a:t>
            </a:r>
            <a:r>
              <a:rPr lang="ru-RU" sz="1800" dirty="0"/>
              <a:t>и</a:t>
            </a:r>
          </a:p>
          <a:p>
            <a:r>
              <a:rPr lang="ru-RU" sz="1800" dirty="0"/>
              <a:t>наилучшее </a:t>
            </a:r>
            <a:r>
              <a:rPr lang="en" sz="1800" dirty="0"/>
              <a:t>MSE.</a:t>
            </a:r>
            <a:endParaRPr lang="ru-RU" sz="18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17814D1-BDAF-5870-5968-2D8EFBF0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04141"/>
              </p:ext>
            </p:extLst>
          </p:nvPr>
        </p:nvGraphicFramePr>
        <p:xfrm>
          <a:off x="441477" y="724844"/>
          <a:ext cx="8015574" cy="2729273"/>
        </p:xfrm>
        <a:graphic>
          <a:graphicData uri="http://schemas.openxmlformats.org/drawingml/2006/table">
            <a:tbl>
              <a:tblPr>
                <a:tableStyleId>{C6B94ACF-C5C0-487D-A4C6-548BD68EF90C}</a:tableStyleId>
              </a:tblPr>
              <a:tblGrid>
                <a:gridCol w="1145082">
                  <a:extLst>
                    <a:ext uri="{9D8B030D-6E8A-4147-A177-3AD203B41FA5}">
                      <a16:colId xmlns:a16="http://schemas.microsoft.com/office/drawing/2014/main" val="2919486409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331610049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2381365464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1354561568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1979037354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3045787717"/>
                    </a:ext>
                  </a:extLst>
                </a:gridCol>
                <a:gridCol w="1145082">
                  <a:extLst>
                    <a:ext uri="{9D8B030D-6E8A-4147-A177-3AD203B41FA5}">
                      <a16:colId xmlns:a16="http://schemas.microsoft.com/office/drawing/2014/main" val="3173791710"/>
                    </a:ext>
                  </a:extLst>
                </a:gridCol>
              </a:tblGrid>
              <a:tr h="433623">
                <a:tc>
                  <a:txBody>
                    <a:bodyPr/>
                    <a:lstStyle/>
                    <a:p>
                      <a:r>
                        <a:rPr lang="ru-RU" sz="1050"/>
                        <a:t>Логарифмирование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Признаки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R² (</a:t>
                      </a:r>
                      <a:r>
                        <a:rPr lang="ru-RU" sz="1050"/>
                        <a:t>тест)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MSE (</a:t>
                      </a:r>
                      <a:r>
                        <a:rPr lang="ru-RU" sz="1050"/>
                        <a:t>тест)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050" dirty="0"/>
                        <a:t>R² (train)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MSE (train)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CV 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767007"/>
                  </a:ext>
                </a:extLst>
              </a:tr>
              <a:tr h="1147825">
                <a:tc>
                  <a:txBody>
                    <a:bodyPr/>
                    <a:lstStyle/>
                    <a:p>
                      <a:r>
                        <a:rPr lang="ru-RU" sz="1050" dirty="0"/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Толщина Б-</a:t>
                      </a:r>
                      <a:r>
                        <a:rPr lang="en" sz="1050"/>
                        <a:t>Ro, </a:t>
                      </a:r>
                      <a:r>
                        <a:rPr lang="ru-RU" sz="1050"/>
                        <a:t>Расстояние от выклинивания толщи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-0.025</a:t>
                      </a:r>
                      <a:endParaRPr lang="ru-RU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11671.7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-0.106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11922.6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082255"/>
                  </a:ext>
                </a:extLst>
              </a:tr>
              <a:tr h="1147825">
                <a:tc>
                  <a:txBody>
                    <a:bodyPr/>
                    <a:lstStyle/>
                    <a:p>
                      <a:r>
                        <a:rPr lang="ru-RU" sz="1050"/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Толщина Б-</a:t>
                      </a:r>
                      <a:r>
                        <a:rPr lang="en" sz="1050"/>
                        <a:t>Ro, </a:t>
                      </a:r>
                      <a:r>
                        <a:rPr lang="ru-RU" sz="1050"/>
                        <a:t>Расстояние от выклинивания толщи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0.031</a:t>
                      </a:r>
                      <a:endParaRPr lang="ru-RU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b="1" dirty="0"/>
                        <a:t>11054.5</a:t>
                      </a:r>
                      <a:endParaRPr lang="ru-RU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9975.2</a:t>
                      </a:r>
                      <a:endParaRPr lang="ru-RU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050" b="1" dirty="0"/>
                        <a:t>0.051</a:t>
                      </a:r>
                      <a:endParaRPr lang="ru-RU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41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02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CA8AFCDB-B10C-8D04-FAB0-A4BA178B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9086601A-DF46-3042-DF43-5C59393C98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2201" y="888004"/>
            <a:ext cx="8599290" cy="216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2000" b="1" dirty="0"/>
              <a:t>Методика:</a:t>
            </a:r>
            <a:endParaRPr lang="ru-RU" sz="2000" dirty="0"/>
          </a:p>
          <a:p>
            <a:r>
              <a:rPr lang="ru-RU" sz="2000" dirty="0"/>
              <a:t>Зафиксирован признак «Качество коллектора» (по </a:t>
            </a:r>
            <a:r>
              <a:rPr lang="en" sz="2000" dirty="0"/>
              <a:t>Boruta).</a:t>
            </a:r>
          </a:p>
          <a:p>
            <a:r>
              <a:rPr lang="ru-RU" sz="2000" dirty="0"/>
              <a:t>Сформированы все возможные комбинации 2–3 признаков из оставшихся.</a:t>
            </a:r>
          </a:p>
          <a:p>
            <a:r>
              <a:rPr lang="ru-RU" sz="2000" dirty="0"/>
              <a:t>Обучена модель </a:t>
            </a:r>
            <a:r>
              <a:rPr lang="en" sz="2000" dirty="0"/>
              <a:t>Ridge </a:t>
            </a:r>
            <a:r>
              <a:rPr lang="ru-RU" sz="2000" dirty="0"/>
              <a:t>с различными параметрами (</a:t>
            </a:r>
            <a:r>
              <a:rPr lang="en" sz="2000" dirty="0"/>
              <a:t>alpha), </a:t>
            </a:r>
            <a:r>
              <a:rPr lang="ru-RU" sz="2000" dirty="0"/>
              <a:t>без логарифмирования целевой переменной.</a:t>
            </a:r>
          </a:p>
          <a:p>
            <a:pPr marL="152400" indent="0">
              <a:buNone/>
            </a:pP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14BD0247-7DB6-BE15-ABEA-037A2D320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553" y="168232"/>
            <a:ext cx="76105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b="1" dirty="0"/>
              <a:t>Регрессия: подбор признаков по </a:t>
            </a:r>
            <a:r>
              <a:rPr lang="ru-RU" sz="2400" b="1" dirty="0" err="1"/>
              <a:t>Кпрод</a:t>
            </a:r>
            <a:r>
              <a:rPr lang="ru-RU" sz="2400" b="1" dirty="0"/>
              <a:t> и модель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5301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EA058564-3353-2CAA-CA43-B93A45354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9FF4D0F1-2571-C20D-50F6-4BDAD7336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71" y="152144"/>
            <a:ext cx="85457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b="1" dirty="0"/>
              <a:t>Регрессия: Результаты моделей по </a:t>
            </a:r>
            <a:r>
              <a:rPr lang="ru-RU" sz="2400" b="1" dirty="0" err="1"/>
              <a:t>Кпрод</a:t>
            </a:r>
            <a:r>
              <a:rPr lang="ru-RU" sz="2400" b="1" dirty="0"/>
              <a:t> (авто-подбор</a:t>
            </a:r>
            <a:r>
              <a:rPr lang="en" sz="2400" b="1" dirty="0"/>
              <a:t>)</a:t>
            </a:r>
            <a:endParaRPr sz="2400" b="1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E38A4EC0-E4C5-01EC-F124-12804CAA949E}"/>
              </a:ext>
            </a:extLst>
          </p:cNvPr>
          <p:cNvSpPr txBox="1">
            <a:spLocks/>
          </p:cNvSpPr>
          <p:nvPr/>
        </p:nvSpPr>
        <p:spPr>
          <a:xfrm>
            <a:off x="78368" y="3958137"/>
            <a:ext cx="8987264" cy="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600" b="1" dirty="0"/>
              <a:t>Вывод:</a:t>
            </a:r>
          </a:p>
          <a:p>
            <a:r>
              <a:rPr lang="ru-RU" sz="1600" dirty="0"/>
              <a:t>Наилучший результат показала модель </a:t>
            </a:r>
            <a:r>
              <a:rPr lang="en" sz="1600" dirty="0"/>
              <a:t>Ridge </a:t>
            </a:r>
            <a:r>
              <a:rPr lang="ru-RU" sz="1600" dirty="0"/>
              <a:t>с признаками </a:t>
            </a:r>
            <a:r>
              <a:rPr lang="ru-RU" sz="1600" b="1" dirty="0"/>
              <a:t>«Качество коллектора»</a:t>
            </a:r>
            <a:r>
              <a:rPr lang="ru-RU" sz="1600" dirty="0"/>
              <a:t>,</a:t>
            </a:r>
          </a:p>
          <a:p>
            <a:r>
              <a:rPr lang="ru-RU" sz="1600" b="1" dirty="0"/>
              <a:t>«Акустический импеданс»</a:t>
            </a:r>
            <a:r>
              <a:rPr lang="ru-RU" sz="1600" dirty="0"/>
              <a:t> и </a:t>
            </a:r>
            <a:r>
              <a:rPr lang="ru-RU" sz="1600" b="1" dirty="0"/>
              <a:t>«Толщина </a:t>
            </a:r>
            <a:r>
              <a:rPr lang="en" sz="1600" b="1" dirty="0"/>
              <a:t>R0–R4»</a:t>
            </a:r>
            <a:r>
              <a:rPr lang="en" sz="1600" dirty="0"/>
              <a:t> </a:t>
            </a:r>
            <a:r>
              <a:rPr lang="ru-RU" sz="1600" dirty="0"/>
              <a:t>без логарифмирования и при </a:t>
            </a:r>
            <a:r>
              <a:rPr lang="en" sz="1600" b="1" dirty="0"/>
              <a:t>alpha = 10</a:t>
            </a:r>
            <a:r>
              <a:rPr lang="en" sz="1600" dirty="0"/>
              <a:t> </a:t>
            </a:r>
            <a:endParaRPr lang="ru-RU" sz="1600" dirty="0"/>
          </a:p>
          <a:p>
            <a:r>
              <a:rPr lang="ru-RU" sz="1600" dirty="0"/>
              <a:t>за счёт оптимального баланса между ошибкой и объясняющей способностью.</a:t>
            </a:r>
          </a:p>
          <a:p>
            <a:r>
              <a:rPr lang="ru-RU" sz="1600" dirty="0"/>
              <a:t>Логарифмирование, напротив, снизило стабильность модели.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827D84D-5C2D-77BF-E85A-2A2F821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26191"/>
              </p:ext>
            </p:extLst>
          </p:nvPr>
        </p:nvGraphicFramePr>
        <p:xfrm>
          <a:off x="332509" y="688206"/>
          <a:ext cx="8389648" cy="2918238"/>
        </p:xfrm>
        <a:graphic>
          <a:graphicData uri="http://schemas.openxmlformats.org/drawingml/2006/table">
            <a:tbl>
              <a:tblPr>
                <a:tableStyleId>{C6B94ACF-C5C0-487D-A4C6-548BD68EF90C}</a:tableStyleId>
              </a:tblPr>
              <a:tblGrid>
                <a:gridCol w="1048706">
                  <a:extLst>
                    <a:ext uri="{9D8B030D-6E8A-4147-A177-3AD203B41FA5}">
                      <a16:colId xmlns:a16="http://schemas.microsoft.com/office/drawing/2014/main" val="593062824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2341120501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28695444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1904513247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2971012408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1828867200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4254656303"/>
                    </a:ext>
                  </a:extLst>
                </a:gridCol>
                <a:gridCol w="1048706">
                  <a:extLst>
                    <a:ext uri="{9D8B030D-6E8A-4147-A177-3AD203B41FA5}">
                      <a16:colId xmlns:a16="http://schemas.microsoft.com/office/drawing/2014/main" val="495420008"/>
                    </a:ext>
                  </a:extLst>
                </a:gridCol>
              </a:tblGrid>
              <a:tr h="208704">
                <a:tc>
                  <a:txBody>
                    <a:bodyPr/>
                    <a:lstStyle/>
                    <a:p>
                      <a:r>
                        <a:rPr lang="ru-RU" sz="800"/>
                        <a:t>Признаки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Alpha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Log(Y)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CV R²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Test R²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Train R²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Test MSE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en" sz="800"/>
                        <a:t>Train MSE</a:t>
                      </a:r>
                    </a:p>
                  </a:txBody>
                  <a:tcPr marL="49274" marR="49274" marT="24637" marB="24637" anchor="ctr"/>
                </a:tc>
                <a:extLst>
                  <a:ext uri="{0D108BD9-81ED-4DB2-BD59-A6C34878D82A}">
                    <a16:rowId xmlns:a16="http://schemas.microsoft.com/office/drawing/2014/main" val="1168067399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sz="800"/>
                        <a:t>Качество коллектора, Расстояние от вреза, Глубина проводки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100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 b="1"/>
                        <a:t>Да</a:t>
                      </a:r>
                      <a:endParaRPr lang="ru-RU" sz="800"/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0.024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-0.023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-0.106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4785.9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8468.5</a:t>
                      </a:r>
                    </a:p>
                  </a:txBody>
                  <a:tcPr marL="49274" marR="49274" marT="24637" marB="24637" anchor="ctr"/>
                </a:tc>
                <a:extLst>
                  <a:ext uri="{0D108BD9-81ED-4DB2-BD59-A6C34878D82A}">
                    <a16:rowId xmlns:a16="http://schemas.microsoft.com/office/drawing/2014/main" val="2676372488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sz="800"/>
                        <a:t>Качество коллектора, Акустический импеданс, Толщина </a:t>
                      </a:r>
                      <a:r>
                        <a:rPr lang="en" sz="800"/>
                        <a:t>R0–R4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100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Нет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0.026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0.126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0.087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4105.7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7659.9</a:t>
                      </a:r>
                    </a:p>
                  </a:txBody>
                  <a:tcPr marL="49274" marR="49274" marT="24637" marB="24637" anchor="ctr"/>
                </a:tc>
                <a:extLst>
                  <a:ext uri="{0D108BD9-81ED-4DB2-BD59-A6C34878D82A}">
                    <a16:rowId xmlns:a16="http://schemas.microsoft.com/office/drawing/2014/main" val="1357644895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sz="800"/>
                        <a:t>Качество коллектора, Акустический импеданс, Толщина </a:t>
                      </a:r>
                      <a:r>
                        <a:rPr lang="en" sz="800"/>
                        <a:t>R0–R4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10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Нет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0.034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 b="1"/>
                        <a:t>0.112</a:t>
                      </a:r>
                      <a:endParaRPr lang="ru-RU" sz="800"/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0.073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4050.8</a:t>
                      </a:r>
                    </a:p>
                  </a:txBody>
                  <a:tcPr marL="49274" marR="49274" marT="24637" marB="24637" anchor="ctr"/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7716.9</a:t>
                      </a:r>
                    </a:p>
                  </a:txBody>
                  <a:tcPr marL="49274" marR="49274" marT="24637" marB="24637" anchor="ctr"/>
                </a:tc>
                <a:extLst>
                  <a:ext uri="{0D108BD9-81ED-4DB2-BD59-A6C34878D82A}">
                    <a16:rowId xmlns:a16="http://schemas.microsoft.com/office/drawing/2014/main" val="351193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3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AF08606-2048-CA03-176F-469789781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5F5651CC-D735-E663-727D-56B447654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171" y="164540"/>
            <a:ext cx="8815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b="1" dirty="0"/>
              <a:t>Регрессия: Прогноз значений на тестовой выборке (авто-подбор</a:t>
            </a:r>
            <a:r>
              <a:rPr lang="en" sz="2000" b="1" dirty="0"/>
              <a:t>)</a:t>
            </a:r>
            <a:endParaRPr sz="20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5F443B19-5759-E959-9964-DE130FB87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287" y="737240"/>
            <a:ext cx="1352771" cy="429243"/>
          </a:xfrm>
        </p:spPr>
        <p:txBody>
          <a:bodyPr/>
          <a:lstStyle/>
          <a:p>
            <a:pPr marL="152400" indent="0">
              <a:buNone/>
            </a:pPr>
            <a:r>
              <a:rPr lang="ru-RU" sz="1800" dirty="0"/>
              <a:t>Для </a:t>
            </a:r>
            <a:r>
              <a:rPr lang="en-US" sz="1800" dirty="0"/>
              <a:t>Q</a:t>
            </a:r>
            <a:r>
              <a:rPr lang="ru-RU" sz="1800" dirty="0"/>
              <a:t>ж</a:t>
            </a:r>
          </a:p>
        </p:txBody>
      </p:sp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0079B951-7ACB-1DF3-E776-A7139D85521C}"/>
              </a:ext>
            </a:extLst>
          </p:cNvPr>
          <p:cNvSpPr txBox="1">
            <a:spLocks/>
          </p:cNvSpPr>
          <p:nvPr/>
        </p:nvSpPr>
        <p:spPr>
          <a:xfrm>
            <a:off x="0" y="2769242"/>
            <a:ext cx="1550998" cy="42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ru-RU" sz="1800" dirty="0"/>
              <a:t>Для </a:t>
            </a:r>
            <a:r>
              <a:rPr lang="ru-RU" sz="1800" dirty="0" err="1"/>
              <a:t>Кпрод</a:t>
            </a:r>
            <a:endParaRPr lang="ru-RU" sz="18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52610C6-6DB7-0827-E8B4-477BBFF7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30" y="2769243"/>
            <a:ext cx="2447850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DF7B0CD-A1C6-2F5D-8F05-EADC9C8BE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079" y="2769242"/>
            <a:ext cx="2447849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83081860-8FED-E848-A289-834CBAF66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928" y="2794922"/>
            <a:ext cx="2447849" cy="18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AD79E1A5-EFFB-6FAB-7EA1-C341DB443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058" y="657955"/>
            <a:ext cx="2716246" cy="203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4F2DDB9-F4E5-AB59-26DE-5B637928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772" y="603422"/>
            <a:ext cx="2862106" cy="214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87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Цель и подход решения</a:t>
            </a:r>
            <a:endParaRPr b="1" dirty="0"/>
          </a:p>
        </p:txBody>
      </p:sp>
      <p:sp>
        <p:nvSpPr>
          <p:cNvPr id="166" name="Google Shape;166;p31"/>
          <p:cNvSpPr txBox="1">
            <a:spLocks noGrp="1"/>
          </p:cNvSpPr>
          <p:nvPr>
            <p:ph type="subTitle" idx="1"/>
          </p:nvPr>
        </p:nvSpPr>
        <p:spPr>
          <a:xfrm>
            <a:off x="521217" y="1862106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Цель: </a:t>
            </a:r>
            <a:r>
              <a:rPr lang="ru-RU" dirty="0"/>
              <a:t>Построить модели для оценки добычной</a:t>
            </a:r>
          </a:p>
          <a:p>
            <a:r>
              <a:rPr lang="ru-RU" dirty="0"/>
              <a:t>эффективности скважин по геофизическим и</a:t>
            </a:r>
          </a:p>
          <a:p>
            <a:r>
              <a:rPr lang="ru-RU" dirty="0"/>
              <a:t>геологическим признакам.</a:t>
            </a:r>
            <a:endParaRPr dirty="0"/>
          </a:p>
        </p:txBody>
      </p:sp>
      <p:sp>
        <p:nvSpPr>
          <p:cNvPr id="24" name="Google Shape;166;p31">
            <a:extLst>
              <a:ext uri="{FF2B5EF4-FFF2-40B4-BE49-F238E27FC236}">
                <a16:creationId xmlns:a16="http://schemas.microsoft.com/office/drawing/2014/main" id="{2634C213-C032-DD9C-152A-7A6B0EDDE4CA}"/>
              </a:ext>
            </a:extLst>
          </p:cNvPr>
          <p:cNvSpPr txBox="1">
            <a:spLocks/>
          </p:cNvSpPr>
          <p:nvPr/>
        </p:nvSpPr>
        <p:spPr>
          <a:xfrm>
            <a:off x="521217" y="3759806"/>
            <a:ext cx="84876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b="1" dirty="0"/>
              <a:t>Подход: </a:t>
            </a:r>
          </a:p>
          <a:p>
            <a:r>
              <a:rPr lang="ru-RU" b="1" dirty="0"/>
              <a:t>Регрессия</a:t>
            </a:r>
            <a:r>
              <a:rPr lang="ru-RU" dirty="0"/>
              <a:t> — прогноз </a:t>
            </a:r>
            <a:r>
              <a:rPr lang="ru-RU" dirty="0" err="1"/>
              <a:t>Кпрод</a:t>
            </a:r>
            <a:r>
              <a:rPr lang="ru-RU" dirty="0"/>
              <a:t> и </a:t>
            </a:r>
            <a:r>
              <a:rPr lang="en" dirty="0"/>
              <a:t>Q</a:t>
            </a:r>
            <a:r>
              <a:rPr lang="ru-RU" dirty="0"/>
              <a:t>ж (м³/</a:t>
            </a:r>
            <a:r>
              <a:rPr lang="ru-RU" dirty="0" err="1"/>
              <a:t>сут</a:t>
            </a:r>
            <a:r>
              <a:rPr lang="ru-RU" dirty="0"/>
              <a:t>)</a:t>
            </a:r>
          </a:p>
          <a:p>
            <a:r>
              <a:rPr lang="ru-RU" b="1" dirty="0"/>
              <a:t>Классификация</a:t>
            </a:r>
            <a:r>
              <a:rPr lang="ru-RU" dirty="0"/>
              <a:t> — бинарное определение</a:t>
            </a:r>
          </a:p>
          <a:p>
            <a:r>
              <a:rPr lang="ru-RU" dirty="0"/>
              <a:t>высокодебитных скважин по </a:t>
            </a:r>
            <a:r>
              <a:rPr lang="en" dirty="0"/>
              <a:t>Q</a:t>
            </a:r>
            <a:r>
              <a:rPr lang="ru-RU" dirty="0"/>
              <a:t>ж(м³/</a:t>
            </a:r>
            <a:r>
              <a:rPr lang="ru-RU" dirty="0" err="1"/>
              <a:t>сут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9C4DFD6B-04BA-610F-79BA-ACED3FFB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62B0E91B-D4A6-4048-9C5A-97F25B57CB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36" y="800975"/>
            <a:ext cx="4673345" cy="151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800" b="1" dirty="0"/>
              <a:t>Новая постановка задачи:</a:t>
            </a:r>
            <a:br>
              <a:rPr lang="ru-RU" sz="1800" dirty="0"/>
            </a:br>
            <a:r>
              <a:rPr lang="ru-RU" sz="1800" dirty="0"/>
              <a:t>Определяем, относится ли дебит жидкости к категории </a:t>
            </a:r>
            <a:r>
              <a:rPr lang="ru-RU" sz="1800" b="1" dirty="0"/>
              <a:t>повышенного значения</a:t>
            </a:r>
            <a:r>
              <a:rPr lang="ru-RU" sz="1800" dirty="0"/>
              <a:t>.</a:t>
            </a: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7401350C-A09F-C7EB-1FC8-EBA976D41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38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1" dirty="0"/>
              <a:t>Переход к классификации</a:t>
            </a:r>
            <a:endParaRPr b="1" dirty="0"/>
          </a:p>
        </p:txBody>
      </p:sp>
      <p:sp>
        <p:nvSpPr>
          <p:cNvPr id="7" name="Google Shape;182;p32">
            <a:extLst>
              <a:ext uri="{FF2B5EF4-FFF2-40B4-BE49-F238E27FC236}">
                <a16:creationId xmlns:a16="http://schemas.microsoft.com/office/drawing/2014/main" id="{092F5CA5-D0F4-1B5F-B547-38ACD192C650}"/>
              </a:ext>
            </a:extLst>
          </p:cNvPr>
          <p:cNvSpPr txBox="1">
            <a:spLocks/>
          </p:cNvSpPr>
          <p:nvPr/>
        </p:nvSpPr>
        <p:spPr>
          <a:xfrm>
            <a:off x="4412140" y="729344"/>
            <a:ext cx="4731860" cy="151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1800" b="1" dirty="0">
                <a:latin typeface=""/>
                <a:cs typeface="Adelle Sans Devanagari" panose="02000503000000020004" pitchFamily="2" charset="-78"/>
              </a:rPr>
              <a:t>Разделение</a:t>
            </a:r>
            <a:r>
              <a:rPr lang="ru-RU" sz="1800" b="1" dirty="0">
                <a:cs typeface="Adelle Sans Devanagari" panose="02000503000000020004" pitchFamily="2" charset="-78"/>
              </a:rPr>
              <a:t> данных:</a:t>
            </a:r>
            <a:endParaRPr lang="ru-RU" sz="1800" dirty="0">
              <a:cs typeface="Adelle Sans Devanagari" panose="02000503000000020004" pitchFamily="2" charset="-78"/>
            </a:endParaRPr>
          </a:p>
          <a:p>
            <a:pPr marL="152400" indent="0">
              <a:buNone/>
            </a:pPr>
            <a:r>
              <a:rPr lang="ru-RU" sz="1800" dirty="0"/>
              <a:t>Данные разбиты на </a:t>
            </a:r>
            <a:r>
              <a:rPr lang="ru-RU" sz="1800" b="1" dirty="0"/>
              <a:t>обучающую и тестовую выборки в соотношении 60/40</a:t>
            </a:r>
            <a:r>
              <a:rPr lang="ru-RU" sz="1800" dirty="0"/>
              <a:t>, что обеспечивает достаточный объём как для обучения, так и для валидации.</a:t>
            </a:r>
            <a:endParaRPr lang="ru-RU" sz="1800" dirty="0">
              <a:cs typeface="Adelle Sans Devanagari" panose="02000503000000020004" pitchFamily="2" charset="-78"/>
            </a:endParaRPr>
          </a:p>
        </p:txBody>
      </p:sp>
      <p:sp>
        <p:nvSpPr>
          <p:cNvPr id="10" name="Google Shape;182;p32">
            <a:extLst>
              <a:ext uri="{FF2B5EF4-FFF2-40B4-BE49-F238E27FC236}">
                <a16:creationId xmlns:a16="http://schemas.microsoft.com/office/drawing/2014/main" id="{5CDB96E8-50AC-581C-B4B0-62DC35494C6B}"/>
              </a:ext>
            </a:extLst>
          </p:cNvPr>
          <p:cNvSpPr txBox="1">
            <a:spLocks/>
          </p:cNvSpPr>
          <p:nvPr/>
        </p:nvSpPr>
        <p:spPr>
          <a:xfrm>
            <a:off x="277053" y="2419270"/>
            <a:ext cx="5859667" cy="16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1800" b="1" dirty="0"/>
              <a:t>Преобразование целевой переменной:</a:t>
            </a:r>
            <a:br>
              <a:rPr lang="ru-RU" sz="1800" dirty="0"/>
            </a:br>
            <a:r>
              <a:rPr lang="ru-RU" sz="1800" dirty="0"/>
              <a:t>Создан бинарный признак </a:t>
            </a:r>
            <a:r>
              <a:rPr lang="en" sz="1800" dirty="0"/>
              <a:t>Q</a:t>
            </a:r>
            <a:r>
              <a:rPr lang="ru-RU" sz="1800" dirty="0"/>
              <a:t>ж_</a:t>
            </a:r>
            <a:r>
              <a:rPr lang="en" sz="1800" dirty="0"/>
              <a:t>class, </a:t>
            </a:r>
            <a:r>
              <a:rPr lang="ru-RU" sz="1800" dirty="0"/>
              <a:t>где:</a:t>
            </a:r>
            <a:br>
              <a:rPr lang="ru-RU" sz="1800" dirty="0"/>
            </a:br>
            <a:r>
              <a:rPr lang="ru-RU" sz="1800" dirty="0"/>
              <a:t>1 — если </a:t>
            </a:r>
            <a:r>
              <a:rPr lang="en" sz="1800" dirty="0"/>
              <a:t>Q</a:t>
            </a:r>
            <a:r>
              <a:rPr lang="ru-RU" sz="1800" dirty="0"/>
              <a:t>ж &gt; 118,</a:t>
            </a:r>
            <a:br>
              <a:rPr lang="ru-RU" sz="1800" dirty="0"/>
            </a:br>
            <a:r>
              <a:rPr lang="ru-RU" sz="1800" dirty="0"/>
              <a:t>0 — иначе.</a:t>
            </a:r>
            <a:br>
              <a:rPr lang="ru-RU" sz="1800" dirty="0"/>
            </a:br>
            <a:r>
              <a:rPr lang="ru-RU" sz="1800" dirty="0"/>
              <a:t>Пороговое значение </a:t>
            </a:r>
            <a:r>
              <a:rPr lang="ru-RU" sz="1800" b="1" dirty="0"/>
              <a:t>118</a:t>
            </a:r>
            <a:r>
              <a:rPr lang="ru-RU" sz="1800" dirty="0"/>
              <a:t> выбрано на основе </a:t>
            </a:r>
            <a:r>
              <a:rPr lang="en" sz="1800" dirty="0" err="1"/>
              <a:t>df.describe</a:t>
            </a:r>
            <a:r>
              <a:rPr lang="en" sz="1800" dirty="0"/>
              <a:t>() —</a:t>
            </a:r>
            <a:r>
              <a:rPr lang="ru-RU" sz="1800" dirty="0"/>
              <a:t> оно чуть выше среднего уровня дебита жидкости в выборке (среднее ≈ </a:t>
            </a:r>
            <a:r>
              <a:rPr lang="ru-RU" sz="1800" b="1" dirty="0"/>
              <a:t>109 м³/</a:t>
            </a:r>
            <a:r>
              <a:rPr lang="ru-RU" sz="1800" b="1" dirty="0" err="1"/>
              <a:t>сут</a:t>
            </a:r>
            <a:r>
              <a:rPr lang="ru-RU" sz="1800" dirty="0"/>
              <a:t>), что позволяет зафиксировать</a:t>
            </a:r>
          </a:p>
          <a:p>
            <a:pPr marL="152400" indent="0">
              <a:buNone/>
            </a:pPr>
            <a:r>
              <a:rPr lang="ru-RU" sz="1800" b="1" dirty="0"/>
              <a:t>высокие значения</a:t>
            </a:r>
            <a:r>
              <a:rPr lang="ru-RU" sz="1800" dirty="0"/>
              <a:t>.</a:t>
            </a:r>
            <a:br>
              <a:rPr lang="ru-RU" sz="1800" dirty="0"/>
            </a:br>
            <a:endParaRPr lang="ru-RU" sz="2000" dirty="0"/>
          </a:p>
          <a:p>
            <a:pPr marL="0" indent="0">
              <a:buSzPts val="1100"/>
              <a:buFont typeface="Nunito Light"/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0AD6D-C3A2-8F9A-F9A2-FE9EAA3BF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93" y="2544699"/>
            <a:ext cx="1381590" cy="240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97DD2B8-DB70-653C-1BCC-D1147E29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4017A242-87BD-1A68-E26E-85A1916970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835" y="747327"/>
            <a:ext cx="8599290" cy="419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2000" b="1" dirty="0"/>
              <a:t>Задача:</a:t>
            </a:r>
            <a:br>
              <a:rPr lang="ru-RU" sz="2000" dirty="0"/>
            </a:br>
            <a:r>
              <a:rPr lang="ru-RU" sz="2000" dirty="0"/>
              <a:t>Оценить, сможет ли метод </a:t>
            </a:r>
            <a:r>
              <a:rPr lang="en" sz="2000" dirty="0"/>
              <a:t>Boruta </a:t>
            </a:r>
            <a:r>
              <a:rPr lang="ru-RU" sz="2000" dirty="0"/>
              <a:t>выделить информативные признаки для бинарной классификации интенсивности дебита жидкости (</a:t>
            </a:r>
            <a:r>
              <a:rPr lang="en" sz="2000" dirty="0"/>
              <a:t>Q</a:t>
            </a:r>
            <a:r>
              <a:rPr lang="ru-RU" sz="2000" dirty="0"/>
              <a:t>ж).</a:t>
            </a:r>
          </a:p>
          <a:p>
            <a:pPr marL="152400" indent="0">
              <a:buNone/>
            </a:pPr>
            <a:r>
              <a:rPr lang="ru-RU" sz="2000" b="1" dirty="0"/>
              <a:t>Результат:</a:t>
            </a:r>
            <a:br>
              <a:rPr lang="ru-RU" sz="2000" dirty="0"/>
            </a:br>
            <a:r>
              <a:rPr lang="ru-RU" sz="2000" dirty="0"/>
              <a:t>Метод отобрал только один признак — «Толщина Б–</a:t>
            </a:r>
            <a:r>
              <a:rPr lang="en" sz="2000" dirty="0"/>
              <a:t>Ro».</a:t>
            </a:r>
          </a:p>
          <a:p>
            <a:pPr marL="152400" indent="0">
              <a:buNone/>
            </a:pPr>
            <a:r>
              <a:rPr lang="ru-RU" sz="2000" b="1" dirty="0"/>
              <a:t>Вывод:</a:t>
            </a:r>
            <a:br>
              <a:rPr lang="ru-RU" sz="2000" dirty="0"/>
            </a:br>
            <a:r>
              <a:rPr lang="ru-RU" sz="2000" dirty="0"/>
              <a:t>Несмотря на то что </a:t>
            </a:r>
            <a:r>
              <a:rPr lang="en" sz="2000" dirty="0"/>
              <a:t>Boruta </a:t>
            </a:r>
            <a:r>
              <a:rPr lang="ru-RU" sz="2000" dirty="0"/>
              <a:t>не дал устойчивого набора признаков, он выделил один потенциально важный признак. «Толщина Б–</a:t>
            </a:r>
            <a:r>
              <a:rPr lang="en" sz="2000" dirty="0"/>
              <a:t>Ro» </a:t>
            </a:r>
            <a:r>
              <a:rPr lang="ru-RU" sz="2000" dirty="0"/>
              <a:t>будет использоваться в последующих экспериментах с комбинированным отбором признаков.</a:t>
            </a:r>
          </a:p>
          <a:p>
            <a:pPr marL="152400" indent="0">
              <a:buNone/>
            </a:pP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457FD4D4-915A-38F7-2FE7-DB87A5FC8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875" y="174627"/>
            <a:ext cx="91837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Классификация: </a:t>
            </a:r>
            <a:r>
              <a:rPr lang="ru-RU" sz="2400" b="1" dirty="0"/>
              <a:t>Отбор признаков с помощью </a:t>
            </a:r>
            <a:r>
              <a:rPr lang="en" sz="2400" dirty="0"/>
              <a:t>Boruta</a:t>
            </a:r>
            <a:endParaRPr sz="2300" b="1" dirty="0"/>
          </a:p>
        </p:txBody>
      </p:sp>
    </p:spTree>
    <p:extLst>
      <p:ext uri="{BB962C8B-B14F-4D97-AF65-F5344CB8AC3E}">
        <p14:creationId xmlns:p14="http://schemas.microsoft.com/office/powerpoint/2010/main" val="124126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EE0612B0-B094-BAD7-F580-A2D70C4BC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77D51303-80AD-D184-551F-CE14DD7AF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835" y="747328"/>
            <a:ext cx="4110417" cy="461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2000" dirty="0"/>
              <a:t>Обучающая выборка (</a:t>
            </a:r>
            <a:r>
              <a:rPr lang="en" sz="2000" dirty="0"/>
              <a:t>train):</a:t>
            </a:r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4061C000-AC1A-C62E-B892-7DF8C603CE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875" y="174627"/>
            <a:ext cx="91837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Классификация: </a:t>
            </a:r>
            <a:r>
              <a:rPr lang="ru-RU" sz="2400" b="1" dirty="0"/>
              <a:t>Классы целевой переменной </a:t>
            </a:r>
            <a:r>
              <a:rPr lang="en" sz="2400" b="1" dirty="0"/>
              <a:t>Q</a:t>
            </a:r>
            <a:r>
              <a:rPr lang="ru-RU" sz="2400" b="1" dirty="0"/>
              <a:t>ж_</a:t>
            </a:r>
            <a:r>
              <a:rPr lang="en" sz="2400" b="1" dirty="0"/>
              <a:t>class</a:t>
            </a:r>
            <a:endParaRPr sz="2300" b="1" dirty="0"/>
          </a:p>
        </p:txBody>
      </p:sp>
      <p:sp>
        <p:nvSpPr>
          <p:cNvPr id="3" name="Google Shape;182;p32">
            <a:extLst>
              <a:ext uri="{FF2B5EF4-FFF2-40B4-BE49-F238E27FC236}">
                <a16:creationId xmlns:a16="http://schemas.microsoft.com/office/drawing/2014/main" id="{DF971C19-FF3D-5111-9037-CBDE7E178CFC}"/>
              </a:ext>
            </a:extLst>
          </p:cNvPr>
          <p:cNvSpPr txBox="1">
            <a:spLocks/>
          </p:cNvSpPr>
          <p:nvPr/>
        </p:nvSpPr>
        <p:spPr>
          <a:xfrm>
            <a:off x="4572000" y="733720"/>
            <a:ext cx="4110417" cy="46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2000" dirty="0"/>
              <a:t>Тестовая выборка (</a:t>
            </a:r>
            <a:r>
              <a:rPr lang="en" sz="2000" dirty="0"/>
              <a:t>test):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14725BA-05AF-5280-EB55-224A5C9B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7" y="1208544"/>
            <a:ext cx="3180772" cy="2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188F797-3FE0-51FB-BD22-4A9D6E69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404" y="1194936"/>
            <a:ext cx="3130481" cy="25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82;p32">
            <a:extLst>
              <a:ext uri="{FF2B5EF4-FFF2-40B4-BE49-F238E27FC236}">
                <a16:creationId xmlns:a16="http://schemas.microsoft.com/office/drawing/2014/main" id="{53647481-5171-829C-B1A9-F63D5B7855EB}"/>
              </a:ext>
            </a:extLst>
          </p:cNvPr>
          <p:cNvSpPr txBox="1">
            <a:spLocks/>
          </p:cNvSpPr>
          <p:nvPr/>
        </p:nvSpPr>
        <p:spPr>
          <a:xfrm>
            <a:off x="370875" y="3573908"/>
            <a:ext cx="8587687" cy="46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2000" b="1" dirty="0"/>
              <a:t>Вывод:</a:t>
            </a:r>
            <a:br>
              <a:rPr lang="ru-RU" sz="2000" dirty="0"/>
            </a:br>
            <a:r>
              <a:rPr lang="ru-RU" sz="2000" dirty="0"/>
              <a:t>Распределение классов умеренно несбалансированно. Класс 0 немного преобладает, но доля класса 1 (~38% в </a:t>
            </a:r>
            <a:r>
              <a:rPr lang="en" sz="2000" dirty="0"/>
              <a:t>train, ~44% </a:t>
            </a:r>
            <a:r>
              <a:rPr lang="ru-RU" sz="2000" dirty="0"/>
              <a:t>в </a:t>
            </a:r>
            <a:r>
              <a:rPr lang="en" sz="2000" dirty="0"/>
              <a:t>test) </a:t>
            </a:r>
            <a:r>
              <a:rPr lang="ru-RU" sz="2000" dirty="0"/>
              <a:t>позволяет обучать модели без искусственного балансирования.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78118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E926D78-323C-1373-DA46-BBCD2507B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2686E7C4-F4D8-6830-88BF-E5632C596F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836" y="747327"/>
            <a:ext cx="4123205" cy="238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indent="260350"/>
            <a:r>
              <a:rPr lang="en" sz="1800" b="1" dirty="0"/>
              <a:t>RFECV</a:t>
            </a:r>
            <a:r>
              <a:rPr lang="en" sz="1800" dirty="0"/>
              <a:t> </a:t>
            </a:r>
            <a:r>
              <a:rPr lang="ru-RU" sz="1800" dirty="0"/>
              <a:t>запускает итеративный процесс:</a:t>
            </a:r>
            <a:br>
              <a:rPr lang="ru-RU" sz="1800" dirty="0"/>
            </a:br>
            <a:r>
              <a:rPr lang="ru-RU" sz="1800" dirty="0"/>
              <a:t>на каждом шаге модель обучается, оценивается по метрике </a:t>
            </a:r>
            <a:r>
              <a:rPr lang="en" sz="1800" dirty="0"/>
              <a:t>F1, </a:t>
            </a:r>
            <a:r>
              <a:rPr lang="ru-RU" sz="1800" dirty="0"/>
              <a:t>и удаляется наименее важный признак.</a:t>
            </a:r>
          </a:p>
          <a:p>
            <a:pPr marL="6350" indent="260350"/>
            <a:r>
              <a:rPr lang="ru-RU" sz="1800" dirty="0"/>
              <a:t>Цикл повторяется до тех пор, пока не найдётся такой набор признаков, при котором модель показывает лучший результат по </a:t>
            </a:r>
            <a:r>
              <a:rPr lang="ru-RU" sz="1800" b="1" dirty="0"/>
              <a:t>кросс-валидации</a:t>
            </a:r>
            <a:r>
              <a:rPr lang="ru-RU" sz="1800" dirty="0"/>
              <a:t>.</a:t>
            </a: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7A5E534D-52AB-0B99-041E-93AC4BC95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875" y="174627"/>
            <a:ext cx="91837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Классификация: </a:t>
            </a:r>
            <a:r>
              <a:rPr lang="ru-RU" sz="2400" b="1" dirty="0"/>
              <a:t>Отбор признаков с помощью </a:t>
            </a:r>
            <a:r>
              <a:rPr lang="en" sz="2400" dirty="0"/>
              <a:t>RFECV</a:t>
            </a:r>
            <a:endParaRPr sz="2300" b="1" dirty="0"/>
          </a:p>
        </p:txBody>
      </p:sp>
      <p:sp>
        <p:nvSpPr>
          <p:cNvPr id="3" name="Google Shape;182;p32">
            <a:extLst>
              <a:ext uri="{FF2B5EF4-FFF2-40B4-BE49-F238E27FC236}">
                <a16:creationId xmlns:a16="http://schemas.microsoft.com/office/drawing/2014/main" id="{4183F280-C7EF-DC9B-A51B-5612022B4A8C}"/>
              </a:ext>
            </a:extLst>
          </p:cNvPr>
          <p:cNvSpPr txBox="1">
            <a:spLocks/>
          </p:cNvSpPr>
          <p:nvPr/>
        </p:nvSpPr>
        <p:spPr>
          <a:xfrm>
            <a:off x="4297041" y="747327"/>
            <a:ext cx="4673123" cy="238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1800" b="1" dirty="0"/>
              <a:t>Выбранные признаки:</a:t>
            </a:r>
            <a:endParaRPr lang="ru-RU" sz="1800" dirty="0"/>
          </a:p>
          <a:p>
            <a:r>
              <a:rPr lang="ru-RU" sz="1800" dirty="0"/>
              <a:t>Качество коллектора</a:t>
            </a:r>
          </a:p>
          <a:p>
            <a:r>
              <a:rPr lang="ru-RU" sz="1800" dirty="0"/>
              <a:t>Акустический импеданс (</a:t>
            </a:r>
            <a:r>
              <a:rPr lang="en" sz="1800" dirty="0"/>
              <a:t>PSTM)</a:t>
            </a:r>
          </a:p>
          <a:p>
            <a:r>
              <a:rPr lang="en" sz="1800" dirty="0"/>
              <a:t>RMS </a:t>
            </a:r>
            <a:r>
              <a:rPr lang="ru-RU" sz="1800" dirty="0"/>
              <a:t>амплитуды</a:t>
            </a:r>
          </a:p>
          <a:p>
            <a:r>
              <a:rPr lang="ru-RU" sz="1800" dirty="0"/>
              <a:t>Расстояния от разломов, вреза, выклинивания</a:t>
            </a:r>
          </a:p>
          <a:p>
            <a:r>
              <a:rPr lang="ru-RU" sz="1800" dirty="0"/>
              <a:t>Глубина проводки</a:t>
            </a:r>
          </a:p>
          <a:p>
            <a:r>
              <a:rPr lang="ru-RU" sz="1800" dirty="0"/>
              <a:t>Толщина Б–</a:t>
            </a:r>
            <a:r>
              <a:rPr lang="en" sz="1800" dirty="0"/>
              <a:t>Ro </a:t>
            </a:r>
            <a:r>
              <a:rPr lang="ru-RU" sz="1800" dirty="0"/>
              <a:t>и </a:t>
            </a:r>
            <a:r>
              <a:rPr lang="en" sz="1800" dirty="0"/>
              <a:t>R0–R4</a:t>
            </a:r>
          </a:p>
          <a:p>
            <a:pPr marL="0" indent="0">
              <a:buSzPts val="1100"/>
              <a:buFont typeface="Nunito Light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3755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09A7EEA7-7010-00A6-C34C-4B8D653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AFEBB95A-BA64-7CDB-2D6A-48C780AD6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68" y="160267"/>
            <a:ext cx="8987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200" b="1" dirty="0"/>
              <a:t>Классификация: Результаты модели с помощью </a:t>
            </a:r>
            <a:r>
              <a:rPr lang="en" sz="2200" dirty="0"/>
              <a:t>RFECV(Q</a:t>
            </a:r>
            <a:r>
              <a:rPr lang="ru-RU" sz="2200" dirty="0"/>
              <a:t>ж_</a:t>
            </a:r>
            <a:r>
              <a:rPr lang="en" sz="2200" dirty="0"/>
              <a:t>class)</a:t>
            </a:r>
            <a:endParaRPr sz="2200" b="1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BA206054-588A-7023-5D10-8B60626A4F00}"/>
              </a:ext>
            </a:extLst>
          </p:cNvPr>
          <p:cNvSpPr txBox="1">
            <a:spLocks/>
          </p:cNvSpPr>
          <p:nvPr/>
        </p:nvSpPr>
        <p:spPr>
          <a:xfrm>
            <a:off x="78368" y="3580867"/>
            <a:ext cx="8987264" cy="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600" b="1" dirty="0"/>
              <a:t>Модель обучалась на признаках, отобранных методом </a:t>
            </a:r>
            <a:r>
              <a:rPr lang="en" sz="1600" b="1" dirty="0"/>
              <a:t>RFECV.</a:t>
            </a:r>
            <a:endParaRPr lang="ru-RU" sz="1600" b="1" dirty="0"/>
          </a:p>
          <a:p>
            <a:r>
              <a:rPr lang="ru-RU" sz="1600" b="1" dirty="0" err="1"/>
              <a:t>Гиперпараметры</a:t>
            </a:r>
            <a:r>
              <a:rPr lang="ru-RU" sz="1600" b="1" dirty="0"/>
              <a:t> подбирались через </a:t>
            </a:r>
            <a:r>
              <a:rPr lang="en" sz="1600" b="1" dirty="0" err="1"/>
              <a:t>GridSearchCV</a:t>
            </a:r>
            <a:r>
              <a:rPr lang="en" sz="1600" b="1" dirty="0"/>
              <a:t> </a:t>
            </a:r>
            <a:r>
              <a:rPr lang="ru-RU" sz="1600" b="1" dirty="0"/>
              <a:t>по метрике </a:t>
            </a:r>
            <a:r>
              <a:rPr lang="en" sz="1600" b="1" dirty="0"/>
              <a:t>F1.</a:t>
            </a:r>
            <a:endParaRPr lang="en" sz="1600" dirty="0"/>
          </a:p>
          <a:p>
            <a:r>
              <a:rPr lang="ru-RU" sz="1600" b="1" dirty="0"/>
              <a:t>Вывод:</a:t>
            </a:r>
          </a:p>
          <a:p>
            <a:r>
              <a:rPr lang="ru-RU" sz="1600" dirty="0"/>
              <a:t>На тестовой выборке метрики заметно ниже — особенно </a:t>
            </a:r>
            <a:r>
              <a:rPr lang="en" sz="1600" dirty="0"/>
              <a:t>Recall </a:t>
            </a:r>
            <a:r>
              <a:rPr lang="ru-RU" sz="1600" dirty="0"/>
              <a:t>и </a:t>
            </a:r>
            <a:r>
              <a:rPr lang="en" sz="1600" dirty="0"/>
              <a:t>F1, </a:t>
            </a:r>
            <a:r>
              <a:rPr lang="ru-RU" sz="1600" dirty="0"/>
              <a:t>что указывает на</a:t>
            </a:r>
          </a:p>
          <a:p>
            <a:r>
              <a:rPr lang="ru-RU" sz="1600" dirty="0"/>
              <a:t>слабую способность модели выявлять положительный класс.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FBD6D2D-491A-A3B1-E779-C3BF63DB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78602"/>
              </p:ext>
            </p:extLst>
          </p:nvPr>
        </p:nvGraphicFramePr>
        <p:xfrm>
          <a:off x="204620" y="825058"/>
          <a:ext cx="8587686" cy="2111156"/>
        </p:xfrm>
        <a:graphic>
          <a:graphicData uri="http://schemas.openxmlformats.org/drawingml/2006/table">
            <a:tbl>
              <a:tblPr>
                <a:tableStyleId>{C6B94ACF-C5C0-487D-A4C6-548BD68EF90C}</a:tableStyleId>
              </a:tblPr>
              <a:tblGrid>
                <a:gridCol w="1431281">
                  <a:extLst>
                    <a:ext uri="{9D8B030D-6E8A-4147-A177-3AD203B41FA5}">
                      <a16:colId xmlns:a16="http://schemas.microsoft.com/office/drawing/2014/main" val="593062824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341120501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8695444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1904513247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971012408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1828867200"/>
                    </a:ext>
                  </a:extLst>
                </a:gridCol>
              </a:tblGrid>
              <a:tr h="21270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Выборка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067399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Обучающая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372488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Тестовая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4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52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ADB85613-0968-E0F0-33E4-51CCA1C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BFB4F7F8-9736-3953-23AC-0BF476A6E5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66" y="210902"/>
            <a:ext cx="89905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200" b="1" dirty="0"/>
              <a:t>Классификация: Результаты модели</a:t>
            </a:r>
            <a:r>
              <a:rPr lang="ru-RU" sz="2200" dirty="0"/>
              <a:t> </a:t>
            </a:r>
            <a:r>
              <a:rPr lang="ru-RU" sz="2200" b="1" dirty="0"/>
              <a:t>с помощью </a:t>
            </a:r>
            <a:r>
              <a:rPr lang="en" sz="2200" dirty="0"/>
              <a:t>RFECV(Q</a:t>
            </a:r>
            <a:r>
              <a:rPr lang="ru-RU" sz="2200" dirty="0"/>
              <a:t>ж_</a:t>
            </a:r>
            <a:r>
              <a:rPr lang="en" sz="2200" dirty="0"/>
              <a:t>class)</a:t>
            </a:r>
            <a:endParaRPr lang="ru-RU" sz="2200" b="1" dirty="0"/>
          </a:p>
        </p:txBody>
      </p:sp>
      <p:sp>
        <p:nvSpPr>
          <p:cNvPr id="3" name="Google Shape;182;p32">
            <a:extLst>
              <a:ext uri="{FF2B5EF4-FFF2-40B4-BE49-F238E27FC236}">
                <a16:creationId xmlns:a16="http://schemas.microsoft.com/office/drawing/2014/main" id="{AD9D4CD5-48A8-E50F-93BB-3BB05928A298}"/>
              </a:ext>
            </a:extLst>
          </p:cNvPr>
          <p:cNvSpPr txBox="1">
            <a:spLocks/>
          </p:cNvSpPr>
          <p:nvPr/>
        </p:nvSpPr>
        <p:spPr>
          <a:xfrm>
            <a:off x="172278" y="783602"/>
            <a:ext cx="2876351" cy="151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en" sz="1800" u="sng" dirty="0"/>
              <a:t>Confusion Matrix</a:t>
            </a:r>
            <a:r>
              <a:rPr lang="ru-RU" sz="1800" u="sng" dirty="0"/>
              <a:t>:</a:t>
            </a:r>
          </a:p>
          <a:p>
            <a:pPr marL="0" indent="0">
              <a:buSzPts val="1100"/>
              <a:buFont typeface="Nunito Light"/>
              <a:buNone/>
            </a:pPr>
            <a:endParaRPr lang="ru-RU" sz="2000" u="sng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C80EF12-C5F0-22FE-D84D-11D63706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" y="1356302"/>
            <a:ext cx="7300431" cy="328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501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4F4D452A-D81F-6347-15A0-91AF1F37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52CF8471-8739-6A55-6D85-04CC807685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305" y="619701"/>
            <a:ext cx="8826313" cy="72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600" dirty="0"/>
              <a:t>Сравнение истинных значений </a:t>
            </a:r>
            <a:r>
              <a:rPr lang="en" sz="1600" dirty="0"/>
              <a:t>Q</a:t>
            </a:r>
            <a:r>
              <a:rPr lang="ru-RU" sz="1600" dirty="0"/>
              <a:t>ж и корректности предсказаний модели по каждой скважине тестовой выборки:</a:t>
            </a:r>
            <a:endParaRPr sz="16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CAEF2F32-F548-57EF-EE0B-C7523C030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43" y="91145"/>
            <a:ext cx="873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/>
              <a:t>Классификация: Результаты модели</a:t>
            </a:r>
            <a:r>
              <a:rPr lang="ru-RU" sz="2000" dirty="0"/>
              <a:t> </a:t>
            </a:r>
            <a:r>
              <a:rPr lang="ru-RU" sz="2000" b="1" dirty="0"/>
              <a:t>с помощью </a:t>
            </a:r>
            <a:r>
              <a:rPr lang="en" sz="2000" dirty="0"/>
              <a:t>RFECV(Q</a:t>
            </a:r>
            <a:r>
              <a:rPr lang="ru-RU" sz="2000" dirty="0"/>
              <a:t>ж_</a:t>
            </a:r>
            <a:r>
              <a:rPr lang="en" sz="2000" dirty="0"/>
              <a:t>class)</a:t>
            </a:r>
            <a:endParaRPr lang="ru-RU" sz="2000" b="1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62CEFB4-E363-2D06-D19F-1915C07C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8" y="1192401"/>
            <a:ext cx="8341302" cy="362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904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89A0E08-85C3-8564-503C-D45111DD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6AD1B5A3-DD4B-22E9-F940-ED71578EDB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305" y="619701"/>
            <a:ext cx="8826313" cy="72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600" dirty="0"/>
              <a:t>Сравнение истинных значений </a:t>
            </a:r>
            <a:r>
              <a:rPr lang="en" sz="1600" dirty="0"/>
              <a:t>Q</a:t>
            </a:r>
            <a:r>
              <a:rPr lang="ru-RU" sz="1600" dirty="0"/>
              <a:t>ж и корректности предсказаний модели по каждой скважине </a:t>
            </a:r>
            <a:r>
              <a:rPr lang="ru-RU" sz="1600" dirty="0" err="1"/>
              <a:t>трейновой</a:t>
            </a:r>
            <a:r>
              <a:rPr lang="ru-RU" sz="1600" dirty="0"/>
              <a:t> выборки:</a:t>
            </a:r>
            <a:endParaRPr sz="16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E425DC5C-4066-3262-6612-9AAC6D328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43" y="91145"/>
            <a:ext cx="873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/>
              <a:t>Классификация: Результаты модели</a:t>
            </a:r>
            <a:r>
              <a:rPr lang="ru-RU" sz="2000" dirty="0"/>
              <a:t> </a:t>
            </a:r>
            <a:r>
              <a:rPr lang="ru-RU" sz="2000" b="1" dirty="0"/>
              <a:t>с помощью </a:t>
            </a:r>
            <a:r>
              <a:rPr lang="en" sz="2000" dirty="0"/>
              <a:t>RFECV(Q</a:t>
            </a:r>
            <a:r>
              <a:rPr lang="ru-RU" sz="2000" dirty="0"/>
              <a:t>ж_</a:t>
            </a:r>
            <a:r>
              <a:rPr lang="en" sz="2000" dirty="0"/>
              <a:t>class)</a:t>
            </a:r>
            <a:endParaRPr lang="ru-RU" sz="2000" b="1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268941-F414-4A7B-9621-253EAF71B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5" y="1192401"/>
            <a:ext cx="8252790" cy="361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144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4BD3C1F9-EE6F-E78F-1860-6AE611CF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7F274257-F545-D609-9181-68F8A55457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3836" y="747327"/>
            <a:ext cx="4123205" cy="2381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800" b="1" dirty="0"/>
              <a:t>Выбранные признаки (с наибольшей положительной корреляцией):</a:t>
            </a:r>
            <a:endParaRPr lang="ru-RU" sz="1800" dirty="0"/>
          </a:p>
          <a:p>
            <a:r>
              <a:rPr lang="ru-RU" sz="1800" dirty="0"/>
              <a:t>Расстояние от вреза</a:t>
            </a:r>
          </a:p>
          <a:p>
            <a:r>
              <a:rPr lang="ru-RU" sz="1800" dirty="0"/>
              <a:t>Расстояние от выклинивания толщи</a:t>
            </a:r>
          </a:p>
          <a:p>
            <a:r>
              <a:rPr lang="ru-RU" sz="1800" dirty="0"/>
              <a:t>Толщина Б–</a:t>
            </a:r>
            <a:r>
              <a:rPr lang="en" sz="1800" dirty="0"/>
              <a:t>Ro</a:t>
            </a:r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344E80CF-8F03-3B34-4D5A-1017F5874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10" y="174627"/>
            <a:ext cx="91837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200" b="1" dirty="0"/>
              <a:t>Классификация: ручной отбор признаков с помощью матрицы</a:t>
            </a:r>
            <a:endParaRPr sz="2200" b="1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4C0F56E1-B16E-6BAC-A702-7A44D17E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00" y="639440"/>
            <a:ext cx="4752886" cy="416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15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08EFE7CF-F149-D819-2673-06C34042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6E0030FE-CB91-0B9F-8C28-4DE492314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66" y="210902"/>
            <a:ext cx="89905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200" b="1" dirty="0"/>
              <a:t>Классификация: ручной отбор признаков с помощью матрицы</a:t>
            </a:r>
          </a:p>
        </p:txBody>
      </p:sp>
      <p:sp>
        <p:nvSpPr>
          <p:cNvPr id="3" name="Google Shape;182;p32">
            <a:extLst>
              <a:ext uri="{FF2B5EF4-FFF2-40B4-BE49-F238E27FC236}">
                <a16:creationId xmlns:a16="http://schemas.microsoft.com/office/drawing/2014/main" id="{7AD21CCD-6044-524D-68AE-3213A1EC4FDE}"/>
              </a:ext>
            </a:extLst>
          </p:cNvPr>
          <p:cNvSpPr txBox="1">
            <a:spLocks/>
          </p:cNvSpPr>
          <p:nvPr/>
        </p:nvSpPr>
        <p:spPr>
          <a:xfrm>
            <a:off x="172278" y="783602"/>
            <a:ext cx="2876351" cy="151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en" sz="1800" u="sng" dirty="0"/>
              <a:t>Confusion Matrix</a:t>
            </a:r>
            <a:r>
              <a:rPr lang="ru-RU" sz="1800" u="sng" dirty="0"/>
              <a:t>:</a:t>
            </a:r>
          </a:p>
          <a:p>
            <a:pPr marL="0" indent="0">
              <a:buSzPts val="1100"/>
              <a:buFont typeface="Nunito Light"/>
              <a:buNone/>
            </a:pPr>
            <a:endParaRPr lang="ru-RU" sz="2000" u="sng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74B5D0A-B256-44D9-D6EB-8261E0FA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238855"/>
            <a:ext cx="7850293" cy="351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D7028701-B55B-77E0-020B-5C4045A6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9B263828-8F2C-22E6-3E59-771646C652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9838" y="161506"/>
            <a:ext cx="8596752" cy="151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sz="2000" b="1" dirty="0"/>
              <a:t>Размер датасета:</a:t>
            </a:r>
            <a:r>
              <a:rPr lang="ru-RU" sz="2000" dirty="0"/>
              <a:t> около 277 наблюдений, признаков: до 41, включая целевые и промежуточные.</a:t>
            </a:r>
          </a:p>
          <a:p>
            <a:pPr marL="152400" indent="0">
              <a:buNone/>
            </a:pPr>
            <a:endParaRPr lang="ru-RU" sz="1800" b="1" dirty="0"/>
          </a:p>
          <a:p>
            <a:pPr marL="0" lvl="0" indent="0">
              <a:buSzPts val="1100"/>
              <a:buNone/>
            </a:pPr>
            <a:r>
              <a:rPr lang="ru-RU" sz="1800" b="1" dirty="0"/>
              <a:t>Типы задач:</a:t>
            </a:r>
            <a:endParaRPr lang="ru-RU" sz="1800" dirty="0"/>
          </a:p>
          <a:p>
            <a:pPr marL="0" lvl="0" indent="0">
              <a:buSzPts val="1100"/>
              <a:buNone/>
            </a:pPr>
            <a:r>
              <a:rPr lang="ru-RU" sz="1800" b="1" dirty="0"/>
              <a:t>Регрессия:</a:t>
            </a:r>
            <a:r>
              <a:rPr lang="ru-RU" sz="1800" dirty="0"/>
              <a:t> прогноз непрерывных параметров:</a:t>
            </a:r>
          </a:p>
          <a:p>
            <a:r>
              <a:rPr lang="ru-RU" sz="1800" b="1" dirty="0"/>
              <a:t>Коэффициент продуктивности (</a:t>
            </a:r>
            <a:r>
              <a:rPr lang="ru-RU" sz="1800" b="1" dirty="0" err="1"/>
              <a:t>Кпрод</a:t>
            </a:r>
            <a:r>
              <a:rPr lang="ru-RU" sz="1800" b="1" dirty="0"/>
              <a:t>)</a:t>
            </a:r>
            <a:endParaRPr lang="ru-RU" sz="1800" dirty="0"/>
          </a:p>
          <a:p>
            <a:r>
              <a:rPr lang="ru-RU" sz="1800" b="1" dirty="0"/>
              <a:t>Дебит жидкости (</a:t>
            </a:r>
            <a:r>
              <a:rPr lang="en" sz="1800" b="1" dirty="0"/>
              <a:t>Q</a:t>
            </a:r>
            <a:r>
              <a:rPr lang="ru-RU" sz="1800" b="1" dirty="0"/>
              <a:t>ж, м³/</a:t>
            </a:r>
            <a:r>
              <a:rPr lang="ru-RU" sz="1800" b="1" dirty="0" err="1"/>
              <a:t>сут</a:t>
            </a:r>
            <a:r>
              <a:rPr lang="ru-RU" sz="1800" b="1" dirty="0"/>
              <a:t>)</a:t>
            </a:r>
          </a:p>
          <a:p>
            <a:pPr marL="152400" indent="0">
              <a:buNone/>
            </a:pPr>
            <a:r>
              <a:rPr lang="ru-RU" sz="1800" b="1" dirty="0"/>
              <a:t>Классификация:</a:t>
            </a:r>
            <a:r>
              <a:rPr lang="ru-RU" sz="1800" dirty="0"/>
              <a:t> бинарное предсказание продуктивности скважины по </a:t>
            </a:r>
            <a:r>
              <a:rPr lang="en" sz="1800" dirty="0"/>
              <a:t>Q</a:t>
            </a:r>
            <a:r>
              <a:rPr lang="ru-RU" sz="1800" dirty="0"/>
              <a:t>ж (</a:t>
            </a:r>
            <a:r>
              <a:rPr lang="en" sz="1800" dirty="0"/>
              <a:t>high/low)</a:t>
            </a:r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82;p32">
            <a:extLst>
              <a:ext uri="{FF2B5EF4-FFF2-40B4-BE49-F238E27FC236}">
                <a16:creationId xmlns:a16="http://schemas.microsoft.com/office/drawing/2014/main" id="{A437898C-C889-1EDE-B3C2-278122C61F17}"/>
              </a:ext>
            </a:extLst>
          </p:cNvPr>
          <p:cNvSpPr txBox="1">
            <a:spLocks/>
          </p:cNvSpPr>
          <p:nvPr/>
        </p:nvSpPr>
        <p:spPr>
          <a:xfrm>
            <a:off x="93246" y="2887600"/>
            <a:ext cx="8833344" cy="151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None/>
            </a:pPr>
            <a:r>
              <a:rPr lang="ru-RU" sz="2000" b="1" dirty="0"/>
              <a:t>Отбор признаков:</a:t>
            </a:r>
            <a:endParaRPr lang="ru-RU" sz="2000" dirty="0"/>
          </a:p>
          <a:p>
            <a:r>
              <a:rPr lang="ru-RU" sz="2000" b="1" dirty="0"/>
              <a:t>Регрессия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ru-RU" sz="2000" dirty="0"/>
              <a:t>Ручной отбор → </a:t>
            </a:r>
            <a:r>
              <a:rPr lang="en" sz="2000" dirty="0" err="1"/>
              <a:t>SelectKBest</a:t>
            </a:r>
            <a:r>
              <a:rPr lang="en" sz="2000" dirty="0"/>
              <a:t> → Boruta → </a:t>
            </a:r>
            <a:r>
              <a:rPr lang="ru-RU" sz="2000" dirty="0"/>
              <a:t>Комбинированный перебор с </a:t>
            </a:r>
            <a:r>
              <a:rPr lang="en" sz="2000" dirty="0"/>
              <a:t>Ridge</a:t>
            </a:r>
          </a:p>
          <a:p>
            <a:r>
              <a:rPr lang="ru-RU" sz="2000" b="1" dirty="0"/>
              <a:t>Классификация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en" sz="2000" dirty="0"/>
              <a:t>Boruta → RFECV → </a:t>
            </a:r>
            <a:r>
              <a:rPr lang="ru-RU" sz="2000" dirty="0"/>
              <a:t>ручной отбор по матрице корреляции</a:t>
            </a:r>
          </a:p>
          <a:p>
            <a:pPr marL="0" indent="0">
              <a:buSzPts val="1100"/>
              <a:buFont typeface="Nunito Light"/>
              <a:buNone/>
            </a:pP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442375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D7FC9DCE-760A-DF10-EC77-C65680E1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F769CA83-581A-3A3C-3C69-CA9385D17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68" y="160267"/>
            <a:ext cx="8987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200" b="1" dirty="0"/>
              <a:t>Классификация: ручной отбор признаков с помощью матрицы</a:t>
            </a:r>
            <a:endParaRPr sz="2200" b="1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37E3F255-6E79-9596-EB03-D9B58188BAC1}"/>
              </a:ext>
            </a:extLst>
          </p:cNvPr>
          <p:cNvSpPr txBox="1">
            <a:spLocks/>
          </p:cNvSpPr>
          <p:nvPr/>
        </p:nvSpPr>
        <p:spPr>
          <a:xfrm>
            <a:off x="78368" y="3574473"/>
            <a:ext cx="8987264" cy="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600" b="1" dirty="0"/>
              <a:t>Модель обучалась на признаках, отобранных вручную по матрице корреляции.</a:t>
            </a:r>
          </a:p>
          <a:p>
            <a:r>
              <a:rPr lang="ru-RU" sz="1600" dirty="0" err="1"/>
              <a:t>Гиперпараметры</a:t>
            </a:r>
            <a:r>
              <a:rPr lang="ru-RU" sz="1600" dirty="0"/>
              <a:t> подбирались автоматически с помощью </a:t>
            </a:r>
            <a:r>
              <a:rPr lang="en" sz="1600" dirty="0" err="1"/>
              <a:t>GridSearchCV</a:t>
            </a:r>
            <a:r>
              <a:rPr lang="en" sz="1600" dirty="0"/>
              <a:t> </a:t>
            </a:r>
            <a:r>
              <a:rPr lang="ru-RU" sz="1600" dirty="0"/>
              <a:t>по метрике </a:t>
            </a:r>
            <a:r>
              <a:rPr lang="en" sz="1600" dirty="0"/>
              <a:t>F1.</a:t>
            </a:r>
          </a:p>
          <a:p>
            <a:r>
              <a:rPr lang="ru-RU" sz="1600" b="1" dirty="0"/>
              <a:t>Вывод:</a:t>
            </a:r>
          </a:p>
          <a:p>
            <a:r>
              <a:rPr lang="ru-RU" sz="1600" dirty="0"/>
              <a:t>Результаты улучшились по всем метрикам — особенно по </a:t>
            </a:r>
            <a:r>
              <a:rPr lang="en" sz="1600" dirty="0"/>
              <a:t>Recall </a:t>
            </a:r>
            <a:r>
              <a:rPr lang="ru-RU" sz="1600" dirty="0"/>
              <a:t>и </a:t>
            </a:r>
            <a:r>
              <a:rPr lang="en" sz="1600" dirty="0"/>
              <a:t>F1 </a:t>
            </a:r>
            <a:r>
              <a:rPr lang="ru-RU" sz="1600" dirty="0"/>
              <a:t>на тесте. Это указывает</a:t>
            </a:r>
          </a:p>
          <a:p>
            <a:r>
              <a:rPr lang="ru-RU" sz="1600" dirty="0"/>
              <a:t>на лучшее выявление положительного класса по сравнению с предыдущими подходами.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968693-76E5-B958-1CC0-30A200466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66355"/>
              </p:ext>
            </p:extLst>
          </p:nvPr>
        </p:nvGraphicFramePr>
        <p:xfrm>
          <a:off x="204620" y="825058"/>
          <a:ext cx="8587686" cy="2111156"/>
        </p:xfrm>
        <a:graphic>
          <a:graphicData uri="http://schemas.openxmlformats.org/drawingml/2006/table">
            <a:tbl>
              <a:tblPr>
                <a:tableStyleId>{C6B94ACF-C5C0-487D-A4C6-548BD68EF90C}</a:tableStyleId>
              </a:tblPr>
              <a:tblGrid>
                <a:gridCol w="1431281">
                  <a:extLst>
                    <a:ext uri="{9D8B030D-6E8A-4147-A177-3AD203B41FA5}">
                      <a16:colId xmlns:a16="http://schemas.microsoft.com/office/drawing/2014/main" val="593062824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341120501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8695444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1904513247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2971012408"/>
                    </a:ext>
                  </a:extLst>
                </a:gridCol>
                <a:gridCol w="1431281">
                  <a:extLst>
                    <a:ext uri="{9D8B030D-6E8A-4147-A177-3AD203B41FA5}">
                      <a16:colId xmlns:a16="http://schemas.microsoft.com/office/drawing/2014/main" val="1828867200"/>
                    </a:ext>
                  </a:extLst>
                </a:gridCol>
              </a:tblGrid>
              <a:tr h="212709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Выборка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067399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Обучающая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372488"/>
                  </a:ext>
                </a:extLst>
              </a:tr>
              <a:tr h="903178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Тестовая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64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963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797D2934-545B-BC84-D269-235CF31E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03070C4B-F03C-8C62-34A7-D398AB4970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305" y="619701"/>
            <a:ext cx="8826313" cy="72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600" dirty="0"/>
              <a:t>Сравнение истинных значений </a:t>
            </a:r>
            <a:r>
              <a:rPr lang="en" sz="1600" dirty="0"/>
              <a:t>Q</a:t>
            </a:r>
            <a:r>
              <a:rPr lang="ru-RU" sz="1600" dirty="0"/>
              <a:t>ж и корректности предсказаний модели по каждой скважине тестовой выборки:</a:t>
            </a:r>
            <a:endParaRPr sz="16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297EF8A0-138A-4AD4-FA8F-1BAAAFFEAB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5928" y="110328"/>
            <a:ext cx="873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/>
              <a:t>Классификация: ручной отбор признаков с помощью матрицы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5E06FADB-0E20-F86E-00F5-878D530B1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1" y="1192401"/>
            <a:ext cx="8035257" cy="35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3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5252DCC-41E2-C079-CD96-9A98FCE55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7653438E-787C-2DA4-A503-28972CFD03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305" y="619701"/>
            <a:ext cx="8826313" cy="726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600" dirty="0"/>
              <a:t>Сравнение истинных значений </a:t>
            </a:r>
            <a:r>
              <a:rPr lang="en" sz="1600" dirty="0"/>
              <a:t>Q</a:t>
            </a:r>
            <a:r>
              <a:rPr lang="ru-RU" sz="1600" dirty="0"/>
              <a:t>ж и корректности предсказаний модели по каждой скважине </a:t>
            </a:r>
            <a:r>
              <a:rPr lang="ru-RU" sz="1600" dirty="0" err="1"/>
              <a:t>трейновой</a:t>
            </a:r>
            <a:r>
              <a:rPr lang="ru-RU" sz="1600" dirty="0"/>
              <a:t> выборки:</a:t>
            </a:r>
            <a:endParaRPr sz="16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F8120F24-5D55-25E3-8768-BFAF9ED45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920" y="129511"/>
            <a:ext cx="87357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b="1" dirty="0"/>
              <a:t>Классификация: ручной отбор признаков с помощью матрицы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E2A74048-03C7-A155-1E1E-DB68D09A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83" y="1192401"/>
            <a:ext cx="8191234" cy="3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8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C6B65678-5D0E-F20F-5881-B136F0EA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>
            <a:extLst>
              <a:ext uri="{FF2B5EF4-FFF2-40B4-BE49-F238E27FC236}">
                <a16:creationId xmlns:a16="http://schemas.microsoft.com/office/drawing/2014/main" id="{6FAF1911-3FBA-A5A7-EE88-74C530466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68" y="160267"/>
            <a:ext cx="89872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200" b="1" dirty="0"/>
              <a:t>Классификация: ручной отбор признаков с помощью матрицы</a:t>
            </a:r>
            <a:endParaRPr sz="2200" b="1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DDAEFCBD-F794-8B6B-F4D7-4856472D504E}"/>
              </a:ext>
            </a:extLst>
          </p:cNvPr>
          <p:cNvSpPr txBox="1">
            <a:spLocks/>
          </p:cNvSpPr>
          <p:nvPr/>
        </p:nvSpPr>
        <p:spPr>
          <a:xfrm>
            <a:off x="78368" y="3742133"/>
            <a:ext cx="8987264" cy="497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1600" b="1" dirty="0"/>
              <a:t>Вывод:</a:t>
            </a:r>
          </a:p>
          <a:p>
            <a:r>
              <a:rPr lang="ru-RU" sz="1600" dirty="0"/>
              <a:t>Регрессионные модели показали крайне низкую точность и высокие ошибки — их</a:t>
            </a:r>
          </a:p>
          <a:p>
            <a:r>
              <a:rPr lang="ru-RU" sz="1600" dirty="0"/>
              <a:t>использование нецелесообразно. Классификация дала более стабильные и понятные</a:t>
            </a:r>
          </a:p>
          <a:p>
            <a:r>
              <a:rPr lang="ru-RU" sz="1600" dirty="0"/>
              <a:t>результаты. Наилучший подход — ручной отбор признаков по корреляции: модель уверенно</a:t>
            </a:r>
          </a:p>
          <a:p>
            <a:r>
              <a:rPr lang="ru-RU" sz="1600" dirty="0"/>
              <a:t>различает классы и демонстрирует лучшие метрики.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3A2BB86-5511-961A-9481-DE423FF03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04530"/>
              </p:ext>
            </p:extLst>
          </p:nvPr>
        </p:nvGraphicFramePr>
        <p:xfrm>
          <a:off x="214213" y="668119"/>
          <a:ext cx="8715573" cy="2591740"/>
        </p:xfrm>
        <a:graphic>
          <a:graphicData uri="http://schemas.openxmlformats.org/drawingml/2006/table">
            <a:tbl>
              <a:tblPr>
                <a:tableStyleId>{4B5C67D0-CA23-480F-A046-73A78363ABFE}</a:tableStyleId>
              </a:tblPr>
              <a:tblGrid>
                <a:gridCol w="968397">
                  <a:extLst>
                    <a:ext uri="{9D8B030D-6E8A-4147-A177-3AD203B41FA5}">
                      <a16:colId xmlns:a16="http://schemas.microsoft.com/office/drawing/2014/main" val="478818531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3627230760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3843654016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1974203840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185002338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2366919004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1373170752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3338161"/>
                    </a:ext>
                  </a:extLst>
                </a:gridCol>
                <a:gridCol w="968397">
                  <a:extLst>
                    <a:ext uri="{9D8B030D-6E8A-4147-A177-3AD203B41FA5}">
                      <a16:colId xmlns:a16="http://schemas.microsoft.com/office/drawing/2014/main" val="793020353"/>
                    </a:ext>
                  </a:extLst>
                </a:gridCol>
              </a:tblGrid>
              <a:tr h="356475">
                <a:tc>
                  <a:txBody>
                    <a:bodyPr/>
                    <a:lstStyle/>
                    <a:p>
                      <a:r>
                        <a:rPr lang="ru-RU" sz="1050"/>
                        <a:t>Подход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Задача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Accuracy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ROC AUC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Precision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Recall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F1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R²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MSE</a:t>
                      </a:r>
                    </a:p>
                  </a:txBody>
                  <a:tcPr marL="85407" marR="85407" marT="42704" marB="42704" anchor="ctr"/>
                </a:tc>
                <a:extLst>
                  <a:ext uri="{0D108BD9-81ED-4DB2-BD59-A6C34878D82A}">
                    <a16:rowId xmlns:a16="http://schemas.microsoft.com/office/drawing/2014/main" val="3167532751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ru-RU" sz="1050" b="1"/>
                        <a:t>Регрессия (Кпрод)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Регрессия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0.13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4050.8</a:t>
                      </a:r>
                    </a:p>
                  </a:txBody>
                  <a:tcPr marL="85407" marR="85407" marT="42704" marB="42704" anchor="ctr"/>
                </a:tc>
                <a:extLst>
                  <a:ext uri="{0D108BD9-81ED-4DB2-BD59-A6C34878D82A}">
                    <a16:rowId xmlns:a16="http://schemas.microsoft.com/office/drawing/2014/main" val="2701102503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ru-RU" sz="1050" b="1"/>
                        <a:t>Регрессия (</a:t>
                      </a:r>
                      <a:r>
                        <a:rPr lang="en" sz="1050" b="1"/>
                        <a:t>Q</a:t>
                      </a:r>
                      <a:r>
                        <a:rPr lang="ru-RU" sz="1050" b="1"/>
                        <a:t>ж)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Регрессия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0.03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11054.5</a:t>
                      </a:r>
                    </a:p>
                  </a:txBody>
                  <a:tcPr marL="85407" marR="85407" marT="42704" marB="42704" anchor="ctr"/>
                </a:tc>
                <a:extLst>
                  <a:ext uri="{0D108BD9-81ED-4DB2-BD59-A6C34878D82A}">
                    <a16:rowId xmlns:a16="http://schemas.microsoft.com/office/drawing/2014/main" val="1089545925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" sz="1050" b="1"/>
                        <a:t>RFECV (Q</a:t>
                      </a:r>
                      <a:r>
                        <a:rPr lang="ru-RU" sz="1050" b="1"/>
                        <a:t>ж_</a:t>
                      </a:r>
                      <a:r>
                        <a:rPr lang="en" sz="1050" b="1"/>
                        <a:t>class)</a:t>
                      </a:r>
                      <a:endParaRPr lang="en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Классификация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0.56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0.53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0.50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0.27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0.35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extLst>
                  <a:ext uri="{0D108BD9-81ED-4DB2-BD59-A6C34878D82A}">
                    <a16:rowId xmlns:a16="http://schemas.microsoft.com/office/drawing/2014/main" val="437798546"/>
                  </a:ext>
                </a:extLst>
              </a:tr>
              <a:tr h="650043">
                <a:tc>
                  <a:txBody>
                    <a:bodyPr/>
                    <a:lstStyle/>
                    <a:p>
                      <a:r>
                        <a:rPr lang="ru-RU" sz="1050" b="1"/>
                        <a:t>Ручной отбор (корреляция)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Классификация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0.67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0.65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0.69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0.46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b="1"/>
                        <a:t>0.55</a:t>
                      </a:r>
                      <a:endParaRPr lang="ru-RU" sz="1050"/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–</a:t>
                      </a:r>
                    </a:p>
                  </a:txBody>
                  <a:tcPr marL="85407" marR="85407" marT="42704" marB="42704" anchor="ctr"/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–</a:t>
                      </a:r>
                    </a:p>
                  </a:txBody>
                  <a:tcPr marL="85407" marR="85407" marT="42704" marB="42704" anchor="ctr"/>
                </a:tc>
                <a:extLst>
                  <a:ext uri="{0D108BD9-81ED-4DB2-BD59-A6C34878D82A}">
                    <a16:rowId xmlns:a16="http://schemas.microsoft.com/office/drawing/2014/main" val="38898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55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409075-D4F9-5082-D7BB-3BCD3E00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8876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D0B07D28-E299-FDA2-313C-21474FC8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>
            <a:extLst>
              <a:ext uri="{FF2B5EF4-FFF2-40B4-BE49-F238E27FC236}">
                <a16:creationId xmlns:a16="http://schemas.microsoft.com/office/drawing/2014/main" id="{3EAE0570-A753-FA95-669D-6676C3805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72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Подготовка данных</a:t>
            </a:r>
            <a:endParaRPr b="1" dirty="0"/>
          </a:p>
        </p:txBody>
      </p:sp>
      <p:sp>
        <p:nvSpPr>
          <p:cNvPr id="166" name="Google Shape;166;p31">
            <a:extLst>
              <a:ext uri="{FF2B5EF4-FFF2-40B4-BE49-F238E27FC236}">
                <a16:creationId xmlns:a16="http://schemas.microsoft.com/office/drawing/2014/main" id="{E7BFEDB4-50C7-0153-1E2A-746991A312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216" y="1299180"/>
            <a:ext cx="7964159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b="1" dirty="0"/>
              <a:t>Удаление лишних признаков:</a:t>
            </a:r>
          </a:p>
          <a:p>
            <a:r>
              <a:rPr lang="ru-RU" dirty="0"/>
              <a:t>Оставлены только целевой признак и признаки от</a:t>
            </a:r>
          </a:p>
          <a:p>
            <a:r>
              <a:rPr lang="ru-RU" dirty="0"/>
              <a:t>«Качество коллектора» до «Толщина </a:t>
            </a:r>
            <a:r>
              <a:rPr lang="en" dirty="0"/>
              <a:t>R0–R4»</a:t>
            </a:r>
          </a:p>
        </p:txBody>
      </p:sp>
      <p:sp>
        <p:nvSpPr>
          <p:cNvPr id="24" name="Google Shape;166;p31">
            <a:extLst>
              <a:ext uri="{FF2B5EF4-FFF2-40B4-BE49-F238E27FC236}">
                <a16:creationId xmlns:a16="http://schemas.microsoft.com/office/drawing/2014/main" id="{9A5503EA-4FB6-B8E3-9C78-A17F88B60D2C}"/>
              </a:ext>
            </a:extLst>
          </p:cNvPr>
          <p:cNvSpPr txBox="1">
            <a:spLocks/>
          </p:cNvSpPr>
          <p:nvPr/>
        </p:nvSpPr>
        <p:spPr>
          <a:xfrm>
            <a:off x="521216" y="2893152"/>
            <a:ext cx="84876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b="1" dirty="0"/>
              <a:t>Удаление пропусков:</a:t>
            </a:r>
            <a:br>
              <a:rPr lang="ru-RU" dirty="0"/>
            </a:br>
            <a:r>
              <a:rPr lang="ru-RU" dirty="0"/>
              <a:t>Удалены строки с пропущенными значениями</a:t>
            </a:r>
          </a:p>
          <a:p>
            <a:r>
              <a:rPr lang="ru-RU" b="1" dirty="0"/>
              <a:t>Итог:</a:t>
            </a:r>
            <a:br>
              <a:rPr lang="ru-RU" dirty="0"/>
            </a:br>
            <a:r>
              <a:rPr lang="ru-RU" dirty="0"/>
              <a:t>275 наблюдений, 13 признаков</a:t>
            </a:r>
          </a:p>
          <a:p>
            <a:endParaRPr lang="ru-RU" dirty="0"/>
          </a:p>
        </p:txBody>
      </p:sp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D5F9D0B3-ACFD-2116-9AD2-1748B1E38A60}"/>
              </a:ext>
            </a:extLst>
          </p:cNvPr>
          <p:cNvSpPr txBox="1">
            <a:spLocks/>
          </p:cNvSpPr>
          <p:nvPr/>
        </p:nvSpPr>
        <p:spPr>
          <a:xfrm>
            <a:off x="453225" y="3988148"/>
            <a:ext cx="86907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b="1" dirty="0"/>
              <a:t>Преобразование признаков:</a:t>
            </a:r>
            <a:endParaRPr lang="ru-RU" dirty="0"/>
          </a:p>
          <a:p>
            <a:r>
              <a:rPr lang="ru-RU" dirty="0"/>
              <a:t>Для корректной работы с линейными моделями</a:t>
            </a:r>
          </a:p>
          <a:p>
            <a:r>
              <a:rPr lang="ru-RU" dirty="0"/>
              <a:t>выполнена </a:t>
            </a:r>
            <a:r>
              <a:rPr lang="ru-RU" b="1" dirty="0"/>
              <a:t>стандартизация признаков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99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3CCB6CE-C6A8-85EA-F42D-5FAD3DEF2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DACB49FA-7183-F82B-6B9D-425841C008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046" y="772976"/>
            <a:ext cx="4410953" cy="1170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800" b="1" dirty="0"/>
              <a:t>Для регрессии по </a:t>
            </a:r>
            <a:r>
              <a:rPr lang="en" sz="1800" b="1" dirty="0"/>
              <a:t>Q </a:t>
            </a:r>
            <a:r>
              <a:rPr lang="ru-RU" sz="1800" b="1" dirty="0"/>
              <a:t>жидкости:</a:t>
            </a:r>
            <a:br>
              <a:rPr lang="ru-RU" sz="1800" dirty="0"/>
            </a:br>
            <a:r>
              <a:rPr lang="ru-RU" sz="1800" dirty="0"/>
              <a:t>'Расстояние от вреза', 'Расстояние от выклинивания толщи', 'Толщина Б-</a:t>
            </a:r>
            <a:r>
              <a:rPr lang="en" sz="1800" dirty="0"/>
              <a:t>Ro'</a:t>
            </a:r>
          </a:p>
          <a:p>
            <a:pPr marL="152400" indent="0">
              <a:buNone/>
            </a:pP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387B7DC8-D0E1-0AE0-FAB9-82D723C58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56" y="174627"/>
            <a:ext cx="88294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Регрессия: ручной отбор признаков по матрице корреляции</a:t>
            </a:r>
            <a:endParaRPr sz="2300" b="1" dirty="0"/>
          </a:p>
        </p:txBody>
      </p:sp>
      <p:sp>
        <p:nvSpPr>
          <p:cNvPr id="3" name="Google Shape;182;p32">
            <a:extLst>
              <a:ext uri="{FF2B5EF4-FFF2-40B4-BE49-F238E27FC236}">
                <a16:creationId xmlns:a16="http://schemas.microsoft.com/office/drawing/2014/main" id="{3B0E55F1-5EA6-33E0-F967-1D0C345AA770}"/>
              </a:ext>
            </a:extLst>
          </p:cNvPr>
          <p:cNvSpPr txBox="1">
            <a:spLocks/>
          </p:cNvSpPr>
          <p:nvPr/>
        </p:nvSpPr>
        <p:spPr>
          <a:xfrm>
            <a:off x="4659551" y="765763"/>
            <a:ext cx="4785507" cy="97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ru-RU" sz="1800" b="1" dirty="0"/>
              <a:t>Для регрессии по </a:t>
            </a:r>
            <a:r>
              <a:rPr lang="ru-RU" sz="1800" b="1" dirty="0" err="1"/>
              <a:t>Кпрод</a:t>
            </a:r>
            <a:r>
              <a:rPr lang="ru-RU" sz="1800" b="1" dirty="0"/>
              <a:t>:</a:t>
            </a:r>
            <a:br>
              <a:rPr lang="ru-RU" sz="1800" dirty="0"/>
            </a:br>
            <a:r>
              <a:rPr lang="ru-RU" sz="1800" dirty="0"/>
              <a:t>'Качество коллектора', '</a:t>
            </a:r>
            <a:r>
              <a:rPr lang="en" sz="1800" dirty="0"/>
              <a:t>RMS </a:t>
            </a:r>
            <a:r>
              <a:rPr lang="ru-RU" sz="1800" dirty="0"/>
              <a:t>амплитуды', 'Толщина </a:t>
            </a:r>
            <a:r>
              <a:rPr lang="en" sz="1800" dirty="0"/>
              <a:t>R0-R4'</a:t>
            </a:r>
          </a:p>
          <a:p>
            <a:pPr marL="152400" indent="0">
              <a:buFont typeface="Nunito Light"/>
              <a:buNone/>
            </a:pPr>
            <a:endParaRPr lang="en" sz="2000" dirty="0"/>
          </a:p>
          <a:p>
            <a:pPr marL="0" indent="0">
              <a:buSzPts val="1100"/>
              <a:buFont typeface="Nunito Light"/>
              <a:buNone/>
            </a:pPr>
            <a:endParaRPr lang="en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8EAF95-99E2-C1FF-7D94-FCC1B83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98" y="1943900"/>
            <a:ext cx="4115741" cy="27643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A2AC12-C692-0A5F-9B38-7D21B422E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515" y="1943900"/>
            <a:ext cx="4134887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32E9E55A-E08E-B519-9981-5B5189015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3C226536-FB36-19AA-D67F-56F8D9B8F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885" y="193811"/>
            <a:ext cx="86740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b="1" dirty="0"/>
              <a:t>Регрессия: Истинные значения </a:t>
            </a:r>
            <a:r>
              <a:rPr lang="en" sz="2800" b="1" dirty="0"/>
              <a:t>vs </a:t>
            </a:r>
            <a:r>
              <a:rPr lang="ru-RU" sz="2800" b="1" dirty="0"/>
              <a:t>Предсказания</a:t>
            </a:r>
            <a:endParaRPr sz="2800" b="1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F8656DC-58E9-AAC7-93E3-631B9B0C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75" y="676990"/>
            <a:ext cx="1352771" cy="429243"/>
          </a:xfrm>
        </p:spPr>
        <p:txBody>
          <a:bodyPr/>
          <a:lstStyle/>
          <a:p>
            <a:pPr marL="152400" indent="0">
              <a:buNone/>
            </a:pPr>
            <a:r>
              <a:rPr lang="ru-RU" sz="1800" dirty="0"/>
              <a:t>Для </a:t>
            </a:r>
            <a:r>
              <a:rPr lang="en-US" sz="1800" dirty="0"/>
              <a:t>Q</a:t>
            </a:r>
            <a:r>
              <a:rPr lang="ru-RU" sz="1800" dirty="0"/>
              <a:t>ж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2187D1-B1E6-6C7C-D41C-E0C777C99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3" y="766511"/>
            <a:ext cx="5613357" cy="18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34D94CC7-3084-D677-888E-9F9974DF0D37}"/>
              </a:ext>
            </a:extLst>
          </p:cNvPr>
          <p:cNvSpPr txBox="1">
            <a:spLocks/>
          </p:cNvSpPr>
          <p:nvPr/>
        </p:nvSpPr>
        <p:spPr>
          <a:xfrm>
            <a:off x="0" y="2709610"/>
            <a:ext cx="1550998" cy="42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ru-RU" sz="1800" dirty="0"/>
              <a:t>Для </a:t>
            </a:r>
            <a:r>
              <a:rPr lang="ru-RU" sz="1800" dirty="0" err="1"/>
              <a:t>Кпрод</a:t>
            </a:r>
            <a:endParaRPr lang="ru-RU" sz="1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3C4BD8B-48D4-51BC-7570-03B7944D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73" y="2784222"/>
            <a:ext cx="5613357" cy="18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73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716700" y="234134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/>
              <a:t>Регрессия: результаты моделей</a:t>
            </a:r>
            <a:endParaRPr b="1" dirty="0"/>
          </a:p>
        </p:txBody>
      </p:sp>
      <p:graphicFrame>
        <p:nvGraphicFramePr>
          <p:cNvPr id="156" name="Google Shape;156;p30"/>
          <p:cNvGraphicFramePr/>
          <p:nvPr>
            <p:extLst>
              <p:ext uri="{D42A27DB-BD31-4B8C-83A1-F6EECF244321}">
                <p14:modId xmlns:p14="http://schemas.microsoft.com/office/powerpoint/2010/main" val="756796406"/>
              </p:ext>
            </p:extLst>
          </p:nvPr>
        </p:nvGraphicFramePr>
        <p:xfrm>
          <a:off x="313325" y="777728"/>
          <a:ext cx="8574900" cy="2587250"/>
        </p:xfrm>
        <a:graphic>
          <a:graphicData uri="http://schemas.openxmlformats.org/drawingml/2006/table">
            <a:tbl>
              <a:tblPr>
                <a:noFill/>
                <a:tableStyleId>{C6B94ACF-C5C0-487D-A4C6-548BD68EF90C}</a:tableStyleId>
              </a:tblPr>
              <a:tblGrid>
                <a:gridCol w="87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931">
                  <a:extLst>
                    <a:ext uri="{9D8B030D-6E8A-4147-A177-3AD203B41FA5}">
                      <a16:colId xmlns:a16="http://schemas.microsoft.com/office/drawing/2014/main" val="3841699014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249332963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3905936866"/>
                    </a:ext>
                  </a:extLst>
                </a:gridCol>
                <a:gridCol w="1703675">
                  <a:extLst>
                    <a:ext uri="{9D8B030D-6E8A-4147-A177-3AD203B41FA5}">
                      <a16:colId xmlns:a16="http://schemas.microsoft.com/office/drawing/2014/main" val="2679244600"/>
                    </a:ext>
                  </a:extLst>
                </a:gridCol>
              </a:tblGrid>
              <a:tr h="464089">
                <a:tc>
                  <a:txBody>
                    <a:bodyPr/>
                    <a:lstStyle/>
                    <a:p>
                      <a:r>
                        <a:rPr lang="ru-RU" sz="1050" dirty="0"/>
                        <a:t>Целевая переменная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Модель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Test MSE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 dirty="0"/>
                        <a:t>Test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Train R²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CV R² mean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92">
                <a:tc>
                  <a:txBody>
                    <a:bodyPr/>
                    <a:lstStyle/>
                    <a:p>
                      <a:r>
                        <a:rPr lang="en" sz="1050" b="1"/>
                        <a:t>Q</a:t>
                      </a:r>
                      <a:r>
                        <a:rPr lang="ru-RU" sz="1050" b="1"/>
                        <a:t>ж, м³/сут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11326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0.008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0.052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902976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11288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0.011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0.077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0.049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11390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0.002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0.048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r>
                        <a:rPr lang="ru-RU" sz="1050" b="1"/>
                        <a:t>Кпрод</a:t>
                      </a:r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Ridge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4173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0.088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0.078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0.024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295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Lasso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4259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0.069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0.068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0.006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89">
                <a:tc>
                  <a:txBody>
                    <a:bodyPr/>
                    <a:lstStyle/>
                    <a:p>
                      <a:endParaRPr lang="ru-RU" sz="1050"/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050"/>
                        <a:t>Linear Regression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4184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/>
                        <a:t>0.085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dirty="0"/>
                        <a:t>–0.008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7431"/>
                  </a:ext>
                </a:extLst>
              </a:tr>
            </a:tbl>
          </a:graphicData>
        </a:graphic>
      </p:graphicFrame>
      <p:sp>
        <p:nvSpPr>
          <p:cNvPr id="2" name="Google Shape;166;p31">
            <a:extLst>
              <a:ext uri="{FF2B5EF4-FFF2-40B4-BE49-F238E27FC236}">
                <a16:creationId xmlns:a16="http://schemas.microsoft.com/office/drawing/2014/main" id="{FA577122-DCF6-0F89-B844-BC2E1635A38F}"/>
              </a:ext>
            </a:extLst>
          </p:cNvPr>
          <p:cNvSpPr txBox="1">
            <a:spLocks/>
          </p:cNvSpPr>
          <p:nvPr/>
        </p:nvSpPr>
        <p:spPr>
          <a:xfrm>
            <a:off x="78368" y="3908572"/>
            <a:ext cx="898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Changa SemiBold"/>
                <a:ea typeface="Changa SemiBold"/>
                <a:cs typeface="Changa SemiBold"/>
                <a:sym typeface="Chang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SemiBold"/>
              <a:buNone/>
              <a:defRPr sz="2400" b="0" i="0" u="none" strike="noStrike" cap="none">
                <a:solidFill>
                  <a:schemeClr val="dk1"/>
                </a:solidFill>
                <a:latin typeface="Rubik SemiBold"/>
                <a:ea typeface="Rubik SemiBold"/>
                <a:cs typeface="Rubik SemiBold"/>
                <a:sym typeface="Rubik SemiBold"/>
              </a:defRPr>
            </a:lvl9pPr>
          </a:lstStyle>
          <a:p>
            <a:r>
              <a:rPr lang="ru-RU" sz="2000" b="1" dirty="0"/>
              <a:t>Вывод:</a:t>
            </a:r>
          </a:p>
          <a:p>
            <a:r>
              <a:rPr lang="en" sz="2000" b="1" dirty="0"/>
              <a:t>Ridge</a:t>
            </a:r>
            <a:r>
              <a:rPr lang="en" sz="2000" dirty="0"/>
              <a:t>-</a:t>
            </a:r>
            <a:r>
              <a:rPr lang="ru-RU" sz="2000" dirty="0"/>
              <a:t>регрессия показала наиболее </a:t>
            </a:r>
            <a:r>
              <a:rPr lang="ru-RU" sz="2000" b="1" dirty="0"/>
              <a:t>стабильные результаты</a:t>
            </a:r>
            <a:r>
              <a:rPr lang="ru-RU" sz="2000" dirty="0"/>
              <a:t> по всем</a:t>
            </a:r>
          </a:p>
          <a:p>
            <a:r>
              <a:rPr lang="ru-RU" sz="2000" dirty="0"/>
              <a:t>метрикам, особенно при прогнозе </a:t>
            </a:r>
            <a:r>
              <a:rPr lang="ru-RU" sz="2000" b="1" dirty="0" err="1"/>
              <a:t>Кпрод</a:t>
            </a:r>
            <a:r>
              <a:rPr lang="ru-RU" sz="2000" dirty="0"/>
              <a:t>. Однако объясняющая</a:t>
            </a:r>
          </a:p>
          <a:p>
            <a:r>
              <a:rPr lang="ru-RU" sz="2000" dirty="0"/>
              <a:t>способность моделей (</a:t>
            </a:r>
            <a:r>
              <a:rPr lang="en" sz="2000" b="1" dirty="0"/>
              <a:t>R²</a:t>
            </a:r>
            <a:r>
              <a:rPr lang="en" sz="2000" dirty="0"/>
              <a:t>) </a:t>
            </a:r>
            <a:r>
              <a:rPr lang="ru-RU" sz="2000" dirty="0"/>
              <a:t>остаётся низкой — признаки слабо объясняют</a:t>
            </a:r>
          </a:p>
          <a:p>
            <a:r>
              <a:rPr lang="ru-RU" sz="2000" dirty="0"/>
              <a:t>целевую переменную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1583722C-DE74-E50C-9770-32671971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>
            <a:extLst>
              <a:ext uri="{FF2B5EF4-FFF2-40B4-BE49-F238E27FC236}">
                <a16:creationId xmlns:a16="http://schemas.microsoft.com/office/drawing/2014/main" id="{C78267C0-3476-DF2E-424F-01E5FBCD87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046" y="772975"/>
            <a:ext cx="8599290" cy="4195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2000" b="1" dirty="0"/>
              <a:t>Содержание:</a:t>
            </a:r>
            <a:endParaRPr lang="ru-RU" sz="2000" dirty="0"/>
          </a:p>
          <a:p>
            <a:pPr marL="152400" indent="0">
              <a:buNone/>
            </a:pPr>
            <a:r>
              <a:rPr lang="ru-RU" sz="2000" dirty="0"/>
              <a:t>Метод: </a:t>
            </a:r>
            <a:r>
              <a:rPr lang="en" sz="2000" dirty="0" err="1"/>
              <a:t>SelectKBest</a:t>
            </a:r>
            <a:r>
              <a:rPr lang="en" sz="2000" dirty="0"/>
              <a:t> (</a:t>
            </a:r>
            <a:r>
              <a:rPr lang="en" sz="2000" dirty="0" err="1"/>
              <a:t>f_regression</a:t>
            </a:r>
            <a:r>
              <a:rPr lang="en" sz="2000" dirty="0"/>
              <a:t>)</a:t>
            </a:r>
          </a:p>
          <a:p>
            <a:pPr marL="152400" indent="0">
              <a:buNone/>
            </a:pPr>
            <a:r>
              <a:rPr lang="ru-RU" sz="2000" dirty="0"/>
              <a:t>Выбрано по 5 признаков отдельно для каждой целевой переменной:</a:t>
            </a:r>
          </a:p>
          <a:p>
            <a:r>
              <a:rPr lang="en" sz="2000" b="1" dirty="0"/>
              <a:t>Q</a:t>
            </a:r>
            <a:r>
              <a:rPr lang="ru-RU" sz="2000" b="1" dirty="0"/>
              <a:t>ж, м³/</a:t>
            </a:r>
            <a:r>
              <a:rPr lang="ru-RU" sz="2000" b="1" dirty="0" err="1"/>
              <a:t>сут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ru-RU" sz="2000" dirty="0"/>
              <a:t>['Акустический импеданс (</a:t>
            </a:r>
            <a:r>
              <a:rPr lang="en" sz="2000" dirty="0"/>
              <a:t>PSTM)', '</a:t>
            </a:r>
            <a:r>
              <a:rPr lang="ru-RU" sz="2000" dirty="0"/>
              <a:t>Расстояние от вреза', 'Расстояние от выклинивания толщи', 'Глубина проводки (от эрозионной поверхности)', 'Толщина Б-</a:t>
            </a:r>
            <a:r>
              <a:rPr lang="en" sz="2000" dirty="0"/>
              <a:t>Ro']</a:t>
            </a:r>
          </a:p>
          <a:p>
            <a:r>
              <a:rPr lang="ru-RU" sz="2000" b="1" dirty="0" err="1"/>
              <a:t>Кпрод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ru-RU" sz="2000" dirty="0"/>
              <a:t>['Качество коллектора', '</a:t>
            </a:r>
            <a:r>
              <a:rPr lang="en" sz="2000" dirty="0"/>
              <a:t>RMS </a:t>
            </a:r>
            <a:r>
              <a:rPr lang="ru-RU" sz="2000" dirty="0"/>
              <a:t>амплитуды', 'Расстояние от выклинивания толщи', 'Толщина Б-</a:t>
            </a:r>
            <a:r>
              <a:rPr lang="en" sz="2000" dirty="0"/>
              <a:t>Ro', '</a:t>
            </a:r>
            <a:r>
              <a:rPr lang="ru-RU" sz="2000" dirty="0"/>
              <a:t>Толщина </a:t>
            </a:r>
            <a:r>
              <a:rPr lang="en" sz="2000" dirty="0"/>
              <a:t>R0-R4']</a:t>
            </a:r>
          </a:p>
          <a:p>
            <a:pPr marL="152400" indent="0">
              <a:buNone/>
            </a:pPr>
            <a:endParaRPr lang="en" sz="2000" dirty="0"/>
          </a:p>
          <a:p>
            <a:pPr marL="0" lvl="0" indent="0">
              <a:buSzPts val="1100"/>
              <a:buNone/>
            </a:pPr>
            <a:endParaRPr sz="2000" dirty="0"/>
          </a:p>
        </p:txBody>
      </p:sp>
      <p:sp>
        <p:nvSpPr>
          <p:cNvPr id="2" name="Google Shape;164;p31">
            <a:extLst>
              <a:ext uri="{FF2B5EF4-FFF2-40B4-BE49-F238E27FC236}">
                <a16:creationId xmlns:a16="http://schemas.microsoft.com/office/drawing/2014/main" id="{75E4F293-1B21-7636-95C3-24009A088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256" y="174627"/>
            <a:ext cx="88294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300" b="1" dirty="0"/>
              <a:t>Регрессия: </a:t>
            </a:r>
            <a:r>
              <a:rPr lang="ru-RU" sz="2400" b="1" dirty="0"/>
              <a:t>автоматический отбор признаков </a:t>
            </a:r>
            <a:r>
              <a:rPr lang="ru-RU" sz="2400" dirty="0"/>
              <a:t>(</a:t>
            </a:r>
            <a:r>
              <a:rPr lang="en" sz="2400" dirty="0" err="1"/>
              <a:t>SelectKBest</a:t>
            </a:r>
            <a:r>
              <a:rPr lang="en" sz="2400" dirty="0"/>
              <a:t>)</a:t>
            </a:r>
            <a:endParaRPr sz="2300" b="1" dirty="0"/>
          </a:p>
        </p:txBody>
      </p:sp>
    </p:spTree>
    <p:extLst>
      <p:ext uri="{BB962C8B-B14F-4D97-AF65-F5344CB8AC3E}">
        <p14:creationId xmlns:p14="http://schemas.microsoft.com/office/powerpoint/2010/main" val="4132140192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Adaptation Meeting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AB7BD2"/>
      </a:accent2>
      <a:accent3>
        <a:srgbClr val="EDE9F8"/>
      </a:accent3>
      <a:accent4>
        <a:srgbClr val="DDD9E7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9766</TotalTime>
  <Words>1841</Words>
  <Application>Microsoft Macintosh PowerPoint</Application>
  <PresentationFormat>Экран (16:9)</PresentationFormat>
  <Paragraphs>405</Paragraphs>
  <Slides>33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Adelle Sans Devanagari</vt:lpstr>
      <vt:lpstr>Open Sans</vt:lpstr>
      <vt:lpstr>Arial</vt:lpstr>
      <vt:lpstr>Changa SemiBold</vt:lpstr>
      <vt:lpstr>Nunito Light</vt:lpstr>
      <vt:lpstr>Rubik SemiBold</vt:lpstr>
      <vt:lpstr>Anaheim</vt:lpstr>
      <vt:lpstr>Digital Adaptation Meeting by Slidesgo</vt:lpstr>
      <vt:lpstr>Прогноз добычных параметров с помощью машинного обучения</vt:lpstr>
      <vt:lpstr>Цель и подход решения</vt:lpstr>
      <vt:lpstr>Презентация PowerPoint</vt:lpstr>
      <vt:lpstr>Презентация PowerPoint</vt:lpstr>
      <vt:lpstr>Подготовка данных</vt:lpstr>
      <vt:lpstr>Регрессия: ручной отбор признаков по матрице корреляции</vt:lpstr>
      <vt:lpstr>Регрессия: Истинные значения vs Предсказания</vt:lpstr>
      <vt:lpstr>Регрессия: результаты моделей</vt:lpstr>
      <vt:lpstr>Регрессия: автоматический отбор признаков (SelectKBest)</vt:lpstr>
      <vt:lpstr>Регрессия: Прогноз значений на тестовой выборке (SelectKBest)</vt:lpstr>
      <vt:lpstr>Регрессия: Результаты моделей (SelectKBest)</vt:lpstr>
      <vt:lpstr>Регрессия: Отбор признаков с помощью Boruta</vt:lpstr>
      <vt:lpstr>Регрессия: Прогноз значений на тестовой выборке (Boruta)</vt:lpstr>
      <vt:lpstr>Регрессия: Результаты моделей (Boruta)</vt:lpstr>
      <vt:lpstr>Регрессия: подбор признаков по Qж и модель</vt:lpstr>
      <vt:lpstr>Регрессия: Результаты моделей по Qж (авто-подбор)</vt:lpstr>
      <vt:lpstr>Регрессия: подбор признаков по Кпрод и модель</vt:lpstr>
      <vt:lpstr>Регрессия: Результаты моделей по Кпрод (авто-подбор)</vt:lpstr>
      <vt:lpstr>Регрессия: Прогноз значений на тестовой выборке (авто-подбор)</vt:lpstr>
      <vt:lpstr>Переход к классификации</vt:lpstr>
      <vt:lpstr>Классификация: Отбор признаков с помощью Boruta</vt:lpstr>
      <vt:lpstr>Классификация: Классы целевой переменной Qж_class</vt:lpstr>
      <vt:lpstr>Классификация: Отбор признаков с помощью RFECV</vt:lpstr>
      <vt:lpstr>Классификация: Результаты модели с помощью RFECV(Qж_class)</vt:lpstr>
      <vt:lpstr>Классификация: Результаты модели с помощью RFECV(Qж_class)</vt:lpstr>
      <vt:lpstr>Классификация: Результаты модели с помощью RFECV(Qж_class)</vt:lpstr>
      <vt:lpstr>Классификация: Результаты модели с помощью RFECV(Qж_class)</vt:lpstr>
      <vt:lpstr>Классификация: ручной отбор признаков с помощью матрицы</vt:lpstr>
      <vt:lpstr>Классификация: ручной отбор признаков с помощью матрицы</vt:lpstr>
      <vt:lpstr>Классификация: ручной отбор признаков с помощью матрицы</vt:lpstr>
      <vt:lpstr>Классификация: ручной отбор признаков с помощью матрицы</vt:lpstr>
      <vt:lpstr>Классификация: ручной отбор признаков с помощью матрицы</vt:lpstr>
      <vt:lpstr>Классификация: ручной отбор признаков с помощью матрицы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Крашенинников</cp:lastModifiedBy>
  <cp:revision>11</cp:revision>
  <dcterms:modified xsi:type="dcterms:W3CDTF">2025-07-31T04:09:14Z</dcterms:modified>
</cp:coreProperties>
</file>