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3" r:id="rId2"/>
    <p:sldId id="264" r:id="rId3"/>
    <p:sldId id="257" r:id="rId4"/>
    <p:sldId id="260" r:id="rId5"/>
    <p:sldId id="266" r:id="rId6"/>
    <p:sldId id="269" r:id="rId7"/>
    <p:sldId id="270" r:id="rId8"/>
    <p:sldId id="259" r:id="rId9"/>
    <p:sldId id="261" r:id="rId10"/>
    <p:sldId id="258" r:id="rId11"/>
    <p:sldId id="271" r:id="rId12"/>
    <p:sldId id="272" r:id="rId13"/>
    <p:sldId id="263"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12/23/2014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12/23/2014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bit.ly/1BwiGeW"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ebserver.rilin.state.ri.us/Statutes/title34/34-44/INDEX.HTM" TargetMode="External"/><Relationship Id="rId2" Type="http://schemas.openxmlformats.org/officeDocument/2006/relationships/image" Target="../media/image6.jpg"/><Relationship Id="rId1" Type="http://schemas.openxmlformats.org/officeDocument/2006/relationships/slideLayout" Target="../slideLayouts/slideLayout8.xml"/><Relationship Id="rId6" Type="http://schemas.openxmlformats.org/officeDocument/2006/relationships/hyperlink" Target="http://providenceri.com/mayor/mayor-taveras-announces-innovative-receivership" TargetMode="External"/><Relationship Id="rId5" Type="http://schemas.openxmlformats.org/officeDocument/2006/relationships/hyperlink" Target="http://webserver.rilin.state.ri.us/Statutes/title34/34-44/34-44-4.HTM" TargetMode="External"/><Relationship Id="rId4" Type="http://schemas.openxmlformats.org/officeDocument/2006/relationships/hyperlink" Target="http://webserver.rilin.state.ri.us/Statutes/title34/34-44/34-44-2.HTM"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346918"/>
            <a:ext cx="8596667" cy="1308294"/>
          </a:xfrm>
        </p:spPr>
        <p:txBody>
          <a:bodyPr>
            <a:normAutofit/>
          </a:bodyPr>
          <a:lstStyle/>
          <a:p>
            <a:r>
              <a:rPr lang="en-US" sz="3600" dirty="0" smtClean="0"/>
              <a:t>Reclaim_PVD: Mapping Abandoned &amp; Vacated Properties in Providence, RI </a:t>
            </a:r>
            <a:endParaRPr lang="en-US" sz="36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997043" y="196948"/>
            <a:ext cx="6012213" cy="4051495"/>
          </a:xfrm>
        </p:spPr>
      </p:pic>
      <p:sp>
        <p:nvSpPr>
          <p:cNvPr id="4" name="Text Placeholder 3"/>
          <p:cNvSpPr>
            <a:spLocks noGrp="1"/>
          </p:cNvSpPr>
          <p:nvPr>
            <p:ph type="body" sz="half" idx="2"/>
          </p:nvPr>
        </p:nvSpPr>
        <p:spPr>
          <a:xfrm>
            <a:off x="677334" y="5655211"/>
            <a:ext cx="8596667" cy="1055077"/>
          </a:xfrm>
        </p:spPr>
        <p:txBody>
          <a:bodyPr>
            <a:normAutofit fontScale="85000" lnSpcReduction="20000"/>
          </a:bodyPr>
          <a:lstStyle/>
          <a:p>
            <a:r>
              <a:rPr lang="en-US" sz="2200" dirty="0"/>
              <a:t>By Jonathan Lax</a:t>
            </a:r>
          </a:p>
          <a:p>
            <a:r>
              <a:rPr lang="en-US" sz="2200" dirty="0"/>
              <a:t>Presentation for Housing &amp; Neighborhood Development Committee</a:t>
            </a:r>
          </a:p>
          <a:p>
            <a:r>
              <a:rPr lang="en-US" sz="2200" dirty="0"/>
              <a:t>December 22, 2014 </a:t>
            </a:r>
          </a:p>
          <a:p>
            <a:endParaRPr lang="en-US" dirty="0"/>
          </a:p>
        </p:txBody>
      </p:sp>
    </p:spTree>
    <p:extLst>
      <p:ext uri="{BB962C8B-B14F-4D97-AF65-F5344CB8AC3E}">
        <p14:creationId xmlns:p14="http://schemas.microsoft.com/office/powerpoint/2010/main" val="19170932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1821"/>
            <a:ext cx="8482708" cy="1044187"/>
          </a:xfrm>
        </p:spPr>
        <p:txBody>
          <a:bodyPr>
            <a:normAutofit fontScale="90000"/>
          </a:bodyPr>
          <a:lstStyle/>
          <a:p>
            <a:r>
              <a:rPr lang="en-US" sz="2800" dirty="0" smtClean="0"/>
              <a:t>Most Abandoned PVD Homes are Multi-family dwellings in mostly low income minority-majority neighborhoods</a:t>
            </a:r>
            <a:endParaRPr lang="en-US" sz="28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808" y="1276008"/>
            <a:ext cx="7223760" cy="5581992"/>
          </a:xfrm>
        </p:spPr>
      </p:pic>
    </p:spTree>
    <p:extLst>
      <p:ext uri="{BB962C8B-B14F-4D97-AF65-F5344CB8AC3E}">
        <p14:creationId xmlns:p14="http://schemas.microsoft.com/office/powerpoint/2010/main" val="308183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25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9651"/>
          </a:xfrm>
        </p:spPr>
        <p:txBody>
          <a:bodyPr>
            <a:normAutofit fontScale="90000"/>
          </a:bodyPr>
          <a:lstStyle/>
          <a:p>
            <a:r>
              <a:rPr lang="en-US" dirty="0" smtClean="0"/>
              <a:t>Preliminary Conclusions: </a:t>
            </a:r>
            <a:endParaRPr lang="en-US" dirty="0"/>
          </a:p>
        </p:txBody>
      </p:sp>
      <p:sp>
        <p:nvSpPr>
          <p:cNvPr id="3" name="Content Placeholder 2"/>
          <p:cNvSpPr>
            <a:spLocks noGrp="1"/>
          </p:cNvSpPr>
          <p:nvPr>
            <p:ph idx="1"/>
          </p:nvPr>
        </p:nvSpPr>
        <p:spPr>
          <a:xfrm>
            <a:off x="677334" y="1378039"/>
            <a:ext cx="8596668" cy="5241702"/>
          </a:xfrm>
        </p:spPr>
        <p:txBody>
          <a:bodyPr>
            <a:normAutofit/>
          </a:bodyPr>
          <a:lstStyle/>
          <a:p>
            <a:r>
              <a:rPr lang="en-US" sz="2400" dirty="0" smtClean="0"/>
              <a:t>A review of the data shows that most abandoned and vacated property in Providence is residential in character, with an estimated number of identified housing properties at 707 and residential vacated lots at 371. </a:t>
            </a:r>
          </a:p>
          <a:p>
            <a:r>
              <a:rPr lang="en-US" sz="2400" dirty="0" smtClean="0"/>
              <a:t>That total of 1078 is nearly 89% of the total identified properties</a:t>
            </a:r>
          </a:p>
          <a:p>
            <a:r>
              <a:rPr lang="en-US" sz="2400" dirty="0" smtClean="0"/>
              <a:t>Multi-unit dwellings make up over 59% of the identified abandoned housing</a:t>
            </a:r>
          </a:p>
          <a:p>
            <a:r>
              <a:rPr lang="en-US" sz="2400" dirty="0" smtClean="0"/>
              <a:t>There appears to be a strong association between areas of elevated subprime lending and abandonment clusters. </a:t>
            </a:r>
          </a:p>
          <a:p>
            <a:r>
              <a:rPr lang="en-US" sz="2400" dirty="0" smtClean="0"/>
              <a:t>Over 64% of the identified abandoned properties are clustered in just 8 of the 25 Providence neighborhoods</a:t>
            </a:r>
            <a:endParaRPr lang="en-US" sz="2400" dirty="0"/>
          </a:p>
        </p:txBody>
      </p:sp>
    </p:spTree>
    <p:extLst>
      <p:ext uri="{BB962C8B-B14F-4D97-AF65-F5344CB8AC3E}">
        <p14:creationId xmlns:p14="http://schemas.microsoft.com/office/powerpoint/2010/main" val="20546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6062"/>
            <a:ext cx="8596668" cy="695459"/>
          </a:xfrm>
        </p:spPr>
        <p:txBody>
          <a:bodyPr>
            <a:normAutofit/>
          </a:bodyPr>
          <a:lstStyle/>
          <a:p>
            <a:r>
              <a:rPr lang="en-US" dirty="0" smtClean="0"/>
              <a:t>Policy Recommendations: </a:t>
            </a:r>
            <a:endParaRPr lang="en-US" dirty="0"/>
          </a:p>
        </p:txBody>
      </p:sp>
      <p:sp>
        <p:nvSpPr>
          <p:cNvPr id="3" name="Content Placeholder 2"/>
          <p:cNvSpPr>
            <a:spLocks noGrp="1"/>
          </p:cNvSpPr>
          <p:nvPr>
            <p:ph idx="1"/>
          </p:nvPr>
        </p:nvSpPr>
        <p:spPr>
          <a:xfrm>
            <a:off x="677334" y="1171977"/>
            <a:ext cx="8596668" cy="5486400"/>
          </a:xfrm>
        </p:spPr>
        <p:txBody>
          <a:bodyPr>
            <a:normAutofit/>
          </a:bodyPr>
          <a:lstStyle/>
          <a:p>
            <a:r>
              <a:rPr lang="en-US" sz="2400" b="1" dirty="0" smtClean="0"/>
              <a:t>Extend the Abandoned property research </a:t>
            </a:r>
            <a:r>
              <a:rPr lang="en-US" sz="2400" dirty="0" smtClean="0"/>
              <a:t>immediately, to include 1) investigating ownership, 2) housing code violations and Providence Housing Court data and 3) Hot Spot Analysis</a:t>
            </a:r>
          </a:p>
          <a:p>
            <a:r>
              <a:rPr lang="en-US" sz="2400" dirty="0" smtClean="0"/>
              <a:t>Promote Inter-agency coordination within the City of Providence and inform the public by creating a shared information platform for abandoned properties</a:t>
            </a:r>
          </a:p>
          <a:p>
            <a:r>
              <a:rPr lang="en-US" sz="2400" dirty="0" smtClean="0"/>
              <a:t>Have the City of Providence Law Department initiate large scale receivership cases where appropriate </a:t>
            </a:r>
          </a:p>
          <a:p>
            <a:r>
              <a:rPr lang="en-US" sz="2400" dirty="0" smtClean="0"/>
              <a:t>Integrate abandoned property restoration with other City and State initiatives, such as the Green &amp; Healthy Homes and Full Service Schools</a:t>
            </a:r>
          </a:p>
          <a:p>
            <a:r>
              <a:rPr lang="en-US" sz="2400" b="1" dirty="0" smtClean="0"/>
              <a:t>Recruit and Empower the Public</a:t>
            </a:r>
          </a:p>
          <a:p>
            <a:endParaRPr lang="en-US" sz="2400" dirty="0"/>
          </a:p>
        </p:txBody>
      </p:sp>
    </p:spTree>
    <p:extLst>
      <p:ext uri="{BB962C8B-B14F-4D97-AF65-F5344CB8AC3E}">
        <p14:creationId xmlns:p14="http://schemas.microsoft.com/office/powerpoint/2010/main" val="1151966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1000"/>
                                        <p:tgtEl>
                                          <p:spTgt spid="3">
                                            <p:txEl>
                                              <p:pRg st="4" end="4"/>
                                            </p:txEl>
                                          </p:spTgt>
                                        </p:tgtEl>
                                      </p:cBhvr>
                                    </p:animEffect>
                                    <p:anim calcmode="lin" valueType="num">
                                      <p:cBhvr>
                                        <p:cTn id="4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Reclaim_PVD_Abandoned_Property_Community_Asset_Map2</a:t>
            </a:r>
            <a:endParaRPr lang="en-US" dirty="0"/>
          </a:p>
        </p:txBody>
      </p:sp>
      <p:sp>
        <p:nvSpPr>
          <p:cNvPr id="3" name="Text Placeholder 2"/>
          <p:cNvSpPr>
            <a:spLocks noGrp="1"/>
          </p:cNvSpPr>
          <p:nvPr>
            <p:ph type="body" idx="1"/>
          </p:nvPr>
        </p:nvSpPr>
        <p:spPr/>
        <p:txBody>
          <a:bodyPr>
            <a:noAutofit/>
          </a:bodyPr>
          <a:lstStyle/>
          <a:p>
            <a:r>
              <a:rPr lang="en-US" sz="5400" dirty="0">
                <a:hlinkClick r:id="rId2"/>
              </a:rPr>
              <a:t>http://bit.ly/1BwiGeW</a:t>
            </a:r>
            <a:endParaRPr lang="en-US" sz="5400" dirty="0"/>
          </a:p>
        </p:txBody>
      </p:sp>
    </p:spTree>
    <p:extLst>
      <p:ext uri="{BB962C8B-B14F-4D97-AF65-F5344CB8AC3E}">
        <p14:creationId xmlns:p14="http://schemas.microsoft.com/office/powerpoint/2010/main" val="611667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83335"/>
            <a:ext cx="8596668" cy="631065"/>
          </a:xfrm>
        </p:spPr>
        <p:txBody>
          <a:bodyPr>
            <a:normAutofit fontScale="90000"/>
          </a:bodyPr>
          <a:lstStyle/>
          <a:p>
            <a:r>
              <a:rPr lang="en-US" dirty="0" smtClean="0"/>
              <a:t>Acknowledgements:</a:t>
            </a:r>
            <a:br>
              <a:rPr lang="en-US" dirty="0" smtClean="0"/>
            </a:br>
            <a:endParaRPr lang="en-US" dirty="0"/>
          </a:p>
        </p:txBody>
      </p:sp>
      <p:sp>
        <p:nvSpPr>
          <p:cNvPr id="3" name="Content Placeholder 2"/>
          <p:cNvSpPr>
            <a:spLocks noGrp="1"/>
          </p:cNvSpPr>
          <p:nvPr>
            <p:ph sz="half" idx="1"/>
          </p:nvPr>
        </p:nvSpPr>
        <p:spPr>
          <a:xfrm>
            <a:off x="677334" y="1223492"/>
            <a:ext cx="4184035" cy="5087155"/>
          </a:xfrm>
        </p:spPr>
        <p:txBody>
          <a:bodyPr/>
          <a:lstStyle/>
          <a:p>
            <a:r>
              <a:rPr lang="en-US" b="1" dirty="0" smtClean="0"/>
              <a:t>City of Providence</a:t>
            </a:r>
          </a:p>
          <a:p>
            <a:r>
              <a:rPr lang="en-US" dirty="0" smtClean="0"/>
              <a:t>Brian Hull, Director of Municipal Affairs </a:t>
            </a:r>
          </a:p>
          <a:p>
            <a:r>
              <a:rPr lang="en-US" dirty="0" smtClean="0"/>
              <a:t>Elyse’ Pare, Deputy Tax Assessor</a:t>
            </a:r>
          </a:p>
          <a:p>
            <a:r>
              <a:rPr lang="en-US" dirty="0" smtClean="0"/>
              <a:t>Sean Creegan, Assistant City Solicitor</a:t>
            </a:r>
          </a:p>
          <a:p>
            <a:r>
              <a:rPr lang="en-US" dirty="0" smtClean="0"/>
              <a:t>Jim Silveria, Chief Information Officer</a:t>
            </a:r>
          </a:p>
          <a:p>
            <a:r>
              <a:rPr lang="en-US" b="1" dirty="0" smtClean="0"/>
              <a:t>Providence Plan</a:t>
            </a:r>
          </a:p>
          <a:p>
            <a:r>
              <a:rPr lang="en-US" dirty="0" smtClean="0"/>
              <a:t>Ryan Kelly, Urban Information Specialist</a:t>
            </a:r>
          </a:p>
          <a:p>
            <a:r>
              <a:rPr lang="en-US" b="1" dirty="0" smtClean="0"/>
              <a:t>Brown University</a:t>
            </a:r>
          </a:p>
          <a:p>
            <a:r>
              <a:rPr lang="en-US" dirty="0" smtClean="0"/>
              <a:t>Bruce Boucek, Social Science Data Librarian </a:t>
            </a:r>
          </a:p>
          <a:p>
            <a:endParaRPr lang="en-US" dirty="0"/>
          </a:p>
        </p:txBody>
      </p:sp>
      <p:sp>
        <p:nvSpPr>
          <p:cNvPr id="4" name="Content Placeholder 3"/>
          <p:cNvSpPr>
            <a:spLocks noGrp="1"/>
          </p:cNvSpPr>
          <p:nvPr>
            <p:ph sz="half" idx="2"/>
          </p:nvPr>
        </p:nvSpPr>
        <p:spPr>
          <a:xfrm>
            <a:off x="5089970" y="1223493"/>
            <a:ext cx="4184034" cy="5087154"/>
          </a:xfrm>
        </p:spPr>
        <p:txBody>
          <a:bodyPr/>
          <a:lstStyle/>
          <a:p>
            <a:r>
              <a:rPr lang="en-US" b="1" dirty="0" smtClean="0"/>
              <a:t>Roger Williams University </a:t>
            </a:r>
          </a:p>
          <a:p>
            <a:r>
              <a:rPr lang="en-US" dirty="0" smtClean="0"/>
              <a:t>Jamie Scurry, Dean of School of Continuing Studies</a:t>
            </a:r>
          </a:p>
          <a:p>
            <a:r>
              <a:rPr lang="en-US" dirty="0" smtClean="0"/>
              <a:t>Professor Jorge Elorza, School of Law</a:t>
            </a:r>
          </a:p>
          <a:p>
            <a:r>
              <a:rPr lang="en-US" dirty="0" smtClean="0"/>
              <a:t>Professor Mark Brickley, Gabelli School of Business</a:t>
            </a:r>
          </a:p>
          <a:p>
            <a:r>
              <a:rPr lang="en-US" dirty="0" smtClean="0"/>
              <a:t>Professor Eric Jacobs, Director of Community Development Program</a:t>
            </a:r>
          </a:p>
          <a:p>
            <a:r>
              <a:rPr lang="en-US" dirty="0" smtClean="0"/>
              <a:t>Elizabeth Debs, Instructor</a:t>
            </a:r>
          </a:p>
          <a:p>
            <a:r>
              <a:rPr lang="en-US" b="1" dirty="0" smtClean="0"/>
              <a:t>State of Rhode Island</a:t>
            </a:r>
          </a:p>
          <a:p>
            <a:r>
              <a:rPr lang="en-US" dirty="0" smtClean="0"/>
              <a:t>Raymond Neirinckx, Housing Resource Coordinator, RI Housing Commission</a:t>
            </a:r>
            <a:endParaRPr lang="en-US" dirty="0"/>
          </a:p>
        </p:txBody>
      </p:sp>
    </p:spTree>
    <p:extLst>
      <p:ext uri="{BB962C8B-B14F-4D97-AF65-F5344CB8AC3E}">
        <p14:creationId xmlns:p14="http://schemas.microsoft.com/office/powerpoint/2010/main" val="270230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Effect transition="in" filter="fade">
                                      <p:cBhvr>
                                        <p:cTn id="54" dur="1000"/>
                                        <p:tgtEl>
                                          <p:spTgt spid="3">
                                            <p:txEl>
                                              <p:pRg st="6" end="6"/>
                                            </p:txEl>
                                          </p:spTgt>
                                        </p:tgtEl>
                                      </p:cBhvr>
                                    </p:animEffect>
                                    <p:anim calcmode="lin" valueType="num">
                                      <p:cBhvr>
                                        <p:cTn id="5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Effect transition="in" filter="fade">
                                      <p:cBhvr>
                                        <p:cTn id="61" dur="1000"/>
                                        <p:tgtEl>
                                          <p:spTgt spid="3">
                                            <p:txEl>
                                              <p:pRg st="7" end="7"/>
                                            </p:txEl>
                                          </p:spTgt>
                                        </p:tgtEl>
                                      </p:cBhvr>
                                    </p:animEffect>
                                    <p:anim calcmode="lin" valueType="num">
                                      <p:cBhvr>
                                        <p:cTn id="6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3">
                                            <p:txEl>
                                              <p:pRg st="8" end="8"/>
                                            </p:txEl>
                                          </p:spTgt>
                                        </p:tgtEl>
                                        <p:attrNameLst>
                                          <p:attrName>style.visibility</p:attrName>
                                        </p:attrNameLst>
                                      </p:cBhvr>
                                      <p:to>
                                        <p:strVal val="visible"/>
                                      </p:to>
                                    </p:set>
                                    <p:animEffect transition="in" filter="fade">
                                      <p:cBhvr>
                                        <p:cTn id="68" dur="1000"/>
                                        <p:tgtEl>
                                          <p:spTgt spid="3">
                                            <p:txEl>
                                              <p:pRg st="8" end="8"/>
                                            </p:txEl>
                                          </p:spTgt>
                                        </p:tgtEl>
                                      </p:cBhvr>
                                    </p:animEffect>
                                    <p:anim calcmode="lin" valueType="num">
                                      <p:cBhvr>
                                        <p:cTn id="6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4">
                                            <p:txEl>
                                              <p:pRg st="0" end="0"/>
                                            </p:txEl>
                                          </p:spTgt>
                                        </p:tgtEl>
                                        <p:attrNameLst>
                                          <p:attrName>style.visibility</p:attrName>
                                        </p:attrNameLst>
                                      </p:cBhvr>
                                      <p:to>
                                        <p:strVal val="visible"/>
                                      </p:to>
                                    </p:set>
                                    <p:animEffect transition="in" filter="fade">
                                      <p:cBhvr>
                                        <p:cTn id="75" dur="1000"/>
                                        <p:tgtEl>
                                          <p:spTgt spid="4">
                                            <p:txEl>
                                              <p:pRg st="0" end="0"/>
                                            </p:txEl>
                                          </p:spTgt>
                                        </p:tgtEl>
                                      </p:cBhvr>
                                    </p:animEffect>
                                    <p:anim calcmode="lin" valueType="num">
                                      <p:cBhvr>
                                        <p:cTn id="76"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77"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4">
                                            <p:txEl>
                                              <p:pRg st="1" end="1"/>
                                            </p:txEl>
                                          </p:spTgt>
                                        </p:tgtEl>
                                        <p:attrNameLst>
                                          <p:attrName>style.visibility</p:attrName>
                                        </p:attrNameLst>
                                      </p:cBhvr>
                                      <p:to>
                                        <p:strVal val="visible"/>
                                      </p:to>
                                    </p:set>
                                    <p:animEffect transition="in" filter="fade">
                                      <p:cBhvr>
                                        <p:cTn id="82" dur="1000"/>
                                        <p:tgtEl>
                                          <p:spTgt spid="4">
                                            <p:txEl>
                                              <p:pRg st="1" end="1"/>
                                            </p:txEl>
                                          </p:spTgt>
                                        </p:tgtEl>
                                      </p:cBhvr>
                                    </p:animEffect>
                                    <p:anim calcmode="lin" valueType="num">
                                      <p:cBhvr>
                                        <p:cTn id="8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8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4">
                                            <p:txEl>
                                              <p:pRg st="2" end="2"/>
                                            </p:txEl>
                                          </p:spTgt>
                                        </p:tgtEl>
                                        <p:attrNameLst>
                                          <p:attrName>style.visibility</p:attrName>
                                        </p:attrNameLst>
                                      </p:cBhvr>
                                      <p:to>
                                        <p:strVal val="visible"/>
                                      </p:to>
                                    </p:set>
                                    <p:animEffect transition="in" filter="fade">
                                      <p:cBhvr>
                                        <p:cTn id="89" dur="1000"/>
                                        <p:tgtEl>
                                          <p:spTgt spid="4">
                                            <p:txEl>
                                              <p:pRg st="2" end="2"/>
                                            </p:txEl>
                                          </p:spTgt>
                                        </p:tgtEl>
                                      </p:cBhvr>
                                    </p:animEffect>
                                    <p:anim calcmode="lin" valueType="num">
                                      <p:cBhvr>
                                        <p:cTn id="9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1"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4">
                                            <p:txEl>
                                              <p:pRg st="3" end="3"/>
                                            </p:txEl>
                                          </p:spTgt>
                                        </p:tgtEl>
                                        <p:attrNameLst>
                                          <p:attrName>style.visibility</p:attrName>
                                        </p:attrNameLst>
                                      </p:cBhvr>
                                      <p:to>
                                        <p:strVal val="visible"/>
                                      </p:to>
                                    </p:set>
                                    <p:animEffect transition="in" filter="fade">
                                      <p:cBhvr>
                                        <p:cTn id="96" dur="1000"/>
                                        <p:tgtEl>
                                          <p:spTgt spid="4">
                                            <p:txEl>
                                              <p:pRg st="3" end="3"/>
                                            </p:txEl>
                                          </p:spTgt>
                                        </p:tgtEl>
                                      </p:cBhvr>
                                    </p:animEffect>
                                    <p:anim calcmode="lin" valueType="num">
                                      <p:cBhvr>
                                        <p:cTn id="97"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98"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4">
                                            <p:txEl>
                                              <p:pRg st="4" end="4"/>
                                            </p:txEl>
                                          </p:spTgt>
                                        </p:tgtEl>
                                        <p:attrNameLst>
                                          <p:attrName>style.visibility</p:attrName>
                                        </p:attrNameLst>
                                      </p:cBhvr>
                                      <p:to>
                                        <p:strVal val="visible"/>
                                      </p:to>
                                    </p:set>
                                    <p:animEffect transition="in" filter="fade">
                                      <p:cBhvr>
                                        <p:cTn id="103" dur="1000"/>
                                        <p:tgtEl>
                                          <p:spTgt spid="4">
                                            <p:txEl>
                                              <p:pRg st="4" end="4"/>
                                            </p:txEl>
                                          </p:spTgt>
                                        </p:tgtEl>
                                      </p:cBhvr>
                                    </p:animEffect>
                                    <p:anim calcmode="lin" valueType="num">
                                      <p:cBhvr>
                                        <p:cTn id="104"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05"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grpId="0" nodeType="clickEffect">
                                  <p:stCondLst>
                                    <p:cond delay="0"/>
                                  </p:stCondLst>
                                  <p:childTnLst>
                                    <p:set>
                                      <p:cBhvr>
                                        <p:cTn id="109" dur="1" fill="hold">
                                          <p:stCondLst>
                                            <p:cond delay="0"/>
                                          </p:stCondLst>
                                        </p:cTn>
                                        <p:tgtEl>
                                          <p:spTgt spid="4">
                                            <p:txEl>
                                              <p:pRg st="5" end="5"/>
                                            </p:txEl>
                                          </p:spTgt>
                                        </p:tgtEl>
                                        <p:attrNameLst>
                                          <p:attrName>style.visibility</p:attrName>
                                        </p:attrNameLst>
                                      </p:cBhvr>
                                      <p:to>
                                        <p:strVal val="visible"/>
                                      </p:to>
                                    </p:set>
                                    <p:animEffect transition="in" filter="fade">
                                      <p:cBhvr>
                                        <p:cTn id="110" dur="1000"/>
                                        <p:tgtEl>
                                          <p:spTgt spid="4">
                                            <p:txEl>
                                              <p:pRg st="5" end="5"/>
                                            </p:txEl>
                                          </p:spTgt>
                                        </p:tgtEl>
                                      </p:cBhvr>
                                    </p:animEffect>
                                    <p:anim calcmode="lin" valueType="num">
                                      <p:cBhvr>
                                        <p:cTn id="111"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12"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42" presetClass="entr" presetSubtype="0" fill="hold" grpId="0" nodeType="clickEffect">
                                  <p:stCondLst>
                                    <p:cond delay="0"/>
                                  </p:stCondLst>
                                  <p:childTnLst>
                                    <p:set>
                                      <p:cBhvr>
                                        <p:cTn id="116" dur="1" fill="hold">
                                          <p:stCondLst>
                                            <p:cond delay="0"/>
                                          </p:stCondLst>
                                        </p:cTn>
                                        <p:tgtEl>
                                          <p:spTgt spid="4">
                                            <p:txEl>
                                              <p:pRg st="6" end="6"/>
                                            </p:txEl>
                                          </p:spTgt>
                                        </p:tgtEl>
                                        <p:attrNameLst>
                                          <p:attrName>style.visibility</p:attrName>
                                        </p:attrNameLst>
                                      </p:cBhvr>
                                      <p:to>
                                        <p:strVal val="visible"/>
                                      </p:to>
                                    </p:set>
                                    <p:animEffect transition="in" filter="fade">
                                      <p:cBhvr>
                                        <p:cTn id="117" dur="1000"/>
                                        <p:tgtEl>
                                          <p:spTgt spid="4">
                                            <p:txEl>
                                              <p:pRg st="6" end="6"/>
                                            </p:txEl>
                                          </p:spTgt>
                                        </p:tgtEl>
                                      </p:cBhvr>
                                    </p:animEffect>
                                    <p:anim calcmode="lin" valueType="num">
                                      <p:cBhvr>
                                        <p:cTn id="118"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19"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42" presetClass="entr" presetSubtype="0" fill="hold" grpId="0" nodeType="clickEffect">
                                  <p:stCondLst>
                                    <p:cond delay="0"/>
                                  </p:stCondLst>
                                  <p:childTnLst>
                                    <p:set>
                                      <p:cBhvr>
                                        <p:cTn id="123" dur="1" fill="hold">
                                          <p:stCondLst>
                                            <p:cond delay="0"/>
                                          </p:stCondLst>
                                        </p:cTn>
                                        <p:tgtEl>
                                          <p:spTgt spid="4">
                                            <p:txEl>
                                              <p:pRg st="7" end="7"/>
                                            </p:txEl>
                                          </p:spTgt>
                                        </p:tgtEl>
                                        <p:attrNameLst>
                                          <p:attrName>style.visibility</p:attrName>
                                        </p:attrNameLst>
                                      </p:cBhvr>
                                      <p:to>
                                        <p:strVal val="visible"/>
                                      </p:to>
                                    </p:set>
                                    <p:animEffect transition="in" filter="fade">
                                      <p:cBhvr>
                                        <p:cTn id="124" dur="1000"/>
                                        <p:tgtEl>
                                          <p:spTgt spid="4">
                                            <p:txEl>
                                              <p:pRg st="7" end="7"/>
                                            </p:txEl>
                                          </p:spTgt>
                                        </p:tgtEl>
                                      </p:cBhvr>
                                    </p:animEffect>
                                    <p:anim calcmode="lin" valueType="num">
                                      <p:cBhvr>
                                        <p:cTn id="125"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126"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455" y="206063"/>
            <a:ext cx="8596668" cy="1313644"/>
          </a:xfrm>
        </p:spPr>
        <p:txBody>
          <a:bodyPr>
            <a:normAutofit fontScale="90000"/>
          </a:bodyPr>
          <a:lstStyle/>
          <a:p>
            <a:r>
              <a:rPr lang="en-US" sz="2400" dirty="0" smtClean="0"/>
              <a:t>From the late 1990s to 2008, widespread subprime lending and low interest rates fueled an immense housing bubble across the United States. In Elmwood, 2-5 Family homes rose </a:t>
            </a:r>
            <a:r>
              <a:rPr lang="en-US" sz="2400" b="1" dirty="0" smtClean="0"/>
              <a:t>347% from 1997 – 2005</a:t>
            </a:r>
            <a:r>
              <a:rPr lang="en-US" sz="2400" dirty="0" smtClean="0"/>
              <a:t>.</a:t>
            </a:r>
            <a:endParaRPr lang="en-US" sz="24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15403" y="1786647"/>
            <a:ext cx="7040880" cy="483953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621982234"/>
      </p:ext>
    </p:extLst>
  </p:cSld>
  <p:clrMapOvr>
    <a:masterClrMapping/>
  </p:clrMapOvr>
  <mc:AlternateContent xmlns:mc="http://schemas.openxmlformats.org/markup-compatibility/2006" xmlns:p14="http://schemas.microsoft.com/office/powerpoint/2010/main">
    <mc:Choice Requires="p14">
      <p:transition spd="slow" p14:dur="2250">
        <p:sndAc>
          <p:stSnd>
            <p:snd r:embed="rId2" name="cashreg.wav"/>
          </p:stSnd>
        </p:sndAc>
      </p:transition>
    </mc:Choice>
    <mc:Fallback xmlns="">
      <p:transition spd="slow">
        <p:sndAc>
          <p:stSnd>
            <p:snd r:embed="rId4" name="cashreg.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50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63639"/>
            <a:ext cx="8596668" cy="592429"/>
          </a:xfrm>
        </p:spPr>
        <p:txBody>
          <a:bodyPr>
            <a:normAutofit fontScale="90000"/>
          </a:bodyPr>
          <a:lstStyle/>
          <a:p>
            <a:r>
              <a:rPr lang="en-US" dirty="0" smtClean="0"/>
              <a:t>Subprime Lending was highly localized</a:t>
            </a:r>
            <a:br>
              <a:rPr lang="en-US" dirty="0" smtClean="0"/>
            </a:b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24206" y="1097280"/>
            <a:ext cx="4451462" cy="5760720"/>
          </a:xfrm>
          <a:prstGeom prst="rect">
            <a:avLst/>
          </a:prstGeom>
          <a:ln>
            <a:noFill/>
          </a:ln>
          <a:effectLst>
            <a:outerShdw blurRad="292100" dist="139700" dir="2700000" algn="tl" rotWithShape="0">
              <a:srgbClr val="333333">
                <a:alpha val="65000"/>
              </a:srgbClr>
            </a:outerShdw>
          </a:effectLst>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314591" y="1097280"/>
            <a:ext cx="4451462" cy="57607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8541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50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208" y="0"/>
            <a:ext cx="8596668" cy="465221"/>
          </a:xfrm>
        </p:spPr>
        <p:txBody>
          <a:bodyPr>
            <a:normAutofit/>
          </a:bodyPr>
          <a:lstStyle/>
          <a:p>
            <a:r>
              <a:rPr lang="en-US" sz="2400" dirty="0" smtClean="0"/>
              <a:t>PVD Abandoned </a:t>
            </a:r>
            <a:r>
              <a:rPr lang="en-US" sz="2400" dirty="0"/>
              <a:t>/</a:t>
            </a:r>
            <a:r>
              <a:rPr lang="en-US" sz="2400" dirty="0" smtClean="0"/>
              <a:t> Vacated Properties &amp; Subprime Lending</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2518" y="625643"/>
            <a:ext cx="7810047" cy="60350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42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50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250"/>
                                        <p:tgtEl>
                                          <p:spTgt spid="4"/>
                                        </p:tgtEl>
                                      </p:cBhvr>
                                    </p:animEffect>
                                    <p:anim calcmode="lin" valueType="num">
                                      <p:cBhvr>
                                        <p:cTn id="13" dur="1250" fill="hold"/>
                                        <p:tgtEl>
                                          <p:spTgt spid="4"/>
                                        </p:tgtEl>
                                        <p:attrNameLst>
                                          <p:attrName>ppt_x</p:attrName>
                                        </p:attrNameLst>
                                      </p:cBhvr>
                                      <p:tavLst>
                                        <p:tav tm="0">
                                          <p:val>
                                            <p:strVal val="#ppt_x"/>
                                          </p:val>
                                        </p:tav>
                                        <p:tav tm="100000">
                                          <p:val>
                                            <p:strVal val="#ppt_x"/>
                                          </p:val>
                                        </p:tav>
                                      </p:tavLst>
                                    </p:anim>
                                    <p:anim calcmode="lin" valueType="num">
                                      <p:cBhvr>
                                        <p:cTn id="14" dur="1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lstStyle/>
          <a:p>
            <a:r>
              <a:rPr lang="en-US" dirty="0" smtClean="0"/>
              <a:t>Sources of Data: </a:t>
            </a:r>
            <a:endParaRPr lang="en-US" dirty="0"/>
          </a:p>
        </p:txBody>
      </p:sp>
      <p:sp>
        <p:nvSpPr>
          <p:cNvPr id="3" name="Content Placeholder 2"/>
          <p:cNvSpPr>
            <a:spLocks noGrp="1"/>
          </p:cNvSpPr>
          <p:nvPr>
            <p:ph idx="1"/>
          </p:nvPr>
        </p:nvSpPr>
        <p:spPr>
          <a:xfrm>
            <a:off x="677334" y="1506828"/>
            <a:ext cx="8596668" cy="5035639"/>
          </a:xfrm>
        </p:spPr>
        <p:txBody>
          <a:bodyPr>
            <a:normAutofit/>
          </a:bodyPr>
          <a:lstStyle/>
          <a:p>
            <a:r>
              <a:rPr lang="en-US" sz="3600" dirty="0" smtClean="0"/>
              <a:t>The Four Lists of Abandoned &amp; Vacated Property: </a:t>
            </a:r>
          </a:p>
          <a:p>
            <a:pPr>
              <a:buFont typeface="Wingdings" panose="05000000000000000000" pitchFamily="2" charset="2"/>
              <a:buChar char="Ø"/>
            </a:pPr>
            <a:r>
              <a:rPr lang="en-US" sz="3600" dirty="0" smtClean="0"/>
              <a:t>2012 Waste Collection Survey by DPW &amp; DIS – 687 Identified properties</a:t>
            </a:r>
          </a:p>
          <a:p>
            <a:pPr>
              <a:buFont typeface="Wingdings" panose="05000000000000000000" pitchFamily="2" charset="2"/>
              <a:buChar char="Ø"/>
            </a:pPr>
            <a:r>
              <a:rPr lang="en-US" sz="3600" dirty="0" smtClean="0"/>
              <a:t>City-owned Vacated Tax Sales - 380</a:t>
            </a:r>
          </a:p>
          <a:p>
            <a:pPr>
              <a:buFont typeface="Wingdings" panose="05000000000000000000" pitchFamily="2" charset="2"/>
              <a:buChar char="Ø"/>
            </a:pPr>
            <a:r>
              <a:rPr lang="en-US" sz="3600" dirty="0" smtClean="0"/>
              <a:t>PRA-owned </a:t>
            </a:r>
            <a:r>
              <a:rPr lang="en-US" sz="3600" dirty="0"/>
              <a:t>V</a:t>
            </a:r>
            <a:r>
              <a:rPr lang="en-US" sz="3600" dirty="0" smtClean="0"/>
              <a:t>acated properties - 72</a:t>
            </a:r>
          </a:p>
          <a:p>
            <a:pPr>
              <a:buFont typeface="Wingdings" panose="05000000000000000000" pitchFamily="2" charset="2"/>
              <a:buChar char="Ø"/>
            </a:pPr>
            <a:r>
              <a:rPr lang="en-US" sz="3600" dirty="0" smtClean="0"/>
              <a:t>Abandoned property survey by Elmwood Neighborhood Association- 70</a:t>
            </a:r>
          </a:p>
        </p:txBody>
      </p:sp>
    </p:spTree>
    <p:extLst>
      <p:ext uri="{BB962C8B-B14F-4D97-AF65-F5344CB8AC3E}">
        <p14:creationId xmlns:p14="http://schemas.microsoft.com/office/powerpoint/2010/main" val="3823248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p:cTn id="7" dur="1250" fill="hold"/>
                                        <p:tgtEl>
                                          <p:spTgt spid="2"/>
                                        </p:tgtEl>
                                        <p:attrNameLst>
                                          <p:attrName>ppt_w</p:attrName>
                                        </p:attrNameLst>
                                      </p:cBhvr>
                                      <p:tavLst>
                                        <p:tav tm="0">
                                          <p:val>
                                            <p:fltVal val="0"/>
                                          </p:val>
                                        </p:tav>
                                        <p:tav tm="100000">
                                          <p:val>
                                            <p:strVal val="#ppt_w"/>
                                          </p:val>
                                        </p:tav>
                                      </p:tavLst>
                                    </p:anim>
                                    <p:anim calcmode="lin" valueType="num">
                                      <p:cBhvr>
                                        <p:cTn id="8" dur="1250" fill="hold"/>
                                        <p:tgtEl>
                                          <p:spTgt spid="2"/>
                                        </p:tgtEl>
                                        <p:attrNameLst>
                                          <p:attrName>ppt_h</p:attrName>
                                        </p:attrNameLst>
                                      </p:cBhvr>
                                      <p:tavLst>
                                        <p:tav tm="0">
                                          <p:val>
                                            <p:fltVal val="0"/>
                                          </p:val>
                                        </p:tav>
                                        <p:tav tm="100000">
                                          <p:val>
                                            <p:strVal val="#ppt_h"/>
                                          </p:val>
                                        </p:tav>
                                      </p:tavLst>
                                    </p:anim>
                                    <p:animEffect transition="in" filter="fade">
                                      <p:cBhvr>
                                        <p:cTn id="9" dur="125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50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500"/>
                                        <p:tgtEl>
                                          <p:spTgt spid="3">
                                            <p:txEl>
                                              <p:pRg st="0" end="0"/>
                                            </p:txEl>
                                          </p:spTgt>
                                        </p:tgtEl>
                                      </p:cBhvr>
                                    </p:animEffect>
                                    <p:anim calcmode="lin" valueType="num">
                                      <p:cBhvr>
                                        <p:cTn id="15" dur="1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50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500"/>
                                        <p:tgtEl>
                                          <p:spTgt spid="3">
                                            <p:txEl>
                                              <p:pRg st="1" end="1"/>
                                            </p:txEl>
                                          </p:spTgt>
                                        </p:tgtEl>
                                      </p:cBhvr>
                                    </p:animEffect>
                                    <p:anim calcmode="lin" valueType="num">
                                      <p:cBhvr>
                                        <p:cTn id="22" dur="1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50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500"/>
                                        <p:tgtEl>
                                          <p:spTgt spid="3">
                                            <p:txEl>
                                              <p:pRg st="2" end="2"/>
                                            </p:txEl>
                                          </p:spTgt>
                                        </p:tgtEl>
                                      </p:cBhvr>
                                    </p:animEffect>
                                    <p:anim calcmode="lin" valueType="num">
                                      <p:cBhvr>
                                        <p:cTn id="29" dur="1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50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500"/>
                                        <p:tgtEl>
                                          <p:spTgt spid="3">
                                            <p:txEl>
                                              <p:pRg st="3" end="3"/>
                                            </p:txEl>
                                          </p:spTgt>
                                        </p:tgtEl>
                                      </p:cBhvr>
                                    </p:animEffect>
                                    <p:anim calcmode="lin" valueType="num">
                                      <p:cBhvr>
                                        <p:cTn id="36" dur="1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50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500"/>
                                        <p:tgtEl>
                                          <p:spTgt spid="3">
                                            <p:txEl>
                                              <p:pRg st="4" end="4"/>
                                            </p:txEl>
                                          </p:spTgt>
                                        </p:tgtEl>
                                      </p:cBhvr>
                                    </p:animEffect>
                                    <p:anim calcmode="lin" valueType="num">
                                      <p:cBhvr>
                                        <p:cTn id="43" dur="1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1821"/>
            <a:ext cx="8596668" cy="592428"/>
          </a:xfrm>
        </p:spPr>
        <p:txBody>
          <a:bodyPr>
            <a:normAutofit fontScale="90000"/>
          </a:bodyPr>
          <a:lstStyle/>
          <a:p>
            <a:r>
              <a:rPr lang="en-US" sz="3100" dirty="0" smtClean="0"/>
              <a:t>Key Findings of Abandoned &amp; Vacated Properties</a:t>
            </a:r>
            <a:r>
              <a:rPr lang="en-US" dirty="0" smtClean="0"/>
              <a:t>: </a:t>
            </a:r>
            <a:endParaRPr lang="en-US" dirty="0"/>
          </a:p>
        </p:txBody>
      </p:sp>
      <p:sp>
        <p:nvSpPr>
          <p:cNvPr id="3" name="Content Placeholder 2"/>
          <p:cNvSpPr>
            <a:spLocks noGrp="1"/>
          </p:cNvSpPr>
          <p:nvPr>
            <p:ph idx="1"/>
          </p:nvPr>
        </p:nvSpPr>
        <p:spPr>
          <a:xfrm>
            <a:off x="677334" y="824249"/>
            <a:ext cx="8904548" cy="5499278"/>
          </a:xfrm>
        </p:spPr>
        <p:txBody>
          <a:bodyPr>
            <a:normAutofit lnSpcReduction="10000"/>
          </a:bodyPr>
          <a:lstStyle/>
          <a:p>
            <a:r>
              <a:rPr lang="en-US" sz="2400" dirty="0" smtClean="0"/>
              <a:t>Estimated number of Identified Abandoned &amp; Vacated Properties: 1214</a:t>
            </a:r>
          </a:p>
          <a:p>
            <a:r>
              <a:rPr lang="en-US" sz="2400" dirty="0" smtClean="0"/>
              <a:t>At the 90% confidence level, the actual number is between 1115 to 1327</a:t>
            </a:r>
          </a:p>
          <a:p>
            <a:r>
              <a:rPr lang="en-US" sz="2400" dirty="0" smtClean="0"/>
              <a:t>Estimated total tax assessed value: over $128 million (excluding $32 million PRA owned municipal building)</a:t>
            </a:r>
          </a:p>
          <a:p>
            <a:r>
              <a:rPr lang="en-US" sz="2400" dirty="0" smtClean="0"/>
              <a:t>At the 90% confidence level, the actual amount is between $118 million to $141 million</a:t>
            </a:r>
          </a:p>
          <a:p>
            <a:r>
              <a:rPr lang="en-US" sz="2400" dirty="0" smtClean="0"/>
              <a:t>Estimated total tax due to the City of Providence: over $3.6 million</a:t>
            </a:r>
          </a:p>
          <a:p>
            <a:r>
              <a:rPr lang="en-US" sz="2400" dirty="0" smtClean="0"/>
              <a:t>At the 90% confidence level, the actual amount is between $3.34 million to $3.97 million</a:t>
            </a:r>
          </a:p>
          <a:p>
            <a:r>
              <a:rPr lang="en-US" sz="2400" dirty="0" smtClean="0"/>
              <a:t>The most common class of abandoned property: 2 – 5 Family homes with an estimated number of 400 housing properties</a:t>
            </a:r>
          </a:p>
        </p:txBody>
      </p:sp>
    </p:spTree>
    <p:extLst>
      <p:ext uri="{BB962C8B-B14F-4D97-AF65-F5344CB8AC3E}">
        <p14:creationId xmlns:p14="http://schemas.microsoft.com/office/powerpoint/2010/main" val="1653888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Effect transition="in" filter="fade">
                                      <p:cBhvr>
                                        <p:cTn id="54" dur="1000"/>
                                        <p:tgtEl>
                                          <p:spTgt spid="3">
                                            <p:txEl>
                                              <p:pRg st="6" end="6"/>
                                            </p:txEl>
                                          </p:spTgt>
                                        </p:tgtEl>
                                      </p:cBhvr>
                                    </p:animEffect>
                                    <p:anim calcmode="lin" valueType="num">
                                      <p:cBhvr>
                                        <p:cTn id="5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8942"/>
            <a:ext cx="8596668" cy="656822"/>
          </a:xfrm>
        </p:spPr>
        <p:txBody>
          <a:bodyPr/>
          <a:lstStyle/>
          <a:p>
            <a:r>
              <a:rPr lang="en-US" dirty="0" smtClean="0"/>
              <a:t>Key Findings of Abandoned Housing: </a:t>
            </a:r>
            <a:endParaRPr lang="en-US" dirty="0"/>
          </a:p>
        </p:txBody>
      </p:sp>
      <p:sp>
        <p:nvSpPr>
          <p:cNvPr id="3" name="Content Placeholder 2"/>
          <p:cNvSpPr>
            <a:spLocks noGrp="1"/>
          </p:cNvSpPr>
          <p:nvPr>
            <p:ph idx="1"/>
          </p:nvPr>
        </p:nvSpPr>
        <p:spPr>
          <a:xfrm>
            <a:off x="677334" y="875763"/>
            <a:ext cx="8596668" cy="5628068"/>
          </a:xfrm>
        </p:spPr>
        <p:txBody>
          <a:bodyPr>
            <a:normAutofit/>
          </a:bodyPr>
          <a:lstStyle/>
          <a:p>
            <a:r>
              <a:rPr lang="en-US" sz="2400" dirty="0" smtClean="0"/>
              <a:t>Estimated total of Abandoned Housing Units: 1615</a:t>
            </a:r>
          </a:p>
          <a:p>
            <a:r>
              <a:rPr lang="en-US" sz="2400" dirty="0" smtClean="0"/>
              <a:t>At the 90% confidence level, the actual number is between 1495 to 1779</a:t>
            </a:r>
          </a:p>
          <a:p>
            <a:r>
              <a:rPr lang="en-US" sz="2400" dirty="0" smtClean="0"/>
              <a:t>Estimated total tax assessed value of Abandoned Housing (for 1479 of the identified housing properties): over $94 million</a:t>
            </a:r>
          </a:p>
          <a:p>
            <a:r>
              <a:rPr lang="en-US" sz="2400" dirty="0" smtClean="0"/>
              <a:t>At the 90% confidence level, the actual amount is between $86 million to $103 million</a:t>
            </a:r>
          </a:p>
          <a:p>
            <a:r>
              <a:rPr lang="en-US" sz="2400" dirty="0" smtClean="0"/>
              <a:t>Estimate total tax bill due to the City of Providence for Abandoned Housing: over $2.7 million</a:t>
            </a:r>
          </a:p>
          <a:p>
            <a:r>
              <a:rPr lang="en-US" sz="2400" dirty="0" smtClean="0"/>
              <a:t>At the 90% confidence level, the actual amount is between $2.5 million to over $3 million</a:t>
            </a:r>
            <a:endParaRPr lang="en-US" sz="2400" dirty="0"/>
          </a:p>
        </p:txBody>
      </p:sp>
    </p:spTree>
    <p:extLst>
      <p:ext uri="{BB962C8B-B14F-4D97-AF65-F5344CB8AC3E}">
        <p14:creationId xmlns:p14="http://schemas.microsoft.com/office/powerpoint/2010/main" val="36517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184"/>
            <a:ext cx="3854528" cy="1416675"/>
          </a:xfrm>
        </p:spPr>
        <p:txBody>
          <a:bodyPr>
            <a:noAutofit/>
          </a:bodyPr>
          <a:lstStyle/>
          <a:p>
            <a:r>
              <a:rPr lang="en-US" sz="2800" dirty="0" smtClean="0"/>
              <a:t>City Of Providence Efforts to Reclaim Abandoned Property:</a:t>
            </a:r>
            <a:endParaRPr lang="en-US" sz="28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0187" y="434139"/>
            <a:ext cx="4946070" cy="6400797"/>
          </a:xfrm>
          <a:prstGeom prst="rect">
            <a:avLst/>
          </a:prstGeom>
          <a:ln>
            <a:noFill/>
          </a:ln>
          <a:effectLst>
            <a:outerShdw blurRad="292100" dist="139700" dir="2700000" algn="tl" rotWithShape="0">
              <a:srgbClr val="333333">
                <a:alpha val="65000"/>
              </a:srgbClr>
            </a:outerShdw>
          </a:effectLst>
        </p:spPr>
      </p:pic>
      <p:sp>
        <p:nvSpPr>
          <p:cNvPr id="4" name="Text Placeholder 3"/>
          <p:cNvSpPr>
            <a:spLocks noGrp="1"/>
          </p:cNvSpPr>
          <p:nvPr>
            <p:ph type="body" sz="half" idx="2"/>
          </p:nvPr>
        </p:nvSpPr>
        <p:spPr>
          <a:xfrm>
            <a:off x="677334" y="1609858"/>
            <a:ext cx="3854528" cy="4881093"/>
          </a:xfrm>
        </p:spPr>
        <p:txBody>
          <a:bodyPr>
            <a:normAutofit/>
          </a:bodyPr>
          <a:lstStyle/>
          <a:p>
            <a:r>
              <a:rPr lang="en-US" u="sng" dirty="0">
                <a:hlinkClick r:id="rId3"/>
              </a:rPr>
              <a:t>Under Rhode Island law</a:t>
            </a:r>
            <a:r>
              <a:rPr lang="en-US" dirty="0"/>
              <a:t>, municipalities are empowered to take </a:t>
            </a:r>
            <a:r>
              <a:rPr lang="en-US" u="sng" dirty="0">
                <a:hlinkClick r:id="rId4"/>
              </a:rPr>
              <a:t>owners of abandoned property to court for maintaining a public nuisance</a:t>
            </a:r>
            <a:r>
              <a:rPr lang="en-US" dirty="0"/>
              <a:t>.  If the owner of such properties fail to abate the public nuisance, then the court can </a:t>
            </a:r>
            <a:r>
              <a:rPr lang="en-US" u="sng" dirty="0">
                <a:hlinkClick r:id="rId5"/>
              </a:rPr>
              <a:t>appoint a receiver to take possession of the property to rehabilitate it back into the community</a:t>
            </a:r>
            <a:r>
              <a:rPr lang="en-US" dirty="0"/>
              <a:t>.  </a:t>
            </a:r>
            <a:endParaRPr lang="en-US" dirty="0" smtClean="0"/>
          </a:p>
          <a:p>
            <a:r>
              <a:rPr lang="en-US" dirty="0" smtClean="0"/>
              <a:t>Taking </a:t>
            </a:r>
            <a:r>
              <a:rPr lang="en-US" dirty="0"/>
              <a:t>advantage of this statute, the City of Providence has recently launched the </a:t>
            </a:r>
            <a:r>
              <a:rPr lang="en-US" u="sng" dirty="0">
                <a:hlinkClick r:id="rId6"/>
              </a:rPr>
              <a:t>Providence Receivership program</a:t>
            </a:r>
            <a:r>
              <a:rPr lang="en-US" dirty="0"/>
              <a:t>, in which abandoned properties and their owners and interested parties are taken to court with the goal of either abating the public nuisance or having the property placed under receivership for redevelopment.   </a:t>
            </a:r>
          </a:p>
          <a:p>
            <a:r>
              <a:rPr lang="en-US" dirty="0" smtClean="0"/>
              <a:t>Mayor-elect Jorge Elorza has proposed expanding the receivership program and using a $5 million bond issue to finance rehabilitation of reclaimed housing. </a:t>
            </a:r>
            <a:endParaRPr lang="en-US" dirty="0"/>
          </a:p>
        </p:txBody>
      </p:sp>
    </p:spTree>
    <p:extLst>
      <p:ext uri="{BB962C8B-B14F-4D97-AF65-F5344CB8AC3E}">
        <p14:creationId xmlns:p14="http://schemas.microsoft.com/office/powerpoint/2010/main" val="41306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75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75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75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75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75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75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50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89760"/>
            <a:ext cx="3854528" cy="1989801"/>
          </a:xfrm>
        </p:spPr>
        <p:txBody>
          <a:bodyPr>
            <a:normAutofit/>
          </a:bodyPr>
          <a:lstStyle/>
          <a:p>
            <a:r>
              <a:rPr lang="en-US" sz="2400" dirty="0" smtClean="0"/>
              <a:t>Abandoned Property &amp; Community Assets: </a:t>
            </a:r>
            <a:br>
              <a:rPr lang="en-US" sz="2400" dirty="0" smtClean="0"/>
            </a:br>
            <a:r>
              <a:rPr lang="en-US" sz="2400" dirty="0" smtClean="0"/>
              <a:t>Integrated Approach for Neighborhood Revitalization</a:t>
            </a:r>
            <a:endParaRPr lang="en-US" sz="24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1851" y="289761"/>
            <a:ext cx="4946070" cy="6400797"/>
          </a:xfrm>
          <a:prstGeom prst="rect">
            <a:avLst/>
          </a:prstGeom>
          <a:ln>
            <a:noFill/>
          </a:ln>
          <a:effectLst>
            <a:outerShdw blurRad="292100" dist="139700" dir="2700000" algn="tl" rotWithShape="0">
              <a:srgbClr val="333333">
                <a:alpha val="65000"/>
              </a:srgbClr>
            </a:outerShdw>
          </a:effectLst>
        </p:spPr>
      </p:pic>
      <p:sp>
        <p:nvSpPr>
          <p:cNvPr id="4" name="Text Placeholder 3"/>
          <p:cNvSpPr>
            <a:spLocks noGrp="1"/>
          </p:cNvSpPr>
          <p:nvPr>
            <p:ph type="body" sz="half" idx="2"/>
          </p:nvPr>
        </p:nvSpPr>
        <p:spPr>
          <a:xfrm>
            <a:off x="677334" y="2421228"/>
            <a:ext cx="3854528" cy="4159875"/>
          </a:xfrm>
        </p:spPr>
        <p:txBody>
          <a:bodyPr>
            <a:normAutofit/>
          </a:bodyPr>
          <a:lstStyle/>
          <a:p>
            <a:r>
              <a:rPr lang="en-US" sz="1600" dirty="0" smtClean="0"/>
              <a:t>Abandoned properties must be viewed within the fabric of their locality, not in isolation, and their reclamation must be approached strategically.  </a:t>
            </a:r>
          </a:p>
          <a:p>
            <a:r>
              <a:rPr lang="en-US" sz="1600" dirty="0" smtClean="0"/>
              <a:t>Their proximity to key assets of the community – bus routes, schools, parks and recreation areas, and organized groups – should be assessed and mobilized to fully re-integrate those rehabbed housing back into the neighborhood.  </a:t>
            </a:r>
          </a:p>
          <a:p>
            <a:r>
              <a:rPr lang="en-US" sz="1600" dirty="0" smtClean="0"/>
              <a:t>This holistic approach will help prevent the reclaimed housing from falling back into the cycle of exploitation that leads to slum conditions. </a:t>
            </a:r>
            <a:endParaRPr lang="en-US" sz="1600" dirty="0"/>
          </a:p>
        </p:txBody>
      </p:sp>
    </p:spTree>
    <p:extLst>
      <p:ext uri="{BB962C8B-B14F-4D97-AF65-F5344CB8AC3E}">
        <p14:creationId xmlns:p14="http://schemas.microsoft.com/office/powerpoint/2010/main" val="3059931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25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1000"/>
                                        <p:tgtEl>
                                          <p:spTgt spid="4">
                                            <p:txEl>
                                              <p:pRg st="0" end="0"/>
                                            </p:txEl>
                                          </p:spTgt>
                                        </p:tgtEl>
                                      </p:cBhvr>
                                    </p:animEffect>
                                    <p:anim calcmode="lin" valueType="num">
                                      <p:cBhvr>
                                        <p:cTn id="1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25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1000"/>
                                        <p:tgtEl>
                                          <p:spTgt spid="4">
                                            <p:txEl>
                                              <p:pRg st="1" end="1"/>
                                            </p:txEl>
                                          </p:spTgt>
                                        </p:tgtEl>
                                      </p:cBhvr>
                                    </p:animEffect>
                                    <p:anim calcmode="lin" valueType="num">
                                      <p:cBhvr>
                                        <p:cTn id="19"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25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1000"/>
                                        <p:tgtEl>
                                          <p:spTgt spid="4">
                                            <p:txEl>
                                              <p:pRg st="2" end="2"/>
                                            </p:txEl>
                                          </p:spTgt>
                                        </p:tgtEl>
                                      </p:cBhvr>
                                    </p:animEffect>
                                    <p:anim calcmode="lin" valueType="num">
                                      <p:cBhvr>
                                        <p:cTn id="26"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circle(in)">
                                      <p:cBhvr>
                                        <p:cTn id="3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1125</TotalTime>
  <Words>874</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Trebuchet MS</vt:lpstr>
      <vt:lpstr>Wingdings</vt:lpstr>
      <vt:lpstr>Wingdings 3</vt:lpstr>
      <vt:lpstr>Facet</vt:lpstr>
      <vt:lpstr>Reclaim_PVD: Mapping Abandoned &amp; Vacated Properties in Providence, RI </vt:lpstr>
      <vt:lpstr>From the late 1990s to 2008, widespread subprime lending and low interest rates fueled an immense housing bubble across the United States. In Elmwood, 2-5 Family homes rose 347% from 1997 – 2005.</vt:lpstr>
      <vt:lpstr>Subprime Lending was highly localized </vt:lpstr>
      <vt:lpstr>PVD Abandoned / Vacated Properties &amp; Subprime Lending</vt:lpstr>
      <vt:lpstr>Sources of Data: </vt:lpstr>
      <vt:lpstr>Key Findings of Abandoned &amp; Vacated Properties: </vt:lpstr>
      <vt:lpstr>Key Findings of Abandoned Housing: </vt:lpstr>
      <vt:lpstr>City Of Providence Efforts to Reclaim Abandoned Property:</vt:lpstr>
      <vt:lpstr>Abandoned Property &amp; Community Assets:  Integrated Approach for Neighborhood Revitalization</vt:lpstr>
      <vt:lpstr>Most Abandoned PVD Homes are Multi-family dwellings in mostly low income minority-majority neighborhoods</vt:lpstr>
      <vt:lpstr>Preliminary Conclusions: </vt:lpstr>
      <vt:lpstr>Policy Recommendations: </vt:lpstr>
      <vt:lpstr>Reclaim_PVD_Abandoned_Property_Community_Asset_Map2</vt:lpstr>
      <vt:lpstr>Acknowledgements: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Reclaim_PVD</dc:title>
  <dc:creator>Jonathan Lax</dc:creator>
  <cp:lastModifiedBy>Jonathan Lax</cp:lastModifiedBy>
  <cp:revision>87</cp:revision>
  <dcterms:created xsi:type="dcterms:W3CDTF">2014-09-24T12:06:45Z</dcterms:created>
  <dcterms:modified xsi:type="dcterms:W3CDTF">2014-12-23T18:34:05Z</dcterms:modified>
</cp:coreProperties>
</file>