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44" r:id="rId1"/>
  </p:sldMasterIdLst>
  <p:notesMasterIdLst>
    <p:notesMasterId r:id="rId43"/>
  </p:notesMasterIdLst>
  <p:sldIdLst>
    <p:sldId id="258" r:id="rId2"/>
    <p:sldId id="349" r:id="rId3"/>
    <p:sldId id="352" r:id="rId4"/>
    <p:sldId id="353" r:id="rId5"/>
    <p:sldId id="354" r:id="rId6"/>
    <p:sldId id="350" r:id="rId7"/>
    <p:sldId id="351" r:id="rId8"/>
    <p:sldId id="355" r:id="rId9"/>
    <p:sldId id="262" r:id="rId10"/>
    <p:sldId id="311" r:id="rId11"/>
    <p:sldId id="264" r:id="rId12"/>
    <p:sldId id="266" r:id="rId13"/>
    <p:sldId id="265" r:id="rId14"/>
    <p:sldId id="273" r:id="rId15"/>
    <p:sldId id="317" r:id="rId16"/>
    <p:sldId id="318" r:id="rId17"/>
    <p:sldId id="312" r:id="rId18"/>
    <p:sldId id="314" r:id="rId19"/>
    <p:sldId id="315" r:id="rId20"/>
    <p:sldId id="316" r:id="rId21"/>
    <p:sldId id="335" r:id="rId22"/>
    <p:sldId id="313" r:id="rId23"/>
    <p:sldId id="329" r:id="rId24"/>
    <p:sldId id="331" r:id="rId25"/>
    <p:sldId id="336" r:id="rId26"/>
    <p:sldId id="320" r:id="rId27"/>
    <p:sldId id="308" r:id="rId28"/>
    <p:sldId id="342" r:id="rId29"/>
    <p:sldId id="337" r:id="rId30"/>
    <p:sldId id="338" r:id="rId31"/>
    <p:sldId id="339" r:id="rId32"/>
    <p:sldId id="340" r:id="rId33"/>
    <p:sldId id="341" r:id="rId34"/>
    <p:sldId id="323" r:id="rId35"/>
    <p:sldId id="333" r:id="rId36"/>
    <p:sldId id="275" r:id="rId37"/>
    <p:sldId id="343" r:id="rId38"/>
    <p:sldId id="344" r:id="rId39"/>
    <p:sldId id="345" r:id="rId40"/>
    <p:sldId id="346" r:id="rId41"/>
    <p:sldId id="35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7630" autoAdjust="0"/>
  </p:normalViewPr>
  <p:slideViewPr>
    <p:cSldViewPr snapToGrid="0" snapToObjects="1">
      <p:cViewPr varScale="1">
        <p:scale>
          <a:sx n="110" d="100"/>
          <a:sy n="110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E4628-0BEC-E74F-AEA3-35028882E1AB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92EDE-1E90-7349-B7A6-AA9490070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proof of security in HW. How long does the key need to be? Card</a:t>
            </a:r>
            <a:r>
              <a:rPr lang="en-US" baseline="0" dirty="0" smtClean="0"/>
              <a:t> trick </a:t>
            </a:r>
            <a:r>
              <a:rPr lang="en-US" baseline="0" dirty="0" err="1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2EDE-1E90-7349-B7A6-AA94900705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E41D-FE62-DF49-9FA2-6299954F47FF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6213-B4C4-4C5C-8EAE-01416D1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E41D-FE62-DF49-9FA2-6299954F47FF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24A5-696A-8941-A67C-63DCEE5B1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E41D-FE62-DF49-9FA2-6299954F47FF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24A5-696A-8941-A67C-63DCEE5B1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E41D-FE62-DF49-9FA2-6299954F47FF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24A5-696A-8941-A67C-63DCEE5B1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5D-41A0-4705-858A-FEEDE5B81603}" type="datetime1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E41D-FE62-DF49-9FA2-6299954F47FF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24A5-696A-8941-A67C-63DCEE5B1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E41D-FE62-DF49-9FA2-6299954F47FF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24A5-696A-8941-A67C-63DCEE5B1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E41D-FE62-DF49-9FA2-6299954F47FF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24A5-696A-8941-A67C-63DCEE5B1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E41D-FE62-DF49-9FA2-6299954F47FF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24A5-696A-8941-A67C-63DCEE5B1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E41D-FE62-DF49-9FA2-6299954F47FF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E41D-FE62-DF49-9FA2-6299954F47FF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24A5-696A-8941-A67C-63DCEE5B1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E41D-FE62-DF49-9FA2-6299954F47FF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24A5-696A-8941-A67C-63DCEE5B1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png"/><Relationship Id="rId6" Type="http://schemas.openxmlformats.org/officeDocument/2006/relationships/image" Target="../media/image29.wmf"/><Relationship Id="rId7" Type="http://schemas.openxmlformats.org/officeDocument/2006/relationships/image" Target="../media/image30.png"/><Relationship Id="rId8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tkarshohm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png"/><Relationship Id="rId6" Type="http://schemas.openxmlformats.org/officeDocument/2006/relationships/image" Target="../media/image29.wmf"/><Relationship Id="rId7" Type="http://schemas.openxmlformats.org/officeDocument/2006/relationships/image" Target="../media/image30.png"/><Relationship Id="rId8" Type="http://schemas.openxmlformats.org/officeDocument/2006/relationships/image" Target="../media/image31.w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png"/><Relationship Id="rId6" Type="http://schemas.openxmlformats.org/officeDocument/2006/relationships/image" Target="../media/image29.wmf"/><Relationship Id="rId7" Type="http://schemas.openxmlformats.org/officeDocument/2006/relationships/image" Target="../media/image30.png"/><Relationship Id="rId8" Type="http://schemas.openxmlformats.org/officeDocument/2006/relationships/image" Target="../media/image31.w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yu.edu/courses/spring12/CSCI-GA.3210-001/index.html" TargetMode="External"/><Relationship Id="rId4" Type="http://schemas.openxmlformats.org/officeDocument/2006/relationships/hyperlink" Target="http://theory.stanford.edu/~trevisan/cs276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web.ucsd.edu/~mihir/papers/gb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10953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rgbClr val="008000"/>
                </a:solidFill>
              </a:rPr>
              <a:t>Cryptography and Network Security</a:t>
            </a:r>
            <a:br>
              <a:rPr lang="en-US" sz="4500" dirty="0" smtClean="0">
                <a:solidFill>
                  <a:srgbClr val="008000"/>
                </a:solidFill>
              </a:rPr>
            </a:br>
            <a:r>
              <a:rPr lang="en-US" sz="4500" dirty="0" smtClean="0">
                <a:solidFill>
                  <a:srgbClr val="008000"/>
                </a:solidFill>
              </a:rPr>
              <a:t>CSL 759</a:t>
            </a:r>
            <a:endParaRPr lang="en-US" sz="45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904" y="5354712"/>
            <a:ext cx="7697391" cy="857250"/>
          </a:xfrm>
        </p:spPr>
        <p:txBody>
          <a:bodyPr>
            <a:noAutofit/>
          </a:bodyPr>
          <a:lstStyle/>
          <a:p>
            <a:pPr algn="r"/>
            <a:endParaRPr lang="en-US" sz="3000" dirty="0" smtClean="0"/>
          </a:p>
          <a:p>
            <a:pPr algn="ctr">
              <a:buNone/>
            </a:pPr>
            <a:r>
              <a:rPr lang="en-US" sz="4000" dirty="0" smtClean="0"/>
              <a:t>Shweta Agrawal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8425" y="1666400"/>
            <a:ext cx="6821488" cy="3933825"/>
            <a:chOff x="1368425" y="2517775"/>
            <a:chExt cx="6821488" cy="3933825"/>
          </a:xfrm>
        </p:grpSpPr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1368425" y="2517775"/>
            <a:ext cx="1162050" cy="1905000"/>
          </p:xfrm>
          <a:graphic>
            <a:graphicData uri="http://schemas.openxmlformats.org/presentationml/2006/ole">
              <p:oleObj spid="_x0000_s14338" name="Clip" r:id="rId3" imgW="1161597" imgH="1904762" progId="">
                <p:embed/>
              </p:oleObj>
            </a:graphicData>
          </a:graphic>
        </p:graphicFrame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7358063" y="2576513"/>
            <a:ext cx="831850" cy="1647825"/>
          </p:xfrm>
          <a:graphic>
            <a:graphicData uri="http://schemas.openxmlformats.org/presentationml/2006/ole">
              <p:oleObj spid="_x0000_s14339" name="Clip" r:id="rId4" imgW="704576" imgH="1428571" progId="">
                <p:embed/>
              </p:oleObj>
            </a:graphicData>
          </a:graphic>
        </p:graphicFrame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4057650" y="4729163"/>
            <a:ext cx="1463675" cy="1722437"/>
          </p:xfrm>
          <a:graphic>
            <a:graphicData uri="http://schemas.openxmlformats.org/presentationml/2006/ole">
              <p:oleObj spid="_x0000_s14340" name="Clip" r:id="rId5" imgW="1619048" imgH="1904762" progId="">
                <p:embed/>
              </p:oleObj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703513" y="3475038"/>
              <a:ext cx="4092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673600" y="3578225"/>
              <a:ext cx="0" cy="1209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4001"/>
            <a:ext cx="8229600" cy="1143000"/>
          </a:xfrm>
        </p:spPr>
        <p:txBody>
          <a:bodyPr/>
          <a:lstStyle/>
          <a:p>
            <a:r>
              <a:rPr lang="en-US" dirty="0" smtClean="0"/>
              <a:t>Real World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2" y="1730439"/>
            <a:ext cx="2887323" cy="3500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11" y="1382797"/>
            <a:ext cx="1475276" cy="1882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11" y="3659277"/>
            <a:ext cx="1475276" cy="171052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-1403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#1 : Secure Elections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74366" y="2183133"/>
            <a:ext cx="1332780" cy="2444406"/>
          </a:xfrm>
          <a:prstGeom prst="rect">
            <a:avLst/>
          </a:prstGeom>
          <a:solidFill>
            <a:srgbClr val="FF80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COUNTING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30775" y="3105984"/>
            <a:ext cx="1043591" cy="553293"/>
          </a:xfrm>
          <a:prstGeom prst="rightArrow">
            <a:avLst/>
          </a:prstGeom>
          <a:solidFill>
            <a:srgbClr val="FFFF00">
              <a:alpha val="4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0775" y="2736652"/>
            <a:ext cx="78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6123596"/>
            <a:ext cx="730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SECURITY : individual vote privacy maintained</a:t>
            </a:r>
          </a:p>
          <a:p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45458" y="2969760"/>
            <a:ext cx="114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Winner ? 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07146" y="2341032"/>
            <a:ext cx="1907761" cy="2288097"/>
            <a:chOff x="5507146" y="2341032"/>
            <a:chExt cx="1907761" cy="2288097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789637" y="2341032"/>
              <a:ext cx="6244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790433" y="4627541"/>
              <a:ext cx="62447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5645590" y="3484286"/>
              <a:ext cx="2286508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</p:cNvCxnSpPr>
            <p:nvPr/>
          </p:nvCxnSpPr>
          <p:spPr>
            <a:xfrm>
              <a:off x="5507146" y="3405336"/>
              <a:ext cx="128169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77307" y="889488"/>
            <a:ext cx="63316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solidFill>
                  <a:srgbClr val="008000"/>
                </a:solidFill>
              </a:rPr>
              <a:t>Multi-party computation!</a:t>
            </a:r>
            <a:endParaRPr lang="en-US" sz="3500" dirty="0">
              <a:solidFill>
                <a:srgbClr val="008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" y="5562971"/>
            <a:ext cx="7569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000" dirty="0" smtClean="0">
                <a:solidFill>
                  <a:prstClr val="black"/>
                </a:solidFill>
              </a:rPr>
              <a:t>CORRECT : </a:t>
            </a:r>
            <a:r>
              <a:rPr lang="en-US" sz="3000" dirty="0">
                <a:solidFill>
                  <a:prstClr val="black"/>
                </a:solidFill>
              </a:rPr>
              <a:t>Winner determined correctly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863"/>
            <a:ext cx="8229600" cy="1143000"/>
          </a:xfrm>
        </p:spPr>
        <p:txBody>
          <a:bodyPr/>
          <a:lstStyle/>
          <a:p>
            <a:r>
              <a:rPr lang="en-US" dirty="0" smtClean="0"/>
              <a:t>#2 : Protecting your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9" y="2864503"/>
            <a:ext cx="2845210" cy="28452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8602" y="1028576"/>
            <a:ext cx="2423298" cy="1710177"/>
            <a:chOff x="188602" y="1028576"/>
            <a:chExt cx="2423298" cy="1710177"/>
          </a:xfrm>
        </p:grpSpPr>
        <p:sp>
          <p:nvSpPr>
            <p:cNvPr id="5" name="Oval Callout 4"/>
            <p:cNvSpPr/>
            <p:nvPr/>
          </p:nvSpPr>
          <p:spPr>
            <a:xfrm>
              <a:off x="188602" y="1028576"/>
              <a:ext cx="2423298" cy="1710177"/>
            </a:xfrm>
            <a:prstGeom prst="wedgeEllipseCallout">
              <a:avLst>
                <a:gd name="adj1" fmla="val 26682"/>
                <a:gd name="adj2" fmla="val 63235"/>
              </a:avLst>
            </a:prstGeom>
            <a:noFill/>
            <a:ln w="190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1229015"/>
              <a:ext cx="178542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 know a better algorithm to factor numbers!</a:t>
              </a:r>
              <a:endParaRPr lang="en-US" sz="20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12676" y="2784962"/>
            <a:ext cx="1370497" cy="3521575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O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F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U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S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C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T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O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27151" y="3986222"/>
            <a:ext cx="1122655" cy="553293"/>
            <a:chOff x="3127151" y="3986222"/>
            <a:chExt cx="1122655" cy="553293"/>
          </a:xfrm>
        </p:grpSpPr>
        <p:sp>
          <p:nvSpPr>
            <p:cNvPr id="14" name="Right Arrow 13"/>
            <p:cNvSpPr/>
            <p:nvPr/>
          </p:nvSpPr>
          <p:spPr>
            <a:xfrm>
              <a:off x="3127151" y="4262869"/>
              <a:ext cx="1122655" cy="276646"/>
            </a:xfrm>
            <a:prstGeom prst="rightArrow">
              <a:avLst/>
            </a:prstGeom>
            <a:solidFill>
              <a:srgbClr val="008000">
                <a:alpha val="7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08607" y="3986222"/>
              <a:ext cx="765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5846629" y="4276946"/>
            <a:ext cx="1122655" cy="262569"/>
          </a:xfrm>
          <a:prstGeom prst="rightArrow">
            <a:avLst/>
          </a:prstGeom>
          <a:solidFill>
            <a:srgbClr val="008000">
              <a:alpha val="7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969284" y="3103428"/>
            <a:ext cx="2002460" cy="3203110"/>
            <a:chOff x="6969284" y="3103428"/>
            <a:chExt cx="2002460" cy="320311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9284" y="3447683"/>
              <a:ext cx="2002460" cy="165852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969284" y="3103428"/>
              <a:ext cx="200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Obfuscated code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69284" y="5106209"/>
              <a:ext cx="2002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dirty="0" smtClean="0"/>
                <a:t> Produces correct output</a:t>
              </a:r>
            </a:p>
            <a:p>
              <a:pPr>
                <a:buFont typeface="Arial"/>
                <a:buChar char="•"/>
              </a:pPr>
              <a:r>
                <a:rPr lang="en-US" dirty="0" smtClean="0"/>
                <a:t> Impossible to reverse engineer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82689" y="1229015"/>
            <a:ext cx="50545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solidFill>
                  <a:srgbClr val="FF0000"/>
                </a:solidFill>
              </a:rPr>
              <a:t>Program </a:t>
            </a:r>
          </a:p>
          <a:p>
            <a:pPr algn="ctr"/>
            <a:r>
              <a:rPr lang="en-US" sz="3400" dirty="0" smtClean="0">
                <a:solidFill>
                  <a:srgbClr val="FF0000"/>
                </a:solidFill>
              </a:rPr>
              <a:t>Obfuscation!</a:t>
            </a:r>
            <a:endParaRPr lang="en-US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1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#3 : Activism with safety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87" y="4581901"/>
            <a:ext cx="51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Encrypt (“The election was rigged”,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013"/>
            <a:ext cx="5054600" cy="2717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895687" y="5872447"/>
            <a:ext cx="43378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Deniable Encryption!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224" y="1544761"/>
            <a:ext cx="4724400" cy="2578100"/>
          </a:xfrm>
          <a:prstGeom prst="rect">
            <a:avLst/>
          </a:prstGeom>
          <a:ln>
            <a:solidFill>
              <a:srgbClr val="00009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09" y="4289895"/>
            <a:ext cx="2524384" cy="16798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95686" y="5129827"/>
            <a:ext cx="550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coercion, reveal R’ </a:t>
            </a:r>
            <a:r>
              <a:rPr lang="en-US" dirty="0" err="1" smtClean="0"/>
              <a:t>s.t</a:t>
            </a:r>
            <a:r>
              <a:rPr lang="en-US" dirty="0" smtClean="0"/>
              <a:t>. C =(“Really like to cook”, </a:t>
            </a:r>
            <a:r>
              <a:rPr lang="en-US" dirty="0" smtClean="0">
                <a:solidFill>
                  <a:srgbClr val="0000FF"/>
                </a:solidFill>
              </a:rPr>
              <a:t>R’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66834" y="4405502"/>
            <a:ext cx="1519966" cy="646331"/>
          </a:xfrm>
          <a:prstGeom prst="rect">
            <a:avLst/>
          </a:prstGeo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R, R’ : Random bits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2744793" y="3483229"/>
            <a:ext cx="2007950" cy="806666"/>
          </a:xfrm>
          <a:prstGeom prst="wedgeEllipseCallout">
            <a:avLst>
              <a:gd name="adj1" fmla="val 14452"/>
              <a:gd name="adj2" fmla="val 9056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Probabilistic algorithm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9" grpId="0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843" y="973711"/>
            <a:ext cx="5410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#4: Computing on encrypted data</a:t>
            </a:r>
            <a:endParaRPr lang="en-US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68849" y="4859911"/>
            <a:ext cx="887515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buClr>
                <a:srgbClr val="800000"/>
              </a:buClr>
              <a:buFont typeface="Wingdings" pitchFamily="-84" charset="2"/>
              <a:buChar char="v"/>
            </a:pPr>
            <a:r>
              <a:rPr lang="en-US" sz="2000" dirty="0">
                <a:solidFill>
                  <a:srgbClr val="008000"/>
                </a:solidFill>
                <a:latin typeface="Calibri"/>
                <a:ea typeface="Bookman Old Style" pitchFamily="-84" charset="0"/>
                <a:cs typeface="Calibri"/>
              </a:rPr>
              <a:t> Users access data and infrastructure on-the-</a:t>
            </a:r>
            <a:r>
              <a:rPr lang="en-US" sz="2000" dirty="0" smtClean="0">
                <a:solidFill>
                  <a:srgbClr val="008000"/>
                </a:solidFill>
                <a:latin typeface="Calibri"/>
                <a:ea typeface="Bookman Old Style" pitchFamily="-84" charset="0"/>
                <a:cs typeface="Calibri"/>
              </a:rPr>
              <a:t>go</a:t>
            </a:r>
          </a:p>
          <a:p>
            <a:pPr algn="l">
              <a:buClr>
                <a:srgbClr val="800000"/>
              </a:buClr>
              <a:buFont typeface="Wingdings" pitchFamily="-84" charset="2"/>
              <a:buChar char="v"/>
            </a:pPr>
            <a:endParaRPr lang="en-US" sz="2000" dirty="0" smtClean="0">
              <a:solidFill>
                <a:srgbClr val="008000"/>
              </a:solidFill>
              <a:latin typeface="Calibri"/>
              <a:ea typeface="Bookman Old Style" pitchFamily="-84" charset="0"/>
              <a:cs typeface="Calibri"/>
            </a:endParaRPr>
          </a:p>
          <a:p>
            <a:pPr algn="l">
              <a:buClr>
                <a:srgbClr val="800000"/>
              </a:buClr>
              <a:buFont typeface="Wingdings" pitchFamily="-84" charset="2"/>
              <a:buChar char="v"/>
            </a:pPr>
            <a:r>
              <a:rPr lang="en-US" sz="2000" dirty="0">
                <a:solidFill>
                  <a:srgbClr val="008000"/>
                </a:solidFill>
                <a:latin typeface="Calibri"/>
                <a:ea typeface="Bookman Old Style" pitchFamily="-84" charset="0"/>
                <a:cs typeface="Calibri"/>
              </a:rPr>
              <a:t> Cloud stores data about</a:t>
            </a:r>
            <a:r>
              <a:rPr lang="en-US" sz="2000" dirty="0" smtClean="0">
                <a:solidFill>
                  <a:srgbClr val="008000"/>
                </a:solidFill>
                <a:latin typeface="Calibri"/>
                <a:ea typeface="Bookman Old Style" pitchFamily="-84" charset="0"/>
                <a:cs typeface="Calibri"/>
              </a:rPr>
              <a:t> you, me </a:t>
            </a:r>
            <a:r>
              <a:rPr lang="en-US" sz="2000" dirty="0">
                <a:solidFill>
                  <a:srgbClr val="008000"/>
                </a:solidFill>
                <a:latin typeface="Calibri"/>
                <a:ea typeface="Bookman Old Style" pitchFamily="-84" charset="0"/>
                <a:cs typeface="Calibri"/>
              </a:rPr>
              <a:t>and many </a:t>
            </a:r>
            <a:r>
              <a:rPr lang="en-US" sz="2000" dirty="0" smtClean="0">
                <a:solidFill>
                  <a:srgbClr val="008000"/>
                </a:solidFill>
                <a:latin typeface="Calibri"/>
                <a:ea typeface="Bookman Old Style" pitchFamily="-84" charset="0"/>
                <a:cs typeface="Calibri"/>
              </a:rPr>
              <a:t>more</a:t>
            </a:r>
          </a:p>
          <a:p>
            <a:pPr algn="l">
              <a:buClr>
                <a:srgbClr val="800000"/>
              </a:buClr>
              <a:buFont typeface="Wingdings" pitchFamily="-84" charset="2"/>
              <a:buChar char="v"/>
            </a:pPr>
            <a:endParaRPr lang="en-US" sz="2000" dirty="0" smtClean="0">
              <a:solidFill>
                <a:srgbClr val="008000"/>
              </a:solidFill>
              <a:latin typeface="Calibri"/>
              <a:ea typeface="Bookman Old Style" pitchFamily="-84" charset="0"/>
              <a:cs typeface="Calibri"/>
            </a:endParaRPr>
          </a:p>
          <a:p>
            <a:pPr algn="l">
              <a:buClr>
                <a:srgbClr val="800000"/>
              </a:buClr>
              <a:buFont typeface="Wingdings" pitchFamily="-84" charset="2"/>
              <a:buChar char="v"/>
            </a:pPr>
            <a:r>
              <a:rPr lang="en-US" sz="2000" dirty="0" smtClean="0">
                <a:solidFill>
                  <a:srgbClr val="008000"/>
                </a:solidFill>
                <a:latin typeface="Calibri"/>
                <a:ea typeface="Bookman Old Style" pitchFamily="-84" charset="0"/>
                <a:cs typeface="Calibri"/>
              </a:rPr>
              <a:t> I should </a:t>
            </a:r>
            <a:r>
              <a:rPr lang="en-US" sz="2000" dirty="0">
                <a:solidFill>
                  <a:srgbClr val="008000"/>
                </a:solidFill>
                <a:latin typeface="Calibri"/>
                <a:ea typeface="Bookman Old Style" pitchFamily="-84" charset="0"/>
                <a:cs typeface="Calibri"/>
              </a:rPr>
              <a:t>learn information about</a:t>
            </a:r>
            <a:r>
              <a:rPr lang="en-US" sz="2000" dirty="0" smtClean="0">
                <a:solidFill>
                  <a:srgbClr val="008000"/>
                </a:solidFill>
                <a:latin typeface="Calibri"/>
                <a:ea typeface="Bookman Old Style" pitchFamily="-84" charset="0"/>
                <a:cs typeface="Calibri"/>
              </a:rPr>
              <a:t> myself but </a:t>
            </a:r>
            <a:r>
              <a:rPr lang="en-US" sz="2000" dirty="0">
                <a:solidFill>
                  <a:srgbClr val="008000"/>
                </a:solidFill>
                <a:latin typeface="Calibri"/>
                <a:ea typeface="Bookman Old Style" pitchFamily="-84" charset="0"/>
                <a:cs typeface="Calibri"/>
              </a:rPr>
              <a:t>no information about</a:t>
            </a:r>
            <a:r>
              <a:rPr lang="en-US" sz="2000" dirty="0" smtClean="0">
                <a:solidFill>
                  <a:srgbClr val="008000"/>
                </a:solidFill>
                <a:latin typeface="Calibri"/>
                <a:ea typeface="Bookman Old Style" pitchFamily="-84" charset="0"/>
                <a:cs typeface="Calibri"/>
              </a:rPr>
              <a:t> you</a:t>
            </a:r>
          </a:p>
          <a:p>
            <a:pPr algn="l">
              <a:buClr>
                <a:srgbClr val="800000"/>
              </a:buClr>
            </a:pPr>
            <a:endParaRPr lang="en-US" sz="2000" dirty="0">
              <a:latin typeface="Calibri"/>
              <a:ea typeface="Bookman Old Style" pitchFamily="-84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49EC99-601A-B24C-B6D0-433D243B6D6B}" type="slidenum">
              <a:rPr lang="en-US"/>
              <a:pPr/>
              <a:t>15</a:t>
            </a:fld>
            <a:endParaRPr lang="en-US"/>
          </a:p>
        </p:txBody>
      </p:sp>
      <p:sp>
        <p:nvSpPr>
          <p:cNvPr id="842775" name="Text Box 23"/>
          <p:cNvSpPr txBox="1">
            <a:spLocks noChangeArrowheads="1"/>
          </p:cNvSpPr>
          <p:nvPr/>
        </p:nvSpPr>
        <p:spPr bwMode="auto">
          <a:xfrm>
            <a:off x="3111500" y="1905000"/>
            <a:ext cx="45339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4100110" cy="5029200"/>
          </a:xfrm>
          <a:prstGeom prst="rect">
            <a:avLst/>
          </a:prstGeom>
        </p:spPr>
      </p:pic>
      <p:grpSp>
        <p:nvGrpSpPr>
          <p:cNvPr id="2" name="Group 32"/>
          <p:cNvGrpSpPr/>
          <p:nvPr/>
        </p:nvGrpSpPr>
        <p:grpSpPr>
          <a:xfrm>
            <a:off x="5257800" y="1752600"/>
            <a:ext cx="3733800" cy="2667000"/>
            <a:chOff x="5257800" y="1752600"/>
            <a:chExt cx="3733800" cy="2667000"/>
          </a:xfrm>
        </p:grpSpPr>
        <p:sp>
          <p:nvSpPr>
            <p:cNvPr id="27" name="Oval Callout 26"/>
            <p:cNvSpPr/>
            <p:nvPr/>
          </p:nvSpPr>
          <p:spPr>
            <a:xfrm>
              <a:off x="5257800" y="1752600"/>
              <a:ext cx="3733800" cy="2667000"/>
            </a:xfrm>
            <a:prstGeom prst="wedgeEllipseCallout">
              <a:avLst>
                <a:gd name="adj1" fmla="val -64283"/>
                <a:gd name="adj2" fmla="val 2142"/>
              </a:avLst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1200" y="2133600"/>
              <a:ext cx="32004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I’ll buy one license</a:t>
              </a:r>
            </a:p>
            <a:p>
              <a:r>
                <a:rPr lang="en-US" sz="3000" dirty="0" smtClean="0"/>
                <a:t>And use it to forge and sell new licenses …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62600" y="5161002"/>
            <a:ext cx="3333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7E07"/>
                </a:solidFill>
              </a:rPr>
              <a:t>Can we catch him ?</a:t>
            </a:r>
            <a:endParaRPr lang="en-US" sz="3000" b="1" dirty="0">
              <a:solidFill>
                <a:srgbClr val="FF7E07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#5: Traitor Tracing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49EC99-601A-B24C-B6D0-433D243B6D6B}" type="slidenum">
              <a:rPr lang="en-US"/>
              <a:pPr/>
              <a:t>16</a:t>
            </a:fld>
            <a:endParaRPr lang="en-US"/>
          </a:p>
        </p:txBody>
      </p:sp>
      <p:pic>
        <p:nvPicPr>
          <p:cNvPr id="842756" name="Picture 4" descr="MCj0290200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22851">
            <a:off x="1358900" y="4565650"/>
            <a:ext cx="665163" cy="762000"/>
          </a:xfrm>
          <a:prstGeom prst="rect">
            <a:avLst/>
          </a:prstGeom>
          <a:noFill/>
        </p:spPr>
      </p:pic>
      <p:pic>
        <p:nvPicPr>
          <p:cNvPr id="8427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038725" y="4546600"/>
            <a:ext cx="1366838" cy="1435100"/>
          </a:xfrm>
          <a:prstGeom prst="rect">
            <a:avLst/>
          </a:prstGeom>
          <a:noFill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24063" y="4502150"/>
            <a:ext cx="3014662" cy="1981200"/>
            <a:chOff x="1275" y="2836"/>
            <a:chExt cx="1899" cy="1248"/>
          </a:xfrm>
        </p:grpSpPr>
        <p:pic>
          <p:nvPicPr>
            <p:cNvPr id="842759" name="Picture 7" descr="MCj0290200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722851">
              <a:off x="2839" y="3316"/>
              <a:ext cx="33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2760" name="Picture 8" descr="MCj0290200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722851">
              <a:off x="1848" y="2836"/>
              <a:ext cx="33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2761" name="Picture 9" descr="MCj0290200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722851">
              <a:off x="1680" y="3564"/>
              <a:ext cx="33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2762" name="Picture 10" descr="MCj0290200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722851">
              <a:off x="1848" y="3220"/>
              <a:ext cx="33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2763" name="Picture 11" descr="MCj0290200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722851">
              <a:off x="1919" y="3700"/>
              <a:ext cx="33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2764" name="Line 12"/>
            <p:cNvSpPr>
              <a:spLocks noChangeShapeType="1"/>
            </p:cNvSpPr>
            <p:nvPr/>
          </p:nvSpPr>
          <p:spPr bwMode="auto">
            <a:xfrm flipV="1">
              <a:off x="1278" y="3084"/>
              <a:ext cx="570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42765" name="Line 13"/>
            <p:cNvSpPr>
              <a:spLocks noChangeShapeType="1"/>
            </p:cNvSpPr>
            <p:nvPr/>
          </p:nvSpPr>
          <p:spPr bwMode="auto">
            <a:xfrm>
              <a:off x="1275" y="3222"/>
              <a:ext cx="1561" cy="3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42766" name="Line 14"/>
            <p:cNvSpPr>
              <a:spLocks noChangeShapeType="1"/>
            </p:cNvSpPr>
            <p:nvPr/>
          </p:nvSpPr>
          <p:spPr bwMode="auto">
            <a:xfrm>
              <a:off x="1278" y="3222"/>
              <a:ext cx="402" cy="5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42767" name="Line 15"/>
            <p:cNvSpPr>
              <a:spLocks noChangeShapeType="1"/>
            </p:cNvSpPr>
            <p:nvPr/>
          </p:nvSpPr>
          <p:spPr bwMode="auto">
            <a:xfrm>
              <a:off x="1278" y="3222"/>
              <a:ext cx="570" cy="23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pic>
        <p:nvPicPr>
          <p:cNvPr id="842768" name="Picture 16" descr="MCj0290200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22851">
            <a:off x="1263650" y="2335213"/>
            <a:ext cx="665163" cy="762000"/>
          </a:xfrm>
          <a:prstGeom prst="rect">
            <a:avLst/>
          </a:prstGeom>
          <a:noFill/>
        </p:spPr>
      </p:pic>
      <p:pic>
        <p:nvPicPr>
          <p:cNvPr id="842769" name="Picture 17" descr="MCj0290200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22851">
            <a:off x="1263650" y="3429000"/>
            <a:ext cx="665163" cy="762000"/>
          </a:xfrm>
          <a:prstGeom prst="rect">
            <a:avLst/>
          </a:prstGeom>
          <a:noFill/>
        </p:spPr>
      </p:pic>
      <p:sp>
        <p:nvSpPr>
          <p:cNvPr id="842771" name="Line 19"/>
          <p:cNvSpPr>
            <a:spLocks noChangeShapeType="1"/>
          </p:cNvSpPr>
          <p:nvPr/>
        </p:nvSpPr>
        <p:spPr bwMode="auto">
          <a:xfrm flipH="1">
            <a:off x="1295399" y="4895850"/>
            <a:ext cx="3743325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2775" name="Text Box 23"/>
          <p:cNvSpPr txBox="1">
            <a:spLocks noChangeArrowheads="1"/>
          </p:cNvSpPr>
          <p:nvPr/>
        </p:nvSpPr>
        <p:spPr bwMode="auto">
          <a:xfrm>
            <a:off x="3111500" y="1905000"/>
            <a:ext cx="45339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42776" name="Text Box 24"/>
          <p:cNvSpPr txBox="1">
            <a:spLocks noChangeArrowheads="1"/>
          </p:cNvSpPr>
          <p:nvPr/>
        </p:nvSpPr>
        <p:spPr bwMode="auto">
          <a:xfrm>
            <a:off x="2209800" y="1600200"/>
            <a:ext cx="6934200" cy="317009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500" dirty="0" smtClean="0"/>
              <a:t> N users in system, One PK, N </a:t>
            </a:r>
            <a:r>
              <a:rPr lang="en-US" sz="2500" dirty="0" err="1" smtClean="0"/>
              <a:t>SKs</a:t>
            </a:r>
            <a:endParaRPr lang="en-US" sz="2500" dirty="0" smtClean="0"/>
          </a:p>
          <a:p>
            <a:pPr algn="l">
              <a:buFontTx/>
              <a:buChar char="•"/>
            </a:pPr>
            <a:endParaRPr lang="en-US" sz="2500" dirty="0" smtClean="0"/>
          </a:p>
          <a:p>
            <a:pPr algn="l">
              <a:buFontTx/>
              <a:buChar char="•"/>
            </a:pPr>
            <a:r>
              <a:rPr lang="en-US" sz="2500" dirty="0" smtClean="0"/>
              <a:t> Anyone can encrypt, only legitimate user should decrypt</a:t>
            </a:r>
          </a:p>
          <a:p>
            <a:pPr algn="l">
              <a:buFontTx/>
              <a:buChar char="•"/>
            </a:pPr>
            <a:endParaRPr lang="en-US" sz="2500" dirty="0" smtClean="0"/>
          </a:p>
          <a:p>
            <a:pPr algn="l">
              <a:buFontTx/>
              <a:buChar char="•"/>
            </a:pPr>
            <a:r>
              <a:rPr lang="en-US" sz="2500" dirty="0" smtClean="0"/>
              <a:t> If collusion of traitors create new secret key SK</a:t>
            </a:r>
            <a:r>
              <a:rPr lang="en-US" sz="2500" baseline="30000" dirty="0" smtClean="0"/>
              <a:t>*</a:t>
            </a:r>
            <a:r>
              <a:rPr lang="en-US" sz="2500" dirty="0" smtClean="0"/>
              <a:t>, can trace at least one guilty traitor.</a:t>
            </a:r>
          </a:p>
          <a:p>
            <a:pPr algn="l"/>
            <a:endParaRPr lang="en-US" sz="25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" y="3377823"/>
            <a:ext cx="660400" cy="111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j0233399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057400"/>
            <a:ext cx="762000" cy="125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724400"/>
            <a:ext cx="91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#5: Traitor Tracing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4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041" y="1320366"/>
            <a:ext cx="85876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  <a:t>1. How can we build these things from math ?</a:t>
            </a:r>
            <a:b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</a:br>
            <a: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  <a:t/>
            </a:r>
            <a:b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</a:br>
            <a: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  <a:t>2. What guarantees can we have ?</a:t>
            </a:r>
            <a:b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</a:br>
            <a: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  <a:t/>
            </a:r>
            <a:b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</a:br>
            <a: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  <a:t>3. How do we move from messy real world scenarios to clean mathematical definitions?</a:t>
            </a:r>
            <a:b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</a:br>
            <a: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  <a:t/>
            </a:r>
            <a:b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</a:br>
            <a:r>
              <a:rPr lang="en-US" sz="3500" dirty="0" smtClean="0">
                <a:solidFill>
                  <a:prstClr val="black"/>
                </a:solidFill>
                <a:ea typeface="+mj-ea"/>
                <a:cs typeface="+mj-cs"/>
              </a:rPr>
              <a:t>4. How do theorems in math say anything about real world attacks?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This course ….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737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68650"/>
            <a:ext cx="6705600" cy="4470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897595"/>
            <a:ext cx="89517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/>
              <a:t>St. Pancreas International Station - 18 months, 150,000 LEGO bricks</a:t>
            </a:r>
          </a:p>
          <a:p>
            <a:pPr algn="ctr"/>
            <a:r>
              <a:rPr lang="en-US" sz="2500" dirty="0" smtClean="0">
                <a:solidFill>
                  <a:srgbClr val="0000FF"/>
                </a:solidFill>
              </a:rPr>
              <a:t>Warren </a:t>
            </a:r>
            <a:r>
              <a:rPr lang="en-US" sz="2500" dirty="0" err="1" smtClean="0">
                <a:solidFill>
                  <a:srgbClr val="0000FF"/>
                </a:solidFill>
              </a:rPr>
              <a:t>Elsemore</a:t>
            </a:r>
            <a:endParaRPr lang="en-US" sz="25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he started with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13" y="1848500"/>
            <a:ext cx="7556078" cy="4250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116"/>
            <a:ext cx="8229600" cy="25446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4-5 </a:t>
            </a:r>
            <a:r>
              <a:rPr lang="en-US" dirty="0" err="1" smtClean="0"/>
              <a:t>homeworks</a:t>
            </a:r>
            <a:r>
              <a:rPr lang="en-US" dirty="0" smtClean="0"/>
              <a:t> (20% total)</a:t>
            </a:r>
          </a:p>
          <a:p>
            <a:r>
              <a:rPr lang="en-US" dirty="0" smtClean="0"/>
              <a:t>2 minors (15% each)</a:t>
            </a:r>
          </a:p>
          <a:p>
            <a:r>
              <a:rPr lang="en-US" dirty="0" smtClean="0"/>
              <a:t>A major (30%)</a:t>
            </a:r>
          </a:p>
          <a:p>
            <a:r>
              <a:rPr lang="en-US" dirty="0" smtClean="0"/>
              <a:t>A project (20%)</a:t>
            </a:r>
          </a:p>
          <a:p>
            <a:r>
              <a:rPr lang="en-US" dirty="0" smtClean="0"/>
              <a:t>Attendance required as per institute policy</a:t>
            </a:r>
          </a:p>
          <a:p>
            <a:r>
              <a:rPr lang="en-US" dirty="0" smtClean="0"/>
              <a:t>Scribe / Challenge questions (Extra Credit)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018" y="4481930"/>
            <a:ext cx="86013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0000FF"/>
                </a:solidFill>
              </a:rPr>
              <a:t>When : </a:t>
            </a:r>
            <a:r>
              <a:rPr lang="en-US" sz="2500" dirty="0" err="1" smtClean="0">
                <a:solidFill>
                  <a:srgbClr val="0000FF"/>
                </a:solidFill>
              </a:rPr>
              <a:t>Tu</a:t>
            </a:r>
            <a:r>
              <a:rPr lang="en-US" sz="2500" dirty="0" smtClean="0">
                <a:solidFill>
                  <a:srgbClr val="0000FF"/>
                </a:solidFill>
              </a:rPr>
              <a:t>-Wed-Fri 6 to 7 pm</a:t>
            </a:r>
          </a:p>
          <a:p>
            <a:r>
              <a:rPr lang="en-US" sz="2500" dirty="0" smtClean="0">
                <a:solidFill>
                  <a:srgbClr val="0000FF"/>
                </a:solidFill>
              </a:rPr>
              <a:t>Where : </a:t>
            </a:r>
            <a:r>
              <a:rPr lang="en-US" sz="2500" dirty="0" err="1" smtClean="0">
                <a:solidFill>
                  <a:srgbClr val="0000FF"/>
                </a:solidFill>
              </a:rPr>
              <a:t>Bharti</a:t>
            </a:r>
            <a:r>
              <a:rPr lang="en-US" sz="2500" dirty="0" smtClean="0">
                <a:solidFill>
                  <a:srgbClr val="0000FF"/>
                </a:solidFill>
              </a:rPr>
              <a:t>, room 201</a:t>
            </a:r>
          </a:p>
          <a:p>
            <a:endParaRPr lang="en-US" sz="2500" dirty="0" smtClean="0"/>
          </a:p>
          <a:p>
            <a:r>
              <a:rPr lang="en-US" sz="2500" dirty="0" smtClean="0"/>
              <a:t>Course Webpage : http://</a:t>
            </a:r>
            <a:r>
              <a:rPr lang="en-US" sz="2500" dirty="0" err="1" smtClean="0"/>
              <a:t>www.cse.iitd.ac.in/~shweta/teach.html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25"/>
            <a:ext cx="8229600" cy="4525963"/>
          </a:xfrm>
        </p:spPr>
        <p:txBody>
          <a:bodyPr/>
          <a:lstStyle/>
          <a:p>
            <a:r>
              <a:rPr lang="en-US" dirty="0" smtClean="0"/>
              <a:t>Same idea!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2011968"/>
            <a:ext cx="8385942" cy="1910486"/>
            <a:chOff x="457200" y="2011968"/>
            <a:chExt cx="8385942" cy="19104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011968"/>
              <a:ext cx="3396420" cy="191048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14194" y="2037118"/>
              <a:ext cx="452894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One way functions, trapdoor permutations, Pseudo random generators, </a:t>
              </a:r>
              <a:r>
                <a:rPr lang="en-US" sz="2200" dirty="0" err="1" smtClean="0"/>
                <a:t>PRFs</a:t>
              </a:r>
              <a:endParaRPr lang="en-US" sz="2200" dirty="0" smtClean="0"/>
            </a:p>
            <a:p>
              <a:r>
                <a:rPr lang="en-US" sz="2200" dirty="0" smtClean="0"/>
                <a:t>Symmetric key crypto, public key crypto, Digital signatures ……</a:t>
              </a:r>
              <a:endParaRPr lang="en-US" sz="2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4199185"/>
            <a:ext cx="8385942" cy="2264280"/>
            <a:chOff x="457200" y="4199185"/>
            <a:chExt cx="8385942" cy="22642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99185"/>
              <a:ext cx="3396420" cy="226428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14194" y="4375598"/>
              <a:ext cx="45289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Multiparty computation, </a:t>
              </a:r>
              <a:r>
                <a:rPr lang="en-US" sz="2200" dirty="0" err="1" smtClean="0"/>
                <a:t>homomorphic</a:t>
              </a:r>
              <a:r>
                <a:rPr lang="en-US" sz="2200" dirty="0" smtClean="0"/>
                <a:t> encryption, functional encryption, deniable signatures, obfuscation, traitor tracing …..</a:t>
              </a:r>
              <a:endParaRPr lang="en-US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Crypto Design </a:t>
            </a:r>
            <a:r>
              <a:rPr lang="en-US" sz="2000" dirty="0" smtClean="0"/>
              <a:t>[Katz-</a:t>
            </a:r>
            <a:r>
              <a:rPr lang="en-US" sz="2000" dirty="0" err="1" smtClean="0"/>
              <a:t>Lindell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Formulate a rigorous and precise definition of security for cryptosystem – </a:t>
            </a:r>
            <a:r>
              <a:rPr lang="en-US" dirty="0" smtClean="0">
                <a:solidFill>
                  <a:srgbClr val="0000FF"/>
                </a:solidFill>
              </a:rPr>
              <a:t>security model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Precisely formulate the </a:t>
            </a:r>
            <a:r>
              <a:rPr lang="en-US" dirty="0" smtClean="0">
                <a:solidFill>
                  <a:srgbClr val="0000FF"/>
                </a:solidFill>
              </a:rPr>
              <a:t>mathematical assumption </a:t>
            </a:r>
            <a:r>
              <a:rPr lang="en-US" dirty="0" smtClean="0"/>
              <a:t>(e.g. factoring) on which the security of the cryptosystem relies.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cryptosystem </a:t>
            </a:r>
            <a:r>
              <a:rPr lang="en-US" dirty="0" smtClean="0">
                <a:solidFill>
                  <a:srgbClr val="FF6600"/>
                </a:solidFill>
              </a:rPr>
              <a:t>(algorithms)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provide proof </a:t>
            </a:r>
            <a:r>
              <a:rPr lang="en-US" dirty="0" smtClean="0">
                <a:solidFill>
                  <a:srgbClr val="FF6600"/>
                </a:solidFill>
              </a:rPr>
              <a:t>(reduction)</a:t>
            </a:r>
            <a:r>
              <a:rPr lang="en-US" dirty="0" smtClean="0"/>
              <a:t> that cryptosystem satisfying security model in (1) is as hard to break as mathematical assumption in (2).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1: Security Model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954" y="2411982"/>
            <a:ext cx="3013056" cy="99021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 Real world attacks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2581" y="2411982"/>
            <a:ext cx="3013056" cy="990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Crypto</a:t>
            </a: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Proofs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523" y="4000782"/>
            <a:ext cx="7028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Security Model : Mathematical definition that scheme has to satisfy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38065" y="1889119"/>
            <a:ext cx="4727595" cy="1880446"/>
            <a:chOff x="2238065" y="2346781"/>
            <a:chExt cx="4727595" cy="18804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3056" y="2346781"/>
              <a:ext cx="3231361" cy="1880446"/>
            </a:xfrm>
            <a:prstGeom prst="rect">
              <a:avLst/>
            </a:prstGeom>
          </p:spPr>
        </p:pic>
        <p:sp>
          <p:nvSpPr>
            <p:cNvPr id="7" name="Left Arrow 6"/>
            <p:cNvSpPr/>
            <p:nvPr/>
          </p:nvSpPr>
          <p:spPr>
            <a:xfrm>
              <a:off x="2238065" y="3131134"/>
              <a:ext cx="774992" cy="449499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244417" y="3131134"/>
              <a:ext cx="721243" cy="44949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5523" y="5133067"/>
            <a:ext cx="770127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Scheme achieves security in given model = Scheme secure against attacks captured by that model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5128" y="1143000"/>
            <a:ext cx="5192811" cy="375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4" name="TextBox 5"/>
          <p:cNvSpPr txBox="1">
            <a:spLocks noChangeArrowheads="1"/>
          </p:cNvSpPr>
          <p:nvPr/>
        </p:nvSpPr>
        <p:spPr bwMode="auto">
          <a:xfrm>
            <a:off x="339328" y="5105992"/>
            <a:ext cx="8679656" cy="154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>
              <a:lnSpc>
                <a:spcPts val="3867"/>
              </a:lnSpc>
              <a:buClr>
                <a:srgbClr val="800000"/>
              </a:buClr>
              <a:buFont typeface="Wingdings" pitchFamily="-84" charset="2"/>
              <a:buChar char="§"/>
            </a:pPr>
            <a:r>
              <a:rPr lang="en-US" sz="2500" dirty="0">
                <a:latin typeface="Bookman Old Style" pitchFamily="-84" charset="0"/>
              </a:rPr>
              <a:t> </a:t>
            </a:r>
            <a:r>
              <a:rPr lang="en-US" sz="2500" dirty="0">
                <a:latin typeface="Calibri"/>
                <a:cs typeface="Calibri"/>
              </a:rPr>
              <a:t>Every pair of users must share a</a:t>
            </a:r>
            <a:r>
              <a:rPr lang="en-US" sz="2500" dirty="0" smtClean="0">
                <a:latin typeface="Calibri"/>
                <a:cs typeface="Calibri"/>
              </a:rPr>
              <a:t> unique secret </a:t>
            </a:r>
            <a:r>
              <a:rPr lang="en-US" sz="2500" dirty="0">
                <a:latin typeface="Calibri"/>
                <a:cs typeface="Calibri"/>
              </a:rPr>
              <a:t>key</a:t>
            </a:r>
          </a:p>
          <a:p>
            <a:pPr>
              <a:lnSpc>
                <a:spcPts val="3867"/>
              </a:lnSpc>
              <a:buClr>
                <a:srgbClr val="800000"/>
              </a:buClr>
              <a:buFont typeface="Wingdings" pitchFamily="-84" charset="2"/>
              <a:buChar char="§"/>
            </a:pPr>
            <a:r>
              <a:rPr lang="en-US" sz="2500" dirty="0" smtClean="0">
                <a:latin typeface="Calibri"/>
                <a:cs typeface="Calibri"/>
              </a:rPr>
              <a:t> Need key to encrypt and decrypt. Intuitively, only holder of secret key should be able to decrypt</a:t>
            </a:r>
            <a:endParaRPr lang="en-US" sz="2500" dirty="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Study : Secure encryption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21" y="1862053"/>
            <a:ext cx="8460479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must construct the following algorithms: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Keygen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: Algorithm that generates secret key </a:t>
            </a:r>
            <a:r>
              <a:rPr lang="en-US" dirty="0" smtClean="0">
                <a:solidFill>
                  <a:srgbClr val="FF6600"/>
                </a:solidFill>
              </a:rPr>
              <a:t>K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Encrypt(K,m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: Algorithm used by Alice to garble message </a:t>
            </a:r>
            <a:r>
              <a:rPr lang="en-US" dirty="0" err="1" smtClean="0">
                <a:solidFill>
                  <a:srgbClr val="FF6600"/>
                </a:solidFill>
              </a:rPr>
              <a:t>m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into “</a:t>
            </a:r>
            <a:r>
              <a:rPr lang="en-US" dirty="0" err="1" smtClean="0"/>
              <a:t>ciphertext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FF6600"/>
                </a:solidFill>
              </a:rPr>
              <a:t>CT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>
                <a:solidFill>
                  <a:srgbClr val="0000FF"/>
                </a:solidFill>
              </a:rPr>
              <a:t>Decrypt(K</a:t>
            </a:r>
            <a:r>
              <a:rPr lang="en-US" dirty="0" smtClean="0">
                <a:solidFill>
                  <a:srgbClr val="0000FF"/>
                </a:solidFill>
              </a:rPr>
              <a:t>, CT) </a:t>
            </a:r>
            <a:r>
              <a:rPr lang="en-US" dirty="0" smtClean="0"/>
              <a:t>: Algorithm used by Bob to recover message </a:t>
            </a:r>
            <a:r>
              <a:rPr lang="en-US" dirty="0" err="1" smtClean="0">
                <a:solidFill>
                  <a:srgbClr val="FF6600"/>
                </a:solidFill>
              </a:rPr>
              <a:t>m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CT</a:t>
            </a:r>
            <a:r>
              <a:rPr lang="en-US" dirty="0" smtClean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Study : Secure encryption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3711" y="1042400"/>
            <a:ext cx="147195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rgbClr val="800000"/>
                </a:solidFill>
              </a:rPr>
              <a:t>Syntax</a:t>
            </a:r>
            <a:endParaRPr lang="en-US" sz="38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442" y="1356263"/>
            <a:ext cx="8422758" cy="694934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 smtClean="0"/>
              <a:t>How should security of encryption be defined? 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15858" y="2051197"/>
            <a:ext cx="8422758" cy="162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 1 : Upon seeing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ciphertext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Eve </a:t>
            </a:r>
            <a:r>
              <a:rPr lang="en-US" sz="3200" dirty="0" smtClean="0">
                <a:solidFill>
                  <a:srgbClr val="FF6600"/>
                </a:solidFill>
              </a:rPr>
              <a:t>should not be able to find the secret key.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Study : Secure encryption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6442" y="3324384"/>
            <a:ext cx="8422758" cy="69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our goal is to protect the message!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858" y="4199993"/>
            <a:ext cx="8129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Consider encrypt algorithm that ignores the secret key and just outputs the message. An attacker cannot learn the key from the </a:t>
            </a:r>
            <a:r>
              <a:rPr lang="en-US" sz="2800" dirty="0" err="1" smtClean="0"/>
              <a:t>ciphertext</a:t>
            </a:r>
            <a:r>
              <a:rPr lang="en-US" sz="2800" dirty="0" smtClean="0"/>
              <a:t> but learns the entire message!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  <p:bldP spid="8" grpId="0" build="p"/>
      <p:bldP spid="6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6442" y="1458681"/>
            <a:ext cx="8422758" cy="162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 2 : Upon seeing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ciphertext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Eve </a:t>
            </a:r>
            <a:r>
              <a:rPr lang="en-US" sz="3200" dirty="0" smtClean="0">
                <a:solidFill>
                  <a:srgbClr val="FF6600"/>
                </a:solidFill>
              </a:rPr>
              <a:t>should not be able to find the message.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Study : Secure encryption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78723" y="2976917"/>
            <a:ext cx="8422758" cy="69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it secure intuitively to </a:t>
            </a:r>
            <a:r>
              <a:rPr lang="en-US" sz="3200" dirty="0" smtClean="0"/>
              <a:t>find 99% of the </a:t>
            </a:r>
            <a:r>
              <a:rPr lang="en-US" sz="3200" dirty="0" err="1" smtClean="0"/>
              <a:t>mesg</a:t>
            </a:r>
            <a:r>
              <a:rPr lang="en-US" sz="3200" dirty="0" smtClean="0"/>
              <a:t>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16442" y="3671851"/>
            <a:ext cx="8422758" cy="162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 3 : Upon seeing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ciphertext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Eve </a:t>
            </a:r>
            <a:r>
              <a:rPr lang="en-US" sz="3200" dirty="0" smtClean="0">
                <a:solidFill>
                  <a:srgbClr val="FF6600"/>
                </a:solidFill>
              </a:rPr>
              <a:t>should not be able to find a single character of the message.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16442" y="5554758"/>
            <a:ext cx="8422758" cy="110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Is it ok to leak some property of the </a:t>
            </a:r>
            <a:r>
              <a:rPr lang="en-US" sz="3200" dirty="0" err="1" smtClean="0"/>
              <a:t>mesg</a:t>
            </a:r>
            <a:r>
              <a:rPr lang="en-US" sz="3200" dirty="0" smtClean="0"/>
              <a:t>, such as whether </a:t>
            </a:r>
            <a:r>
              <a:rPr lang="en-US" sz="3200" dirty="0" err="1" smtClean="0"/>
              <a:t>m</a:t>
            </a:r>
            <a:r>
              <a:rPr lang="en-US" sz="3200" dirty="0" smtClean="0"/>
              <a:t>&gt; </a:t>
            </a:r>
            <a:r>
              <a:rPr lang="en-US" sz="3200" dirty="0" err="1" smtClean="0"/>
              <a:t>k</a:t>
            </a:r>
            <a:r>
              <a:rPr lang="en-US" sz="3200" dirty="0" smtClean="0"/>
              <a:t>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build="p"/>
      <p:bldP spid="13" grpId="0" build="p"/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04463"/>
            <a:ext cx="8422758" cy="162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 4 : Any function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 can compute given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ciphertext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she can compute without the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ciphertext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Study : Secure encryption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6442" y="3547602"/>
            <a:ext cx="8422758" cy="294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Still need to specify 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33400" marR="0" lvl="0" indent="-5334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>
                <a:solidFill>
                  <a:srgbClr val="000000"/>
                </a:solidFill>
              </a:rPr>
              <a:t>Can</a:t>
            </a:r>
            <a:r>
              <a:rPr lang="en-US" sz="3200" dirty="0" smtClean="0">
                <a:solidFill>
                  <a:srgbClr val="000000"/>
                </a:solidFill>
              </a:rPr>
              <a:t> Eve see </a:t>
            </a:r>
            <a:r>
              <a:rPr lang="en-US" sz="3200" dirty="0" err="1" smtClean="0">
                <a:solidFill>
                  <a:srgbClr val="000000"/>
                </a:solidFill>
              </a:rPr>
              <a:t>ciphertexts</a:t>
            </a:r>
            <a:r>
              <a:rPr lang="en-US" sz="3200" dirty="0" smtClean="0">
                <a:solidFill>
                  <a:srgbClr val="000000"/>
                </a:solidFill>
              </a:rPr>
              <a:t> of messages of her choice?</a:t>
            </a:r>
          </a:p>
          <a:p>
            <a:pPr marL="533400" marR="0" lvl="0" indent="-5334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Can Eve see decryptions of some </a:t>
            </a:r>
            <a:r>
              <a:rPr lang="en-US" sz="3200" dirty="0" err="1" smtClean="0">
                <a:solidFill>
                  <a:srgbClr val="000000"/>
                </a:solidFill>
              </a:rPr>
              <a:t>ciphertexts</a:t>
            </a:r>
            <a:r>
              <a:rPr lang="en-US" sz="3200" dirty="0" smtClean="0">
                <a:solidFill>
                  <a:srgbClr val="000000"/>
                </a:solidFill>
              </a:rPr>
              <a:t>?</a:t>
            </a:r>
          </a:p>
          <a:p>
            <a:pPr marL="533400" marR="0" lvl="0" indent="-5334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How much power does she have?</a:t>
            </a:r>
          </a:p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3874"/>
            <a:ext cx="8229600" cy="1998089"/>
          </a:xfrm>
        </p:spPr>
        <p:txBody>
          <a:bodyPr>
            <a:normAutofit/>
          </a:bodyPr>
          <a:lstStyle/>
          <a:p>
            <a:r>
              <a:rPr lang="en-US" dirty="0" smtClean="0"/>
              <a:t>What about security of real world functionalities?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700489" y="2590726"/>
            <a:ext cx="2210098" cy="1752451"/>
            <a:chOff x="8107681" y="3684692"/>
            <a:chExt cx="3142826" cy="2492588"/>
          </a:xfrm>
        </p:grpSpPr>
        <p:sp>
          <p:nvSpPr>
            <p:cNvPr id="150575" name="Line 4"/>
            <p:cNvSpPr>
              <a:spLocks noChangeShapeType="1"/>
            </p:cNvSpPr>
            <p:nvPr/>
          </p:nvSpPr>
          <p:spPr bwMode="auto">
            <a:xfrm flipV="1">
              <a:off x="8649547" y="4118187"/>
              <a:ext cx="2492587" cy="195072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76" name="Line 5"/>
            <p:cNvSpPr>
              <a:spLocks noChangeShapeType="1"/>
            </p:cNvSpPr>
            <p:nvPr/>
          </p:nvSpPr>
          <p:spPr bwMode="auto">
            <a:xfrm flipH="1" flipV="1">
              <a:off x="8107681" y="4768427"/>
              <a:ext cx="108373" cy="130048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77" name="Line 6"/>
            <p:cNvSpPr>
              <a:spLocks noChangeShapeType="1"/>
            </p:cNvSpPr>
            <p:nvPr/>
          </p:nvSpPr>
          <p:spPr bwMode="auto">
            <a:xfrm>
              <a:off x="9191414" y="3684693"/>
              <a:ext cx="2059093" cy="24925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78" name="Line 9"/>
            <p:cNvSpPr>
              <a:spLocks noChangeShapeType="1"/>
            </p:cNvSpPr>
            <p:nvPr/>
          </p:nvSpPr>
          <p:spPr bwMode="auto">
            <a:xfrm flipV="1">
              <a:off x="9103360" y="4009813"/>
              <a:ext cx="184234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79" name="Line 10"/>
            <p:cNvSpPr>
              <a:spLocks noChangeShapeType="1"/>
            </p:cNvSpPr>
            <p:nvPr/>
          </p:nvSpPr>
          <p:spPr bwMode="auto">
            <a:xfrm>
              <a:off x="8541174" y="4551680"/>
              <a:ext cx="2600960" cy="1625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80" name="Line 11"/>
            <p:cNvSpPr>
              <a:spLocks noChangeShapeType="1"/>
            </p:cNvSpPr>
            <p:nvPr/>
          </p:nvSpPr>
          <p:spPr bwMode="auto">
            <a:xfrm flipV="1">
              <a:off x="8407400" y="3684692"/>
              <a:ext cx="2301241" cy="225890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0531" name="Rectangle 23"/>
          <p:cNvSpPr>
            <a:spLocks noChangeArrowheads="1"/>
          </p:cNvSpPr>
          <p:nvPr/>
        </p:nvSpPr>
        <p:spPr bwMode="auto">
          <a:xfrm>
            <a:off x="125016" y="-285750"/>
            <a:ext cx="896540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  <a:latin typeface="Calibri"/>
                <a:cs typeface="Calibri"/>
              </a:rPr>
              <a:t>Ideal Security </a:t>
            </a:r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definition</a:t>
            </a:r>
          </a:p>
        </p:txBody>
      </p:sp>
      <p:sp>
        <p:nvSpPr>
          <p:cNvPr id="289816" name="Text Box 24"/>
          <p:cNvSpPr txBox="1">
            <a:spLocks noChangeAspect="1" noChangeArrowheads="1"/>
          </p:cNvSpPr>
          <p:nvPr/>
        </p:nvSpPr>
        <p:spPr bwMode="auto">
          <a:xfrm>
            <a:off x="5996285" y="1124025"/>
            <a:ext cx="1293283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3600" b="1" dirty="0">
                <a:solidFill>
                  <a:srgbClr val="000000"/>
                </a:solidFill>
                <a:latin typeface="+mj-lt"/>
                <a:ea typeface="ヒラギノ明朝 ProN W3" pitchFamily="-65" charset="-128"/>
                <a:cs typeface="ヒラギノ明朝 ProN W3" pitchFamily="-65" charset="-128"/>
                <a:sym typeface="Copperplate" pitchFamily="-65" charset="0"/>
              </a:rPr>
              <a:t>IDEAL</a:t>
            </a:r>
          </a:p>
        </p:txBody>
      </p:sp>
      <p:sp>
        <p:nvSpPr>
          <p:cNvPr id="289817" name="Text Box 25"/>
          <p:cNvSpPr txBox="1">
            <a:spLocks noChangeAspect="1" noChangeArrowheads="1"/>
          </p:cNvSpPr>
          <p:nvPr/>
        </p:nvSpPr>
        <p:spPr bwMode="auto">
          <a:xfrm>
            <a:off x="1410890" y="1071563"/>
            <a:ext cx="1139094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3600" b="1" dirty="0">
                <a:latin typeface="+mj-lt"/>
                <a:ea typeface="ヒラギノ明朝 ProN W3" pitchFamily="-65" charset="-128"/>
                <a:cs typeface="ヒラギノ明朝 ProN W3" pitchFamily="-65" charset="-128"/>
                <a:sym typeface="Copperplate" pitchFamily="-65" charset="0"/>
              </a:rPr>
              <a:t>REAL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589609" y="3053953"/>
            <a:ext cx="1737904" cy="2131963"/>
            <a:chOff x="1680" y="1355"/>
            <a:chExt cx="1095" cy="1343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680" y="1594"/>
              <a:ext cx="1046" cy="1104"/>
              <a:chOff x="1680" y="1594"/>
              <a:chExt cx="1046" cy="1104"/>
            </a:xfrm>
          </p:grpSpPr>
          <p:pic>
            <p:nvPicPr>
              <p:cNvPr id="150573" name="Picture 32" descr="j0139031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2313" y="1594"/>
                <a:ext cx="413" cy="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0574" name="Oval 33"/>
              <p:cNvSpPr>
                <a:spLocks noChangeAspect="1" noChangeArrowheads="1"/>
              </p:cNvSpPr>
              <p:nvPr/>
            </p:nvSpPr>
            <p:spPr bwMode="auto">
              <a:xfrm>
                <a:off x="1680" y="2059"/>
                <a:ext cx="773" cy="639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72" name="Text Box 34"/>
            <p:cNvSpPr txBox="1">
              <a:spLocks noChangeArrowheads="1"/>
            </p:cNvSpPr>
            <p:nvPr/>
          </p:nvSpPr>
          <p:spPr bwMode="auto">
            <a:xfrm>
              <a:off x="1883" y="1355"/>
              <a:ext cx="8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rtl="1"/>
              <a:r>
                <a:rPr lang="en-US" sz="2000" dirty="0"/>
                <a:t>adversary </a:t>
              </a:r>
              <a:r>
                <a:rPr lang="en-US" sz="2000" b="1" dirty="0">
                  <a:solidFill>
                    <a:srgbClr val="009900"/>
                  </a:solidFill>
                </a:rPr>
                <a:t>A</a:t>
              </a:r>
            </a:p>
          </p:txBody>
        </p:sp>
      </p:grpSp>
      <p:sp>
        <p:nvSpPr>
          <p:cNvPr id="150536" name="Text Box 37"/>
          <p:cNvSpPr txBox="1">
            <a:spLocks noChangeAspect="1" noChangeArrowheads="1"/>
          </p:cNvSpPr>
          <p:nvPr/>
        </p:nvSpPr>
        <p:spPr bwMode="auto">
          <a:xfrm flipH="1">
            <a:off x="7527727" y="5518547"/>
            <a:ext cx="960860" cy="70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Trusted </a:t>
            </a:r>
          </a:p>
          <a:p>
            <a:pPr algn="l"/>
            <a:r>
              <a:rPr lang="en-US" sz="2000" dirty="0"/>
              <a:t>party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324451" y="4865564"/>
            <a:ext cx="1218902" cy="609451"/>
            <a:chOff x="3984" y="3065"/>
            <a:chExt cx="768" cy="384"/>
          </a:xfrm>
        </p:grpSpPr>
        <p:sp>
          <p:nvSpPr>
            <p:cNvPr id="150569" name="Line 40"/>
            <p:cNvSpPr>
              <a:spLocks noChangeShapeType="1"/>
            </p:cNvSpPr>
            <p:nvPr/>
          </p:nvSpPr>
          <p:spPr bwMode="auto">
            <a:xfrm flipV="1">
              <a:off x="4368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70" name="Line 41"/>
            <p:cNvSpPr>
              <a:spLocks noChangeShapeType="1"/>
            </p:cNvSpPr>
            <p:nvPr/>
          </p:nvSpPr>
          <p:spPr bwMode="auto">
            <a:xfrm rot="16200000" flipV="1">
              <a:off x="3984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0538" name="Line 42"/>
          <p:cNvSpPr>
            <a:spLocks noChangeShapeType="1"/>
          </p:cNvSpPr>
          <p:nvPr/>
        </p:nvSpPr>
        <p:spPr bwMode="auto">
          <a:xfrm flipV="1">
            <a:off x="2053828" y="4800824"/>
            <a:ext cx="3349" cy="6641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1447726" y="4267275"/>
            <a:ext cx="1143000" cy="446484"/>
            <a:chOff x="2059093" y="6068907"/>
            <a:chExt cx="1625600" cy="634436"/>
          </a:xfrm>
        </p:grpSpPr>
        <p:sp>
          <p:nvSpPr>
            <p:cNvPr id="150566" name="Line 29"/>
            <p:cNvSpPr>
              <a:spLocks noChangeShapeType="1"/>
            </p:cNvSpPr>
            <p:nvPr/>
          </p:nvSpPr>
          <p:spPr bwMode="auto">
            <a:xfrm>
              <a:off x="2059093" y="6703343"/>
              <a:ext cx="1625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67" name="Line 43"/>
            <p:cNvSpPr>
              <a:spLocks noChangeShapeType="1"/>
            </p:cNvSpPr>
            <p:nvPr/>
          </p:nvSpPr>
          <p:spPr bwMode="auto">
            <a:xfrm>
              <a:off x="2059093" y="6394027"/>
              <a:ext cx="1625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68" name="Line 44"/>
            <p:cNvSpPr>
              <a:spLocks noChangeShapeType="1"/>
            </p:cNvSpPr>
            <p:nvPr/>
          </p:nvSpPr>
          <p:spPr bwMode="auto">
            <a:xfrm>
              <a:off x="2059093" y="6068907"/>
              <a:ext cx="1625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324451" y="4724922"/>
            <a:ext cx="1218902" cy="609451"/>
            <a:chOff x="3984" y="3065"/>
            <a:chExt cx="768" cy="384"/>
          </a:xfrm>
        </p:grpSpPr>
        <p:sp>
          <p:nvSpPr>
            <p:cNvPr id="150564" name="Line 47"/>
            <p:cNvSpPr>
              <a:spLocks noChangeShapeType="1"/>
            </p:cNvSpPr>
            <p:nvPr/>
          </p:nvSpPr>
          <p:spPr bwMode="auto">
            <a:xfrm flipV="1">
              <a:off x="4368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65" name="Line 48"/>
            <p:cNvSpPr>
              <a:spLocks noChangeShapeType="1"/>
            </p:cNvSpPr>
            <p:nvPr/>
          </p:nvSpPr>
          <p:spPr bwMode="auto">
            <a:xfrm rot="16200000" flipV="1">
              <a:off x="3984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324451" y="4572000"/>
            <a:ext cx="1218902" cy="609451"/>
            <a:chOff x="3984" y="3065"/>
            <a:chExt cx="768" cy="384"/>
          </a:xfrm>
        </p:grpSpPr>
        <p:sp>
          <p:nvSpPr>
            <p:cNvPr id="150562" name="Line 50"/>
            <p:cNvSpPr>
              <a:spLocks noChangeShapeType="1"/>
            </p:cNvSpPr>
            <p:nvPr/>
          </p:nvSpPr>
          <p:spPr bwMode="auto">
            <a:xfrm flipV="1">
              <a:off x="4368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63" name="Line 51"/>
            <p:cNvSpPr>
              <a:spLocks noChangeShapeType="1"/>
            </p:cNvSpPr>
            <p:nvPr/>
          </p:nvSpPr>
          <p:spPr bwMode="auto">
            <a:xfrm rot="16200000" flipV="1">
              <a:off x="3984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0542" name="Picture 5" descr="j0349123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179094"/>
            <a:ext cx="579314" cy="90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43" name="Picture 6" descr="j0334212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0" y="4232672"/>
            <a:ext cx="482203" cy="82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44" name="Picture 5" descr="j0349123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63" y="4232672"/>
            <a:ext cx="579314" cy="90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45" name="Picture 6" descr="j0334212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6688" y="4376663"/>
            <a:ext cx="482203" cy="82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46" name="Picture 6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12" y="5464969"/>
            <a:ext cx="897434" cy="12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47" name="Picture 7" descr="j02792242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6484" y="2571750"/>
            <a:ext cx="508992" cy="697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4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2089547"/>
            <a:ext cx="428625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49" name="Picture 11" descr="j0198610.wm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89609" y="2089547"/>
            <a:ext cx="803672" cy="79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5268516" y="2089547"/>
            <a:ext cx="2946797" cy="1179835"/>
            <a:chOff x="787400" y="3124200"/>
            <a:chExt cx="4191000" cy="1678577"/>
          </a:xfrm>
        </p:grpSpPr>
        <p:pic>
          <p:nvPicPr>
            <p:cNvPr id="150559" name="Picture 7" descr="j02792242.wm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87400" y="3810000"/>
              <a:ext cx="723900" cy="992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0560" name="Picture 8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78000" y="3124200"/>
              <a:ext cx="609600" cy="86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0561" name="Picture 11" descr="j0198610.wmf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35400" y="3124200"/>
              <a:ext cx="1143000" cy="113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821531" y="2533799"/>
            <a:ext cx="2143125" cy="1676549"/>
            <a:chOff x="8107681" y="3684692"/>
            <a:chExt cx="3048000" cy="2384215"/>
          </a:xfrm>
        </p:grpSpPr>
        <p:sp>
          <p:nvSpPr>
            <p:cNvPr id="150553" name="Line 4"/>
            <p:cNvSpPr>
              <a:spLocks noChangeShapeType="1"/>
            </p:cNvSpPr>
            <p:nvPr/>
          </p:nvSpPr>
          <p:spPr bwMode="auto">
            <a:xfrm flipV="1">
              <a:off x="8649547" y="4118187"/>
              <a:ext cx="2492587" cy="195072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54" name="Line 5"/>
            <p:cNvSpPr>
              <a:spLocks noChangeShapeType="1"/>
            </p:cNvSpPr>
            <p:nvPr/>
          </p:nvSpPr>
          <p:spPr bwMode="auto">
            <a:xfrm flipH="1" flipV="1">
              <a:off x="8107681" y="4768427"/>
              <a:ext cx="108373" cy="130048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55" name="Line 6"/>
            <p:cNvSpPr>
              <a:spLocks noChangeShapeType="1"/>
            </p:cNvSpPr>
            <p:nvPr/>
          </p:nvSpPr>
          <p:spPr bwMode="auto">
            <a:xfrm>
              <a:off x="9191414" y="3684693"/>
              <a:ext cx="1964267" cy="23401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56" name="Line 9"/>
            <p:cNvSpPr>
              <a:spLocks noChangeShapeType="1"/>
            </p:cNvSpPr>
            <p:nvPr/>
          </p:nvSpPr>
          <p:spPr bwMode="auto">
            <a:xfrm flipV="1">
              <a:off x="9103360" y="4009813"/>
              <a:ext cx="184234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57" name="Line 10"/>
            <p:cNvSpPr>
              <a:spLocks noChangeShapeType="1"/>
            </p:cNvSpPr>
            <p:nvPr/>
          </p:nvSpPr>
          <p:spPr bwMode="auto">
            <a:xfrm>
              <a:off x="8541174" y="4551680"/>
              <a:ext cx="2385907" cy="1473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58" name="Line 11"/>
            <p:cNvSpPr>
              <a:spLocks noChangeShapeType="1"/>
            </p:cNvSpPr>
            <p:nvPr/>
          </p:nvSpPr>
          <p:spPr bwMode="auto">
            <a:xfrm flipV="1">
              <a:off x="8407400" y="3684692"/>
              <a:ext cx="2301241" cy="225890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50552" name="Straight Connector 87"/>
          <p:cNvCxnSpPr>
            <a:cxnSpLocks noChangeShapeType="1"/>
          </p:cNvCxnSpPr>
          <p:nvPr/>
        </p:nvCxnSpPr>
        <p:spPr bwMode="auto">
          <a:xfrm rot="16200000" flipH="1">
            <a:off x="2053828" y="3964781"/>
            <a:ext cx="5411391" cy="5357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53" name="Text Box 28"/>
          <p:cNvSpPr txBox="1">
            <a:spLocks noChangeAspect="1" noChangeArrowheads="1"/>
          </p:cNvSpPr>
          <p:nvPr/>
        </p:nvSpPr>
        <p:spPr bwMode="auto">
          <a:xfrm>
            <a:off x="928688" y="5518547"/>
            <a:ext cx="1645017" cy="70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rtl="1"/>
            <a:r>
              <a:rPr lang="en-US" sz="2000" dirty="0" smtClean="0"/>
              <a:t>Cryptographic</a:t>
            </a:r>
          </a:p>
          <a:p>
            <a:pPr rtl="1"/>
            <a:r>
              <a:rPr lang="en-US" sz="2000" dirty="0" smtClean="0"/>
              <a:t>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stuff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Teaching Assistants:</a:t>
            </a:r>
          </a:p>
          <a:p>
            <a:pPr lvl="1"/>
            <a:r>
              <a:rPr lang="en-US" dirty="0" err="1" smtClean="0"/>
              <a:t>Chandrika</a:t>
            </a:r>
            <a:r>
              <a:rPr lang="en-US" dirty="0" smtClean="0"/>
              <a:t> </a:t>
            </a:r>
            <a:r>
              <a:rPr lang="en-US" dirty="0" err="1" smtClean="0"/>
              <a:t>Bharadwaj</a:t>
            </a:r>
            <a:r>
              <a:rPr lang="en-US" dirty="0" smtClean="0"/>
              <a:t> </a:t>
            </a:r>
            <a:r>
              <a:rPr lang="en-US" sz="2400" u="sng" dirty="0" err="1" smtClean="0">
                <a:solidFill>
                  <a:srgbClr val="0000FF"/>
                </a:solidFill>
              </a:rPr>
              <a:t>chandrika.bhardwaj@gmail.com</a:t>
            </a:r>
            <a:endParaRPr lang="en-US" sz="2400" u="sng" dirty="0" smtClean="0">
              <a:solidFill>
                <a:srgbClr val="0000FF"/>
              </a:solidFill>
            </a:endParaRPr>
          </a:p>
          <a:p>
            <a:pPr lvl="1"/>
            <a:r>
              <a:rPr lang="en-US" dirty="0" err="1" smtClean="0"/>
              <a:t>Abhay</a:t>
            </a:r>
            <a:r>
              <a:rPr lang="en-US" dirty="0" smtClean="0"/>
              <a:t> Gupta </a:t>
            </a:r>
            <a:r>
              <a:rPr lang="en-US" sz="2500" u="sng" dirty="0" smtClean="0">
                <a:solidFill>
                  <a:srgbClr val="0000FF"/>
                </a:solidFill>
              </a:rPr>
              <a:t>abhay3390@gmail.com</a:t>
            </a:r>
          </a:p>
          <a:p>
            <a:pPr lvl="1"/>
            <a:r>
              <a:rPr lang="en-US" dirty="0" smtClean="0"/>
              <a:t>Nikhil Kumar </a:t>
            </a:r>
            <a:r>
              <a:rPr lang="en-US" sz="2500" u="sng" dirty="0" smtClean="0">
                <a:solidFill>
                  <a:srgbClr val="0000FF"/>
                </a:solidFill>
              </a:rPr>
              <a:t>nikhilkumar4@gmail.com</a:t>
            </a:r>
          </a:p>
          <a:p>
            <a:pPr lvl="1"/>
            <a:r>
              <a:rPr lang="en-US" dirty="0" err="1" smtClean="0"/>
              <a:t>Utkarsh</a:t>
            </a:r>
            <a:r>
              <a:rPr lang="en-US" dirty="0" smtClean="0"/>
              <a:t> Ohm </a:t>
            </a:r>
            <a:r>
              <a:rPr lang="en-US" sz="2500" dirty="0" smtClean="0">
                <a:solidFill>
                  <a:srgbClr val="0000FF"/>
                </a:solidFill>
                <a:hlinkClick r:id="rId2"/>
              </a:rPr>
              <a:t>utkarshohm@gmail.com</a:t>
            </a:r>
            <a:endParaRPr lang="en-US" sz="2500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3200" dirty="0" smtClean="0"/>
              <a:t>Office Hours : TBA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700489" y="2590726"/>
            <a:ext cx="2210098" cy="1752451"/>
            <a:chOff x="8107681" y="3684692"/>
            <a:chExt cx="3142826" cy="2492588"/>
          </a:xfrm>
        </p:grpSpPr>
        <p:sp>
          <p:nvSpPr>
            <p:cNvPr id="151605" name="Line 4"/>
            <p:cNvSpPr>
              <a:spLocks noChangeShapeType="1"/>
            </p:cNvSpPr>
            <p:nvPr/>
          </p:nvSpPr>
          <p:spPr bwMode="auto">
            <a:xfrm flipV="1">
              <a:off x="8649547" y="4118187"/>
              <a:ext cx="2492587" cy="195072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06" name="Line 5"/>
            <p:cNvSpPr>
              <a:spLocks noChangeShapeType="1"/>
            </p:cNvSpPr>
            <p:nvPr/>
          </p:nvSpPr>
          <p:spPr bwMode="auto">
            <a:xfrm flipH="1" flipV="1">
              <a:off x="8107681" y="4768427"/>
              <a:ext cx="108373" cy="130048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07" name="Line 6"/>
            <p:cNvSpPr>
              <a:spLocks noChangeShapeType="1"/>
            </p:cNvSpPr>
            <p:nvPr/>
          </p:nvSpPr>
          <p:spPr bwMode="auto">
            <a:xfrm>
              <a:off x="9191414" y="3684693"/>
              <a:ext cx="2059093" cy="24925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08" name="Line 9"/>
            <p:cNvSpPr>
              <a:spLocks noChangeShapeType="1"/>
            </p:cNvSpPr>
            <p:nvPr/>
          </p:nvSpPr>
          <p:spPr bwMode="auto">
            <a:xfrm flipV="1">
              <a:off x="9103360" y="4009813"/>
              <a:ext cx="184234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09" name="Line 10"/>
            <p:cNvSpPr>
              <a:spLocks noChangeShapeType="1"/>
            </p:cNvSpPr>
            <p:nvPr/>
          </p:nvSpPr>
          <p:spPr bwMode="auto">
            <a:xfrm>
              <a:off x="8541174" y="4551680"/>
              <a:ext cx="2600960" cy="1625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10" name="Line 11"/>
            <p:cNvSpPr>
              <a:spLocks noChangeShapeType="1"/>
            </p:cNvSpPr>
            <p:nvPr/>
          </p:nvSpPr>
          <p:spPr bwMode="auto">
            <a:xfrm flipV="1">
              <a:off x="8407400" y="3684692"/>
              <a:ext cx="2301241" cy="225890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9816" name="Text Box 24"/>
          <p:cNvSpPr txBox="1">
            <a:spLocks noChangeAspect="1" noChangeArrowheads="1"/>
          </p:cNvSpPr>
          <p:nvPr/>
        </p:nvSpPr>
        <p:spPr bwMode="auto">
          <a:xfrm>
            <a:off x="5996285" y="1124025"/>
            <a:ext cx="1293283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3600" b="1" dirty="0">
                <a:solidFill>
                  <a:srgbClr val="800000"/>
                </a:solidFill>
                <a:latin typeface="+mj-lt"/>
                <a:ea typeface="ヒラギノ明朝 ProN W3" pitchFamily="-65" charset="-128"/>
                <a:cs typeface="ヒラギノ明朝 ProN W3" pitchFamily="-65" charset="-128"/>
                <a:sym typeface="Copperplate" pitchFamily="-65" charset="0"/>
              </a:rPr>
              <a:t>IDEAL</a:t>
            </a:r>
          </a:p>
        </p:txBody>
      </p:sp>
      <p:sp>
        <p:nvSpPr>
          <p:cNvPr id="289817" name="Text Box 25"/>
          <p:cNvSpPr txBox="1">
            <a:spLocks noChangeAspect="1" noChangeArrowheads="1"/>
          </p:cNvSpPr>
          <p:nvPr/>
        </p:nvSpPr>
        <p:spPr bwMode="auto">
          <a:xfrm>
            <a:off x="1410890" y="1071563"/>
            <a:ext cx="1139094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3600" b="1" dirty="0">
                <a:solidFill>
                  <a:srgbClr val="800000"/>
                </a:solidFill>
                <a:latin typeface="+mj-lt"/>
                <a:ea typeface="ヒラギノ明朝 ProN W3" pitchFamily="-65" charset="-128"/>
                <a:cs typeface="ヒラギノ明朝 ProN W3" pitchFamily="-65" charset="-128"/>
                <a:sym typeface="Copperplate" pitchFamily="-65" charset="0"/>
              </a:rPr>
              <a:t>REAL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589609" y="3053953"/>
            <a:ext cx="1737904" cy="2131963"/>
            <a:chOff x="1680" y="1355"/>
            <a:chExt cx="1095" cy="1343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680" y="1594"/>
              <a:ext cx="1046" cy="1104"/>
              <a:chOff x="1680" y="1594"/>
              <a:chExt cx="1046" cy="1104"/>
            </a:xfrm>
          </p:grpSpPr>
          <p:pic>
            <p:nvPicPr>
              <p:cNvPr id="151603" name="Picture 32" descr="j0139031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2313" y="1594"/>
                <a:ext cx="413" cy="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1604" name="Oval 33"/>
              <p:cNvSpPr>
                <a:spLocks noChangeAspect="1" noChangeArrowheads="1"/>
              </p:cNvSpPr>
              <p:nvPr/>
            </p:nvSpPr>
            <p:spPr bwMode="auto">
              <a:xfrm>
                <a:off x="1680" y="2059"/>
                <a:ext cx="773" cy="639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1602" name="Text Box 34"/>
            <p:cNvSpPr txBox="1">
              <a:spLocks noChangeArrowheads="1"/>
            </p:cNvSpPr>
            <p:nvPr/>
          </p:nvSpPr>
          <p:spPr bwMode="auto">
            <a:xfrm>
              <a:off x="1883" y="1355"/>
              <a:ext cx="8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rtl="1"/>
              <a:r>
                <a:rPr lang="en-US" sz="2000" dirty="0"/>
                <a:t>adversary </a:t>
              </a:r>
              <a:r>
                <a:rPr lang="en-US" sz="2000" b="1" dirty="0">
                  <a:solidFill>
                    <a:srgbClr val="009900"/>
                  </a:solidFill>
                </a:rPr>
                <a:t>A</a:t>
              </a:r>
            </a:p>
          </p:txBody>
        </p:sp>
      </p:grpSp>
      <p:sp>
        <p:nvSpPr>
          <p:cNvPr id="151560" name="Text Box 37"/>
          <p:cNvSpPr txBox="1">
            <a:spLocks noChangeAspect="1" noChangeArrowheads="1"/>
          </p:cNvSpPr>
          <p:nvPr/>
        </p:nvSpPr>
        <p:spPr bwMode="auto">
          <a:xfrm flipH="1">
            <a:off x="7527727" y="5518547"/>
            <a:ext cx="960860" cy="70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Trusted </a:t>
            </a:r>
          </a:p>
          <a:p>
            <a:pPr algn="l"/>
            <a:r>
              <a:rPr lang="en-US" sz="2000" dirty="0"/>
              <a:t>party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324451" y="4865564"/>
            <a:ext cx="1218902" cy="609451"/>
            <a:chOff x="3984" y="3065"/>
            <a:chExt cx="768" cy="384"/>
          </a:xfrm>
        </p:grpSpPr>
        <p:sp>
          <p:nvSpPr>
            <p:cNvPr id="151599" name="Line 40"/>
            <p:cNvSpPr>
              <a:spLocks noChangeShapeType="1"/>
            </p:cNvSpPr>
            <p:nvPr/>
          </p:nvSpPr>
          <p:spPr bwMode="auto">
            <a:xfrm flipV="1">
              <a:off x="4368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00" name="Line 41"/>
            <p:cNvSpPr>
              <a:spLocks noChangeShapeType="1"/>
            </p:cNvSpPr>
            <p:nvPr/>
          </p:nvSpPr>
          <p:spPr bwMode="auto">
            <a:xfrm rot="16200000" flipV="1">
              <a:off x="3984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562" name="Line 42"/>
          <p:cNvSpPr>
            <a:spLocks noChangeShapeType="1"/>
          </p:cNvSpPr>
          <p:nvPr/>
        </p:nvSpPr>
        <p:spPr bwMode="auto">
          <a:xfrm flipV="1">
            <a:off x="2053828" y="4800824"/>
            <a:ext cx="3349" cy="6641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1447726" y="4267275"/>
            <a:ext cx="1143000" cy="446484"/>
            <a:chOff x="2059093" y="6068907"/>
            <a:chExt cx="1625600" cy="634436"/>
          </a:xfrm>
        </p:grpSpPr>
        <p:sp>
          <p:nvSpPr>
            <p:cNvPr id="151596" name="Line 29"/>
            <p:cNvSpPr>
              <a:spLocks noChangeShapeType="1"/>
            </p:cNvSpPr>
            <p:nvPr/>
          </p:nvSpPr>
          <p:spPr bwMode="auto">
            <a:xfrm>
              <a:off x="2059093" y="6703343"/>
              <a:ext cx="1625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97" name="Line 43"/>
            <p:cNvSpPr>
              <a:spLocks noChangeShapeType="1"/>
            </p:cNvSpPr>
            <p:nvPr/>
          </p:nvSpPr>
          <p:spPr bwMode="auto">
            <a:xfrm>
              <a:off x="2059093" y="6394027"/>
              <a:ext cx="1625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98" name="Line 44"/>
            <p:cNvSpPr>
              <a:spLocks noChangeShapeType="1"/>
            </p:cNvSpPr>
            <p:nvPr/>
          </p:nvSpPr>
          <p:spPr bwMode="auto">
            <a:xfrm>
              <a:off x="2059093" y="6068907"/>
              <a:ext cx="1625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324451" y="4724922"/>
            <a:ext cx="1218902" cy="609451"/>
            <a:chOff x="3984" y="3065"/>
            <a:chExt cx="768" cy="384"/>
          </a:xfrm>
        </p:grpSpPr>
        <p:sp>
          <p:nvSpPr>
            <p:cNvPr id="151594" name="Line 47"/>
            <p:cNvSpPr>
              <a:spLocks noChangeShapeType="1"/>
            </p:cNvSpPr>
            <p:nvPr/>
          </p:nvSpPr>
          <p:spPr bwMode="auto">
            <a:xfrm flipV="1">
              <a:off x="4368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95" name="Line 48"/>
            <p:cNvSpPr>
              <a:spLocks noChangeShapeType="1"/>
            </p:cNvSpPr>
            <p:nvPr/>
          </p:nvSpPr>
          <p:spPr bwMode="auto">
            <a:xfrm rot="16200000" flipV="1">
              <a:off x="3984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324451" y="4572000"/>
            <a:ext cx="1218902" cy="609451"/>
            <a:chOff x="3984" y="3065"/>
            <a:chExt cx="768" cy="384"/>
          </a:xfrm>
        </p:grpSpPr>
        <p:sp>
          <p:nvSpPr>
            <p:cNvPr id="151592" name="Line 50"/>
            <p:cNvSpPr>
              <a:spLocks noChangeShapeType="1"/>
            </p:cNvSpPr>
            <p:nvPr/>
          </p:nvSpPr>
          <p:spPr bwMode="auto">
            <a:xfrm flipV="1">
              <a:off x="4368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93" name="Line 51"/>
            <p:cNvSpPr>
              <a:spLocks noChangeShapeType="1"/>
            </p:cNvSpPr>
            <p:nvPr/>
          </p:nvSpPr>
          <p:spPr bwMode="auto">
            <a:xfrm rot="16200000" flipV="1">
              <a:off x="3984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1566" name="Picture 5" descr="j0349123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179094"/>
            <a:ext cx="579314" cy="90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67" name="Picture 6" descr="j0334212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0" y="4232672"/>
            <a:ext cx="482203" cy="82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68" name="Picture 5" descr="j0349123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63" y="4232672"/>
            <a:ext cx="579314" cy="90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69" name="Picture 6" descr="j0334212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6688" y="4376663"/>
            <a:ext cx="482203" cy="82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70" name="Picture 6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12" y="5464969"/>
            <a:ext cx="897434" cy="12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71" name="Picture 7" descr="j02792242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6484" y="2571750"/>
            <a:ext cx="508992" cy="697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72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2089547"/>
            <a:ext cx="428625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73" name="Picture 11" descr="j0198610.wm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89609" y="2089547"/>
            <a:ext cx="803672" cy="79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5268516" y="2089547"/>
            <a:ext cx="2946797" cy="1179835"/>
            <a:chOff x="787400" y="3124200"/>
            <a:chExt cx="4191000" cy="1678577"/>
          </a:xfrm>
        </p:grpSpPr>
        <p:pic>
          <p:nvPicPr>
            <p:cNvPr id="151589" name="Picture 7" descr="j02792242.wm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87400" y="3810000"/>
              <a:ext cx="723900" cy="992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1590" name="Picture 8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78000" y="3124200"/>
              <a:ext cx="609600" cy="86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1591" name="Picture 11" descr="j0198610.wmf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35400" y="3124200"/>
              <a:ext cx="1143000" cy="113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821531" y="2533799"/>
            <a:ext cx="2143125" cy="1676549"/>
            <a:chOff x="8107681" y="3684692"/>
            <a:chExt cx="3048000" cy="2384215"/>
          </a:xfrm>
        </p:grpSpPr>
        <p:sp>
          <p:nvSpPr>
            <p:cNvPr id="151583" name="Line 4"/>
            <p:cNvSpPr>
              <a:spLocks noChangeShapeType="1"/>
            </p:cNvSpPr>
            <p:nvPr/>
          </p:nvSpPr>
          <p:spPr bwMode="auto">
            <a:xfrm flipV="1">
              <a:off x="8649547" y="4118187"/>
              <a:ext cx="2492587" cy="195072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84" name="Line 5"/>
            <p:cNvSpPr>
              <a:spLocks noChangeShapeType="1"/>
            </p:cNvSpPr>
            <p:nvPr/>
          </p:nvSpPr>
          <p:spPr bwMode="auto">
            <a:xfrm flipH="1" flipV="1">
              <a:off x="8107681" y="4768427"/>
              <a:ext cx="108373" cy="130048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85" name="Line 6"/>
            <p:cNvSpPr>
              <a:spLocks noChangeShapeType="1"/>
            </p:cNvSpPr>
            <p:nvPr/>
          </p:nvSpPr>
          <p:spPr bwMode="auto">
            <a:xfrm>
              <a:off x="9191414" y="3684693"/>
              <a:ext cx="1964267" cy="23401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86" name="Line 9"/>
            <p:cNvSpPr>
              <a:spLocks noChangeShapeType="1"/>
            </p:cNvSpPr>
            <p:nvPr/>
          </p:nvSpPr>
          <p:spPr bwMode="auto">
            <a:xfrm flipV="1">
              <a:off x="9103360" y="4009813"/>
              <a:ext cx="184234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87" name="Line 10"/>
            <p:cNvSpPr>
              <a:spLocks noChangeShapeType="1"/>
            </p:cNvSpPr>
            <p:nvPr/>
          </p:nvSpPr>
          <p:spPr bwMode="auto">
            <a:xfrm>
              <a:off x="8541174" y="4551680"/>
              <a:ext cx="2385907" cy="1473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88" name="Line 11"/>
            <p:cNvSpPr>
              <a:spLocks noChangeShapeType="1"/>
            </p:cNvSpPr>
            <p:nvPr/>
          </p:nvSpPr>
          <p:spPr bwMode="auto">
            <a:xfrm flipV="1">
              <a:off x="8407400" y="3684692"/>
              <a:ext cx="2301241" cy="225890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51576" name="Straight Connector 87"/>
          <p:cNvCxnSpPr>
            <a:cxnSpLocks noChangeShapeType="1"/>
          </p:cNvCxnSpPr>
          <p:nvPr/>
        </p:nvCxnSpPr>
        <p:spPr bwMode="auto">
          <a:xfrm rot="16200000" flipH="1">
            <a:off x="2053828" y="3964781"/>
            <a:ext cx="5411391" cy="5357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7464104" y="3053953"/>
            <a:ext cx="1486185" cy="2296046"/>
            <a:chOff x="4454" y="1218"/>
            <a:chExt cx="936" cy="1446"/>
          </a:xfrm>
        </p:grpSpPr>
        <p:grpSp>
          <p:nvGrpSpPr>
            <p:cNvPr id="12" name="Group 56"/>
            <p:cNvGrpSpPr>
              <a:grpSpLocks/>
            </p:cNvGrpSpPr>
            <p:nvPr/>
          </p:nvGrpSpPr>
          <p:grpSpPr bwMode="auto">
            <a:xfrm>
              <a:off x="4488" y="1489"/>
              <a:ext cx="902" cy="1175"/>
              <a:chOff x="4488" y="1489"/>
              <a:chExt cx="902" cy="1175"/>
            </a:xfrm>
          </p:grpSpPr>
          <p:sp>
            <p:nvSpPr>
              <p:cNvPr id="151581" name="Oval 57"/>
              <p:cNvSpPr>
                <a:spLocks noChangeAspect="1" noChangeArrowheads="1"/>
              </p:cNvSpPr>
              <p:nvPr/>
            </p:nvSpPr>
            <p:spPr bwMode="auto">
              <a:xfrm flipH="1">
                <a:off x="4488" y="2025"/>
                <a:ext cx="774" cy="639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51582" name="Picture 58" descr="j0139019[1]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837" y="1489"/>
                <a:ext cx="553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1580" name="Text Box 59"/>
            <p:cNvSpPr txBox="1">
              <a:spLocks noChangeArrowheads="1"/>
            </p:cNvSpPr>
            <p:nvPr/>
          </p:nvSpPr>
          <p:spPr bwMode="auto">
            <a:xfrm>
              <a:off x="4454" y="1218"/>
              <a:ext cx="86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rtl="1"/>
              <a:r>
                <a:rPr lang="en-US" sz="2000" dirty="0"/>
                <a:t>adversary </a:t>
              </a:r>
              <a:r>
                <a:rPr lang="en-US" sz="2000" b="1" dirty="0">
                  <a:solidFill>
                    <a:srgbClr val="009900"/>
                  </a:solidFill>
                </a:rPr>
                <a:t>S</a:t>
              </a:r>
            </a:p>
          </p:txBody>
        </p:sp>
      </p:grp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4357687" y="3911203"/>
            <a:ext cx="3643313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125016" y="-285750"/>
            <a:ext cx="896540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  <a:latin typeface="Calibri"/>
                <a:cs typeface="Calibri"/>
              </a:rPr>
              <a:t>Ideal Security </a:t>
            </a:r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definition</a:t>
            </a:r>
          </a:p>
        </p:txBody>
      </p:sp>
      <p:sp>
        <p:nvSpPr>
          <p:cNvPr id="60" name="Text Box 28"/>
          <p:cNvSpPr txBox="1">
            <a:spLocks noChangeAspect="1" noChangeArrowheads="1"/>
          </p:cNvSpPr>
          <p:nvPr/>
        </p:nvSpPr>
        <p:spPr bwMode="auto">
          <a:xfrm>
            <a:off x="928688" y="5518547"/>
            <a:ext cx="1645017" cy="70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rtl="1"/>
            <a:r>
              <a:rPr lang="en-US" sz="2000" dirty="0" smtClean="0"/>
              <a:t>Cryptographic</a:t>
            </a:r>
          </a:p>
          <a:p>
            <a:pPr rtl="1"/>
            <a:r>
              <a:rPr lang="en-US" sz="2000" dirty="0" smtClean="0"/>
              <a:t>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700489" y="2590726"/>
            <a:ext cx="2210098" cy="1752451"/>
            <a:chOff x="8107681" y="3684692"/>
            <a:chExt cx="3142826" cy="2492588"/>
          </a:xfrm>
        </p:grpSpPr>
        <p:sp>
          <p:nvSpPr>
            <p:cNvPr id="152630" name="Line 4"/>
            <p:cNvSpPr>
              <a:spLocks noChangeShapeType="1"/>
            </p:cNvSpPr>
            <p:nvPr/>
          </p:nvSpPr>
          <p:spPr bwMode="auto">
            <a:xfrm flipV="1">
              <a:off x="8649547" y="4118187"/>
              <a:ext cx="2492587" cy="195072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31" name="Line 5"/>
            <p:cNvSpPr>
              <a:spLocks noChangeShapeType="1"/>
            </p:cNvSpPr>
            <p:nvPr/>
          </p:nvSpPr>
          <p:spPr bwMode="auto">
            <a:xfrm flipH="1" flipV="1">
              <a:off x="8107681" y="4768427"/>
              <a:ext cx="108373" cy="130048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32" name="Line 6"/>
            <p:cNvSpPr>
              <a:spLocks noChangeShapeType="1"/>
            </p:cNvSpPr>
            <p:nvPr/>
          </p:nvSpPr>
          <p:spPr bwMode="auto">
            <a:xfrm>
              <a:off x="9191414" y="3684693"/>
              <a:ext cx="2059093" cy="24925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33" name="Line 9"/>
            <p:cNvSpPr>
              <a:spLocks noChangeShapeType="1"/>
            </p:cNvSpPr>
            <p:nvPr/>
          </p:nvSpPr>
          <p:spPr bwMode="auto">
            <a:xfrm flipV="1">
              <a:off x="9103360" y="4009813"/>
              <a:ext cx="184234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34" name="Line 10"/>
            <p:cNvSpPr>
              <a:spLocks noChangeShapeType="1"/>
            </p:cNvSpPr>
            <p:nvPr/>
          </p:nvSpPr>
          <p:spPr bwMode="auto">
            <a:xfrm>
              <a:off x="8541174" y="4551680"/>
              <a:ext cx="2600960" cy="1625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35" name="Line 11"/>
            <p:cNvSpPr>
              <a:spLocks noChangeShapeType="1"/>
            </p:cNvSpPr>
            <p:nvPr/>
          </p:nvSpPr>
          <p:spPr bwMode="auto">
            <a:xfrm flipV="1">
              <a:off x="8407400" y="3684692"/>
              <a:ext cx="2301241" cy="225890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9816" name="Text Box 24"/>
          <p:cNvSpPr txBox="1">
            <a:spLocks noChangeAspect="1" noChangeArrowheads="1"/>
          </p:cNvSpPr>
          <p:nvPr/>
        </p:nvSpPr>
        <p:spPr bwMode="auto">
          <a:xfrm>
            <a:off x="5996285" y="1124025"/>
            <a:ext cx="1293283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3600" b="1" dirty="0">
                <a:solidFill>
                  <a:srgbClr val="000000"/>
                </a:solidFill>
                <a:latin typeface="+mj-lt"/>
                <a:ea typeface="ヒラギノ明朝 ProN W3" pitchFamily="-65" charset="-128"/>
                <a:cs typeface="ヒラギノ明朝 ProN W3" pitchFamily="-65" charset="-128"/>
                <a:sym typeface="Copperplate" pitchFamily="-65" charset="0"/>
              </a:rPr>
              <a:t>IDEAL</a:t>
            </a:r>
          </a:p>
        </p:txBody>
      </p:sp>
      <p:sp>
        <p:nvSpPr>
          <p:cNvPr id="289817" name="Text Box 25"/>
          <p:cNvSpPr txBox="1">
            <a:spLocks noChangeAspect="1" noChangeArrowheads="1"/>
          </p:cNvSpPr>
          <p:nvPr/>
        </p:nvSpPr>
        <p:spPr bwMode="auto">
          <a:xfrm>
            <a:off x="1410890" y="1071563"/>
            <a:ext cx="1139094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3600" b="1" dirty="0">
                <a:latin typeface="+mj-lt"/>
                <a:ea typeface="ヒラギノ明朝 ProN W3" pitchFamily="-65" charset="-128"/>
                <a:cs typeface="ヒラギノ明朝 ProN W3" pitchFamily="-65" charset="-128"/>
                <a:sym typeface="Copperplate" pitchFamily="-65" charset="0"/>
              </a:rPr>
              <a:t>REAL</a:t>
            </a:r>
          </a:p>
        </p:txBody>
      </p:sp>
      <p:sp>
        <p:nvSpPr>
          <p:cNvPr id="152582" name="Text Box 28"/>
          <p:cNvSpPr txBox="1">
            <a:spLocks noChangeAspect="1" noChangeArrowheads="1"/>
          </p:cNvSpPr>
          <p:nvPr/>
        </p:nvSpPr>
        <p:spPr bwMode="auto">
          <a:xfrm>
            <a:off x="928688" y="5518547"/>
            <a:ext cx="1645017" cy="70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rtl="1"/>
            <a:r>
              <a:rPr lang="en-US" sz="2000" dirty="0" smtClean="0"/>
              <a:t>Cryptographic</a:t>
            </a:r>
          </a:p>
          <a:p>
            <a:pPr rtl="1"/>
            <a:r>
              <a:rPr lang="en-US" sz="2000" dirty="0" smtClean="0"/>
              <a:t> protocol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589609" y="3053953"/>
            <a:ext cx="1737904" cy="2131963"/>
            <a:chOff x="1680" y="1355"/>
            <a:chExt cx="1095" cy="1343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680" y="1594"/>
              <a:ext cx="1046" cy="1104"/>
              <a:chOff x="1680" y="1594"/>
              <a:chExt cx="1046" cy="1104"/>
            </a:xfrm>
          </p:grpSpPr>
          <p:pic>
            <p:nvPicPr>
              <p:cNvPr id="152628" name="Picture 32" descr="j0139031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2313" y="1594"/>
                <a:ext cx="413" cy="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2629" name="Oval 33"/>
              <p:cNvSpPr>
                <a:spLocks noChangeAspect="1" noChangeArrowheads="1"/>
              </p:cNvSpPr>
              <p:nvPr/>
            </p:nvSpPr>
            <p:spPr bwMode="auto">
              <a:xfrm>
                <a:off x="1680" y="2059"/>
                <a:ext cx="773" cy="639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2627" name="Text Box 34"/>
            <p:cNvSpPr txBox="1">
              <a:spLocks noChangeArrowheads="1"/>
            </p:cNvSpPr>
            <p:nvPr/>
          </p:nvSpPr>
          <p:spPr bwMode="auto">
            <a:xfrm>
              <a:off x="1883" y="1355"/>
              <a:ext cx="8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rtl="1"/>
              <a:r>
                <a:rPr lang="en-US" sz="2000" dirty="0"/>
                <a:t>adversary </a:t>
              </a:r>
              <a:r>
                <a:rPr lang="en-US" sz="2000" b="1" dirty="0">
                  <a:solidFill>
                    <a:srgbClr val="009900"/>
                  </a:solidFill>
                </a:rPr>
                <a:t>A</a:t>
              </a:r>
            </a:p>
          </p:txBody>
        </p:sp>
      </p:grpSp>
      <p:sp>
        <p:nvSpPr>
          <p:cNvPr id="152584" name="Text Box 37"/>
          <p:cNvSpPr txBox="1">
            <a:spLocks noChangeAspect="1" noChangeArrowheads="1"/>
          </p:cNvSpPr>
          <p:nvPr/>
        </p:nvSpPr>
        <p:spPr bwMode="auto">
          <a:xfrm flipH="1">
            <a:off x="7527727" y="5518547"/>
            <a:ext cx="960860" cy="70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Trusted </a:t>
            </a:r>
          </a:p>
          <a:p>
            <a:pPr algn="l"/>
            <a:r>
              <a:rPr lang="en-US" sz="2000" dirty="0"/>
              <a:t>party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324451" y="4865564"/>
            <a:ext cx="1218902" cy="609451"/>
            <a:chOff x="3984" y="3065"/>
            <a:chExt cx="768" cy="384"/>
          </a:xfrm>
        </p:grpSpPr>
        <p:sp>
          <p:nvSpPr>
            <p:cNvPr id="152624" name="Line 40"/>
            <p:cNvSpPr>
              <a:spLocks noChangeShapeType="1"/>
            </p:cNvSpPr>
            <p:nvPr/>
          </p:nvSpPr>
          <p:spPr bwMode="auto">
            <a:xfrm flipV="1">
              <a:off x="4368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25" name="Line 41"/>
            <p:cNvSpPr>
              <a:spLocks noChangeShapeType="1"/>
            </p:cNvSpPr>
            <p:nvPr/>
          </p:nvSpPr>
          <p:spPr bwMode="auto">
            <a:xfrm rot="16200000" flipV="1">
              <a:off x="3984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2586" name="Line 42"/>
          <p:cNvSpPr>
            <a:spLocks noChangeShapeType="1"/>
          </p:cNvSpPr>
          <p:nvPr/>
        </p:nvSpPr>
        <p:spPr bwMode="auto">
          <a:xfrm flipV="1">
            <a:off x="2053828" y="4800824"/>
            <a:ext cx="3349" cy="6641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1447726" y="4267275"/>
            <a:ext cx="1143000" cy="446484"/>
            <a:chOff x="2059093" y="6068907"/>
            <a:chExt cx="1625600" cy="634436"/>
          </a:xfrm>
        </p:grpSpPr>
        <p:sp>
          <p:nvSpPr>
            <p:cNvPr id="152621" name="Line 29"/>
            <p:cNvSpPr>
              <a:spLocks noChangeShapeType="1"/>
            </p:cNvSpPr>
            <p:nvPr/>
          </p:nvSpPr>
          <p:spPr bwMode="auto">
            <a:xfrm>
              <a:off x="2059093" y="6703343"/>
              <a:ext cx="1625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22" name="Line 43"/>
            <p:cNvSpPr>
              <a:spLocks noChangeShapeType="1"/>
            </p:cNvSpPr>
            <p:nvPr/>
          </p:nvSpPr>
          <p:spPr bwMode="auto">
            <a:xfrm>
              <a:off x="2059093" y="6394027"/>
              <a:ext cx="1625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23" name="Line 44"/>
            <p:cNvSpPr>
              <a:spLocks noChangeShapeType="1"/>
            </p:cNvSpPr>
            <p:nvPr/>
          </p:nvSpPr>
          <p:spPr bwMode="auto">
            <a:xfrm>
              <a:off x="2059093" y="6068907"/>
              <a:ext cx="1625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324451" y="4724922"/>
            <a:ext cx="1218902" cy="609451"/>
            <a:chOff x="3984" y="3065"/>
            <a:chExt cx="768" cy="384"/>
          </a:xfrm>
        </p:grpSpPr>
        <p:sp>
          <p:nvSpPr>
            <p:cNvPr id="152619" name="Line 47"/>
            <p:cNvSpPr>
              <a:spLocks noChangeShapeType="1"/>
            </p:cNvSpPr>
            <p:nvPr/>
          </p:nvSpPr>
          <p:spPr bwMode="auto">
            <a:xfrm flipV="1">
              <a:off x="4368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20" name="Line 48"/>
            <p:cNvSpPr>
              <a:spLocks noChangeShapeType="1"/>
            </p:cNvSpPr>
            <p:nvPr/>
          </p:nvSpPr>
          <p:spPr bwMode="auto">
            <a:xfrm rot="16200000" flipV="1">
              <a:off x="3984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324451" y="4572000"/>
            <a:ext cx="1218902" cy="609451"/>
            <a:chOff x="3984" y="3065"/>
            <a:chExt cx="768" cy="384"/>
          </a:xfrm>
        </p:grpSpPr>
        <p:sp>
          <p:nvSpPr>
            <p:cNvPr id="152617" name="Line 50"/>
            <p:cNvSpPr>
              <a:spLocks noChangeShapeType="1"/>
            </p:cNvSpPr>
            <p:nvPr/>
          </p:nvSpPr>
          <p:spPr bwMode="auto">
            <a:xfrm flipV="1">
              <a:off x="4368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18" name="Line 51"/>
            <p:cNvSpPr>
              <a:spLocks noChangeShapeType="1"/>
            </p:cNvSpPr>
            <p:nvPr/>
          </p:nvSpPr>
          <p:spPr bwMode="auto">
            <a:xfrm rot="16200000" flipV="1">
              <a:off x="3984" y="3065"/>
              <a:ext cx="384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2590" name="Picture 5" descr="j0349123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179094"/>
            <a:ext cx="579314" cy="90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91" name="Picture 6" descr="j0334212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0" y="4232672"/>
            <a:ext cx="482203" cy="82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92" name="Picture 5" descr="j0349123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63" y="4232672"/>
            <a:ext cx="579314" cy="90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93" name="Picture 6" descr="j0334212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6688" y="4376663"/>
            <a:ext cx="482203" cy="82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94" name="Picture 6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12" y="5464969"/>
            <a:ext cx="897434" cy="12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95" name="Picture 7" descr="j02792242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6484" y="2571750"/>
            <a:ext cx="508992" cy="697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96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2089547"/>
            <a:ext cx="428625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97" name="Picture 11" descr="j0198610.wm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89609" y="2089547"/>
            <a:ext cx="803672" cy="79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5268516" y="2089547"/>
            <a:ext cx="2946797" cy="1179835"/>
            <a:chOff x="787400" y="3124200"/>
            <a:chExt cx="4191000" cy="1678577"/>
          </a:xfrm>
        </p:grpSpPr>
        <p:pic>
          <p:nvPicPr>
            <p:cNvPr id="152614" name="Picture 7" descr="j02792242.wm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87400" y="3810000"/>
              <a:ext cx="723900" cy="992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2615" name="Picture 8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78000" y="3124200"/>
              <a:ext cx="609600" cy="86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2616" name="Picture 11" descr="j0198610.wmf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35400" y="3124200"/>
              <a:ext cx="1143000" cy="113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821531" y="2533799"/>
            <a:ext cx="2143125" cy="1676549"/>
            <a:chOff x="8107681" y="3684692"/>
            <a:chExt cx="3048000" cy="2384215"/>
          </a:xfrm>
        </p:grpSpPr>
        <p:sp>
          <p:nvSpPr>
            <p:cNvPr id="152608" name="Line 4"/>
            <p:cNvSpPr>
              <a:spLocks noChangeShapeType="1"/>
            </p:cNvSpPr>
            <p:nvPr/>
          </p:nvSpPr>
          <p:spPr bwMode="auto">
            <a:xfrm flipV="1">
              <a:off x="8649547" y="4118187"/>
              <a:ext cx="2492587" cy="195072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09" name="Line 5"/>
            <p:cNvSpPr>
              <a:spLocks noChangeShapeType="1"/>
            </p:cNvSpPr>
            <p:nvPr/>
          </p:nvSpPr>
          <p:spPr bwMode="auto">
            <a:xfrm flipH="1" flipV="1">
              <a:off x="8107681" y="4768427"/>
              <a:ext cx="108373" cy="130048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10" name="Line 6"/>
            <p:cNvSpPr>
              <a:spLocks noChangeShapeType="1"/>
            </p:cNvSpPr>
            <p:nvPr/>
          </p:nvSpPr>
          <p:spPr bwMode="auto">
            <a:xfrm>
              <a:off x="9191414" y="3684693"/>
              <a:ext cx="1964267" cy="23401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11" name="Line 9"/>
            <p:cNvSpPr>
              <a:spLocks noChangeShapeType="1"/>
            </p:cNvSpPr>
            <p:nvPr/>
          </p:nvSpPr>
          <p:spPr bwMode="auto">
            <a:xfrm flipV="1">
              <a:off x="9103360" y="4009813"/>
              <a:ext cx="184234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12" name="Line 10"/>
            <p:cNvSpPr>
              <a:spLocks noChangeShapeType="1"/>
            </p:cNvSpPr>
            <p:nvPr/>
          </p:nvSpPr>
          <p:spPr bwMode="auto">
            <a:xfrm>
              <a:off x="8541174" y="4551680"/>
              <a:ext cx="2385907" cy="1473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13" name="Line 11"/>
            <p:cNvSpPr>
              <a:spLocks noChangeShapeType="1"/>
            </p:cNvSpPr>
            <p:nvPr/>
          </p:nvSpPr>
          <p:spPr bwMode="auto">
            <a:xfrm flipV="1">
              <a:off x="8407400" y="3684692"/>
              <a:ext cx="2301241" cy="225890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 type="stealth" w="med" len="lg"/>
              <a:tailEnd type="stealth" w="med" len="lg"/>
            </a:ln>
          </p:spPr>
          <p:txBody>
            <a:bodyPr wrap="none" lIns="130046" tIns="65023" rIns="130046" bIns="6502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52600" name="Straight Connector 87"/>
          <p:cNvCxnSpPr>
            <a:cxnSpLocks noChangeShapeType="1"/>
          </p:cNvCxnSpPr>
          <p:nvPr/>
        </p:nvCxnSpPr>
        <p:spPr bwMode="auto">
          <a:xfrm rot="16200000" flipH="1">
            <a:off x="2053828" y="3964781"/>
            <a:ext cx="5411391" cy="5357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7464104" y="3053953"/>
            <a:ext cx="1486185" cy="2296046"/>
            <a:chOff x="4454" y="1218"/>
            <a:chExt cx="936" cy="1446"/>
          </a:xfrm>
        </p:grpSpPr>
        <p:grpSp>
          <p:nvGrpSpPr>
            <p:cNvPr id="12" name="Group 56"/>
            <p:cNvGrpSpPr>
              <a:grpSpLocks/>
            </p:cNvGrpSpPr>
            <p:nvPr/>
          </p:nvGrpSpPr>
          <p:grpSpPr bwMode="auto">
            <a:xfrm>
              <a:off x="4488" y="1489"/>
              <a:ext cx="902" cy="1175"/>
              <a:chOff x="4488" y="1489"/>
              <a:chExt cx="902" cy="1175"/>
            </a:xfrm>
          </p:grpSpPr>
          <p:sp>
            <p:nvSpPr>
              <p:cNvPr id="152606" name="Oval 57"/>
              <p:cNvSpPr>
                <a:spLocks noChangeAspect="1" noChangeArrowheads="1"/>
              </p:cNvSpPr>
              <p:nvPr/>
            </p:nvSpPr>
            <p:spPr bwMode="auto">
              <a:xfrm flipH="1">
                <a:off x="4488" y="2025"/>
                <a:ext cx="774" cy="639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52607" name="Picture 58" descr="j0139019[1]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837" y="1489"/>
                <a:ext cx="553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2605" name="Text Box 59"/>
            <p:cNvSpPr txBox="1">
              <a:spLocks noChangeArrowheads="1"/>
            </p:cNvSpPr>
            <p:nvPr/>
          </p:nvSpPr>
          <p:spPr bwMode="auto">
            <a:xfrm>
              <a:off x="4454" y="1218"/>
              <a:ext cx="86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rtl="1"/>
              <a:r>
                <a:rPr lang="en-US" sz="2000" dirty="0"/>
                <a:t>adversary </a:t>
              </a:r>
              <a:r>
                <a:rPr lang="en-US" sz="2000" b="1" dirty="0">
                  <a:solidFill>
                    <a:srgbClr val="009900"/>
                  </a:solidFill>
                </a:rPr>
                <a:t>S</a:t>
              </a:r>
            </a:p>
          </p:txBody>
        </p:sp>
      </p:grp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4357687" y="3911203"/>
            <a:ext cx="3643313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 Box 61"/>
          <p:cNvSpPr txBox="1">
            <a:spLocks noChangeAspect="1" noChangeArrowheads="1"/>
          </p:cNvSpPr>
          <p:nvPr/>
        </p:nvSpPr>
        <p:spPr bwMode="auto">
          <a:xfrm>
            <a:off x="4406801" y="2895452"/>
            <a:ext cx="742986" cy="154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b="1" dirty="0" smtClean="0">
                <a:solidFill>
                  <a:srgbClr val="0000FF"/>
                </a:solidFill>
                <a:sym typeface="Symbol" pitchFamily="-84" charset="2"/>
              </a:rPr>
              <a:t>≈</a:t>
            </a:r>
            <a:endParaRPr lang="en-US" sz="9600" b="1" dirty="0">
              <a:solidFill>
                <a:srgbClr val="0000FF"/>
              </a:solidFill>
              <a:sym typeface="Symbol" pitchFamily="-84" charset="2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125016" y="-285750"/>
            <a:ext cx="896540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  <a:latin typeface="Calibri"/>
                <a:cs typeface="Calibri"/>
              </a:rPr>
              <a:t>Ideal Security </a:t>
            </a:r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Mathematical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" y="1600200"/>
            <a:ext cx="8686800" cy="4525963"/>
          </a:xfrm>
        </p:spPr>
        <p:txBody>
          <a:bodyPr/>
          <a:lstStyle/>
          <a:p>
            <a:r>
              <a:rPr lang="en-US" dirty="0" smtClean="0"/>
              <a:t>Trivial assumption : my scheme is secure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minimal </a:t>
            </a:r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Existence of one way functions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well studied </a:t>
            </a:r>
            <a:r>
              <a:rPr lang="en-US" dirty="0" smtClean="0"/>
              <a:t>assumptions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Examples: factoring, discrete log, shortest vector problem etc…</a:t>
            </a:r>
          </a:p>
          <a:p>
            <a:pPr lvl="2">
              <a:buNone/>
            </a:pPr>
            <a:endParaRPr lang="en-US" sz="2800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Reduction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69082" y="1886225"/>
            <a:ext cx="4388114" cy="3986222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09495" y="3194008"/>
            <a:ext cx="1458513" cy="2313769"/>
          </a:xfrm>
          <a:prstGeom prst="roundRect">
            <a:avLst/>
          </a:prstGeom>
          <a:solidFill>
            <a:srgbClr val="FF8000">
              <a:alpha val="6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Attacker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8276" y="1957009"/>
            <a:ext cx="17480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Reduction B</a:t>
            </a:r>
            <a:endParaRPr lang="en-US" sz="25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00100" y="3810173"/>
            <a:ext cx="1609395" cy="1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300101" y="4690411"/>
            <a:ext cx="160939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59687" y="2753888"/>
            <a:ext cx="1609395" cy="1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1659687" y="5204392"/>
            <a:ext cx="160939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2371" y="3440841"/>
            <a:ext cx="165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Cryptosystem </a:t>
            </a:r>
            <a:r>
              <a:rPr lang="en-US" dirty="0" err="1" smtClean="0"/>
              <a:t>Π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88699" y="4321079"/>
            <a:ext cx="120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 on </a:t>
            </a:r>
            <a:r>
              <a:rPr lang="en-US" dirty="0" err="1" smtClean="0"/>
              <a:t>Π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1494" y="2120132"/>
            <a:ext cx="184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</a:t>
            </a:r>
            <a:r>
              <a:rPr lang="en-US" dirty="0" err="1" smtClean="0"/>
              <a:t>x</a:t>
            </a:r>
            <a:r>
              <a:rPr lang="en-US" dirty="0" smtClean="0"/>
              <a:t> of hard</a:t>
            </a:r>
          </a:p>
          <a:p>
            <a:r>
              <a:rPr lang="en-US" dirty="0" smtClean="0"/>
              <a:t>Problem 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7996" y="48177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to </a:t>
            </a:r>
            <a:r>
              <a:rPr lang="en-US" dirty="0" err="1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Show how to use an adversary for breaking primitive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in order to break primitive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/>
          </a:p>
          <a:p>
            <a:pPr>
              <a:buFontTx/>
              <a:buNone/>
            </a:pPr>
            <a:r>
              <a:rPr lang="en-US" dirty="0" smtClean="0">
                <a:solidFill>
                  <a:srgbClr val="3366FF"/>
                </a:solidFill>
              </a:rPr>
              <a:t>Important : </a:t>
            </a:r>
          </a:p>
          <a:p>
            <a:r>
              <a:rPr lang="en-US" dirty="0"/>
              <a:t>Run time: how does </a:t>
            </a:r>
            <a:r>
              <a:rPr lang="en-US" dirty="0">
                <a:solidFill>
                  <a:srgbClr val="FF0000"/>
                </a:solidFill>
                <a:latin typeface="Comic Sans MS" pitchFamily="-84" charset="0"/>
              </a:rPr>
              <a:t>T</a:t>
            </a:r>
            <a:r>
              <a:rPr lang="en-US" baseline="-25000" dirty="0">
                <a:solidFill>
                  <a:srgbClr val="FF0000"/>
                </a:solidFill>
                <a:latin typeface="Comic Sans MS" pitchFamily="-84" charset="0"/>
              </a:rPr>
              <a:t>1</a:t>
            </a:r>
            <a:r>
              <a:rPr lang="en-US" dirty="0"/>
              <a:t> relate to </a:t>
            </a:r>
            <a:r>
              <a:rPr lang="en-US" dirty="0">
                <a:solidFill>
                  <a:srgbClr val="FF0000"/>
                </a:solidFill>
                <a:latin typeface="Comic Sans MS" pitchFamily="-84" charset="0"/>
              </a:rPr>
              <a:t>T</a:t>
            </a:r>
            <a:r>
              <a:rPr lang="en-US" baseline="-25000" dirty="0">
                <a:solidFill>
                  <a:srgbClr val="FF0000"/>
                </a:solidFill>
                <a:latin typeface="Comic Sans MS" pitchFamily="-84" charset="0"/>
              </a:rPr>
              <a:t>2</a:t>
            </a:r>
            <a:r>
              <a:rPr lang="en-US" dirty="0">
                <a:latin typeface="Comic Sans MS" pitchFamily="-84" charset="0"/>
              </a:rPr>
              <a:t> </a:t>
            </a:r>
          </a:p>
          <a:p>
            <a:r>
              <a:rPr lang="en-US" dirty="0"/>
              <a:t>Probability of success: how does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sym typeface="Symbol" pitchFamily="-84" charset="2"/>
              </a:rPr>
              <a:t>Succ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/>
              <a:t>relate 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sym typeface="Symbol" pitchFamily="-84" charset="2"/>
              </a:rPr>
              <a:t>Succ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/>
              <a:t>Access to the system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/>
              <a:t> vs.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3: Reduction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Secret Key Encryption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Construction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Keygen</a:t>
            </a:r>
            <a:r>
              <a:rPr lang="en-US" dirty="0" smtClean="0"/>
              <a:t> : Pick a random string </a:t>
            </a:r>
            <a:r>
              <a:rPr lang="en-US" dirty="0" err="1" smtClean="0"/>
              <a:t>r</a:t>
            </a:r>
            <a:r>
              <a:rPr lang="en-US" dirty="0" smtClean="0"/>
              <a:t> . Set K = </a:t>
            </a:r>
            <a:r>
              <a:rPr lang="en-US" dirty="0" err="1" smtClean="0"/>
              <a:t>r</a:t>
            </a:r>
            <a:r>
              <a:rPr lang="en-US" dirty="0" smtClean="0"/>
              <a:t>. Give to both Alice and Bob</a:t>
            </a:r>
          </a:p>
          <a:p>
            <a:endParaRPr lang="en-US" dirty="0" smtClean="0"/>
          </a:p>
          <a:p>
            <a:r>
              <a:rPr lang="en-US" dirty="0" smtClean="0"/>
              <a:t>Encrypt (</a:t>
            </a:r>
            <a:r>
              <a:rPr lang="en-US" dirty="0" err="1" smtClean="0"/>
              <a:t>m</a:t>
            </a:r>
            <a:r>
              <a:rPr lang="en-US" dirty="0" smtClean="0"/>
              <a:t>, K ) : CT = </a:t>
            </a:r>
            <a:r>
              <a:rPr lang="en-US" dirty="0" err="1" smtClean="0"/>
              <a:t>m</a:t>
            </a:r>
            <a:r>
              <a:rPr lang="en-US" dirty="0" smtClean="0"/>
              <a:t>    </a:t>
            </a:r>
            <a:r>
              <a:rPr lang="en-US" dirty="0" err="1" smtClean="0"/>
              <a:t>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Decrypt ( CT, K) : </a:t>
            </a:r>
            <a:r>
              <a:rPr lang="en-US" dirty="0" err="1" smtClean="0"/>
              <a:t>m</a:t>
            </a:r>
            <a:r>
              <a:rPr lang="en-US" dirty="0" smtClean="0"/>
              <a:t>   </a:t>
            </a:r>
            <a:r>
              <a:rPr lang="en-US" dirty="0" err="1" smtClean="0"/>
              <a:t>r</a:t>
            </a:r>
            <a:r>
              <a:rPr lang="en-US" dirty="0" smtClean="0"/>
              <a:t>    </a:t>
            </a:r>
            <a:r>
              <a:rPr lang="en-US" dirty="0" err="1" smtClean="0"/>
              <a:t>r</a:t>
            </a:r>
            <a:r>
              <a:rPr lang="en-US" dirty="0" smtClean="0"/>
              <a:t> =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28020" y="3471863"/>
          <a:ext cx="323850" cy="300037"/>
        </p:xfrm>
        <a:graphic>
          <a:graphicData uri="http://schemas.openxmlformats.org/presentationml/2006/ole">
            <p:oleObj spid="_x0000_s398338" name="Equation" r:id="rId4" imgW="165100" imgH="152400" progId="Equation.DSMT4">
              <p:embed/>
            </p:oleObj>
          </a:graphicData>
        </a:graphic>
      </p:graphicFrame>
      <p:graphicFrame>
        <p:nvGraphicFramePr>
          <p:cNvPr id="398339" name="Object 3"/>
          <p:cNvGraphicFramePr>
            <a:graphicFrameLocks noChangeAspect="1"/>
          </p:cNvGraphicFramePr>
          <p:nvPr/>
        </p:nvGraphicFramePr>
        <p:xfrm>
          <a:off x="3977323" y="4630800"/>
          <a:ext cx="323850" cy="300037"/>
        </p:xfrm>
        <a:graphic>
          <a:graphicData uri="http://schemas.openxmlformats.org/presentationml/2006/ole">
            <p:oleObj spid="_x0000_s398339" name="Equation" r:id="rId5" imgW="165100" imgH="152400" progId="Equation.DSMT4">
              <p:embed/>
            </p:oleObj>
          </a:graphicData>
        </a:graphic>
      </p:graphicFrame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4429316" y="4630800"/>
          <a:ext cx="323850" cy="300037"/>
        </p:xfrm>
        <a:graphic>
          <a:graphicData uri="http://schemas.openxmlformats.org/presentationml/2006/ole">
            <p:oleObj spid="_x0000_s398340" name="Equation" r:id="rId6" imgW="165100" imgH="1524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62633" y="5294000"/>
            <a:ext cx="4827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6600"/>
                </a:solidFill>
              </a:rPr>
              <a:t>Only works for single use of </a:t>
            </a:r>
            <a:r>
              <a:rPr lang="en-US" sz="3000" dirty="0" err="1" smtClean="0">
                <a:solidFill>
                  <a:srgbClr val="FF6600"/>
                </a:solidFill>
              </a:rPr>
              <a:t>r</a:t>
            </a:r>
            <a:r>
              <a:rPr lang="en-US" sz="3000" dirty="0" smtClean="0">
                <a:solidFill>
                  <a:srgbClr val="FF6600"/>
                </a:solidFill>
              </a:rPr>
              <a:t>!  </a:t>
            </a:r>
            <a:endParaRPr lang="en-US" sz="3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4918" y="5937523"/>
            <a:ext cx="4725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8000"/>
                </a:solidFill>
              </a:rPr>
              <a:t>How to generate shared key?</a:t>
            </a:r>
            <a:endParaRPr lang="en-US" sz="3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0" y="179288"/>
            <a:ext cx="9144000" cy="727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opperplate Light" pitchFamily="-84" charset="0"/>
              </a:rPr>
              <a:t>Public Key Cryptography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489" y="1219611"/>
            <a:ext cx="6601446" cy="5345903"/>
            <a:chOff x="2463800" y="2209800"/>
            <a:chExt cx="8686800" cy="7010400"/>
          </a:xfrm>
        </p:grpSpPr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16200" y="2406650"/>
              <a:ext cx="8216900" cy="658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463800" y="2209800"/>
              <a:ext cx="8686800" cy="7010400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Invertible</a:t>
            </a:r>
            <a:r>
              <a:rPr lang="en-US" dirty="0" smtClean="0"/>
              <a:t>: It must be possible for Alice to decrypt encrypted messages.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Efﬁcient</a:t>
            </a:r>
            <a:r>
              <a:rPr lang="en-US" dirty="0" smtClean="0">
                <a:solidFill>
                  <a:srgbClr val="0000FF"/>
                </a:solidFill>
              </a:rPr>
              <a:t> to compute</a:t>
            </a:r>
            <a:r>
              <a:rPr lang="en-US" dirty="0" smtClean="0"/>
              <a:t>: It must be reasonable for people to encrypt messages for Alice.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Difﬁcult</a:t>
            </a:r>
            <a:r>
              <a:rPr lang="en-US" dirty="0" smtClean="0">
                <a:solidFill>
                  <a:srgbClr val="0000FF"/>
                </a:solidFill>
              </a:rPr>
              <a:t> to invert</a:t>
            </a:r>
            <a:r>
              <a:rPr lang="en-US" dirty="0" smtClean="0"/>
              <a:t>: Eve should not be able to compute </a:t>
            </a:r>
            <a:r>
              <a:rPr lang="en-US" dirty="0" err="1" smtClean="0"/>
              <a:t>m</a:t>
            </a:r>
            <a:r>
              <a:rPr lang="en-US" dirty="0" smtClean="0"/>
              <a:t> from the “encryption” </a:t>
            </a:r>
            <a:r>
              <a:rPr lang="en-US" dirty="0" err="1" smtClean="0"/>
              <a:t>f(m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Easy to invert given some auxiliary information</a:t>
            </a:r>
            <a:r>
              <a:rPr lang="en-US" dirty="0" smtClean="0"/>
              <a:t>: Alice should restore </a:t>
            </a:r>
            <a:r>
              <a:rPr lang="en-US" dirty="0" err="1" smtClean="0"/>
              <a:t>m</a:t>
            </a:r>
            <a:r>
              <a:rPr lang="en-US" dirty="0" smtClean="0"/>
              <a:t> using SK.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55474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Invertible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8000"/>
                </a:solidFill>
              </a:rPr>
              <a:t>Efﬁcient</a:t>
            </a:r>
            <a:r>
              <a:rPr lang="en-US" dirty="0" smtClean="0">
                <a:solidFill>
                  <a:srgbClr val="008000"/>
                </a:solidFill>
              </a:rPr>
              <a:t> to compute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8000"/>
                </a:solidFill>
              </a:rPr>
              <a:t>Difﬁcult</a:t>
            </a:r>
            <a:r>
              <a:rPr lang="en-US" dirty="0" smtClean="0">
                <a:solidFill>
                  <a:srgbClr val="008000"/>
                </a:solidFill>
              </a:rPr>
              <a:t> to invert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Easy to invert given some auxiliary information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174371" y="2639927"/>
            <a:ext cx="804697" cy="1471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7371" y="3081624"/>
            <a:ext cx="27158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One way functions!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55474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Invertible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8000"/>
                </a:solidFill>
              </a:rPr>
              <a:t>Efﬁcient</a:t>
            </a:r>
            <a:r>
              <a:rPr lang="en-US" dirty="0" smtClean="0">
                <a:solidFill>
                  <a:srgbClr val="008000"/>
                </a:solidFill>
              </a:rPr>
              <a:t> to compute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8000"/>
                </a:solidFill>
              </a:rPr>
              <a:t>Difﬁcult</a:t>
            </a:r>
            <a:r>
              <a:rPr lang="en-US" dirty="0" smtClean="0">
                <a:solidFill>
                  <a:srgbClr val="008000"/>
                </a:solidFill>
              </a:rPr>
              <a:t> to invert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Easy to invert given some auxiliary information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174371" y="1600201"/>
            <a:ext cx="804697" cy="25109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7371" y="2604570"/>
            <a:ext cx="3218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One way permutations!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etc…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questions!</a:t>
            </a:r>
          </a:p>
          <a:p>
            <a:r>
              <a:rPr lang="en-US" dirty="0" smtClean="0"/>
              <a:t>Make the class interactive. We’re all here to learn.</a:t>
            </a:r>
          </a:p>
          <a:p>
            <a:r>
              <a:rPr lang="en-US" dirty="0" smtClean="0"/>
              <a:t>Switch of </a:t>
            </a:r>
            <a:r>
              <a:rPr lang="en-US" dirty="0" err="1" smtClean="0"/>
              <a:t>cellphones</a:t>
            </a:r>
            <a:r>
              <a:rPr lang="en-US" dirty="0" smtClean="0"/>
              <a:t>, laptops, anything distracting.</a:t>
            </a:r>
          </a:p>
          <a:p>
            <a:r>
              <a:rPr lang="en-US" dirty="0" smtClean="0"/>
              <a:t>Highest ethical standards expected. </a:t>
            </a:r>
            <a:r>
              <a:rPr lang="en-US" dirty="0" smtClean="0">
                <a:solidFill>
                  <a:srgbClr val="FF0000"/>
                </a:solidFill>
              </a:rPr>
              <a:t>Any dishonesty/cheating of any kind will result in failing the course.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55474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Invertible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8000"/>
                </a:solidFill>
              </a:rPr>
              <a:t>Efﬁcient</a:t>
            </a:r>
            <a:r>
              <a:rPr lang="en-US" dirty="0" smtClean="0">
                <a:solidFill>
                  <a:srgbClr val="008000"/>
                </a:solidFill>
              </a:rPr>
              <a:t> to compute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8000"/>
                </a:solidFill>
              </a:rPr>
              <a:t>Difﬁcult</a:t>
            </a:r>
            <a:r>
              <a:rPr lang="en-US" dirty="0" smtClean="0">
                <a:solidFill>
                  <a:srgbClr val="008000"/>
                </a:solidFill>
              </a:rPr>
              <a:t> to invert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Easy to invert given some auxiliary information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174371" y="1600201"/>
            <a:ext cx="804697" cy="45259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7371" y="3634917"/>
            <a:ext cx="32187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Trapdoor permutations!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some number theory</a:t>
            </a:r>
          </a:p>
          <a:p>
            <a:r>
              <a:rPr lang="en-US" dirty="0" smtClean="0"/>
              <a:t>Introduce conjectured hard problems such as factoring, discrete log.</a:t>
            </a:r>
          </a:p>
          <a:p>
            <a:r>
              <a:rPr lang="en-US" dirty="0" smtClean="0"/>
              <a:t>Build candidate one way functions, one way permutations and trapdoor permutations</a:t>
            </a:r>
          </a:p>
          <a:p>
            <a:r>
              <a:rPr lang="en-US" dirty="0" smtClean="0"/>
              <a:t>Construct proofs of security.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Will not follow any one book. But Katz-</a:t>
            </a:r>
            <a:r>
              <a:rPr lang="en-US" dirty="0" err="1" smtClean="0"/>
              <a:t>Kindell’s</a:t>
            </a:r>
            <a:r>
              <a:rPr lang="en-US" dirty="0" smtClean="0"/>
              <a:t> “Introduction to Modern Cryptography” will be handy.</a:t>
            </a:r>
          </a:p>
          <a:p>
            <a:r>
              <a:rPr lang="en-US" dirty="0" err="1" smtClean="0"/>
              <a:t>Bellare-Goldwasser’s</a:t>
            </a:r>
            <a:r>
              <a:rPr lang="en-US" dirty="0" smtClean="0"/>
              <a:t> lecture notes</a:t>
            </a:r>
          </a:p>
          <a:p>
            <a:pPr lvl="1"/>
            <a:r>
              <a:rPr lang="en-US" dirty="0" smtClean="0">
                <a:hlinkClick r:id="rId2"/>
              </a:rPr>
              <a:t>http://cseweb.ucsd.edu/~mihir/papers/gb.pdf</a:t>
            </a:r>
            <a:endParaRPr lang="en-US" dirty="0" smtClean="0"/>
          </a:p>
          <a:p>
            <a:r>
              <a:rPr lang="en-US" dirty="0" smtClean="0"/>
              <a:t>Lecture notes by </a:t>
            </a:r>
            <a:r>
              <a:rPr lang="en-US" dirty="0" err="1" smtClean="0"/>
              <a:t>Yevgeniy</a:t>
            </a:r>
            <a:r>
              <a:rPr lang="en-US" dirty="0" smtClean="0"/>
              <a:t> </a:t>
            </a:r>
            <a:r>
              <a:rPr lang="en-US" dirty="0" err="1" smtClean="0"/>
              <a:t>Dodis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sz="2811" dirty="0" smtClean="0">
                <a:solidFill>
                  <a:srgbClr val="0000FF"/>
                </a:solidFill>
                <a:hlinkClick r:id="rId3"/>
              </a:rPr>
              <a:t>http://www.cs.nyu.edu/courses/spring12/CSCI-GA.3210-001/index.html</a:t>
            </a:r>
            <a:r>
              <a:rPr lang="en-US" sz="281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and Luca </a:t>
            </a:r>
            <a:r>
              <a:rPr lang="en-US" dirty="0" err="1" smtClean="0"/>
              <a:t>Trevisan</a:t>
            </a:r>
            <a:r>
              <a:rPr lang="en-US" dirty="0" smtClean="0"/>
              <a:t> </a:t>
            </a:r>
            <a:r>
              <a:rPr lang="en-US" sz="2600" dirty="0" smtClean="0">
                <a:solidFill>
                  <a:srgbClr val="0000FF"/>
                </a:solidFill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hlinkClick r:id="rId4"/>
              </a:rPr>
              <a:t>http://theory.stanford.edu/~trevisan/cs276/</a:t>
            </a:r>
            <a:r>
              <a:rPr lang="en-US" sz="2600" dirty="0" smtClean="0">
                <a:solidFill>
                  <a:srgbClr val="0000FF"/>
                </a:solidFill>
              </a:rPr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course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8982"/>
          </a:xfrm>
        </p:spPr>
        <p:txBody>
          <a:bodyPr>
            <a:normAutofit/>
          </a:bodyPr>
          <a:lstStyle/>
          <a:p>
            <a:r>
              <a:rPr lang="en-US" dirty="0" smtClean="0"/>
              <a:t>Theoretical foundations of cryptography</a:t>
            </a:r>
          </a:p>
          <a:p>
            <a:r>
              <a:rPr lang="en-US" dirty="0" smtClean="0"/>
              <a:t>Mathematical modeling of real world attack scenarios</a:t>
            </a:r>
          </a:p>
          <a:p>
            <a:r>
              <a:rPr lang="en-US" dirty="0" smtClean="0"/>
              <a:t>Reductions between crypto primitives and hard number theoretic problems</a:t>
            </a:r>
          </a:p>
          <a:p>
            <a:r>
              <a:rPr lang="en-US" dirty="0" smtClean="0"/>
              <a:t>Using cryptographic building blocks to build more complex real world protocols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course is NOT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67709"/>
          </a:xfrm>
        </p:spPr>
        <p:txBody>
          <a:bodyPr/>
          <a:lstStyle/>
          <a:p>
            <a:r>
              <a:rPr lang="en-US" dirty="0" smtClean="0"/>
              <a:t>Implementing secure systems</a:t>
            </a:r>
          </a:p>
          <a:p>
            <a:r>
              <a:rPr lang="en-US" dirty="0" smtClean="0"/>
              <a:t>Real world attacks / hacking</a:t>
            </a:r>
          </a:p>
          <a:p>
            <a:r>
              <a:rPr lang="en-US" dirty="0" smtClean="0"/>
              <a:t>Analyzing hardness of underlying number theoretic problems such as factoring etc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83545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You can do your projects on these topics if you like!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Foundations </a:t>
            </a:r>
            <a:r>
              <a:rPr lang="en-US" dirty="0" smtClean="0"/>
              <a:t>: Principles of crypto design, number theory, OWF, OWP, TDP, </a:t>
            </a:r>
            <a:r>
              <a:rPr lang="en-US" dirty="0" err="1" smtClean="0"/>
              <a:t>PRGs</a:t>
            </a:r>
            <a:r>
              <a:rPr lang="en-US" dirty="0" smtClean="0"/>
              <a:t>, </a:t>
            </a:r>
            <a:r>
              <a:rPr lang="en-US" dirty="0" err="1" smtClean="0"/>
              <a:t>PRFs</a:t>
            </a:r>
            <a:r>
              <a:rPr lang="en-US" dirty="0" smtClean="0"/>
              <a:t>, </a:t>
            </a:r>
            <a:r>
              <a:rPr lang="en-US" dirty="0" err="1" smtClean="0"/>
              <a:t>MACs</a:t>
            </a: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Constructions </a:t>
            </a:r>
            <a:r>
              <a:rPr lang="en-US" dirty="0" smtClean="0"/>
              <a:t>: symmetric and public key crypto, digital signatures, MPC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Advanced Topics</a:t>
            </a:r>
            <a:r>
              <a:rPr lang="en-US" dirty="0" smtClean="0"/>
              <a:t>: Zero Knowledge, Functional encryption, 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encryption, broadcast encryption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463"/>
            <a:ext cx="8229600" cy="1143000"/>
          </a:xfrm>
        </p:spPr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400"/>
            <a:ext cx="8229600" cy="4525963"/>
          </a:xfrm>
        </p:spPr>
        <p:txBody>
          <a:bodyPr>
            <a:normAutofit/>
          </a:bodyPr>
          <a:lstStyle/>
          <a:p>
            <a:r>
              <a:rPr lang="en-US" sz="3500" dirty="0" smtClean="0"/>
              <a:t>A mathematical science of controlling access to </a:t>
            </a:r>
            <a:r>
              <a:rPr lang="en-US" sz="3500" i="1" dirty="0" smtClean="0">
                <a:solidFill>
                  <a:srgbClr val="0000FF"/>
                </a:solidFill>
              </a:rPr>
              <a:t>information</a:t>
            </a:r>
          </a:p>
          <a:p>
            <a:r>
              <a:rPr lang="en-US" sz="3600" dirty="0" smtClean="0"/>
              <a:t>Cryptography deals with methods for protecting the </a:t>
            </a:r>
            <a:r>
              <a:rPr lang="en-US" sz="3600" i="1" dirty="0" smtClean="0">
                <a:solidFill>
                  <a:srgbClr val="0000FF"/>
                </a:solidFill>
              </a:rPr>
              <a:t>privacy and integrity </a:t>
            </a:r>
            <a:r>
              <a:rPr lang="en-US" sz="3600" dirty="0" smtClean="0"/>
              <a:t>while</a:t>
            </a:r>
            <a:r>
              <a:rPr lang="en-US" sz="3600" i="1" dirty="0" smtClean="0">
                <a:solidFill>
                  <a:srgbClr val="0000FF"/>
                </a:solidFill>
              </a:rPr>
              <a:t> preserving functionality </a:t>
            </a:r>
            <a:r>
              <a:rPr lang="en-US" sz="3600" dirty="0" smtClean="0"/>
              <a:t>of computer and communication systems.</a:t>
            </a:r>
            <a:endParaRPr lang="en-US" sz="3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574" y="365461"/>
            <a:ext cx="2181507" cy="81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92" y="161463"/>
            <a:ext cx="1137674" cy="11842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9364" y="5264727"/>
            <a:ext cx="61075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solidFill>
                  <a:srgbClr val="0000FF"/>
                </a:solidFill>
              </a:rPr>
              <a:t>What would we like to achieve?</a:t>
            </a:r>
            <a:endParaRPr lang="en-US" sz="35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26822</TotalTime>
  <Words>1573</Words>
  <Application>Microsoft Macintosh PowerPoint</Application>
  <PresentationFormat>On-screen Show (4:3)</PresentationFormat>
  <Paragraphs>249</Paragraphs>
  <Slides>41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Clip</vt:lpstr>
      <vt:lpstr>Equation</vt:lpstr>
      <vt:lpstr>Cryptography and Network Security CSL 759</vt:lpstr>
      <vt:lpstr>Course Information</vt:lpstr>
      <vt:lpstr>Administrative stuff </vt:lpstr>
      <vt:lpstr>Policies etc…</vt:lpstr>
      <vt:lpstr>Course Reading</vt:lpstr>
      <vt:lpstr>What is this course about</vt:lpstr>
      <vt:lpstr>What this course is NOT about</vt:lpstr>
      <vt:lpstr>Course Outline</vt:lpstr>
      <vt:lpstr>Cryptography</vt:lpstr>
      <vt:lpstr>Real World Problems</vt:lpstr>
      <vt:lpstr>Slide 11</vt:lpstr>
      <vt:lpstr>#2 : Protecting your code</vt:lpstr>
      <vt:lpstr>#3 : Activism with safety</vt:lpstr>
      <vt:lpstr>#4: Computing on encrypted data</vt:lpstr>
      <vt:lpstr>Slide 15</vt:lpstr>
      <vt:lpstr>Slide 16</vt:lpstr>
      <vt:lpstr>This course ….</vt:lpstr>
      <vt:lpstr>Building Blocks</vt:lpstr>
      <vt:lpstr>What he started with</vt:lpstr>
      <vt:lpstr>Building cryptography</vt:lpstr>
      <vt:lpstr>Principles of Crypto Design [Katz-Lindell]</vt:lpstr>
      <vt:lpstr>1: Security Model</vt:lpstr>
      <vt:lpstr>Slide 23</vt:lpstr>
      <vt:lpstr>Slide 24</vt:lpstr>
      <vt:lpstr>Slide 25</vt:lpstr>
      <vt:lpstr>Slide 26</vt:lpstr>
      <vt:lpstr>Slide 27</vt:lpstr>
      <vt:lpstr>What about security of real world functionalities?</vt:lpstr>
      <vt:lpstr>Slide 29</vt:lpstr>
      <vt:lpstr>Slide 30</vt:lpstr>
      <vt:lpstr>Slide 31</vt:lpstr>
      <vt:lpstr>2: Mathematical Assumption</vt:lpstr>
      <vt:lpstr>3: Reduction</vt:lpstr>
      <vt:lpstr>3: Reduction</vt:lpstr>
      <vt:lpstr>Secret Key Encryption Construction</vt:lpstr>
      <vt:lpstr>Slide 36</vt:lpstr>
      <vt:lpstr>What we need…</vt:lpstr>
      <vt:lpstr>What we need…</vt:lpstr>
      <vt:lpstr>What we need…</vt:lpstr>
      <vt:lpstr>What we need…</vt:lpstr>
      <vt:lpstr>Up Next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keep a secret The art of cryptography</dc:title>
  <dc:creator>Shweta Agrawal</dc:creator>
  <cp:lastModifiedBy>Shweta Agrawal</cp:lastModifiedBy>
  <cp:revision>55</cp:revision>
  <dcterms:created xsi:type="dcterms:W3CDTF">2014-01-07T12:16:07Z</dcterms:created>
  <dcterms:modified xsi:type="dcterms:W3CDTF">2014-01-09T08:01:23Z</dcterms:modified>
</cp:coreProperties>
</file>