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8CCF-1178-418C-B94F-0ACAD878F2B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A86F-40FA-4EA2-9B82-3C48B061A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Arranging the Join Order: the Wong-Youssefi algorithm (INGRES)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6938963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Sample TPC-H Schema</a:t>
            </a:r>
          </a:p>
          <a:p>
            <a:r>
              <a:rPr lang="en-US" sz="2400" dirty="0">
                <a:latin typeface="Courier New" pitchFamily="49" charset="0"/>
              </a:rPr>
              <a:t>Nation(</a:t>
            </a:r>
            <a:r>
              <a:rPr lang="en-US" sz="2400" dirty="0" err="1">
                <a:latin typeface="Courier New" pitchFamily="49" charset="0"/>
              </a:rPr>
              <a:t>NationKey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NName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</a:rPr>
              <a:t>Customer(</a:t>
            </a:r>
            <a:r>
              <a:rPr lang="en-US" sz="2400" dirty="0" err="1">
                <a:latin typeface="Courier New" pitchFamily="49" charset="0"/>
              </a:rPr>
              <a:t>CustKey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CName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NationKey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</a:rPr>
              <a:t>Order(</a:t>
            </a:r>
            <a:r>
              <a:rPr lang="en-US" sz="2400" dirty="0" err="1">
                <a:latin typeface="Courier New" pitchFamily="49" charset="0"/>
              </a:rPr>
              <a:t>OrderKey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CustKey</a:t>
            </a:r>
            <a:r>
              <a:rPr lang="en-US" sz="2400" dirty="0">
                <a:latin typeface="Courier New" pitchFamily="49" charset="0"/>
              </a:rPr>
              <a:t>, Status)</a:t>
            </a:r>
          </a:p>
          <a:p>
            <a:r>
              <a:rPr lang="en-US" sz="2400" dirty="0" err="1">
                <a:latin typeface="Courier New" pitchFamily="49" charset="0"/>
              </a:rPr>
              <a:t>Lineitem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OrderKey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PartKey</a:t>
            </a:r>
            <a:r>
              <a:rPr lang="en-US" sz="2400" dirty="0">
                <a:latin typeface="Courier New" pitchFamily="49" charset="0"/>
              </a:rPr>
              <a:t>, Quantity)</a:t>
            </a:r>
          </a:p>
          <a:p>
            <a:r>
              <a:rPr lang="en-US" sz="2400" dirty="0">
                <a:latin typeface="Courier New" pitchFamily="49" charset="0"/>
              </a:rPr>
              <a:t>Product(</a:t>
            </a:r>
            <a:r>
              <a:rPr lang="en-US" sz="2400" dirty="0" err="1">
                <a:latin typeface="Courier New" pitchFamily="49" charset="0"/>
              </a:rPr>
              <a:t>SuppKey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PartKey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PName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</a:rPr>
              <a:t>Supplier(</a:t>
            </a:r>
            <a:r>
              <a:rPr lang="en-US" sz="2400" dirty="0" err="1">
                <a:latin typeface="Courier New" pitchFamily="49" charset="0"/>
              </a:rPr>
              <a:t>SuppKey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SName</a:t>
            </a:r>
            <a:r>
              <a:rPr lang="en-US" sz="2400" dirty="0">
                <a:latin typeface="Courier New" pitchFamily="49" charset="0"/>
              </a:rPr>
              <a:t>)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152400" y="4191000"/>
            <a:ext cx="62928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SName</a:t>
            </a:r>
            <a:endParaRPr lang="en-US" dirty="0"/>
          </a:p>
          <a:p>
            <a:r>
              <a:rPr lang="en-US" dirty="0"/>
              <a:t>FROM Nation, Customer, Order, </a:t>
            </a:r>
            <a:r>
              <a:rPr lang="en-US" dirty="0" err="1"/>
              <a:t>LineItem</a:t>
            </a:r>
            <a:r>
              <a:rPr lang="en-US" dirty="0"/>
              <a:t>, Product, Supplier</a:t>
            </a:r>
          </a:p>
          <a:p>
            <a:r>
              <a:rPr lang="en-US" dirty="0"/>
              <a:t>WHERE </a:t>
            </a:r>
            <a:r>
              <a:rPr lang="en-US" dirty="0" err="1"/>
              <a:t>Nation.NationKey</a:t>
            </a:r>
            <a:r>
              <a:rPr lang="en-US" dirty="0"/>
              <a:t> = </a:t>
            </a:r>
            <a:r>
              <a:rPr lang="en-US" dirty="0" err="1"/>
              <a:t>Cuctomer.NationKey</a:t>
            </a:r>
            <a:endParaRPr lang="en-US" dirty="0"/>
          </a:p>
          <a:p>
            <a:r>
              <a:rPr lang="en-US" dirty="0"/>
              <a:t>	AND </a:t>
            </a:r>
            <a:r>
              <a:rPr lang="en-US" dirty="0" err="1"/>
              <a:t>Customer.CustKey</a:t>
            </a:r>
            <a:r>
              <a:rPr lang="en-US" dirty="0"/>
              <a:t> = </a:t>
            </a:r>
            <a:r>
              <a:rPr lang="en-US" dirty="0" err="1"/>
              <a:t>Order.CustKey</a:t>
            </a:r>
            <a:endParaRPr lang="en-US" dirty="0"/>
          </a:p>
          <a:p>
            <a:r>
              <a:rPr lang="en-US" dirty="0"/>
              <a:t>	AND </a:t>
            </a:r>
            <a:r>
              <a:rPr lang="en-US" dirty="0" err="1"/>
              <a:t>Order.OrderKey</a:t>
            </a:r>
            <a:r>
              <a:rPr lang="en-US" dirty="0"/>
              <a:t>=</a:t>
            </a:r>
            <a:r>
              <a:rPr lang="en-US" dirty="0" err="1"/>
              <a:t>LineItem.OrderKey</a:t>
            </a:r>
            <a:endParaRPr lang="en-US" dirty="0"/>
          </a:p>
          <a:p>
            <a:r>
              <a:rPr lang="en-US" dirty="0"/>
              <a:t>	AND </a:t>
            </a:r>
            <a:r>
              <a:rPr lang="en-US" dirty="0" err="1"/>
              <a:t>LineItem.PartKey</a:t>
            </a:r>
            <a:r>
              <a:rPr lang="en-US" dirty="0"/>
              <a:t>= </a:t>
            </a:r>
            <a:r>
              <a:rPr lang="en-US" dirty="0" err="1"/>
              <a:t>Product.Partkey</a:t>
            </a:r>
            <a:endParaRPr lang="en-US" dirty="0"/>
          </a:p>
          <a:p>
            <a:r>
              <a:rPr lang="en-US" dirty="0"/>
              <a:t>	AND </a:t>
            </a:r>
            <a:r>
              <a:rPr lang="en-US" dirty="0" err="1"/>
              <a:t>Product.Suppkey</a:t>
            </a:r>
            <a:r>
              <a:rPr lang="en-US" dirty="0"/>
              <a:t> = </a:t>
            </a:r>
            <a:r>
              <a:rPr lang="en-US" dirty="0" err="1"/>
              <a:t>Supplier.SuppKey</a:t>
            </a:r>
            <a:endParaRPr lang="en-US" dirty="0"/>
          </a:p>
          <a:p>
            <a:r>
              <a:rPr lang="en-US" dirty="0"/>
              <a:t>	AND </a:t>
            </a:r>
            <a:r>
              <a:rPr lang="en-US" dirty="0" err="1"/>
              <a:t>NName</a:t>
            </a:r>
            <a:r>
              <a:rPr lang="en-US" dirty="0"/>
              <a:t> = “Canada”</a:t>
            </a:r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6934200" y="2362200"/>
            <a:ext cx="1676400" cy="3657600"/>
          </a:xfrm>
          <a:prstGeom prst="wedgeRectCallout">
            <a:avLst>
              <a:gd name="adj1" fmla="val -128032"/>
              <a:gd name="adj2" fmla="val 30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Comic Sans MS" pitchFamily="66" charset="0"/>
              </a:rPr>
              <a:t>Find the names of suppliers that sell a product that appears in a line item of an order made by a customer who is in Canada</a:t>
            </a:r>
          </a:p>
        </p:txBody>
      </p:sp>
    </p:spTree>
    <p:extLst>
      <p:ext uri="{BB962C8B-B14F-4D97-AF65-F5344CB8AC3E}">
        <p14:creationId xmlns:p14="http://schemas.microsoft.com/office/powerpoint/2010/main" val="2518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Multiple Instances of Each Relation</a:t>
            </a:r>
          </a:p>
        </p:txBody>
      </p:sp>
      <p:sp>
        <p:nvSpPr>
          <p:cNvPr id="228356" name="Oval 4"/>
          <p:cNvSpPr>
            <a:spLocks noChangeArrowheads="1"/>
          </p:cNvSpPr>
          <p:nvPr/>
        </p:nvSpPr>
        <p:spPr bwMode="auto">
          <a:xfrm>
            <a:off x="2743200" y="15240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CName</a:t>
            </a:r>
          </a:p>
          <a:p>
            <a:pPr algn="ctr"/>
            <a:endParaRPr lang="en-US"/>
          </a:p>
          <a:p>
            <a:pPr algn="ctr"/>
            <a:r>
              <a:rPr lang="en-US"/>
              <a:t>CustKey</a:t>
            </a:r>
          </a:p>
        </p:txBody>
      </p:sp>
      <p:sp>
        <p:nvSpPr>
          <p:cNvPr id="228357" name="Oval 5"/>
          <p:cNvSpPr>
            <a:spLocks noChangeArrowheads="1"/>
          </p:cNvSpPr>
          <p:nvPr/>
        </p:nvSpPr>
        <p:spPr bwMode="auto">
          <a:xfrm>
            <a:off x="2209800" y="1905000"/>
            <a:ext cx="3581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NationKey       NName</a:t>
            </a:r>
          </a:p>
        </p:txBody>
      </p:sp>
      <p:sp>
        <p:nvSpPr>
          <p:cNvPr id="228358" name="Oval 6"/>
          <p:cNvSpPr>
            <a:spLocks noChangeArrowheads="1"/>
          </p:cNvSpPr>
          <p:nvPr/>
        </p:nvSpPr>
        <p:spPr bwMode="auto">
          <a:xfrm>
            <a:off x="2209800" y="30480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Status       OrderKey</a:t>
            </a:r>
          </a:p>
        </p:txBody>
      </p:sp>
      <p:sp>
        <p:nvSpPr>
          <p:cNvPr id="228359" name="Oval 7"/>
          <p:cNvSpPr>
            <a:spLocks noChangeArrowheads="1"/>
          </p:cNvSpPr>
          <p:nvPr/>
        </p:nvSpPr>
        <p:spPr bwMode="auto">
          <a:xfrm>
            <a:off x="5257800" y="27432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Quantity</a:t>
            </a:r>
          </a:p>
          <a:p>
            <a:pPr algn="ctr"/>
            <a:endParaRPr lang="en-US"/>
          </a:p>
          <a:p>
            <a:pPr algn="ctr"/>
            <a:r>
              <a:rPr lang="en-US"/>
              <a:t>PartKey</a:t>
            </a:r>
          </a:p>
        </p:txBody>
      </p:sp>
      <p:sp>
        <p:nvSpPr>
          <p:cNvPr id="228360" name="Oval 8"/>
          <p:cNvSpPr>
            <a:spLocks noChangeArrowheads="1"/>
          </p:cNvSpPr>
          <p:nvPr/>
        </p:nvSpPr>
        <p:spPr bwMode="auto">
          <a:xfrm>
            <a:off x="2209800" y="42672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PName                   </a:t>
            </a:r>
          </a:p>
        </p:txBody>
      </p:sp>
      <p:sp>
        <p:nvSpPr>
          <p:cNvPr id="228361" name="Oval 9"/>
          <p:cNvSpPr>
            <a:spLocks noChangeArrowheads="1"/>
          </p:cNvSpPr>
          <p:nvPr/>
        </p:nvSpPr>
        <p:spPr bwMode="auto">
          <a:xfrm>
            <a:off x="152400" y="4191000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511675" y="16605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Nation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2830513" y="1279525"/>
            <a:ext cx="137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Customer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343400" y="2743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Order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5472113" y="2438400"/>
            <a:ext cx="145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LineItem L</a:t>
            </a:r>
          </a:p>
        </p:txBody>
      </p:sp>
      <p:sp>
        <p:nvSpPr>
          <p:cNvPr id="228366" name="Text Box 14"/>
          <p:cNvSpPr txBox="1">
            <a:spLocks noChangeArrowheads="1"/>
          </p:cNvSpPr>
          <p:nvPr/>
        </p:nvSpPr>
        <p:spPr bwMode="auto">
          <a:xfrm>
            <a:off x="6894513" y="4343400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 P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1371600" y="387032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 S</a:t>
            </a:r>
          </a:p>
        </p:txBody>
      </p:sp>
      <p:sp>
        <p:nvSpPr>
          <p:cNvPr id="228368" name="Oval 16"/>
          <p:cNvSpPr>
            <a:spLocks noChangeArrowheads="1"/>
          </p:cNvSpPr>
          <p:nvPr/>
        </p:nvSpPr>
        <p:spPr bwMode="auto">
          <a:xfrm>
            <a:off x="2286000" y="5578475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       PName      PartKey  </a:t>
            </a:r>
          </a:p>
        </p:txBody>
      </p:sp>
      <p:sp>
        <p:nvSpPr>
          <p:cNvPr id="228369" name="Oval 17"/>
          <p:cNvSpPr>
            <a:spLocks noChangeArrowheads="1"/>
          </p:cNvSpPr>
          <p:nvPr/>
        </p:nvSpPr>
        <p:spPr bwMode="auto">
          <a:xfrm>
            <a:off x="228600" y="5502275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4267200" y="6172200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 PE</a:t>
            </a:r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1447800" y="5181600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 Enron</a:t>
            </a:r>
          </a:p>
        </p:txBody>
      </p:sp>
      <p:sp>
        <p:nvSpPr>
          <p:cNvPr id="228372" name="Freeform 20"/>
          <p:cNvSpPr>
            <a:spLocks/>
          </p:cNvSpPr>
          <p:nvPr/>
        </p:nvSpPr>
        <p:spPr bwMode="auto">
          <a:xfrm>
            <a:off x="5334000" y="2819400"/>
            <a:ext cx="3733800" cy="3581400"/>
          </a:xfrm>
          <a:custGeom>
            <a:avLst/>
            <a:gdLst/>
            <a:ahLst/>
            <a:cxnLst>
              <a:cxn ang="0">
                <a:pos x="144" y="1680"/>
              </a:cxn>
              <a:cxn ang="0">
                <a:pos x="192" y="2112"/>
              </a:cxn>
              <a:cxn ang="0">
                <a:pos x="576" y="2160"/>
              </a:cxn>
              <a:cxn ang="0">
                <a:pos x="960" y="2256"/>
              </a:cxn>
              <a:cxn ang="0">
                <a:pos x="1392" y="2256"/>
              </a:cxn>
              <a:cxn ang="0">
                <a:pos x="1824" y="2256"/>
              </a:cxn>
              <a:cxn ang="0">
                <a:pos x="2208" y="2256"/>
              </a:cxn>
              <a:cxn ang="0">
                <a:pos x="2304" y="2208"/>
              </a:cxn>
              <a:cxn ang="0">
                <a:pos x="2352" y="144"/>
              </a:cxn>
              <a:cxn ang="0">
                <a:pos x="1776" y="0"/>
              </a:cxn>
              <a:cxn ang="0">
                <a:pos x="1248" y="48"/>
              </a:cxn>
              <a:cxn ang="0">
                <a:pos x="864" y="144"/>
              </a:cxn>
              <a:cxn ang="0">
                <a:pos x="576" y="144"/>
              </a:cxn>
              <a:cxn ang="0">
                <a:pos x="336" y="192"/>
              </a:cxn>
              <a:cxn ang="0">
                <a:pos x="0" y="240"/>
              </a:cxn>
              <a:cxn ang="0">
                <a:pos x="0" y="432"/>
              </a:cxn>
              <a:cxn ang="0">
                <a:pos x="48" y="576"/>
              </a:cxn>
              <a:cxn ang="0">
                <a:pos x="432" y="576"/>
              </a:cxn>
              <a:cxn ang="0">
                <a:pos x="768" y="528"/>
              </a:cxn>
              <a:cxn ang="0">
                <a:pos x="1008" y="432"/>
              </a:cxn>
              <a:cxn ang="0">
                <a:pos x="1296" y="384"/>
              </a:cxn>
              <a:cxn ang="0">
                <a:pos x="1728" y="336"/>
              </a:cxn>
              <a:cxn ang="0">
                <a:pos x="2208" y="576"/>
              </a:cxn>
              <a:cxn ang="0">
                <a:pos x="2208" y="912"/>
              </a:cxn>
              <a:cxn ang="0">
                <a:pos x="2256" y="1488"/>
              </a:cxn>
              <a:cxn ang="0">
                <a:pos x="2256" y="1824"/>
              </a:cxn>
              <a:cxn ang="0">
                <a:pos x="2016" y="2064"/>
              </a:cxn>
              <a:cxn ang="0">
                <a:pos x="1632" y="2112"/>
              </a:cxn>
              <a:cxn ang="0">
                <a:pos x="1344" y="2064"/>
              </a:cxn>
              <a:cxn ang="0">
                <a:pos x="1104" y="1872"/>
              </a:cxn>
              <a:cxn ang="0">
                <a:pos x="960" y="1728"/>
              </a:cxn>
              <a:cxn ang="0">
                <a:pos x="816" y="1680"/>
              </a:cxn>
              <a:cxn ang="0">
                <a:pos x="576" y="1680"/>
              </a:cxn>
              <a:cxn ang="0">
                <a:pos x="480" y="1680"/>
              </a:cxn>
              <a:cxn ang="0">
                <a:pos x="288" y="1728"/>
              </a:cxn>
              <a:cxn ang="0">
                <a:pos x="192" y="1728"/>
              </a:cxn>
              <a:cxn ang="0">
                <a:pos x="144" y="1728"/>
              </a:cxn>
            </a:cxnLst>
            <a:rect l="0" t="0" r="r" b="b"/>
            <a:pathLst>
              <a:path w="2352" h="2256">
                <a:moveTo>
                  <a:pt x="144" y="1680"/>
                </a:moveTo>
                <a:lnTo>
                  <a:pt x="192" y="2112"/>
                </a:lnTo>
                <a:lnTo>
                  <a:pt x="576" y="2160"/>
                </a:lnTo>
                <a:lnTo>
                  <a:pt x="960" y="2256"/>
                </a:lnTo>
                <a:lnTo>
                  <a:pt x="1392" y="2256"/>
                </a:lnTo>
                <a:lnTo>
                  <a:pt x="1824" y="2256"/>
                </a:lnTo>
                <a:lnTo>
                  <a:pt x="2208" y="2256"/>
                </a:lnTo>
                <a:lnTo>
                  <a:pt x="2304" y="2208"/>
                </a:lnTo>
                <a:lnTo>
                  <a:pt x="2352" y="144"/>
                </a:lnTo>
                <a:lnTo>
                  <a:pt x="1776" y="0"/>
                </a:lnTo>
                <a:lnTo>
                  <a:pt x="1248" y="48"/>
                </a:lnTo>
                <a:lnTo>
                  <a:pt x="864" y="144"/>
                </a:lnTo>
                <a:lnTo>
                  <a:pt x="576" y="144"/>
                </a:lnTo>
                <a:lnTo>
                  <a:pt x="336" y="192"/>
                </a:lnTo>
                <a:lnTo>
                  <a:pt x="0" y="240"/>
                </a:lnTo>
                <a:lnTo>
                  <a:pt x="0" y="432"/>
                </a:lnTo>
                <a:lnTo>
                  <a:pt x="48" y="576"/>
                </a:lnTo>
                <a:lnTo>
                  <a:pt x="432" y="576"/>
                </a:lnTo>
                <a:lnTo>
                  <a:pt x="768" y="528"/>
                </a:lnTo>
                <a:lnTo>
                  <a:pt x="1008" y="432"/>
                </a:lnTo>
                <a:lnTo>
                  <a:pt x="1296" y="384"/>
                </a:lnTo>
                <a:lnTo>
                  <a:pt x="1728" y="336"/>
                </a:lnTo>
                <a:lnTo>
                  <a:pt x="2208" y="576"/>
                </a:lnTo>
                <a:lnTo>
                  <a:pt x="2208" y="912"/>
                </a:lnTo>
                <a:lnTo>
                  <a:pt x="2256" y="1488"/>
                </a:lnTo>
                <a:lnTo>
                  <a:pt x="2256" y="1824"/>
                </a:lnTo>
                <a:lnTo>
                  <a:pt x="2016" y="2064"/>
                </a:lnTo>
                <a:lnTo>
                  <a:pt x="1632" y="2112"/>
                </a:lnTo>
                <a:lnTo>
                  <a:pt x="1344" y="2064"/>
                </a:lnTo>
                <a:lnTo>
                  <a:pt x="1104" y="1872"/>
                </a:lnTo>
                <a:lnTo>
                  <a:pt x="960" y="1728"/>
                </a:lnTo>
                <a:lnTo>
                  <a:pt x="816" y="1680"/>
                </a:lnTo>
                <a:lnTo>
                  <a:pt x="576" y="1680"/>
                </a:lnTo>
                <a:lnTo>
                  <a:pt x="480" y="1680"/>
                </a:lnTo>
                <a:lnTo>
                  <a:pt x="288" y="1728"/>
                </a:lnTo>
                <a:lnTo>
                  <a:pt x="192" y="1728"/>
                </a:lnTo>
                <a:lnTo>
                  <a:pt x="144" y="17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7073900" y="5775325"/>
            <a:ext cx="162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LineItem LE</a:t>
            </a:r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7604125" y="29321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35440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choices are possible</a:t>
            </a:r>
          </a:p>
        </p:txBody>
      </p:sp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2743200" y="15240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CName</a:t>
            </a:r>
          </a:p>
          <a:p>
            <a:pPr algn="ctr"/>
            <a:endParaRPr lang="en-US"/>
          </a:p>
          <a:p>
            <a:pPr algn="ctr"/>
            <a:r>
              <a:rPr lang="en-US"/>
              <a:t>CustKey</a:t>
            </a:r>
          </a:p>
        </p:txBody>
      </p:sp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2209800" y="1905000"/>
            <a:ext cx="35814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NationKey       NName</a:t>
            </a:r>
          </a:p>
        </p:txBody>
      </p:sp>
      <p:sp>
        <p:nvSpPr>
          <p:cNvPr id="232454" name="Oval 6"/>
          <p:cNvSpPr>
            <a:spLocks noChangeArrowheads="1"/>
          </p:cNvSpPr>
          <p:nvPr/>
        </p:nvSpPr>
        <p:spPr bwMode="auto">
          <a:xfrm>
            <a:off x="2209800" y="30480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Status       OrderKey</a:t>
            </a:r>
          </a:p>
        </p:txBody>
      </p:sp>
      <p:sp>
        <p:nvSpPr>
          <p:cNvPr id="232455" name="Oval 7"/>
          <p:cNvSpPr>
            <a:spLocks noChangeArrowheads="1"/>
          </p:cNvSpPr>
          <p:nvPr/>
        </p:nvSpPr>
        <p:spPr bwMode="auto">
          <a:xfrm>
            <a:off x="5257800" y="27432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Quantity</a:t>
            </a:r>
          </a:p>
          <a:p>
            <a:pPr algn="ctr"/>
            <a:endParaRPr lang="en-US"/>
          </a:p>
          <a:p>
            <a:pPr algn="ctr"/>
            <a:r>
              <a:rPr lang="en-US"/>
              <a:t>PartKey</a:t>
            </a:r>
          </a:p>
        </p:txBody>
      </p:sp>
      <p:sp>
        <p:nvSpPr>
          <p:cNvPr id="232456" name="Oval 8"/>
          <p:cNvSpPr>
            <a:spLocks noChangeArrowheads="1"/>
          </p:cNvSpPr>
          <p:nvPr/>
        </p:nvSpPr>
        <p:spPr bwMode="auto">
          <a:xfrm>
            <a:off x="2209800" y="42672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PName                   </a:t>
            </a:r>
          </a:p>
        </p:txBody>
      </p:sp>
      <p:sp>
        <p:nvSpPr>
          <p:cNvPr id="232457" name="Oval 9"/>
          <p:cNvSpPr>
            <a:spLocks noChangeArrowheads="1"/>
          </p:cNvSpPr>
          <p:nvPr/>
        </p:nvSpPr>
        <p:spPr bwMode="auto">
          <a:xfrm>
            <a:off x="152400" y="4191000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4511675" y="16605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Nation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2830513" y="1279525"/>
            <a:ext cx="137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Customer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4343400" y="2743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Order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5472113" y="2438400"/>
            <a:ext cx="145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LineItem L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6894513" y="4343400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 P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1371600" y="387032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 S</a:t>
            </a:r>
          </a:p>
        </p:txBody>
      </p:sp>
      <p:sp>
        <p:nvSpPr>
          <p:cNvPr id="232464" name="Oval 16"/>
          <p:cNvSpPr>
            <a:spLocks noChangeArrowheads="1"/>
          </p:cNvSpPr>
          <p:nvPr/>
        </p:nvSpPr>
        <p:spPr bwMode="auto">
          <a:xfrm>
            <a:off x="2286000" y="5578475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       PName      PartKey  </a:t>
            </a:r>
          </a:p>
        </p:txBody>
      </p:sp>
      <p:sp>
        <p:nvSpPr>
          <p:cNvPr id="232465" name="Oval 17"/>
          <p:cNvSpPr>
            <a:spLocks noChangeArrowheads="1"/>
          </p:cNvSpPr>
          <p:nvPr/>
        </p:nvSpPr>
        <p:spPr bwMode="auto">
          <a:xfrm>
            <a:off x="228600" y="5502275"/>
            <a:ext cx="3962400" cy="685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4267200" y="6172200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 PE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1447800" y="5181600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 Enron</a:t>
            </a:r>
          </a:p>
        </p:txBody>
      </p:sp>
      <p:sp>
        <p:nvSpPr>
          <p:cNvPr id="232468" name="Freeform 20"/>
          <p:cNvSpPr>
            <a:spLocks/>
          </p:cNvSpPr>
          <p:nvPr/>
        </p:nvSpPr>
        <p:spPr bwMode="auto">
          <a:xfrm>
            <a:off x="5334000" y="2819400"/>
            <a:ext cx="3733800" cy="3581400"/>
          </a:xfrm>
          <a:custGeom>
            <a:avLst/>
            <a:gdLst/>
            <a:ahLst/>
            <a:cxnLst>
              <a:cxn ang="0">
                <a:pos x="144" y="1680"/>
              </a:cxn>
              <a:cxn ang="0">
                <a:pos x="192" y="2112"/>
              </a:cxn>
              <a:cxn ang="0">
                <a:pos x="576" y="2160"/>
              </a:cxn>
              <a:cxn ang="0">
                <a:pos x="960" y="2256"/>
              </a:cxn>
              <a:cxn ang="0">
                <a:pos x="1392" y="2256"/>
              </a:cxn>
              <a:cxn ang="0">
                <a:pos x="1824" y="2256"/>
              </a:cxn>
              <a:cxn ang="0">
                <a:pos x="2208" y="2256"/>
              </a:cxn>
              <a:cxn ang="0">
                <a:pos x="2304" y="2208"/>
              </a:cxn>
              <a:cxn ang="0">
                <a:pos x="2352" y="144"/>
              </a:cxn>
              <a:cxn ang="0">
                <a:pos x="1776" y="0"/>
              </a:cxn>
              <a:cxn ang="0">
                <a:pos x="1248" y="48"/>
              </a:cxn>
              <a:cxn ang="0">
                <a:pos x="864" y="144"/>
              </a:cxn>
              <a:cxn ang="0">
                <a:pos x="576" y="144"/>
              </a:cxn>
              <a:cxn ang="0">
                <a:pos x="336" y="192"/>
              </a:cxn>
              <a:cxn ang="0">
                <a:pos x="0" y="240"/>
              </a:cxn>
              <a:cxn ang="0">
                <a:pos x="0" y="432"/>
              </a:cxn>
              <a:cxn ang="0">
                <a:pos x="48" y="576"/>
              </a:cxn>
              <a:cxn ang="0">
                <a:pos x="432" y="576"/>
              </a:cxn>
              <a:cxn ang="0">
                <a:pos x="768" y="528"/>
              </a:cxn>
              <a:cxn ang="0">
                <a:pos x="1008" y="432"/>
              </a:cxn>
              <a:cxn ang="0">
                <a:pos x="1296" y="384"/>
              </a:cxn>
              <a:cxn ang="0">
                <a:pos x="1728" y="336"/>
              </a:cxn>
              <a:cxn ang="0">
                <a:pos x="2208" y="576"/>
              </a:cxn>
              <a:cxn ang="0">
                <a:pos x="2208" y="912"/>
              </a:cxn>
              <a:cxn ang="0">
                <a:pos x="2256" y="1488"/>
              </a:cxn>
              <a:cxn ang="0">
                <a:pos x="2256" y="1824"/>
              </a:cxn>
              <a:cxn ang="0">
                <a:pos x="2016" y="2064"/>
              </a:cxn>
              <a:cxn ang="0">
                <a:pos x="1632" y="2112"/>
              </a:cxn>
              <a:cxn ang="0">
                <a:pos x="1344" y="2064"/>
              </a:cxn>
              <a:cxn ang="0">
                <a:pos x="1104" y="1872"/>
              </a:cxn>
              <a:cxn ang="0">
                <a:pos x="960" y="1728"/>
              </a:cxn>
              <a:cxn ang="0">
                <a:pos x="816" y="1680"/>
              </a:cxn>
              <a:cxn ang="0">
                <a:pos x="576" y="1680"/>
              </a:cxn>
              <a:cxn ang="0">
                <a:pos x="480" y="1680"/>
              </a:cxn>
              <a:cxn ang="0">
                <a:pos x="288" y="1728"/>
              </a:cxn>
              <a:cxn ang="0">
                <a:pos x="192" y="1728"/>
              </a:cxn>
              <a:cxn ang="0">
                <a:pos x="144" y="1728"/>
              </a:cxn>
            </a:cxnLst>
            <a:rect l="0" t="0" r="r" b="b"/>
            <a:pathLst>
              <a:path w="2352" h="2256">
                <a:moveTo>
                  <a:pt x="144" y="1680"/>
                </a:moveTo>
                <a:lnTo>
                  <a:pt x="192" y="2112"/>
                </a:lnTo>
                <a:lnTo>
                  <a:pt x="576" y="2160"/>
                </a:lnTo>
                <a:lnTo>
                  <a:pt x="960" y="2256"/>
                </a:lnTo>
                <a:lnTo>
                  <a:pt x="1392" y="2256"/>
                </a:lnTo>
                <a:lnTo>
                  <a:pt x="1824" y="2256"/>
                </a:lnTo>
                <a:lnTo>
                  <a:pt x="2208" y="2256"/>
                </a:lnTo>
                <a:lnTo>
                  <a:pt x="2304" y="2208"/>
                </a:lnTo>
                <a:lnTo>
                  <a:pt x="2352" y="144"/>
                </a:lnTo>
                <a:lnTo>
                  <a:pt x="1776" y="0"/>
                </a:lnTo>
                <a:lnTo>
                  <a:pt x="1248" y="48"/>
                </a:lnTo>
                <a:lnTo>
                  <a:pt x="864" y="144"/>
                </a:lnTo>
                <a:lnTo>
                  <a:pt x="576" y="144"/>
                </a:lnTo>
                <a:lnTo>
                  <a:pt x="336" y="192"/>
                </a:lnTo>
                <a:lnTo>
                  <a:pt x="0" y="240"/>
                </a:lnTo>
                <a:lnTo>
                  <a:pt x="0" y="432"/>
                </a:lnTo>
                <a:lnTo>
                  <a:pt x="48" y="576"/>
                </a:lnTo>
                <a:lnTo>
                  <a:pt x="432" y="576"/>
                </a:lnTo>
                <a:lnTo>
                  <a:pt x="768" y="528"/>
                </a:lnTo>
                <a:lnTo>
                  <a:pt x="1008" y="432"/>
                </a:lnTo>
                <a:lnTo>
                  <a:pt x="1296" y="384"/>
                </a:lnTo>
                <a:lnTo>
                  <a:pt x="1728" y="336"/>
                </a:lnTo>
                <a:lnTo>
                  <a:pt x="2208" y="576"/>
                </a:lnTo>
                <a:lnTo>
                  <a:pt x="2208" y="912"/>
                </a:lnTo>
                <a:lnTo>
                  <a:pt x="2256" y="1488"/>
                </a:lnTo>
                <a:lnTo>
                  <a:pt x="2256" y="1824"/>
                </a:lnTo>
                <a:lnTo>
                  <a:pt x="2016" y="2064"/>
                </a:lnTo>
                <a:lnTo>
                  <a:pt x="1632" y="2112"/>
                </a:lnTo>
                <a:lnTo>
                  <a:pt x="1344" y="2064"/>
                </a:lnTo>
                <a:lnTo>
                  <a:pt x="1104" y="1872"/>
                </a:lnTo>
                <a:lnTo>
                  <a:pt x="960" y="1728"/>
                </a:lnTo>
                <a:lnTo>
                  <a:pt x="816" y="1680"/>
                </a:lnTo>
                <a:lnTo>
                  <a:pt x="576" y="1680"/>
                </a:lnTo>
                <a:lnTo>
                  <a:pt x="480" y="1680"/>
                </a:lnTo>
                <a:lnTo>
                  <a:pt x="288" y="1728"/>
                </a:lnTo>
                <a:lnTo>
                  <a:pt x="192" y="1728"/>
                </a:lnTo>
                <a:lnTo>
                  <a:pt x="144" y="17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69" name="Text Box 21"/>
          <p:cNvSpPr txBox="1">
            <a:spLocks noChangeArrowheads="1"/>
          </p:cNvSpPr>
          <p:nvPr/>
        </p:nvSpPr>
        <p:spPr bwMode="auto">
          <a:xfrm>
            <a:off x="7073900" y="5775325"/>
            <a:ext cx="162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LineItem LE</a:t>
            </a:r>
          </a:p>
        </p:txBody>
      </p:sp>
      <p:sp>
        <p:nvSpPr>
          <p:cNvPr id="232470" name="Text Box 22"/>
          <p:cNvSpPr txBox="1">
            <a:spLocks noChangeArrowheads="1"/>
          </p:cNvSpPr>
          <p:nvPr/>
        </p:nvSpPr>
        <p:spPr bwMode="auto">
          <a:xfrm>
            <a:off x="7604125" y="29321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35396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Oval 4"/>
          <p:cNvSpPr>
            <a:spLocks noChangeArrowheads="1"/>
          </p:cNvSpPr>
          <p:nvPr/>
        </p:nvSpPr>
        <p:spPr bwMode="auto">
          <a:xfrm>
            <a:off x="2743200" y="8128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CName</a:t>
            </a:r>
          </a:p>
          <a:p>
            <a:pPr algn="ctr"/>
            <a:endParaRPr lang="en-US"/>
          </a:p>
          <a:p>
            <a:pPr algn="ctr"/>
            <a:r>
              <a:rPr lang="en-US"/>
              <a:t>CustKey</a:t>
            </a:r>
          </a:p>
        </p:txBody>
      </p:sp>
      <p:sp>
        <p:nvSpPr>
          <p:cNvPr id="233477" name="Oval 5"/>
          <p:cNvSpPr>
            <a:spLocks noChangeArrowheads="1"/>
          </p:cNvSpPr>
          <p:nvPr/>
        </p:nvSpPr>
        <p:spPr bwMode="auto">
          <a:xfrm>
            <a:off x="2209800" y="1193800"/>
            <a:ext cx="35814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NationKey       NName</a:t>
            </a:r>
          </a:p>
        </p:txBody>
      </p:sp>
      <p:sp>
        <p:nvSpPr>
          <p:cNvPr id="233478" name="Oval 6"/>
          <p:cNvSpPr>
            <a:spLocks noChangeArrowheads="1"/>
          </p:cNvSpPr>
          <p:nvPr/>
        </p:nvSpPr>
        <p:spPr bwMode="auto">
          <a:xfrm>
            <a:off x="2209800" y="2336800"/>
            <a:ext cx="48006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Status       OrderKey</a:t>
            </a:r>
          </a:p>
        </p:txBody>
      </p:sp>
      <p:sp>
        <p:nvSpPr>
          <p:cNvPr id="233479" name="Oval 7"/>
          <p:cNvSpPr>
            <a:spLocks noChangeArrowheads="1"/>
          </p:cNvSpPr>
          <p:nvPr/>
        </p:nvSpPr>
        <p:spPr bwMode="auto">
          <a:xfrm>
            <a:off x="5257800" y="2032000"/>
            <a:ext cx="1295400" cy="2590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Quantity</a:t>
            </a:r>
          </a:p>
          <a:p>
            <a:pPr algn="ctr"/>
            <a:endParaRPr lang="en-US"/>
          </a:p>
          <a:p>
            <a:pPr algn="ctr"/>
            <a:r>
              <a:rPr lang="en-US"/>
              <a:t>PartKey</a:t>
            </a:r>
          </a:p>
        </p:txBody>
      </p:sp>
      <p:sp>
        <p:nvSpPr>
          <p:cNvPr id="233480" name="Oval 8"/>
          <p:cNvSpPr>
            <a:spLocks noChangeArrowheads="1"/>
          </p:cNvSpPr>
          <p:nvPr/>
        </p:nvSpPr>
        <p:spPr bwMode="auto">
          <a:xfrm>
            <a:off x="2209800" y="35560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PName                   </a:t>
            </a:r>
          </a:p>
        </p:txBody>
      </p:sp>
      <p:sp>
        <p:nvSpPr>
          <p:cNvPr id="233481" name="Oval 9"/>
          <p:cNvSpPr>
            <a:spLocks noChangeArrowheads="1"/>
          </p:cNvSpPr>
          <p:nvPr/>
        </p:nvSpPr>
        <p:spPr bwMode="auto">
          <a:xfrm>
            <a:off x="152400" y="3479800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4511675" y="949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Nation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830513" y="568325"/>
            <a:ext cx="137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Customer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4343400" y="20320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Order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5472113" y="1727200"/>
            <a:ext cx="1462087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LineItem L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6894513" y="3632200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 P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1371600" y="315912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 S</a:t>
            </a:r>
          </a:p>
        </p:txBody>
      </p:sp>
      <p:sp>
        <p:nvSpPr>
          <p:cNvPr id="233488" name="Oval 16"/>
          <p:cNvSpPr>
            <a:spLocks noChangeArrowheads="1"/>
          </p:cNvSpPr>
          <p:nvPr/>
        </p:nvSpPr>
        <p:spPr bwMode="auto">
          <a:xfrm>
            <a:off x="2286000" y="4867275"/>
            <a:ext cx="4800600" cy="6096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SuppKey              PName      PartKey  </a:t>
            </a:r>
          </a:p>
        </p:txBody>
      </p:sp>
      <p:sp>
        <p:nvSpPr>
          <p:cNvPr id="233489" name="Oval 17"/>
          <p:cNvSpPr>
            <a:spLocks noChangeArrowheads="1"/>
          </p:cNvSpPr>
          <p:nvPr/>
        </p:nvSpPr>
        <p:spPr bwMode="auto">
          <a:xfrm>
            <a:off x="228600" y="4791075"/>
            <a:ext cx="3962400" cy="6858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SName                               </a:t>
            </a:r>
          </a:p>
        </p:txBody>
      </p:sp>
      <p:sp>
        <p:nvSpPr>
          <p:cNvPr id="233490" name="Text Box 18"/>
          <p:cNvSpPr txBox="1">
            <a:spLocks noChangeArrowheads="1"/>
          </p:cNvSpPr>
          <p:nvPr/>
        </p:nvSpPr>
        <p:spPr bwMode="auto">
          <a:xfrm>
            <a:off x="4267200" y="5461000"/>
            <a:ext cx="1563688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Product PE</a:t>
            </a:r>
          </a:p>
        </p:txBody>
      </p:sp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1447800" y="4470400"/>
            <a:ext cx="2014538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Supplier Enron</a:t>
            </a:r>
          </a:p>
        </p:txBody>
      </p:sp>
      <p:sp>
        <p:nvSpPr>
          <p:cNvPr id="233492" name="Freeform 20"/>
          <p:cNvSpPr>
            <a:spLocks/>
          </p:cNvSpPr>
          <p:nvPr/>
        </p:nvSpPr>
        <p:spPr bwMode="auto">
          <a:xfrm>
            <a:off x="5334000" y="2108200"/>
            <a:ext cx="3733800" cy="3581400"/>
          </a:xfrm>
          <a:custGeom>
            <a:avLst/>
            <a:gdLst/>
            <a:ahLst/>
            <a:cxnLst>
              <a:cxn ang="0">
                <a:pos x="144" y="1680"/>
              </a:cxn>
              <a:cxn ang="0">
                <a:pos x="192" y="2112"/>
              </a:cxn>
              <a:cxn ang="0">
                <a:pos x="576" y="2160"/>
              </a:cxn>
              <a:cxn ang="0">
                <a:pos x="960" y="2256"/>
              </a:cxn>
              <a:cxn ang="0">
                <a:pos x="1392" y="2256"/>
              </a:cxn>
              <a:cxn ang="0">
                <a:pos x="1824" y="2256"/>
              </a:cxn>
              <a:cxn ang="0">
                <a:pos x="2208" y="2256"/>
              </a:cxn>
              <a:cxn ang="0">
                <a:pos x="2304" y="2208"/>
              </a:cxn>
              <a:cxn ang="0">
                <a:pos x="2352" y="144"/>
              </a:cxn>
              <a:cxn ang="0">
                <a:pos x="1776" y="0"/>
              </a:cxn>
              <a:cxn ang="0">
                <a:pos x="1248" y="48"/>
              </a:cxn>
              <a:cxn ang="0">
                <a:pos x="864" y="144"/>
              </a:cxn>
              <a:cxn ang="0">
                <a:pos x="576" y="144"/>
              </a:cxn>
              <a:cxn ang="0">
                <a:pos x="336" y="192"/>
              </a:cxn>
              <a:cxn ang="0">
                <a:pos x="0" y="240"/>
              </a:cxn>
              <a:cxn ang="0">
                <a:pos x="0" y="432"/>
              </a:cxn>
              <a:cxn ang="0">
                <a:pos x="48" y="576"/>
              </a:cxn>
              <a:cxn ang="0">
                <a:pos x="432" y="576"/>
              </a:cxn>
              <a:cxn ang="0">
                <a:pos x="768" y="528"/>
              </a:cxn>
              <a:cxn ang="0">
                <a:pos x="1008" y="432"/>
              </a:cxn>
              <a:cxn ang="0">
                <a:pos x="1296" y="384"/>
              </a:cxn>
              <a:cxn ang="0">
                <a:pos x="1728" y="336"/>
              </a:cxn>
              <a:cxn ang="0">
                <a:pos x="2208" y="576"/>
              </a:cxn>
              <a:cxn ang="0">
                <a:pos x="2208" y="912"/>
              </a:cxn>
              <a:cxn ang="0">
                <a:pos x="2256" y="1488"/>
              </a:cxn>
              <a:cxn ang="0">
                <a:pos x="2256" y="1824"/>
              </a:cxn>
              <a:cxn ang="0">
                <a:pos x="2016" y="2064"/>
              </a:cxn>
              <a:cxn ang="0">
                <a:pos x="1632" y="2112"/>
              </a:cxn>
              <a:cxn ang="0">
                <a:pos x="1344" y="2064"/>
              </a:cxn>
              <a:cxn ang="0">
                <a:pos x="1104" y="1872"/>
              </a:cxn>
              <a:cxn ang="0">
                <a:pos x="960" y="1728"/>
              </a:cxn>
              <a:cxn ang="0">
                <a:pos x="816" y="1680"/>
              </a:cxn>
              <a:cxn ang="0">
                <a:pos x="576" y="1680"/>
              </a:cxn>
              <a:cxn ang="0">
                <a:pos x="480" y="1680"/>
              </a:cxn>
              <a:cxn ang="0">
                <a:pos x="288" y="1728"/>
              </a:cxn>
              <a:cxn ang="0">
                <a:pos x="192" y="1728"/>
              </a:cxn>
              <a:cxn ang="0">
                <a:pos x="144" y="1728"/>
              </a:cxn>
            </a:cxnLst>
            <a:rect l="0" t="0" r="r" b="b"/>
            <a:pathLst>
              <a:path w="2352" h="2256">
                <a:moveTo>
                  <a:pt x="144" y="1680"/>
                </a:moveTo>
                <a:lnTo>
                  <a:pt x="192" y="2112"/>
                </a:lnTo>
                <a:lnTo>
                  <a:pt x="576" y="2160"/>
                </a:lnTo>
                <a:lnTo>
                  <a:pt x="960" y="2256"/>
                </a:lnTo>
                <a:lnTo>
                  <a:pt x="1392" y="2256"/>
                </a:lnTo>
                <a:lnTo>
                  <a:pt x="1824" y="2256"/>
                </a:lnTo>
                <a:lnTo>
                  <a:pt x="2208" y="2256"/>
                </a:lnTo>
                <a:lnTo>
                  <a:pt x="2304" y="2208"/>
                </a:lnTo>
                <a:lnTo>
                  <a:pt x="2352" y="144"/>
                </a:lnTo>
                <a:lnTo>
                  <a:pt x="1776" y="0"/>
                </a:lnTo>
                <a:lnTo>
                  <a:pt x="1248" y="48"/>
                </a:lnTo>
                <a:lnTo>
                  <a:pt x="864" y="144"/>
                </a:lnTo>
                <a:lnTo>
                  <a:pt x="576" y="144"/>
                </a:lnTo>
                <a:lnTo>
                  <a:pt x="336" y="192"/>
                </a:lnTo>
                <a:lnTo>
                  <a:pt x="0" y="240"/>
                </a:lnTo>
                <a:lnTo>
                  <a:pt x="0" y="432"/>
                </a:lnTo>
                <a:lnTo>
                  <a:pt x="48" y="576"/>
                </a:lnTo>
                <a:lnTo>
                  <a:pt x="432" y="576"/>
                </a:lnTo>
                <a:lnTo>
                  <a:pt x="768" y="528"/>
                </a:lnTo>
                <a:lnTo>
                  <a:pt x="1008" y="432"/>
                </a:lnTo>
                <a:lnTo>
                  <a:pt x="1296" y="384"/>
                </a:lnTo>
                <a:lnTo>
                  <a:pt x="1728" y="336"/>
                </a:lnTo>
                <a:lnTo>
                  <a:pt x="2208" y="576"/>
                </a:lnTo>
                <a:lnTo>
                  <a:pt x="2208" y="912"/>
                </a:lnTo>
                <a:lnTo>
                  <a:pt x="2256" y="1488"/>
                </a:lnTo>
                <a:lnTo>
                  <a:pt x="2256" y="1824"/>
                </a:lnTo>
                <a:lnTo>
                  <a:pt x="2016" y="2064"/>
                </a:lnTo>
                <a:lnTo>
                  <a:pt x="1632" y="2112"/>
                </a:lnTo>
                <a:lnTo>
                  <a:pt x="1344" y="2064"/>
                </a:lnTo>
                <a:lnTo>
                  <a:pt x="1104" y="1872"/>
                </a:lnTo>
                <a:lnTo>
                  <a:pt x="960" y="1728"/>
                </a:lnTo>
                <a:lnTo>
                  <a:pt x="816" y="1680"/>
                </a:lnTo>
                <a:lnTo>
                  <a:pt x="576" y="1680"/>
                </a:lnTo>
                <a:lnTo>
                  <a:pt x="480" y="1680"/>
                </a:lnTo>
                <a:lnTo>
                  <a:pt x="288" y="1728"/>
                </a:lnTo>
                <a:lnTo>
                  <a:pt x="192" y="1728"/>
                </a:lnTo>
                <a:lnTo>
                  <a:pt x="144" y="1728"/>
                </a:lnTo>
              </a:path>
            </a:pathLst>
          </a:custGeom>
          <a:noFill/>
          <a:ln w="5715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7069138" y="5064125"/>
            <a:ext cx="163195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LineItem LE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7604125" y="2220913"/>
            <a:ext cx="1044575" cy="376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14689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Oval 4"/>
          <p:cNvSpPr>
            <a:spLocks noChangeArrowheads="1"/>
          </p:cNvSpPr>
          <p:nvPr/>
        </p:nvSpPr>
        <p:spPr bwMode="auto">
          <a:xfrm>
            <a:off x="2743200" y="812800"/>
            <a:ext cx="1295400" cy="25908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  <a:p>
            <a:pPr algn="ctr"/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>
                <a:solidFill>
                  <a:schemeClr val="accent1"/>
                </a:solidFill>
              </a:rPr>
              <a:t>CName</a:t>
            </a:r>
          </a:p>
          <a:p>
            <a:pPr algn="ctr"/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>
                <a:solidFill>
                  <a:schemeClr val="accent1"/>
                </a:solidFill>
              </a:rPr>
              <a:t>CustKey</a:t>
            </a:r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2209800" y="1193800"/>
            <a:ext cx="3581400" cy="4572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NationKey       NName</a:t>
            </a:r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2209800" y="2336800"/>
            <a:ext cx="4800600" cy="6096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                        Status       OrderKey</a:t>
            </a:r>
          </a:p>
        </p:txBody>
      </p:sp>
      <p:sp>
        <p:nvSpPr>
          <p:cNvPr id="234503" name="Oval 7"/>
          <p:cNvSpPr>
            <a:spLocks noChangeArrowheads="1"/>
          </p:cNvSpPr>
          <p:nvPr/>
        </p:nvSpPr>
        <p:spPr bwMode="auto">
          <a:xfrm>
            <a:off x="5257800" y="2032000"/>
            <a:ext cx="1295400" cy="2590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Quantity</a:t>
            </a:r>
          </a:p>
          <a:p>
            <a:pPr algn="ctr"/>
            <a:endParaRPr lang="en-US"/>
          </a:p>
          <a:p>
            <a:pPr algn="ctr"/>
            <a:r>
              <a:rPr lang="en-US"/>
              <a:t>PartKey</a:t>
            </a:r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2209800" y="35560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PName                   </a:t>
            </a:r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152400" y="3479800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4511675" y="949325"/>
            <a:ext cx="98425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Nation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2830513" y="568325"/>
            <a:ext cx="1379537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Customer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4343400" y="2032000"/>
            <a:ext cx="884238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Order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5472113" y="1727200"/>
            <a:ext cx="1462087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LineItem L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6894513" y="3632200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 P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1371600" y="315912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 S</a:t>
            </a:r>
          </a:p>
        </p:txBody>
      </p:sp>
      <p:sp>
        <p:nvSpPr>
          <p:cNvPr id="234512" name="Oval 16"/>
          <p:cNvSpPr>
            <a:spLocks noChangeArrowheads="1"/>
          </p:cNvSpPr>
          <p:nvPr/>
        </p:nvSpPr>
        <p:spPr bwMode="auto">
          <a:xfrm>
            <a:off x="2286000" y="4867275"/>
            <a:ext cx="4800600" cy="6096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SuppKey              PName      PartKey  </a:t>
            </a:r>
          </a:p>
        </p:txBody>
      </p:sp>
      <p:sp>
        <p:nvSpPr>
          <p:cNvPr id="234513" name="Oval 17"/>
          <p:cNvSpPr>
            <a:spLocks noChangeArrowheads="1"/>
          </p:cNvSpPr>
          <p:nvPr/>
        </p:nvSpPr>
        <p:spPr bwMode="auto">
          <a:xfrm>
            <a:off x="228600" y="4791075"/>
            <a:ext cx="3962400" cy="6858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SName                               </a:t>
            </a:r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>
            <a:off x="4267200" y="5461000"/>
            <a:ext cx="1563688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Product PE</a:t>
            </a:r>
          </a:p>
        </p:txBody>
      </p:sp>
      <p:sp>
        <p:nvSpPr>
          <p:cNvPr id="234515" name="Text Box 19"/>
          <p:cNvSpPr txBox="1">
            <a:spLocks noChangeArrowheads="1"/>
          </p:cNvSpPr>
          <p:nvPr/>
        </p:nvSpPr>
        <p:spPr bwMode="auto">
          <a:xfrm>
            <a:off x="1447800" y="4470400"/>
            <a:ext cx="2014538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Supplier Enron</a:t>
            </a:r>
          </a:p>
        </p:txBody>
      </p:sp>
      <p:sp>
        <p:nvSpPr>
          <p:cNvPr id="234516" name="Freeform 20"/>
          <p:cNvSpPr>
            <a:spLocks/>
          </p:cNvSpPr>
          <p:nvPr/>
        </p:nvSpPr>
        <p:spPr bwMode="auto">
          <a:xfrm>
            <a:off x="5334000" y="2108200"/>
            <a:ext cx="3733800" cy="3581400"/>
          </a:xfrm>
          <a:custGeom>
            <a:avLst/>
            <a:gdLst/>
            <a:ahLst/>
            <a:cxnLst>
              <a:cxn ang="0">
                <a:pos x="144" y="1680"/>
              </a:cxn>
              <a:cxn ang="0">
                <a:pos x="192" y="2112"/>
              </a:cxn>
              <a:cxn ang="0">
                <a:pos x="576" y="2160"/>
              </a:cxn>
              <a:cxn ang="0">
                <a:pos x="960" y="2256"/>
              </a:cxn>
              <a:cxn ang="0">
                <a:pos x="1392" y="2256"/>
              </a:cxn>
              <a:cxn ang="0">
                <a:pos x="1824" y="2256"/>
              </a:cxn>
              <a:cxn ang="0">
                <a:pos x="2208" y="2256"/>
              </a:cxn>
              <a:cxn ang="0">
                <a:pos x="2304" y="2208"/>
              </a:cxn>
              <a:cxn ang="0">
                <a:pos x="2352" y="144"/>
              </a:cxn>
              <a:cxn ang="0">
                <a:pos x="1776" y="0"/>
              </a:cxn>
              <a:cxn ang="0">
                <a:pos x="1248" y="48"/>
              </a:cxn>
              <a:cxn ang="0">
                <a:pos x="864" y="144"/>
              </a:cxn>
              <a:cxn ang="0">
                <a:pos x="576" y="144"/>
              </a:cxn>
              <a:cxn ang="0">
                <a:pos x="336" y="192"/>
              </a:cxn>
              <a:cxn ang="0">
                <a:pos x="0" y="240"/>
              </a:cxn>
              <a:cxn ang="0">
                <a:pos x="0" y="432"/>
              </a:cxn>
              <a:cxn ang="0">
                <a:pos x="48" y="576"/>
              </a:cxn>
              <a:cxn ang="0">
                <a:pos x="432" y="576"/>
              </a:cxn>
              <a:cxn ang="0">
                <a:pos x="768" y="528"/>
              </a:cxn>
              <a:cxn ang="0">
                <a:pos x="1008" y="432"/>
              </a:cxn>
              <a:cxn ang="0">
                <a:pos x="1296" y="384"/>
              </a:cxn>
              <a:cxn ang="0">
                <a:pos x="1728" y="336"/>
              </a:cxn>
              <a:cxn ang="0">
                <a:pos x="2208" y="576"/>
              </a:cxn>
              <a:cxn ang="0">
                <a:pos x="2208" y="912"/>
              </a:cxn>
              <a:cxn ang="0">
                <a:pos x="2256" y="1488"/>
              </a:cxn>
              <a:cxn ang="0">
                <a:pos x="2256" y="1824"/>
              </a:cxn>
              <a:cxn ang="0">
                <a:pos x="2016" y="2064"/>
              </a:cxn>
              <a:cxn ang="0">
                <a:pos x="1632" y="2112"/>
              </a:cxn>
              <a:cxn ang="0">
                <a:pos x="1344" y="2064"/>
              </a:cxn>
              <a:cxn ang="0">
                <a:pos x="1104" y="1872"/>
              </a:cxn>
              <a:cxn ang="0">
                <a:pos x="960" y="1728"/>
              </a:cxn>
              <a:cxn ang="0">
                <a:pos x="816" y="1680"/>
              </a:cxn>
              <a:cxn ang="0">
                <a:pos x="576" y="1680"/>
              </a:cxn>
              <a:cxn ang="0">
                <a:pos x="480" y="1680"/>
              </a:cxn>
              <a:cxn ang="0">
                <a:pos x="288" y="1728"/>
              </a:cxn>
              <a:cxn ang="0">
                <a:pos x="192" y="1728"/>
              </a:cxn>
              <a:cxn ang="0">
                <a:pos x="144" y="1728"/>
              </a:cxn>
            </a:cxnLst>
            <a:rect l="0" t="0" r="r" b="b"/>
            <a:pathLst>
              <a:path w="2352" h="2256">
                <a:moveTo>
                  <a:pt x="144" y="1680"/>
                </a:moveTo>
                <a:lnTo>
                  <a:pt x="192" y="2112"/>
                </a:lnTo>
                <a:lnTo>
                  <a:pt x="576" y="2160"/>
                </a:lnTo>
                <a:lnTo>
                  <a:pt x="960" y="2256"/>
                </a:lnTo>
                <a:lnTo>
                  <a:pt x="1392" y="2256"/>
                </a:lnTo>
                <a:lnTo>
                  <a:pt x="1824" y="2256"/>
                </a:lnTo>
                <a:lnTo>
                  <a:pt x="2208" y="2256"/>
                </a:lnTo>
                <a:lnTo>
                  <a:pt x="2304" y="2208"/>
                </a:lnTo>
                <a:lnTo>
                  <a:pt x="2352" y="144"/>
                </a:lnTo>
                <a:lnTo>
                  <a:pt x="1776" y="0"/>
                </a:lnTo>
                <a:lnTo>
                  <a:pt x="1248" y="48"/>
                </a:lnTo>
                <a:lnTo>
                  <a:pt x="864" y="144"/>
                </a:lnTo>
                <a:lnTo>
                  <a:pt x="576" y="144"/>
                </a:lnTo>
                <a:lnTo>
                  <a:pt x="336" y="192"/>
                </a:lnTo>
                <a:lnTo>
                  <a:pt x="0" y="240"/>
                </a:lnTo>
                <a:lnTo>
                  <a:pt x="0" y="432"/>
                </a:lnTo>
                <a:lnTo>
                  <a:pt x="48" y="576"/>
                </a:lnTo>
                <a:lnTo>
                  <a:pt x="432" y="576"/>
                </a:lnTo>
                <a:lnTo>
                  <a:pt x="768" y="528"/>
                </a:lnTo>
                <a:lnTo>
                  <a:pt x="1008" y="432"/>
                </a:lnTo>
                <a:lnTo>
                  <a:pt x="1296" y="384"/>
                </a:lnTo>
                <a:lnTo>
                  <a:pt x="1728" y="336"/>
                </a:lnTo>
                <a:lnTo>
                  <a:pt x="2208" y="576"/>
                </a:lnTo>
                <a:lnTo>
                  <a:pt x="2208" y="912"/>
                </a:lnTo>
                <a:lnTo>
                  <a:pt x="2256" y="1488"/>
                </a:lnTo>
                <a:lnTo>
                  <a:pt x="2256" y="1824"/>
                </a:lnTo>
                <a:lnTo>
                  <a:pt x="2016" y="2064"/>
                </a:lnTo>
                <a:lnTo>
                  <a:pt x="1632" y="2112"/>
                </a:lnTo>
                <a:lnTo>
                  <a:pt x="1344" y="2064"/>
                </a:lnTo>
                <a:lnTo>
                  <a:pt x="1104" y="1872"/>
                </a:lnTo>
                <a:lnTo>
                  <a:pt x="960" y="1728"/>
                </a:lnTo>
                <a:lnTo>
                  <a:pt x="816" y="1680"/>
                </a:lnTo>
                <a:lnTo>
                  <a:pt x="576" y="1680"/>
                </a:lnTo>
                <a:lnTo>
                  <a:pt x="480" y="1680"/>
                </a:lnTo>
                <a:lnTo>
                  <a:pt x="288" y="1728"/>
                </a:lnTo>
                <a:lnTo>
                  <a:pt x="192" y="1728"/>
                </a:lnTo>
                <a:lnTo>
                  <a:pt x="144" y="1728"/>
                </a:lnTo>
              </a:path>
            </a:pathLst>
          </a:custGeom>
          <a:noFill/>
          <a:ln w="5715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7" name="Text Box 21"/>
          <p:cNvSpPr txBox="1">
            <a:spLocks noChangeArrowheads="1"/>
          </p:cNvSpPr>
          <p:nvPr/>
        </p:nvSpPr>
        <p:spPr bwMode="auto">
          <a:xfrm>
            <a:off x="7069138" y="5064125"/>
            <a:ext cx="163195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LineItem LE</a:t>
            </a:r>
          </a:p>
        </p:txBody>
      </p:sp>
      <p:sp>
        <p:nvSpPr>
          <p:cNvPr id="234518" name="Text Box 22"/>
          <p:cNvSpPr txBox="1">
            <a:spLocks noChangeArrowheads="1"/>
          </p:cNvSpPr>
          <p:nvPr/>
        </p:nvSpPr>
        <p:spPr bwMode="auto">
          <a:xfrm>
            <a:off x="7604125" y="2220913"/>
            <a:ext cx="1044575" cy="376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32998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4338638" y="6183313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Nation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5573713" y="6232525"/>
            <a:ext cx="1284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Customer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7092950" y="6232525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Order</a:t>
            </a:r>
          </a:p>
        </p:txBody>
      </p:sp>
      <p:sp>
        <p:nvSpPr>
          <p:cNvPr id="235527" name="AutoShape 7"/>
          <p:cNvSpPr>
            <a:spLocks noChangeArrowheads="1"/>
          </p:cNvSpPr>
          <p:nvPr/>
        </p:nvSpPr>
        <p:spPr bwMode="auto">
          <a:xfrm rot="-5400000">
            <a:off x="5349876" y="47958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3917950" y="5410200"/>
            <a:ext cx="20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σ</a:t>
            </a:r>
            <a:r>
              <a:rPr lang="en-US" sz="2400" baseline="-25000">
                <a:cs typeface="Arial" charset="0"/>
              </a:rPr>
              <a:t>NName=“Cayman”</a:t>
            </a:r>
            <a:endParaRPr lang="el-GR" sz="2400">
              <a:cs typeface="Arial" charset="0"/>
            </a:endParaRP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887913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 flipH="1">
            <a:off x="4887913" y="5105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1" name="AutoShape 11"/>
          <p:cNvSpPr>
            <a:spLocks noChangeArrowheads="1"/>
          </p:cNvSpPr>
          <p:nvPr/>
        </p:nvSpPr>
        <p:spPr bwMode="auto">
          <a:xfrm rot="-5400000">
            <a:off x="6254751" y="42624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 flipH="1">
            <a:off x="5792788" y="45720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 flipH="1">
            <a:off x="2895600" y="3352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5726113" y="5181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6564313" y="47244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5491163" y="4648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2667000" y="40830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4125913" y="5410200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235539" name="AutoShape 19"/>
          <p:cNvSpPr>
            <a:spLocks noChangeArrowheads="1"/>
          </p:cNvSpPr>
          <p:nvPr/>
        </p:nvSpPr>
        <p:spPr bwMode="auto">
          <a:xfrm rot="-5400000">
            <a:off x="3814763" y="30432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573088" y="6107113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Enron</a:t>
            </a:r>
          </a:p>
        </p:txBody>
      </p:sp>
      <p:sp>
        <p:nvSpPr>
          <p:cNvPr id="235541" name="Text Box 21"/>
          <p:cNvSpPr txBox="1">
            <a:spLocks noChangeArrowheads="1"/>
          </p:cNvSpPr>
          <p:nvPr/>
        </p:nvSpPr>
        <p:spPr bwMode="auto">
          <a:xfrm>
            <a:off x="2447925" y="6019800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PE</a:t>
            </a:r>
          </a:p>
        </p:txBody>
      </p: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3543300" y="60960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</a:t>
            </a:r>
          </a:p>
        </p:txBody>
      </p:sp>
      <p:sp>
        <p:nvSpPr>
          <p:cNvPr id="235543" name="AutoShape 23"/>
          <p:cNvSpPr>
            <a:spLocks noChangeArrowheads="1"/>
          </p:cNvSpPr>
          <p:nvPr/>
        </p:nvSpPr>
        <p:spPr bwMode="auto">
          <a:xfrm rot="-5400000">
            <a:off x="1584326" y="47196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152400" y="533400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σ</a:t>
            </a:r>
            <a:r>
              <a:rPr lang="en-US" sz="2400" baseline="-25000">
                <a:cs typeface="Arial" charset="0"/>
              </a:rPr>
              <a:t>SName=“Enron”</a:t>
            </a:r>
            <a:endParaRPr lang="el-GR" sz="2400">
              <a:cs typeface="Arial" charset="0"/>
            </a:endParaRPr>
          </a:p>
        </p:txBody>
      </p:sp>
      <p:sp>
        <p:nvSpPr>
          <p:cNvPr id="235545" name="Line 25"/>
          <p:cNvSpPr>
            <a:spLocks noChangeShapeType="1"/>
          </p:cNvSpPr>
          <p:nvPr/>
        </p:nvSpPr>
        <p:spPr bwMode="auto">
          <a:xfrm>
            <a:off x="1122363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6" name="Line 26"/>
          <p:cNvSpPr>
            <a:spLocks noChangeShapeType="1"/>
          </p:cNvSpPr>
          <p:nvPr/>
        </p:nvSpPr>
        <p:spPr bwMode="auto">
          <a:xfrm flipH="1">
            <a:off x="1122363" y="5029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7" name="AutoShape 27"/>
          <p:cNvSpPr>
            <a:spLocks noChangeArrowheads="1"/>
          </p:cNvSpPr>
          <p:nvPr/>
        </p:nvSpPr>
        <p:spPr bwMode="auto">
          <a:xfrm rot="-5400000">
            <a:off x="2489201" y="41862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8" name="Line 28"/>
          <p:cNvSpPr>
            <a:spLocks noChangeShapeType="1"/>
          </p:cNvSpPr>
          <p:nvPr/>
        </p:nvSpPr>
        <p:spPr bwMode="auto">
          <a:xfrm flipH="1">
            <a:off x="2027238" y="44958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9" name="Line 29"/>
          <p:cNvSpPr>
            <a:spLocks noChangeShapeType="1"/>
          </p:cNvSpPr>
          <p:nvPr/>
        </p:nvSpPr>
        <p:spPr bwMode="auto">
          <a:xfrm>
            <a:off x="1960563" y="5105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2798763" y="46482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1" name="Text Box 31"/>
          <p:cNvSpPr txBox="1">
            <a:spLocks noChangeArrowheads="1"/>
          </p:cNvSpPr>
          <p:nvPr/>
        </p:nvSpPr>
        <p:spPr bwMode="auto">
          <a:xfrm>
            <a:off x="1725613" y="4572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8488363" y="4540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360363" y="5334000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 flipV="1">
            <a:off x="4191000" y="3276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4114800" y="1555750"/>
            <a:ext cx="838200" cy="149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5862638" y="3641725"/>
            <a:ext cx="1157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LineItem</a:t>
            </a:r>
          </a:p>
        </p:txBody>
      </p:sp>
      <p:sp>
        <p:nvSpPr>
          <p:cNvPr id="235574" name="Text Box 54"/>
          <p:cNvSpPr txBox="1">
            <a:spLocks noChangeArrowheads="1"/>
          </p:cNvSpPr>
          <p:nvPr/>
        </p:nvSpPr>
        <p:spPr bwMode="auto">
          <a:xfrm>
            <a:off x="7239000" y="3641725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Product</a:t>
            </a:r>
          </a:p>
        </p:txBody>
      </p:sp>
      <p:sp>
        <p:nvSpPr>
          <p:cNvPr id="235575" name="Text Box 55"/>
          <p:cNvSpPr txBox="1">
            <a:spLocks noChangeArrowheads="1"/>
          </p:cNvSpPr>
          <p:nvPr/>
        </p:nvSpPr>
        <p:spPr bwMode="auto">
          <a:xfrm>
            <a:off x="8382000" y="3641725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Supplier</a:t>
            </a:r>
          </a:p>
        </p:txBody>
      </p:sp>
      <p:sp>
        <p:nvSpPr>
          <p:cNvPr id="235576" name="AutoShape 56"/>
          <p:cNvSpPr>
            <a:spLocks noChangeArrowheads="1"/>
          </p:cNvSpPr>
          <p:nvPr/>
        </p:nvSpPr>
        <p:spPr bwMode="auto">
          <a:xfrm rot="-5400000">
            <a:off x="4881563" y="12144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7" name="AutoShape 57"/>
          <p:cNvSpPr>
            <a:spLocks noChangeArrowheads="1"/>
          </p:cNvSpPr>
          <p:nvPr/>
        </p:nvSpPr>
        <p:spPr bwMode="auto">
          <a:xfrm rot="-5400000">
            <a:off x="5786438" y="7572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8" name="Line 58"/>
          <p:cNvSpPr>
            <a:spLocks noChangeShapeType="1"/>
          </p:cNvSpPr>
          <p:nvPr/>
        </p:nvSpPr>
        <p:spPr bwMode="auto">
          <a:xfrm flipH="1">
            <a:off x="5324475" y="10668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9" name="AutoShape 59"/>
          <p:cNvSpPr>
            <a:spLocks noChangeArrowheads="1"/>
          </p:cNvSpPr>
          <p:nvPr/>
        </p:nvSpPr>
        <p:spPr bwMode="auto">
          <a:xfrm rot="-5400000">
            <a:off x="6710363" y="3000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6248400" y="6096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181600" y="1676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2" name="Line 62"/>
          <p:cNvSpPr>
            <a:spLocks noChangeShapeType="1"/>
          </p:cNvSpPr>
          <p:nvPr/>
        </p:nvSpPr>
        <p:spPr bwMode="auto">
          <a:xfrm>
            <a:off x="6019800" y="1143000"/>
            <a:ext cx="1524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3" name="Line 63"/>
          <p:cNvSpPr>
            <a:spLocks noChangeShapeType="1"/>
          </p:cNvSpPr>
          <p:nvPr/>
        </p:nvSpPr>
        <p:spPr bwMode="auto">
          <a:xfrm>
            <a:off x="7010400" y="609600"/>
            <a:ext cx="18288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4" name="Line 64"/>
          <p:cNvSpPr>
            <a:spLocks noChangeShapeType="1"/>
          </p:cNvSpPr>
          <p:nvPr/>
        </p:nvSpPr>
        <p:spPr bwMode="auto">
          <a:xfrm>
            <a:off x="6781800" y="7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5" name="Text Box 65"/>
          <p:cNvSpPr txBox="1">
            <a:spLocks noChangeArrowheads="1"/>
          </p:cNvSpPr>
          <p:nvPr/>
        </p:nvSpPr>
        <p:spPr bwMode="auto">
          <a:xfrm>
            <a:off x="4953000" y="1066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5586" name="Text Box 66"/>
          <p:cNvSpPr txBox="1">
            <a:spLocks noChangeArrowheads="1"/>
          </p:cNvSpPr>
          <p:nvPr/>
        </p:nvSpPr>
        <p:spPr bwMode="auto">
          <a:xfrm>
            <a:off x="5867400" y="609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5587" name="Text Box 67"/>
          <p:cNvSpPr txBox="1">
            <a:spLocks noChangeArrowheads="1"/>
          </p:cNvSpPr>
          <p:nvPr/>
        </p:nvSpPr>
        <p:spPr bwMode="auto">
          <a:xfrm>
            <a:off x="6781800" y="152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466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Challenges with Large Natural Join Expressions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2978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400">
                <a:latin typeface="Comic Sans MS" pitchFamily="66" charset="0"/>
              </a:rPr>
              <a:t>For simplicity, assume that in the query</a:t>
            </a:r>
          </a:p>
          <a:p>
            <a:pPr marL="342900" indent="-342900"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All joins are natural</a:t>
            </a:r>
          </a:p>
          <a:p>
            <a:pPr marL="342900" indent="-342900"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whenever two tables of the FROM clause have common</a:t>
            </a:r>
          </a:p>
          <a:p>
            <a:pPr marL="342900" indent="-342900"/>
            <a:r>
              <a:rPr lang="en-US" sz="2400">
                <a:latin typeface="Comic Sans MS" pitchFamily="66" charset="0"/>
              </a:rPr>
              <a:t>	attributes we join on them</a:t>
            </a:r>
          </a:p>
          <a:p>
            <a:pPr marL="342900" indent="-342900">
              <a:buFontTx/>
              <a:buAutoNum type="arabicPeriod"/>
            </a:pPr>
            <a:r>
              <a:rPr lang="en-US" sz="2400">
                <a:latin typeface="Comic Sans MS" pitchFamily="66" charset="0"/>
              </a:rPr>
              <a:t>Consider Right-Index only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517525" y="6411913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Nation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1752600" y="6461125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Customer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3271838" y="6461125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Order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4262438" y="6461125"/>
            <a:ext cx="1157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LineItem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5638800" y="6461125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Product</a:t>
            </a:r>
          </a:p>
        </p:txBody>
      </p:sp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6781800" y="6461125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Supplier</a:t>
            </a:r>
          </a:p>
        </p:txBody>
      </p:sp>
      <p:sp>
        <p:nvSpPr>
          <p:cNvPr id="219149" name="AutoShape 13"/>
          <p:cNvSpPr>
            <a:spLocks noChangeArrowheads="1"/>
          </p:cNvSpPr>
          <p:nvPr/>
        </p:nvSpPr>
        <p:spPr bwMode="auto">
          <a:xfrm rot="-5400000">
            <a:off x="1528763" y="50244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152400" y="5678488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σ</a:t>
            </a:r>
            <a:r>
              <a:rPr lang="en-US" sz="2400" baseline="-25000">
                <a:cs typeface="Arial" charset="0"/>
              </a:rPr>
              <a:t>NName=“Canada”</a:t>
            </a:r>
            <a:endParaRPr lang="el-GR" sz="2400">
              <a:cs typeface="Arial" charset="0"/>
            </a:endParaRPr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10668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 flipH="1">
            <a:off x="1066800" y="5334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3" name="AutoShape 17"/>
          <p:cNvSpPr>
            <a:spLocks noChangeArrowheads="1"/>
          </p:cNvSpPr>
          <p:nvPr/>
        </p:nvSpPr>
        <p:spPr bwMode="auto">
          <a:xfrm rot="-5400000">
            <a:off x="2433638" y="44910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4" name="Line 18"/>
          <p:cNvSpPr>
            <a:spLocks noChangeShapeType="1"/>
          </p:cNvSpPr>
          <p:nvPr/>
        </p:nvSpPr>
        <p:spPr bwMode="auto">
          <a:xfrm flipH="1">
            <a:off x="1971675" y="48006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5" name="AutoShape 19"/>
          <p:cNvSpPr>
            <a:spLocks noChangeArrowheads="1"/>
          </p:cNvSpPr>
          <p:nvPr/>
        </p:nvSpPr>
        <p:spPr bwMode="auto">
          <a:xfrm rot="-5400000">
            <a:off x="3281363" y="40338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 flipH="1">
            <a:off x="2819400" y="43434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7" name="AutoShape 21"/>
          <p:cNvSpPr>
            <a:spLocks noChangeArrowheads="1"/>
          </p:cNvSpPr>
          <p:nvPr/>
        </p:nvSpPr>
        <p:spPr bwMode="auto">
          <a:xfrm rot="-5400000">
            <a:off x="4186238" y="35766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8" name="Line 22"/>
          <p:cNvSpPr>
            <a:spLocks noChangeShapeType="1"/>
          </p:cNvSpPr>
          <p:nvPr/>
        </p:nvSpPr>
        <p:spPr bwMode="auto">
          <a:xfrm flipH="1">
            <a:off x="3724275" y="38862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9" name="AutoShape 23"/>
          <p:cNvSpPr>
            <a:spLocks noChangeArrowheads="1"/>
          </p:cNvSpPr>
          <p:nvPr/>
        </p:nvSpPr>
        <p:spPr bwMode="auto">
          <a:xfrm rot="-5400000">
            <a:off x="5110163" y="31194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60" name="Line 24"/>
          <p:cNvSpPr>
            <a:spLocks noChangeShapeType="1"/>
          </p:cNvSpPr>
          <p:nvPr/>
        </p:nvSpPr>
        <p:spPr bwMode="auto">
          <a:xfrm flipH="1">
            <a:off x="4648200" y="34290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1" name="Line 25"/>
          <p:cNvSpPr>
            <a:spLocks noChangeShapeType="1"/>
          </p:cNvSpPr>
          <p:nvPr/>
        </p:nvSpPr>
        <p:spPr bwMode="auto">
          <a:xfrm>
            <a:off x="1905000" y="5410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2" name="Line 26"/>
          <p:cNvSpPr>
            <a:spLocks noChangeShapeType="1"/>
          </p:cNvSpPr>
          <p:nvPr/>
        </p:nvSpPr>
        <p:spPr bwMode="auto">
          <a:xfrm>
            <a:off x="2743200" y="49530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3" name="Line 27"/>
          <p:cNvSpPr>
            <a:spLocks noChangeShapeType="1"/>
          </p:cNvSpPr>
          <p:nvPr/>
        </p:nvSpPr>
        <p:spPr bwMode="auto">
          <a:xfrm>
            <a:off x="3581400" y="44958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4" name="Line 28"/>
          <p:cNvSpPr>
            <a:spLocks noChangeShapeType="1"/>
          </p:cNvSpPr>
          <p:nvPr/>
        </p:nvSpPr>
        <p:spPr bwMode="auto">
          <a:xfrm>
            <a:off x="4419600" y="3962400"/>
            <a:ext cx="1524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5" name="Line 29"/>
          <p:cNvSpPr>
            <a:spLocks noChangeShapeType="1"/>
          </p:cNvSpPr>
          <p:nvPr/>
        </p:nvSpPr>
        <p:spPr bwMode="auto">
          <a:xfrm>
            <a:off x="5410200" y="3429000"/>
            <a:ext cx="18288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6" name="Line 30"/>
          <p:cNvSpPr>
            <a:spLocks noChangeShapeType="1"/>
          </p:cNvSpPr>
          <p:nvPr/>
        </p:nvSpPr>
        <p:spPr bwMode="auto">
          <a:xfrm>
            <a:off x="5181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7" name="Text Box 31"/>
          <p:cNvSpPr txBox="1">
            <a:spLocks noChangeArrowheads="1"/>
          </p:cNvSpPr>
          <p:nvPr/>
        </p:nvSpPr>
        <p:spPr bwMode="auto">
          <a:xfrm>
            <a:off x="5029200" y="25146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π</a:t>
            </a:r>
            <a:r>
              <a:rPr lang="en-US" sz="2400" baseline="-25000">
                <a:cs typeface="Arial" charset="0"/>
              </a:rPr>
              <a:t>SName</a:t>
            </a:r>
            <a:endParaRPr lang="el-GR" sz="2400">
              <a:cs typeface="Arial" charset="0"/>
            </a:endParaRPr>
          </a:p>
        </p:txBody>
      </p:sp>
      <p:sp>
        <p:nvSpPr>
          <p:cNvPr id="219168" name="Text Box 32"/>
          <p:cNvSpPr txBox="1">
            <a:spLocks noChangeArrowheads="1"/>
          </p:cNvSpPr>
          <p:nvPr/>
        </p:nvSpPr>
        <p:spPr bwMode="auto">
          <a:xfrm>
            <a:off x="6918325" y="3694113"/>
            <a:ext cx="211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One possible order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676400" y="6248400"/>
            <a:ext cx="5105400" cy="431800"/>
            <a:chOff x="1056" y="3936"/>
            <a:chExt cx="3216" cy="272"/>
          </a:xfrm>
        </p:grpSpPr>
        <p:sp>
          <p:nvSpPr>
            <p:cNvPr id="219169" name="Line 33"/>
            <p:cNvSpPr>
              <a:spLocks noChangeShapeType="1"/>
            </p:cNvSpPr>
            <p:nvPr/>
          </p:nvSpPr>
          <p:spPr bwMode="auto">
            <a:xfrm>
              <a:off x="1056" y="393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70" name="Line 34"/>
            <p:cNvSpPr>
              <a:spLocks noChangeShapeType="1"/>
            </p:cNvSpPr>
            <p:nvPr/>
          </p:nvSpPr>
          <p:spPr bwMode="auto">
            <a:xfrm>
              <a:off x="1920" y="41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71" name="Line 35"/>
            <p:cNvSpPr>
              <a:spLocks noChangeShapeType="1"/>
            </p:cNvSpPr>
            <p:nvPr/>
          </p:nvSpPr>
          <p:spPr bwMode="auto">
            <a:xfrm>
              <a:off x="2592" y="41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72" name="Line 36"/>
            <p:cNvSpPr>
              <a:spLocks noChangeShapeType="1"/>
            </p:cNvSpPr>
            <p:nvPr/>
          </p:nvSpPr>
          <p:spPr bwMode="auto">
            <a:xfrm>
              <a:off x="3408" y="4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73" name="Line 37"/>
            <p:cNvSpPr>
              <a:spLocks noChangeShapeType="1"/>
            </p:cNvSpPr>
            <p:nvPr/>
          </p:nvSpPr>
          <p:spPr bwMode="auto">
            <a:xfrm flipV="1">
              <a:off x="3984" y="412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175" name="Text Box 39"/>
          <p:cNvSpPr txBox="1">
            <a:spLocks noChangeArrowheads="1"/>
          </p:cNvSpPr>
          <p:nvPr/>
        </p:nvSpPr>
        <p:spPr bwMode="auto">
          <a:xfrm>
            <a:off x="1670050" y="4876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19176" name="Text Box 40"/>
          <p:cNvSpPr txBox="1">
            <a:spLocks noChangeArrowheads="1"/>
          </p:cNvSpPr>
          <p:nvPr/>
        </p:nvSpPr>
        <p:spPr bwMode="auto">
          <a:xfrm>
            <a:off x="2514600" y="4343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19177" name="Text Box 41"/>
          <p:cNvSpPr txBox="1">
            <a:spLocks noChangeArrowheads="1"/>
          </p:cNvSpPr>
          <p:nvPr/>
        </p:nvSpPr>
        <p:spPr bwMode="auto">
          <a:xfrm>
            <a:off x="3352800" y="3886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19178" name="Text Box 42"/>
          <p:cNvSpPr txBox="1">
            <a:spLocks noChangeArrowheads="1"/>
          </p:cNvSpPr>
          <p:nvPr/>
        </p:nvSpPr>
        <p:spPr bwMode="auto">
          <a:xfrm>
            <a:off x="4267200" y="3429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19179" name="Text Box 43"/>
          <p:cNvSpPr txBox="1">
            <a:spLocks noChangeArrowheads="1"/>
          </p:cNvSpPr>
          <p:nvPr/>
        </p:nvSpPr>
        <p:spPr bwMode="auto">
          <a:xfrm>
            <a:off x="5181600" y="2971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19180" name="Text Box 44"/>
          <p:cNvSpPr txBox="1">
            <a:spLocks noChangeArrowheads="1"/>
          </p:cNvSpPr>
          <p:nvPr/>
        </p:nvSpPr>
        <p:spPr bwMode="auto">
          <a:xfrm>
            <a:off x="304800" y="56388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5133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Possible Orders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003925" y="5116513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Nation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7239000" y="5165725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Customer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311150" y="5241925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Order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1925638" y="5546725"/>
            <a:ext cx="1157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LineItem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3302000" y="5546725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Product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4445000" y="5546725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Supplier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 rot="-5400000">
            <a:off x="7015163" y="37290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5638800" y="4383088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σ</a:t>
            </a:r>
            <a:r>
              <a:rPr lang="en-US" sz="2400" baseline="-25000">
                <a:cs typeface="Arial" charset="0"/>
              </a:rPr>
              <a:t>NName=“Canada”</a:t>
            </a:r>
            <a:endParaRPr lang="el-GR" sz="2400">
              <a:cs typeface="Arial" charset="0"/>
            </a:endParaRPr>
          </a:p>
        </p:txBody>
      </p:sp>
      <p:sp>
        <p:nvSpPr>
          <p:cNvPr id="221196" name="Line 1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 flipH="1">
            <a:off x="6553200" y="4038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98" name="AutoShape 14"/>
          <p:cNvSpPr>
            <a:spLocks noChangeArrowheads="1"/>
          </p:cNvSpPr>
          <p:nvPr/>
        </p:nvSpPr>
        <p:spPr bwMode="auto">
          <a:xfrm rot="-5400000">
            <a:off x="5186363" y="22050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 flipH="1">
            <a:off x="3810000" y="2590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00" name="AutoShape 16"/>
          <p:cNvSpPr>
            <a:spLocks noChangeArrowheads="1"/>
          </p:cNvSpPr>
          <p:nvPr/>
        </p:nvSpPr>
        <p:spPr bwMode="auto">
          <a:xfrm rot="-5400000">
            <a:off x="1554163" y="4017962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01" name="Line 17"/>
          <p:cNvSpPr>
            <a:spLocks noChangeShapeType="1"/>
          </p:cNvSpPr>
          <p:nvPr/>
        </p:nvSpPr>
        <p:spPr bwMode="auto">
          <a:xfrm flipH="1">
            <a:off x="762000" y="4479925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02" name="AutoShape 18"/>
          <p:cNvSpPr>
            <a:spLocks noChangeArrowheads="1"/>
          </p:cNvSpPr>
          <p:nvPr/>
        </p:nvSpPr>
        <p:spPr bwMode="auto">
          <a:xfrm rot="-5400000">
            <a:off x="2459038" y="3560762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03" name="Line 19"/>
          <p:cNvSpPr>
            <a:spLocks noChangeShapeType="1"/>
          </p:cNvSpPr>
          <p:nvPr/>
        </p:nvSpPr>
        <p:spPr bwMode="auto">
          <a:xfrm flipH="1">
            <a:off x="1997075" y="3870325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04" name="AutoShape 20"/>
          <p:cNvSpPr>
            <a:spLocks noChangeArrowheads="1"/>
          </p:cNvSpPr>
          <p:nvPr/>
        </p:nvSpPr>
        <p:spPr bwMode="auto">
          <a:xfrm rot="-5400000">
            <a:off x="3382963" y="3103562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 flipH="1">
            <a:off x="2921000" y="3413125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06" name="Line 22"/>
          <p:cNvSpPr>
            <a:spLocks noChangeShapeType="1"/>
          </p:cNvSpPr>
          <p:nvPr/>
        </p:nvSpPr>
        <p:spPr bwMode="auto">
          <a:xfrm>
            <a:off x="7391400" y="4114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07" name="Line 23"/>
          <p:cNvSpPr>
            <a:spLocks noChangeShapeType="1"/>
          </p:cNvSpPr>
          <p:nvPr/>
        </p:nvSpPr>
        <p:spPr bwMode="auto">
          <a:xfrm>
            <a:off x="5562600" y="25908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08" name="Line 24"/>
          <p:cNvSpPr>
            <a:spLocks noChangeShapeType="1"/>
          </p:cNvSpPr>
          <p:nvPr/>
        </p:nvSpPr>
        <p:spPr bwMode="auto">
          <a:xfrm>
            <a:off x="1854200" y="4479925"/>
            <a:ext cx="812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09" name="Line 25"/>
          <p:cNvSpPr>
            <a:spLocks noChangeShapeType="1"/>
          </p:cNvSpPr>
          <p:nvPr/>
        </p:nvSpPr>
        <p:spPr bwMode="auto">
          <a:xfrm>
            <a:off x="2692400" y="3946525"/>
            <a:ext cx="965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10" name="Line 26"/>
          <p:cNvSpPr>
            <a:spLocks noChangeShapeType="1"/>
          </p:cNvSpPr>
          <p:nvPr/>
        </p:nvSpPr>
        <p:spPr bwMode="auto">
          <a:xfrm>
            <a:off x="3683000" y="3413125"/>
            <a:ext cx="1193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11" name="Line 27"/>
          <p:cNvSpPr>
            <a:spLocks noChangeShapeType="1"/>
          </p:cNvSpPr>
          <p:nvPr/>
        </p:nvSpPr>
        <p:spPr bwMode="auto">
          <a:xfrm>
            <a:off x="53340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4797425" y="15240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π</a:t>
            </a:r>
            <a:r>
              <a:rPr lang="en-US" sz="2400" baseline="-25000">
                <a:cs typeface="Arial" charset="0"/>
              </a:rPr>
              <a:t>SName</a:t>
            </a:r>
            <a:endParaRPr lang="el-GR" sz="2400">
              <a:cs typeface="Arial" charset="0"/>
            </a:endParaRP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676400" y="38544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2590800" y="3397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3505200" y="2895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7156450" y="35496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5334000" y="2057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8351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Wong-Yussefi algorithm assumptions and objectives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Assumption 1 (weak): Indexes on all join attributes (keys and foreign keys)</a:t>
            </a:r>
          </a:p>
          <a:p>
            <a:pPr>
              <a:lnSpc>
                <a:spcPct val="90000"/>
              </a:lnSpc>
            </a:pPr>
            <a:r>
              <a:rPr lang="en-US"/>
              <a:t>Assumption 2 (strong): At least one selection creates a </a:t>
            </a:r>
            <a:r>
              <a:rPr lang="en-US" i="1"/>
              <a:t>small</a:t>
            </a:r>
            <a:r>
              <a:rPr lang="en-US"/>
              <a:t> relation</a:t>
            </a:r>
          </a:p>
          <a:p>
            <a:pPr lvl="1">
              <a:lnSpc>
                <a:spcPct val="90000"/>
              </a:lnSpc>
            </a:pPr>
            <a:r>
              <a:rPr lang="en-US"/>
              <a:t>A join with a small relation results in a small relation</a:t>
            </a:r>
          </a:p>
          <a:p>
            <a:pPr>
              <a:lnSpc>
                <a:spcPct val="90000"/>
              </a:lnSpc>
            </a:pPr>
            <a:r>
              <a:rPr lang="en-US"/>
              <a:t>Objective: Create sequence of index-based joins such that all intermediate results are small</a:t>
            </a:r>
          </a:p>
        </p:txBody>
      </p:sp>
    </p:spTree>
    <p:extLst>
      <p:ext uri="{BB962C8B-B14F-4D97-AF65-F5344CB8AC3E}">
        <p14:creationId xmlns:p14="http://schemas.microsoft.com/office/powerpoint/2010/main" val="23044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Hypergraphs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3505200" y="13716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CName</a:t>
            </a:r>
          </a:p>
          <a:p>
            <a:pPr algn="ctr"/>
            <a:endParaRPr lang="en-US"/>
          </a:p>
          <a:p>
            <a:pPr algn="ctr"/>
            <a:r>
              <a:rPr lang="en-US"/>
              <a:t>CustKey</a:t>
            </a:r>
          </a:p>
        </p:txBody>
      </p:sp>
      <p:sp>
        <p:nvSpPr>
          <p:cNvPr id="226309" name="Oval 5"/>
          <p:cNvSpPr>
            <a:spLocks noChangeArrowheads="1"/>
          </p:cNvSpPr>
          <p:nvPr/>
        </p:nvSpPr>
        <p:spPr bwMode="auto">
          <a:xfrm>
            <a:off x="2971800" y="1752600"/>
            <a:ext cx="3581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NationKey       NName</a:t>
            </a:r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2971800" y="28956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Status       OrderKey</a:t>
            </a:r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>
            <a:off x="6019800" y="25908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Quantity</a:t>
            </a:r>
          </a:p>
          <a:p>
            <a:pPr algn="ctr"/>
            <a:endParaRPr lang="en-US"/>
          </a:p>
          <a:p>
            <a:pPr algn="ctr"/>
            <a:r>
              <a:rPr lang="en-US"/>
              <a:t>PartKey</a:t>
            </a:r>
          </a:p>
        </p:txBody>
      </p:sp>
      <p:sp>
        <p:nvSpPr>
          <p:cNvPr id="226313" name="Oval 9"/>
          <p:cNvSpPr>
            <a:spLocks noChangeArrowheads="1"/>
          </p:cNvSpPr>
          <p:nvPr/>
        </p:nvSpPr>
        <p:spPr bwMode="auto">
          <a:xfrm>
            <a:off x="2971800" y="41148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PName                   </a:t>
            </a:r>
          </a:p>
        </p:txBody>
      </p:sp>
      <p:sp>
        <p:nvSpPr>
          <p:cNvPr id="226314" name="Oval 10"/>
          <p:cNvSpPr>
            <a:spLocks noChangeArrowheads="1"/>
          </p:cNvSpPr>
          <p:nvPr/>
        </p:nvSpPr>
        <p:spPr bwMode="auto">
          <a:xfrm>
            <a:off x="914400" y="4038600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65088" y="5362575"/>
            <a:ext cx="6651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 relation hyperedges</a:t>
            </a:r>
          </a:p>
          <a:p>
            <a:pPr lvl="1">
              <a:buFontTx/>
              <a:buChar char="•"/>
            </a:pPr>
            <a:r>
              <a:rPr lang="en-US">
                <a:latin typeface="Comic Sans MS" pitchFamily="66" charset="0"/>
              </a:rPr>
              <a:t> two hyperedges for same relation are possible </a:t>
            </a:r>
          </a:p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 each node is an attribute</a:t>
            </a:r>
          </a:p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 can extend for non-natural equality joins by merging nodes 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5273675" y="15081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Nation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3592513" y="1127125"/>
            <a:ext cx="137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Customer</a:t>
            </a:r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5105400" y="25908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Order</a:t>
            </a:r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6234113" y="2286000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LineItem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7656513" y="4191000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</a:t>
            </a: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2133600" y="37179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15719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sz="4000"/>
              <a:t>Small Relations/Hypergraph Reduction</a:t>
            </a:r>
          </a:p>
        </p:txBody>
      </p:sp>
      <p:sp>
        <p:nvSpPr>
          <p:cNvPr id="229380" name="Oval 4"/>
          <p:cNvSpPr>
            <a:spLocks noChangeArrowheads="1"/>
          </p:cNvSpPr>
          <p:nvPr/>
        </p:nvSpPr>
        <p:spPr bwMode="auto">
          <a:xfrm>
            <a:off x="3200400" y="10668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CName</a:t>
            </a:r>
          </a:p>
          <a:p>
            <a:pPr algn="ctr"/>
            <a:endParaRPr lang="en-US"/>
          </a:p>
          <a:p>
            <a:pPr algn="ctr"/>
            <a:r>
              <a:rPr lang="en-US"/>
              <a:t>CustKey</a:t>
            </a:r>
          </a:p>
        </p:txBody>
      </p:sp>
      <p:sp>
        <p:nvSpPr>
          <p:cNvPr id="229381" name="Oval 5"/>
          <p:cNvSpPr>
            <a:spLocks noChangeArrowheads="1"/>
          </p:cNvSpPr>
          <p:nvPr/>
        </p:nvSpPr>
        <p:spPr bwMode="auto">
          <a:xfrm>
            <a:off x="2667000" y="1447800"/>
            <a:ext cx="3581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NationKey       NName</a:t>
            </a:r>
          </a:p>
        </p:txBody>
      </p:sp>
      <p:sp>
        <p:nvSpPr>
          <p:cNvPr id="229382" name="Oval 6"/>
          <p:cNvSpPr>
            <a:spLocks noChangeArrowheads="1"/>
          </p:cNvSpPr>
          <p:nvPr/>
        </p:nvSpPr>
        <p:spPr bwMode="auto">
          <a:xfrm>
            <a:off x="2667000" y="25908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Status       OrderKey</a:t>
            </a:r>
          </a:p>
        </p:txBody>
      </p:sp>
      <p:sp>
        <p:nvSpPr>
          <p:cNvPr id="229383" name="Oval 7"/>
          <p:cNvSpPr>
            <a:spLocks noChangeArrowheads="1"/>
          </p:cNvSpPr>
          <p:nvPr/>
        </p:nvSpPr>
        <p:spPr bwMode="auto">
          <a:xfrm>
            <a:off x="5715000" y="22860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Quantity</a:t>
            </a:r>
          </a:p>
          <a:p>
            <a:pPr algn="ctr"/>
            <a:endParaRPr lang="en-US"/>
          </a:p>
          <a:p>
            <a:pPr algn="ctr"/>
            <a:r>
              <a:rPr lang="en-US"/>
              <a:t>PartKey</a:t>
            </a:r>
          </a:p>
        </p:txBody>
      </p:sp>
      <p:sp>
        <p:nvSpPr>
          <p:cNvPr id="229384" name="Oval 8"/>
          <p:cNvSpPr>
            <a:spLocks noChangeArrowheads="1"/>
          </p:cNvSpPr>
          <p:nvPr/>
        </p:nvSpPr>
        <p:spPr bwMode="auto">
          <a:xfrm>
            <a:off x="2667000" y="38100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PName                   </a:t>
            </a:r>
          </a:p>
        </p:txBody>
      </p:sp>
      <p:sp>
        <p:nvSpPr>
          <p:cNvPr id="229385" name="Oval 9"/>
          <p:cNvSpPr>
            <a:spLocks noChangeArrowheads="1"/>
          </p:cNvSpPr>
          <p:nvPr/>
        </p:nvSpPr>
        <p:spPr bwMode="auto">
          <a:xfrm>
            <a:off x="609600" y="3733800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4968875" y="1203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Nation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124200" y="762000"/>
            <a:ext cx="1370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Customer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4800600" y="22860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Order</a:t>
            </a:r>
          </a:p>
        </p:txBody>
      </p:sp>
      <p:sp>
        <p:nvSpPr>
          <p:cNvPr id="229389" name="Text Box 13"/>
          <p:cNvSpPr txBox="1">
            <a:spLocks noChangeArrowheads="1"/>
          </p:cNvSpPr>
          <p:nvPr/>
        </p:nvSpPr>
        <p:spPr bwMode="auto">
          <a:xfrm>
            <a:off x="5929313" y="1981200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LineItem</a:t>
            </a:r>
          </a:p>
        </p:txBody>
      </p:sp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7351713" y="3886200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</a:t>
            </a:r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1828800" y="34131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</a:t>
            </a:r>
          </a:p>
        </p:txBody>
      </p:sp>
      <p:sp>
        <p:nvSpPr>
          <p:cNvPr id="229392" name="Oval 16"/>
          <p:cNvSpPr>
            <a:spLocks noChangeArrowheads="1"/>
          </p:cNvSpPr>
          <p:nvPr/>
        </p:nvSpPr>
        <p:spPr bwMode="auto">
          <a:xfrm>
            <a:off x="2667000" y="1447800"/>
            <a:ext cx="35814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NationKey       NName</a:t>
            </a:r>
          </a:p>
        </p:txBody>
      </p:sp>
      <p:sp>
        <p:nvSpPr>
          <p:cNvPr id="229394" name="AutoShape 18"/>
          <p:cNvSpPr>
            <a:spLocks noChangeArrowheads="1"/>
          </p:cNvSpPr>
          <p:nvPr/>
        </p:nvSpPr>
        <p:spPr bwMode="auto">
          <a:xfrm>
            <a:off x="6553200" y="685800"/>
            <a:ext cx="2438400" cy="1143000"/>
          </a:xfrm>
          <a:prstGeom prst="wedgeRectCallout">
            <a:avLst>
              <a:gd name="adj1" fmla="val -61329"/>
              <a:gd name="adj2" fmla="val 35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“Nation” is small because it has the equality selection NName = “Canada”</a:t>
            </a: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365125" y="6461125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Nation</a:t>
            </a: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0" y="5727700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σ</a:t>
            </a:r>
            <a:r>
              <a:rPr lang="en-US" sz="2400" baseline="-25000">
                <a:cs typeface="Arial" charset="0"/>
              </a:rPr>
              <a:t>NName=“Canada”</a:t>
            </a:r>
            <a:endParaRPr lang="el-GR" sz="2400">
              <a:cs typeface="Arial" charset="0"/>
            </a:endParaRPr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>
            <a:off x="914400" y="62214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9398" name="Text Box 22"/>
          <p:cNvSpPr txBox="1">
            <a:spLocks noChangeArrowheads="1"/>
          </p:cNvSpPr>
          <p:nvPr/>
        </p:nvSpPr>
        <p:spPr bwMode="auto">
          <a:xfrm>
            <a:off x="152400" y="5688013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229399" name="AutoShape 23"/>
          <p:cNvSpPr>
            <a:spLocks noChangeArrowheads="1"/>
          </p:cNvSpPr>
          <p:nvPr/>
        </p:nvSpPr>
        <p:spPr bwMode="auto">
          <a:xfrm>
            <a:off x="2209800" y="5715000"/>
            <a:ext cx="2133600" cy="1143000"/>
          </a:xfrm>
          <a:prstGeom prst="wedgeRectCallout">
            <a:avLst>
              <a:gd name="adj1" fmla="val -77083"/>
              <a:gd name="adj2" fmla="val 1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Pick a small relation (and its conditions) to start the plan</a:t>
            </a:r>
          </a:p>
        </p:txBody>
      </p:sp>
    </p:spTree>
    <p:extLst>
      <p:ext uri="{BB962C8B-B14F-4D97-AF65-F5344CB8AC3E}">
        <p14:creationId xmlns:p14="http://schemas.microsoft.com/office/powerpoint/2010/main" val="19726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5" grpId="0"/>
      <p:bldP spid="229396" grpId="0"/>
      <p:bldP spid="229397" grpId="0" animBg="1"/>
      <p:bldP spid="229398" grpId="0"/>
      <p:bldP spid="2293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Oval 4"/>
          <p:cNvSpPr>
            <a:spLocks noChangeArrowheads="1"/>
          </p:cNvSpPr>
          <p:nvPr/>
        </p:nvSpPr>
        <p:spPr bwMode="auto">
          <a:xfrm>
            <a:off x="3238500" y="304800"/>
            <a:ext cx="1295400" cy="2590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CName</a:t>
            </a:r>
          </a:p>
          <a:p>
            <a:pPr algn="ctr"/>
            <a:endParaRPr lang="en-US"/>
          </a:p>
          <a:p>
            <a:pPr algn="ctr"/>
            <a:r>
              <a:rPr lang="en-US"/>
              <a:t>CustKey</a:t>
            </a:r>
          </a:p>
        </p:txBody>
      </p:sp>
      <p:sp>
        <p:nvSpPr>
          <p:cNvPr id="230405" name="Oval 5"/>
          <p:cNvSpPr>
            <a:spLocks noChangeArrowheads="1"/>
          </p:cNvSpPr>
          <p:nvPr/>
        </p:nvSpPr>
        <p:spPr bwMode="auto">
          <a:xfrm>
            <a:off x="2705100" y="685800"/>
            <a:ext cx="3581400" cy="4572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NationKey       NName</a:t>
            </a:r>
          </a:p>
        </p:txBody>
      </p:sp>
      <p:sp>
        <p:nvSpPr>
          <p:cNvPr id="230406" name="Oval 6"/>
          <p:cNvSpPr>
            <a:spLocks noChangeArrowheads="1"/>
          </p:cNvSpPr>
          <p:nvPr/>
        </p:nvSpPr>
        <p:spPr bwMode="auto">
          <a:xfrm>
            <a:off x="2705100" y="18288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Status       OrderKey</a:t>
            </a:r>
          </a:p>
        </p:txBody>
      </p:sp>
      <p:sp>
        <p:nvSpPr>
          <p:cNvPr id="230407" name="Oval 7"/>
          <p:cNvSpPr>
            <a:spLocks noChangeArrowheads="1"/>
          </p:cNvSpPr>
          <p:nvPr/>
        </p:nvSpPr>
        <p:spPr bwMode="auto">
          <a:xfrm>
            <a:off x="5753100" y="1524000"/>
            <a:ext cx="12954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Quantity</a:t>
            </a:r>
          </a:p>
          <a:p>
            <a:pPr algn="ctr"/>
            <a:endParaRPr lang="en-US"/>
          </a:p>
          <a:p>
            <a:pPr algn="ctr"/>
            <a:r>
              <a:rPr lang="en-US"/>
              <a:t>PartKey</a:t>
            </a: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2705100" y="3048000"/>
            <a:ext cx="480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SuppKey       PName                   </a:t>
            </a:r>
          </a:p>
        </p:txBody>
      </p:sp>
      <p:sp>
        <p:nvSpPr>
          <p:cNvPr id="230409" name="Oval 9"/>
          <p:cNvSpPr>
            <a:spLocks noChangeArrowheads="1"/>
          </p:cNvSpPr>
          <p:nvPr/>
        </p:nvSpPr>
        <p:spPr bwMode="auto">
          <a:xfrm>
            <a:off x="647700" y="2971800"/>
            <a:ext cx="3962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SName                               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5006975" y="441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Nation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3162300" y="0"/>
            <a:ext cx="1370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Customer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4838700" y="15240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Order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967413" y="1219200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LineItem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7389813" y="3124200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Product</a:t>
            </a: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1866900" y="26511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Supplier</a:t>
            </a:r>
          </a:p>
        </p:txBody>
      </p:sp>
      <p:sp>
        <p:nvSpPr>
          <p:cNvPr id="230416" name="Oval 16"/>
          <p:cNvSpPr>
            <a:spLocks noChangeArrowheads="1"/>
          </p:cNvSpPr>
          <p:nvPr/>
        </p:nvSpPr>
        <p:spPr bwMode="auto">
          <a:xfrm>
            <a:off x="2705100" y="685800"/>
            <a:ext cx="3581400" cy="4572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NationKey       NName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403225" y="6384925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Nation</a:t>
            </a:r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38100" y="5651500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σ</a:t>
            </a:r>
            <a:r>
              <a:rPr lang="en-US" sz="2400" baseline="-25000">
                <a:cs typeface="Arial" charset="0"/>
              </a:rPr>
              <a:t>NName=“Canada”</a:t>
            </a:r>
            <a:endParaRPr lang="el-GR" sz="2400">
              <a:cs typeface="Arial" charset="0"/>
            </a:endParaRPr>
          </a:p>
        </p:txBody>
      </p:sp>
      <p:sp>
        <p:nvSpPr>
          <p:cNvPr id="230419" name="Line 19"/>
          <p:cNvSpPr>
            <a:spLocks noChangeShapeType="1"/>
          </p:cNvSpPr>
          <p:nvPr/>
        </p:nvSpPr>
        <p:spPr bwMode="auto">
          <a:xfrm>
            <a:off x="952500" y="614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0" name="Text Box 20"/>
          <p:cNvSpPr txBox="1">
            <a:spLocks noChangeArrowheads="1"/>
          </p:cNvSpPr>
          <p:nvPr/>
        </p:nvSpPr>
        <p:spPr bwMode="auto">
          <a:xfrm>
            <a:off x="190500" y="5611813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230422" name="AutoShape 22"/>
          <p:cNvSpPr>
            <a:spLocks noChangeArrowheads="1"/>
          </p:cNvSpPr>
          <p:nvPr/>
        </p:nvSpPr>
        <p:spPr bwMode="auto">
          <a:xfrm rot="-5400000">
            <a:off x="1528763" y="47196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3" name="Line 23"/>
          <p:cNvSpPr>
            <a:spLocks noChangeShapeType="1"/>
          </p:cNvSpPr>
          <p:nvPr/>
        </p:nvSpPr>
        <p:spPr bwMode="auto">
          <a:xfrm flipH="1">
            <a:off x="571500" y="5105400"/>
            <a:ext cx="800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1670050" y="4572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0425" name="AutoShape 25"/>
          <p:cNvSpPr>
            <a:spLocks noChangeArrowheads="1"/>
          </p:cNvSpPr>
          <p:nvPr/>
        </p:nvSpPr>
        <p:spPr bwMode="auto">
          <a:xfrm>
            <a:off x="0" y="152400"/>
            <a:ext cx="2362200" cy="2209800"/>
          </a:xfrm>
          <a:prstGeom prst="wedgeRectCallout">
            <a:avLst>
              <a:gd name="adj1" fmla="val 63574"/>
              <a:gd name="adj2" fmla="val -16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Remove small relation (hypergraph reduction) and color as “small” any relation that joins with the removed “small” relation </a:t>
            </a: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1752600" y="6156325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Customer</a:t>
            </a:r>
          </a:p>
        </p:txBody>
      </p:sp>
      <p:sp>
        <p:nvSpPr>
          <p:cNvPr id="230427" name="Line 27"/>
          <p:cNvSpPr>
            <a:spLocks noChangeShapeType="1"/>
          </p:cNvSpPr>
          <p:nvPr/>
        </p:nvSpPr>
        <p:spPr bwMode="auto">
          <a:xfrm>
            <a:off x="1905000" y="5105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8" name="AutoShape 28"/>
          <p:cNvSpPr>
            <a:spLocks noChangeArrowheads="1"/>
          </p:cNvSpPr>
          <p:nvPr/>
        </p:nvSpPr>
        <p:spPr bwMode="auto">
          <a:xfrm>
            <a:off x="3657600" y="4800600"/>
            <a:ext cx="2133600" cy="1828800"/>
          </a:xfrm>
          <a:prstGeom prst="wedgeRectCallout">
            <a:avLst>
              <a:gd name="adj1" fmla="val -80579"/>
              <a:gd name="adj2" fmla="val 34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Pick a small relation (and its conditions if any) and join it with the small relation that has been reduced</a:t>
            </a:r>
          </a:p>
        </p:txBody>
      </p:sp>
    </p:spTree>
    <p:extLst>
      <p:ext uri="{BB962C8B-B14F-4D97-AF65-F5344CB8AC3E}">
        <p14:creationId xmlns:p14="http://schemas.microsoft.com/office/powerpoint/2010/main" val="27468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a bunch of steps…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17525" y="5726113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Nation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1752600" y="5775325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Customer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271838" y="5775325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Order</a:t>
            </a: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4262438" y="5775325"/>
            <a:ext cx="1157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LineItem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5638800" y="5775325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Product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6781800" y="5775325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Supplier</a:t>
            </a:r>
          </a:p>
        </p:txBody>
      </p:sp>
      <p:sp>
        <p:nvSpPr>
          <p:cNvPr id="231434" name="AutoShape 10"/>
          <p:cNvSpPr>
            <a:spLocks noChangeArrowheads="1"/>
          </p:cNvSpPr>
          <p:nvPr/>
        </p:nvSpPr>
        <p:spPr bwMode="auto">
          <a:xfrm rot="-5400000">
            <a:off x="1528763" y="43386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152400" y="4992688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σ</a:t>
            </a:r>
            <a:r>
              <a:rPr lang="en-US" sz="2400" baseline="-25000">
                <a:cs typeface="Arial" charset="0"/>
              </a:rPr>
              <a:t>NName=“Canada”</a:t>
            </a:r>
            <a:endParaRPr lang="el-GR" sz="2400">
              <a:cs typeface="Arial" charset="0"/>
            </a:endParaRPr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 flipH="1">
            <a:off x="1066800" y="4648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8" name="AutoShape 14"/>
          <p:cNvSpPr>
            <a:spLocks noChangeArrowheads="1"/>
          </p:cNvSpPr>
          <p:nvPr/>
        </p:nvSpPr>
        <p:spPr bwMode="auto">
          <a:xfrm rot="-5400000">
            <a:off x="2433638" y="38052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 flipH="1">
            <a:off x="1971675" y="41148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0" name="AutoShape 16"/>
          <p:cNvSpPr>
            <a:spLocks noChangeArrowheads="1"/>
          </p:cNvSpPr>
          <p:nvPr/>
        </p:nvSpPr>
        <p:spPr bwMode="auto">
          <a:xfrm rot="-5400000">
            <a:off x="3281363" y="33480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41" name="Line 17"/>
          <p:cNvSpPr>
            <a:spLocks noChangeShapeType="1"/>
          </p:cNvSpPr>
          <p:nvPr/>
        </p:nvSpPr>
        <p:spPr bwMode="auto">
          <a:xfrm flipH="1">
            <a:off x="2819400" y="36576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2" name="AutoShape 18"/>
          <p:cNvSpPr>
            <a:spLocks noChangeArrowheads="1"/>
          </p:cNvSpPr>
          <p:nvPr/>
        </p:nvSpPr>
        <p:spPr bwMode="auto">
          <a:xfrm rot="-5400000">
            <a:off x="4186238" y="28908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43" name="Line 19"/>
          <p:cNvSpPr>
            <a:spLocks noChangeShapeType="1"/>
          </p:cNvSpPr>
          <p:nvPr/>
        </p:nvSpPr>
        <p:spPr bwMode="auto">
          <a:xfrm flipH="1">
            <a:off x="3724275" y="32004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4" name="AutoShape 20"/>
          <p:cNvSpPr>
            <a:spLocks noChangeArrowheads="1"/>
          </p:cNvSpPr>
          <p:nvPr/>
        </p:nvSpPr>
        <p:spPr bwMode="auto">
          <a:xfrm rot="-5400000">
            <a:off x="5110163" y="2433637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45" name="Line 21"/>
          <p:cNvSpPr>
            <a:spLocks noChangeShapeType="1"/>
          </p:cNvSpPr>
          <p:nvPr/>
        </p:nvSpPr>
        <p:spPr bwMode="auto">
          <a:xfrm flipH="1">
            <a:off x="4648200" y="2743200"/>
            <a:ext cx="5429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>
            <a:off x="1905000" y="4724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7" name="Line 23"/>
          <p:cNvSpPr>
            <a:spLocks noChangeShapeType="1"/>
          </p:cNvSpPr>
          <p:nvPr/>
        </p:nvSpPr>
        <p:spPr bwMode="auto">
          <a:xfrm>
            <a:off x="2743200" y="42672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8" name="Line 24"/>
          <p:cNvSpPr>
            <a:spLocks noChangeShapeType="1"/>
          </p:cNvSpPr>
          <p:nvPr/>
        </p:nvSpPr>
        <p:spPr bwMode="auto">
          <a:xfrm>
            <a:off x="3581400" y="38100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9" name="Line 25"/>
          <p:cNvSpPr>
            <a:spLocks noChangeShapeType="1"/>
          </p:cNvSpPr>
          <p:nvPr/>
        </p:nvSpPr>
        <p:spPr bwMode="auto">
          <a:xfrm>
            <a:off x="4419600" y="3276600"/>
            <a:ext cx="1524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50" name="Line 26"/>
          <p:cNvSpPr>
            <a:spLocks noChangeShapeType="1"/>
          </p:cNvSpPr>
          <p:nvPr/>
        </p:nvSpPr>
        <p:spPr bwMode="auto">
          <a:xfrm>
            <a:off x="5410200" y="2743200"/>
            <a:ext cx="18288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51" name="Line 27"/>
          <p:cNvSpPr>
            <a:spLocks noChangeShapeType="1"/>
          </p:cNvSpPr>
          <p:nvPr/>
        </p:nvSpPr>
        <p:spPr bwMode="auto">
          <a:xfrm>
            <a:off x="5181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52" name="Text Box 28"/>
          <p:cNvSpPr txBox="1">
            <a:spLocks noChangeArrowheads="1"/>
          </p:cNvSpPr>
          <p:nvPr/>
        </p:nvSpPr>
        <p:spPr bwMode="auto">
          <a:xfrm>
            <a:off x="5029200" y="18288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>
                <a:cs typeface="Arial" charset="0"/>
              </a:rPr>
              <a:t>π</a:t>
            </a:r>
            <a:r>
              <a:rPr lang="en-US" sz="2400" baseline="-25000">
                <a:cs typeface="Arial" charset="0"/>
              </a:rPr>
              <a:t>SName</a:t>
            </a:r>
            <a:endParaRPr lang="el-GR" sz="2400">
              <a:cs typeface="Arial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676400" y="5562600"/>
            <a:ext cx="5105400" cy="431800"/>
            <a:chOff x="1056" y="3936"/>
            <a:chExt cx="3216" cy="272"/>
          </a:xfrm>
        </p:grpSpPr>
        <p:sp>
          <p:nvSpPr>
            <p:cNvPr id="231455" name="Line 31"/>
            <p:cNvSpPr>
              <a:spLocks noChangeShapeType="1"/>
            </p:cNvSpPr>
            <p:nvPr/>
          </p:nvSpPr>
          <p:spPr bwMode="auto">
            <a:xfrm>
              <a:off x="1056" y="393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56" name="Line 32"/>
            <p:cNvSpPr>
              <a:spLocks noChangeShapeType="1"/>
            </p:cNvSpPr>
            <p:nvPr/>
          </p:nvSpPr>
          <p:spPr bwMode="auto">
            <a:xfrm>
              <a:off x="1920" y="41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57" name="Line 33"/>
            <p:cNvSpPr>
              <a:spLocks noChangeShapeType="1"/>
            </p:cNvSpPr>
            <p:nvPr/>
          </p:nvSpPr>
          <p:spPr bwMode="auto">
            <a:xfrm>
              <a:off x="2592" y="41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58" name="Line 34"/>
            <p:cNvSpPr>
              <a:spLocks noChangeShapeType="1"/>
            </p:cNvSpPr>
            <p:nvPr/>
          </p:nvSpPr>
          <p:spPr bwMode="auto">
            <a:xfrm>
              <a:off x="3408" y="4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59" name="Line 35"/>
            <p:cNvSpPr>
              <a:spLocks noChangeShapeType="1"/>
            </p:cNvSpPr>
            <p:nvPr/>
          </p:nvSpPr>
          <p:spPr bwMode="auto">
            <a:xfrm flipV="1">
              <a:off x="3984" y="412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1670050" y="4191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1461" name="Text Box 37"/>
          <p:cNvSpPr txBox="1">
            <a:spLocks noChangeArrowheads="1"/>
          </p:cNvSpPr>
          <p:nvPr/>
        </p:nvSpPr>
        <p:spPr bwMode="auto">
          <a:xfrm>
            <a:off x="2514600" y="3657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1462" name="Text Box 38"/>
          <p:cNvSpPr txBox="1">
            <a:spLocks noChangeArrowheads="1"/>
          </p:cNvSpPr>
          <p:nvPr/>
        </p:nvSpPr>
        <p:spPr bwMode="auto">
          <a:xfrm>
            <a:off x="3352800" y="3200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1463" name="Text Box 39"/>
          <p:cNvSpPr txBox="1">
            <a:spLocks noChangeArrowheads="1"/>
          </p:cNvSpPr>
          <p:nvPr/>
        </p:nvSpPr>
        <p:spPr bwMode="auto">
          <a:xfrm>
            <a:off x="4267200" y="2743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1464" name="Text Box 40"/>
          <p:cNvSpPr txBox="1">
            <a:spLocks noChangeArrowheads="1"/>
          </p:cNvSpPr>
          <p:nvPr/>
        </p:nvSpPr>
        <p:spPr bwMode="auto">
          <a:xfrm>
            <a:off x="51816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RI</a:t>
            </a:r>
          </a:p>
        </p:txBody>
      </p:sp>
      <p:sp>
        <p:nvSpPr>
          <p:cNvPr id="231465" name="Text Box 41"/>
          <p:cNvSpPr txBox="1">
            <a:spLocks noChangeArrowheads="1"/>
          </p:cNvSpPr>
          <p:nvPr/>
        </p:nvSpPr>
        <p:spPr bwMode="auto">
          <a:xfrm>
            <a:off x="304800" y="49530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7927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Multiple Instances of Each Relation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71450" y="1371600"/>
            <a:ext cx="69786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SELECT S.SName</a:t>
            </a:r>
          </a:p>
          <a:p>
            <a:r>
              <a:rPr lang="en-US"/>
              <a:t>FROM Nation, Customer, Order, LineItem L, Product P, Supplier S,</a:t>
            </a:r>
          </a:p>
          <a:p>
            <a:r>
              <a:rPr lang="en-US"/>
              <a:t>		 LineItem LE, Product PE, Supplier Enron</a:t>
            </a:r>
          </a:p>
          <a:p>
            <a:r>
              <a:rPr lang="en-US"/>
              <a:t>WHERE Nation.NationKey = Cuctomer.NationKey</a:t>
            </a:r>
          </a:p>
          <a:p>
            <a:r>
              <a:rPr lang="en-US"/>
              <a:t>	AND Customer.CustKey = Order.CustKey</a:t>
            </a:r>
          </a:p>
          <a:p>
            <a:r>
              <a:rPr lang="en-US"/>
              <a:t>	AND Order.OrderKey=L.OrderKey</a:t>
            </a:r>
          </a:p>
          <a:p>
            <a:r>
              <a:rPr lang="en-US"/>
              <a:t>	AND L.PartKey= P.Partkey</a:t>
            </a:r>
          </a:p>
          <a:p>
            <a:r>
              <a:rPr lang="en-US"/>
              <a:t>	AND P.Suppkey = S.SuppKey</a:t>
            </a:r>
          </a:p>
          <a:p>
            <a:r>
              <a:rPr lang="en-US"/>
              <a:t>	AND Order.OrderKey=LE.OrderKey</a:t>
            </a:r>
          </a:p>
          <a:p>
            <a:r>
              <a:rPr lang="en-US"/>
              <a:t>	AND LE.PartKey= PE.Partkey</a:t>
            </a:r>
          </a:p>
          <a:p>
            <a:r>
              <a:rPr lang="en-US"/>
              <a:t>	AND PE.Suppkey = Enron.SuppKey</a:t>
            </a:r>
          </a:p>
          <a:p>
            <a:r>
              <a:rPr lang="en-US"/>
              <a:t>	AND Enron.Sname = “Enron”</a:t>
            </a:r>
          </a:p>
          <a:p>
            <a:r>
              <a:rPr lang="en-US"/>
              <a:t>	AND NName = “Cayman”</a:t>
            </a:r>
          </a:p>
        </p:txBody>
      </p:sp>
      <p:sp>
        <p:nvSpPr>
          <p:cNvPr id="227334" name="AutoShape 6"/>
          <p:cNvSpPr>
            <a:spLocks noChangeArrowheads="1"/>
          </p:cNvSpPr>
          <p:nvPr/>
        </p:nvSpPr>
        <p:spPr bwMode="auto">
          <a:xfrm>
            <a:off x="7239000" y="1447800"/>
            <a:ext cx="1752600" cy="4191000"/>
          </a:xfrm>
          <a:prstGeom prst="wedgeRectCallout">
            <a:avLst>
              <a:gd name="adj1" fmla="val -124639"/>
              <a:gd name="adj2" fmla="val 199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Comic Sans MS" pitchFamily="66" charset="0"/>
              </a:rPr>
              <a:t>Find the names of suppliers whose products appear in an order made by a customer who is in Cayman Islands and an Enron product appears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2287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On-screen Show (4:3)</PresentationFormat>
  <Paragraphs>293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Arranging the Join Order: the Wong-Youssefi algorithm (INGRES)</vt:lpstr>
      <vt:lpstr>Challenges with Large Natural Join Expressions</vt:lpstr>
      <vt:lpstr>Multiple Possible Orders</vt:lpstr>
      <vt:lpstr>Wong-Yussefi algorithm assumptions and objectives</vt:lpstr>
      <vt:lpstr>Hypergraphs</vt:lpstr>
      <vt:lpstr>Small Relations/Hypergraph Reduction</vt:lpstr>
      <vt:lpstr>PowerPoint Presentation</vt:lpstr>
      <vt:lpstr>After a bunch of steps…</vt:lpstr>
      <vt:lpstr>Multiple Instances of Each Relation</vt:lpstr>
      <vt:lpstr>Multiple Instances of Each Relation</vt:lpstr>
      <vt:lpstr>Multiple choices are possible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Arranging the Join Order: the Wong-Youssefi algorithm (INGRES)</dc:title>
  <dc:creator>Yannis</dc:creator>
  <cp:lastModifiedBy>Yannis</cp:lastModifiedBy>
  <cp:revision>1</cp:revision>
  <dcterms:created xsi:type="dcterms:W3CDTF">2014-02-22T06:58:49Z</dcterms:created>
  <dcterms:modified xsi:type="dcterms:W3CDTF">2014-02-22T06:59:43Z</dcterms:modified>
</cp:coreProperties>
</file>