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5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FAC3A-CDEF-44C8-AED2-76EAE2F299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2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FC521-A305-4A19-8DB8-010FF071425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6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09538"/>
            <a:ext cx="1943100" cy="5843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09538"/>
            <a:ext cx="5676900" cy="5843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E2B51-6E37-454B-8D38-9CA535C10C5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262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953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38325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38325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EC360-024C-41C4-A6F6-1B1A782F0AD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786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953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38325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971925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6F8E3-7C82-4250-AF58-9A58689CD21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673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953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38325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838325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A14B9-DB7E-4E94-9755-1CC031B8C9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2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E5014-B6A5-44FA-91A7-5B10EB23DC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72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322A0-CEBD-433D-93AF-80675534BDA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18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3832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3832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CCF39-E62A-4277-A2E2-B7D0C14126D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7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2FA9E-3FB8-4475-B18F-8BA175BAC5A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3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BB2EF-41E5-4FD9-A581-2B1BF13AF4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85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A8A1A-8DFE-4DD3-BBC0-D6B56E4C849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11043-7760-46CC-B8E0-74CC9B0C38F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46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DFEDB-F66C-4D69-B924-2C640456277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5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095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38325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B87A61-8138-408B-882D-70AC5E910AD4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3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A900CC7-1D5D-46F2-92E1-C8654397A99C}" type="slidenum">
              <a:rPr lang="en-US" altLang="en-US" sz="1400" smtClean="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533400"/>
            <a:ext cx="7772400" cy="59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(a) Insert key = 32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146925" y="5445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</a:rPr>
              <a:t>n=3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 rot="-5400000">
            <a:off x="1219200" y="40005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3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5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 rot="-5400000">
            <a:off x="3200400" y="40005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30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31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2400300" y="4419600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13335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17145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20955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3683000" y="502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340100" y="50165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4381500" y="4495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 rot="-5400000">
            <a:off x="2324100" y="2590800"/>
            <a:ext cx="7620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46095" name="Rectangle 15"/>
          <p:cNvSpPr>
            <a:spLocks noChangeArrowheads="1"/>
          </p:cNvSpPr>
          <p:nvPr/>
        </p:nvSpPr>
        <p:spPr bwMode="auto">
          <a:xfrm rot="-5400000">
            <a:off x="3581400" y="12573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 flipH="1">
            <a:off x="29337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>
            <a:off x="4533900" y="2133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 flipH="1">
            <a:off x="1943100" y="3429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>
            <a:off x="3086100" y="3352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887788" y="4529138"/>
            <a:ext cx="457200" cy="957262"/>
            <a:chOff x="2449" y="2853"/>
            <a:chExt cx="288" cy="603"/>
          </a:xfrm>
        </p:grpSpPr>
        <p:sp>
          <p:nvSpPr>
            <p:cNvPr id="46101" name="Text Box 20"/>
            <p:cNvSpPr txBox="1">
              <a:spLocks noChangeArrowheads="1"/>
            </p:cNvSpPr>
            <p:nvPr/>
          </p:nvSpPr>
          <p:spPr bwMode="auto">
            <a:xfrm rot="-5400000">
              <a:off x="2430" y="2872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FF0000"/>
                  </a:solidFill>
                </a:rPr>
                <a:t>32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6102" name="Line 21"/>
            <p:cNvSpPr>
              <a:spLocks noChangeShapeType="1"/>
            </p:cNvSpPr>
            <p:nvPr/>
          </p:nvSpPr>
          <p:spPr bwMode="auto">
            <a:xfrm>
              <a:off x="2592" y="3176"/>
              <a:ext cx="0" cy="2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31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F9E89D0-88A1-41AA-8681-BBCAB2FF1D04}" type="slidenum">
              <a:rPr lang="en-US" altLang="en-US" sz="1400" smtClean="0"/>
              <a:pPr eaLnBrk="1" hangingPunct="1"/>
              <a:t>10</a:t>
            </a:fld>
            <a:endParaRPr lang="en-US" altLang="en-US" sz="1400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239713" y="293688"/>
            <a:ext cx="8316912" cy="1143000"/>
          </a:xfrm>
        </p:spPr>
        <p:txBody>
          <a:bodyPr/>
          <a:lstStyle/>
          <a:p>
            <a:pPr algn="l" eaLnBrk="1" hangingPunct="1"/>
            <a:r>
              <a:rPr lang="en-US" altLang="en-US" sz="3600" u="sng" smtClean="0"/>
              <a:t>Example:</a:t>
            </a:r>
            <a:r>
              <a:rPr lang="en-US" altLang="en-US" sz="3600" smtClean="0"/>
              <a:t> h(k) is 4 bits; 2 keys/bucket</a:t>
            </a:r>
            <a:endParaRPr lang="en-US" altLang="en-US" sz="3600" u="sng" smtClean="0"/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881188"/>
            <a:ext cx="784225" cy="5667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i="1" smtClean="0"/>
              <a:t>i</a:t>
            </a:r>
            <a:r>
              <a:rPr lang="en-US" altLang="en-US" sz="2800" smtClean="0"/>
              <a:t> =</a:t>
            </a:r>
            <a:endParaRPr lang="en-US" altLang="en-US" smtClean="0"/>
          </a:p>
        </p:txBody>
      </p:sp>
      <p:sp>
        <p:nvSpPr>
          <p:cNvPr id="73733" name="Line 4"/>
          <p:cNvSpPr>
            <a:spLocks noChangeShapeType="1"/>
          </p:cNvSpPr>
          <p:nvPr/>
        </p:nvSpPr>
        <p:spPr bwMode="auto">
          <a:xfrm>
            <a:off x="1230313" y="27749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Rectangle 5"/>
          <p:cNvSpPr>
            <a:spLocks noChangeArrowheads="1"/>
          </p:cNvSpPr>
          <p:nvPr/>
        </p:nvSpPr>
        <p:spPr bwMode="auto">
          <a:xfrm>
            <a:off x="1230313" y="231775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35" name="Rectangle 6"/>
          <p:cNvSpPr>
            <a:spLocks noChangeArrowheads="1"/>
          </p:cNvSpPr>
          <p:nvPr/>
        </p:nvSpPr>
        <p:spPr bwMode="auto">
          <a:xfrm>
            <a:off x="1230313" y="201295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</a:t>
            </a:r>
          </a:p>
        </p:txBody>
      </p:sp>
      <p:sp>
        <p:nvSpPr>
          <p:cNvPr id="73736" name="Rectangle 7"/>
          <p:cNvSpPr>
            <a:spLocks noChangeArrowheads="1"/>
          </p:cNvSpPr>
          <p:nvPr/>
        </p:nvSpPr>
        <p:spPr bwMode="auto">
          <a:xfrm>
            <a:off x="3059113" y="186055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lnSpc>
                <a:spcPct val="40000"/>
              </a:lnSpc>
            </a:pPr>
            <a:endParaRPr lang="en-US" altLang="en-US" sz="2400"/>
          </a:p>
        </p:txBody>
      </p:sp>
      <p:sp>
        <p:nvSpPr>
          <p:cNvPr id="73737" name="Rectangle 8"/>
          <p:cNvSpPr>
            <a:spLocks noChangeArrowheads="1"/>
          </p:cNvSpPr>
          <p:nvPr/>
        </p:nvSpPr>
        <p:spPr bwMode="auto">
          <a:xfrm>
            <a:off x="3059113" y="155575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</a:t>
            </a:r>
          </a:p>
        </p:txBody>
      </p:sp>
      <p:grpSp>
        <p:nvGrpSpPr>
          <p:cNvPr id="73738" name="Group 9"/>
          <p:cNvGrpSpPr>
            <a:grpSpLocks/>
          </p:cNvGrpSpPr>
          <p:nvPr/>
        </p:nvGrpSpPr>
        <p:grpSpPr bwMode="auto">
          <a:xfrm>
            <a:off x="3059113" y="3232150"/>
            <a:ext cx="914400" cy="1219200"/>
            <a:chOff x="912" y="1776"/>
            <a:chExt cx="576" cy="768"/>
          </a:xfrm>
        </p:grpSpPr>
        <p:sp>
          <p:nvSpPr>
            <p:cNvPr id="73775" name="Rectangle 10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776" name="Rectangle 11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1</a:t>
              </a:r>
            </a:p>
          </p:txBody>
        </p:sp>
      </p:grpSp>
      <p:sp>
        <p:nvSpPr>
          <p:cNvPr id="73739" name="Line 12"/>
          <p:cNvSpPr>
            <a:spLocks noChangeShapeType="1"/>
          </p:cNvSpPr>
          <p:nvPr/>
        </p:nvSpPr>
        <p:spPr bwMode="auto">
          <a:xfrm>
            <a:off x="1230313" y="27749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0" name="Line 13"/>
          <p:cNvSpPr>
            <a:spLocks noChangeShapeType="1"/>
          </p:cNvSpPr>
          <p:nvPr/>
        </p:nvSpPr>
        <p:spPr bwMode="auto">
          <a:xfrm>
            <a:off x="3059113" y="23177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1" name="Line 14"/>
          <p:cNvSpPr>
            <a:spLocks noChangeShapeType="1"/>
          </p:cNvSpPr>
          <p:nvPr/>
        </p:nvSpPr>
        <p:spPr bwMode="auto">
          <a:xfrm>
            <a:off x="3059113" y="39941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2" name="Text Box 15"/>
          <p:cNvSpPr txBox="1">
            <a:spLocks noChangeArrowheads="1"/>
          </p:cNvSpPr>
          <p:nvPr/>
        </p:nvSpPr>
        <p:spPr bwMode="auto">
          <a:xfrm>
            <a:off x="3094038" y="18986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0001</a:t>
            </a:r>
            <a:endParaRPr lang="en-US" altLang="en-US"/>
          </a:p>
        </p:txBody>
      </p:sp>
      <p:sp>
        <p:nvSpPr>
          <p:cNvPr id="73743" name="Text Box 16"/>
          <p:cNvSpPr txBox="1">
            <a:spLocks noChangeArrowheads="1"/>
          </p:cNvSpPr>
          <p:nvPr/>
        </p:nvSpPr>
        <p:spPr bwMode="auto">
          <a:xfrm>
            <a:off x="3059113" y="35369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1001</a:t>
            </a:r>
            <a:endParaRPr lang="en-US" altLang="en-US"/>
          </a:p>
        </p:txBody>
      </p:sp>
      <p:sp>
        <p:nvSpPr>
          <p:cNvPr id="73744" name="Text Box 17"/>
          <p:cNvSpPr txBox="1">
            <a:spLocks noChangeArrowheads="1"/>
          </p:cNvSpPr>
          <p:nvPr/>
        </p:nvSpPr>
        <p:spPr bwMode="auto">
          <a:xfrm>
            <a:off x="3059113" y="39941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1100</a:t>
            </a:r>
            <a:endParaRPr lang="en-US" altLang="en-US"/>
          </a:p>
        </p:txBody>
      </p:sp>
      <p:sp>
        <p:nvSpPr>
          <p:cNvPr id="73745" name="Line 18"/>
          <p:cNvSpPr>
            <a:spLocks noChangeShapeType="1"/>
          </p:cNvSpPr>
          <p:nvPr/>
        </p:nvSpPr>
        <p:spPr bwMode="auto">
          <a:xfrm flipV="1">
            <a:off x="1916113" y="193675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6" name="Line 19"/>
          <p:cNvSpPr>
            <a:spLocks noChangeShapeType="1"/>
          </p:cNvSpPr>
          <p:nvPr/>
        </p:nvSpPr>
        <p:spPr bwMode="auto">
          <a:xfrm>
            <a:off x="1916113" y="292735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56" name="Rectangle 20"/>
          <p:cNvSpPr>
            <a:spLocks noChangeArrowheads="1"/>
          </p:cNvSpPr>
          <p:nvPr/>
        </p:nvSpPr>
        <p:spPr bwMode="auto">
          <a:xfrm>
            <a:off x="153988" y="4919663"/>
            <a:ext cx="229711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FF0000"/>
                </a:solidFill>
              </a:rPr>
              <a:t>Insert 1010</a:t>
            </a:r>
            <a:endParaRPr lang="en-US" altLang="en-US" u="sng">
              <a:solidFill>
                <a:schemeClr val="tx2"/>
              </a:solidFill>
            </a:endParaRP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255838" y="3971925"/>
            <a:ext cx="1739900" cy="2025650"/>
            <a:chOff x="1421" y="2502"/>
            <a:chExt cx="1096" cy="1276"/>
          </a:xfrm>
        </p:grpSpPr>
        <p:grpSp>
          <p:nvGrpSpPr>
            <p:cNvPr id="73768" name="Group 22"/>
            <p:cNvGrpSpPr>
              <a:grpSpLocks/>
            </p:cNvGrpSpPr>
            <p:nvPr/>
          </p:nvGrpSpPr>
          <p:grpSpPr bwMode="auto">
            <a:xfrm>
              <a:off x="1941" y="3010"/>
              <a:ext cx="576" cy="768"/>
              <a:chOff x="912" y="1776"/>
              <a:chExt cx="576" cy="768"/>
            </a:xfrm>
          </p:grpSpPr>
          <p:sp>
            <p:nvSpPr>
              <p:cNvPr id="73773" name="Rectangle 23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576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3774" name="Rectangle 24"/>
              <p:cNvSpPr>
                <a:spLocks noChangeArrowheads="1"/>
              </p:cNvSpPr>
              <p:nvPr/>
            </p:nvSpPr>
            <p:spPr bwMode="auto">
              <a:xfrm>
                <a:off x="912" y="1776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>
                    <a:solidFill>
                      <a:srgbClr val="FF0000"/>
                    </a:solidFill>
                  </a:rPr>
                  <a:t>1</a:t>
                </a:r>
                <a:endParaRPr lang="en-US" altLang="en-US" sz="2400"/>
              </a:p>
            </p:txBody>
          </p:sp>
        </p:grpSp>
        <p:sp>
          <p:nvSpPr>
            <p:cNvPr id="73769" name="Line 25"/>
            <p:cNvSpPr>
              <a:spLocks noChangeShapeType="1"/>
            </p:cNvSpPr>
            <p:nvPr/>
          </p:nvSpPr>
          <p:spPr bwMode="auto">
            <a:xfrm>
              <a:off x="1941" y="3490"/>
              <a:ext cx="57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70" name="Text Box 26"/>
            <p:cNvSpPr txBox="1">
              <a:spLocks noChangeArrowheads="1"/>
            </p:cNvSpPr>
            <p:nvPr/>
          </p:nvSpPr>
          <p:spPr bwMode="auto">
            <a:xfrm>
              <a:off x="1941" y="3202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>
                  <a:solidFill>
                    <a:srgbClr val="FF0000"/>
                  </a:solidFill>
                </a:rPr>
                <a:t>1100</a:t>
              </a:r>
              <a:endParaRPr lang="en-US" altLang="en-US"/>
            </a:p>
          </p:txBody>
        </p:sp>
        <p:sp>
          <p:nvSpPr>
            <p:cNvPr id="73771" name="Freeform 27"/>
            <p:cNvSpPr>
              <a:spLocks/>
            </p:cNvSpPr>
            <p:nvPr/>
          </p:nvSpPr>
          <p:spPr bwMode="auto">
            <a:xfrm>
              <a:off x="1899" y="2627"/>
              <a:ext cx="556" cy="88"/>
            </a:xfrm>
            <a:custGeom>
              <a:avLst/>
              <a:gdLst>
                <a:gd name="T0" fmla="*/ 0 w 556"/>
                <a:gd name="T1" fmla="*/ 88 h 88"/>
                <a:gd name="T2" fmla="*/ 240 w 556"/>
                <a:gd name="T3" fmla="*/ 54 h 88"/>
                <a:gd name="T4" fmla="*/ 556 w 556"/>
                <a:gd name="T5" fmla="*/ 6 h 88"/>
                <a:gd name="T6" fmla="*/ 0 60000 65536"/>
                <a:gd name="T7" fmla="*/ 0 60000 65536"/>
                <a:gd name="T8" fmla="*/ 0 60000 65536"/>
                <a:gd name="T9" fmla="*/ 0 w 556"/>
                <a:gd name="T10" fmla="*/ 0 h 88"/>
                <a:gd name="T11" fmla="*/ 556 w 556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6" h="88">
                  <a:moveTo>
                    <a:pt x="0" y="88"/>
                  </a:moveTo>
                  <a:cubicBezTo>
                    <a:pt x="102" y="83"/>
                    <a:pt x="150" y="73"/>
                    <a:pt x="240" y="54"/>
                  </a:cubicBezTo>
                  <a:cubicBezTo>
                    <a:pt x="320" y="0"/>
                    <a:pt x="469" y="6"/>
                    <a:pt x="556" y="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72" name="Text Box 28"/>
            <p:cNvSpPr txBox="1">
              <a:spLocks noChangeArrowheads="1"/>
            </p:cNvSpPr>
            <p:nvPr/>
          </p:nvSpPr>
          <p:spPr bwMode="auto">
            <a:xfrm>
              <a:off x="1421" y="2502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rgbClr val="FF0000"/>
                  </a:solidFill>
                </a:rPr>
                <a:t>1010</a:t>
              </a:r>
              <a:endParaRPr lang="en-US" altLang="en-US" sz="2400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11175" y="1228725"/>
            <a:ext cx="7375525" cy="3963988"/>
            <a:chOff x="322" y="774"/>
            <a:chExt cx="4646" cy="2497"/>
          </a:xfrm>
        </p:grpSpPr>
        <p:sp>
          <p:nvSpPr>
            <p:cNvPr id="73750" name="Text Box 30"/>
            <p:cNvSpPr txBox="1">
              <a:spLocks noChangeArrowheads="1"/>
            </p:cNvSpPr>
            <p:nvPr/>
          </p:nvSpPr>
          <p:spPr bwMode="auto">
            <a:xfrm>
              <a:off x="3678" y="2904"/>
              <a:ext cx="1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</a:rPr>
                <a:t>New directory</a:t>
              </a:r>
              <a:endParaRPr lang="en-US" altLang="en-US" sz="2400"/>
            </a:p>
          </p:txBody>
        </p:sp>
        <p:sp>
          <p:nvSpPr>
            <p:cNvPr id="73751" name="Rectangle 31"/>
            <p:cNvSpPr>
              <a:spLocks noChangeArrowheads="1"/>
            </p:cNvSpPr>
            <p:nvPr/>
          </p:nvSpPr>
          <p:spPr bwMode="auto">
            <a:xfrm>
              <a:off x="3840" y="1056"/>
              <a:ext cx="816" cy="1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752" name="Rectangle 32"/>
            <p:cNvSpPr>
              <a:spLocks noChangeArrowheads="1"/>
            </p:cNvSpPr>
            <p:nvPr/>
          </p:nvSpPr>
          <p:spPr bwMode="auto">
            <a:xfrm>
              <a:off x="3840" y="86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2"/>
                  </a:solidFill>
                </a:rPr>
                <a:t>2</a:t>
              </a:r>
              <a:endParaRPr lang="en-US" altLang="en-US" sz="2400"/>
            </a:p>
          </p:txBody>
        </p:sp>
        <p:sp>
          <p:nvSpPr>
            <p:cNvPr id="73753" name="Text Box 33"/>
            <p:cNvSpPr txBox="1">
              <a:spLocks noChangeArrowheads="1"/>
            </p:cNvSpPr>
            <p:nvPr/>
          </p:nvSpPr>
          <p:spPr bwMode="auto">
            <a:xfrm>
              <a:off x="4656" y="1104"/>
              <a:ext cx="290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00</a:t>
              </a:r>
            </a:p>
            <a:p>
              <a:pPr algn="ctr" eaLnBrk="1" hangingPunct="1">
                <a:lnSpc>
                  <a:spcPct val="140000"/>
                </a:lnSpc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01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10</a:t>
              </a:r>
            </a:p>
            <a:p>
              <a:pPr algn="ctr" eaLnBrk="1" hangingPunct="1">
                <a:lnSpc>
                  <a:spcPct val="160000"/>
                </a:lnSpc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11</a:t>
              </a:r>
              <a:endParaRPr lang="en-US" altLang="en-US" sz="2000"/>
            </a:p>
          </p:txBody>
        </p:sp>
        <p:sp>
          <p:nvSpPr>
            <p:cNvPr id="73754" name="Line 34"/>
            <p:cNvSpPr>
              <a:spLocks noChangeShapeType="1"/>
            </p:cNvSpPr>
            <p:nvPr/>
          </p:nvSpPr>
          <p:spPr bwMode="auto">
            <a:xfrm flipH="1">
              <a:off x="2530" y="1221"/>
              <a:ext cx="1468" cy="4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5" name="Line 35"/>
            <p:cNvSpPr>
              <a:spLocks noChangeShapeType="1"/>
            </p:cNvSpPr>
            <p:nvPr/>
          </p:nvSpPr>
          <p:spPr bwMode="auto">
            <a:xfrm flipH="1" flipV="1">
              <a:off x="2523" y="1337"/>
              <a:ext cx="1475" cy="2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6" name="Line 36"/>
            <p:cNvSpPr>
              <a:spLocks noChangeShapeType="1"/>
            </p:cNvSpPr>
            <p:nvPr/>
          </p:nvSpPr>
          <p:spPr bwMode="auto">
            <a:xfrm flipH="1">
              <a:off x="2530" y="1968"/>
              <a:ext cx="1454" cy="34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7" name="Line 37"/>
            <p:cNvSpPr>
              <a:spLocks noChangeShapeType="1"/>
            </p:cNvSpPr>
            <p:nvPr/>
          </p:nvSpPr>
          <p:spPr bwMode="auto">
            <a:xfrm flipH="1">
              <a:off x="2544" y="2379"/>
              <a:ext cx="1433" cy="89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8" name="Rectangle 38"/>
            <p:cNvSpPr>
              <a:spLocks noChangeArrowheads="1"/>
            </p:cNvSpPr>
            <p:nvPr/>
          </p:nvSpPr>
          <p:spPr bwMode="auto">
            <a:xfrm>
              <a:off x="3463" y="774"/>
              <a:ext cx="494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800" i="1">
                  <a:solidFill>
                    <a:schemeClr val="accent2"/>
                  </a:solidFill>
                </a:rPr>
                <a:t>i</a:t>
              </a:r>
              <a:r>
                <a:rPr lang="en-US" altLang="en-US" sz="2800">
                  <a:solidFill>
                    <a:schemeClr val="accent2"/>
                  </a:solidFill>
                </a:rPr>
                <a:t> =</a:t>
              </a:r>
              <a:endParaRPr lang="en-US" altLang="en-US" sz="3200"/>
            </a:p>
          </p:txBody>
        </p:sp>
        <p:sp>
          <p:nvSpPr>
            <p:cNvPr id="73759" name="Freeform 39"/>
            <p:cNvSpPr>
              <a:spLocks/>
            </p:cNvSpPr>
            <p:nvPr/>
          </p:nvSpPr>
          <p:spPr bwMode="auto">
            <a:xfrm>
              <a:off x="1893" y="2071"/>
              <a:ext cx="267" cy="144"/>
            </a:xfrm>
            <a:custGeom>
              <a:avLst/>
              <a:gdLst>
                <a:gd name="T0" fmla="*/ 0 w 267"/>
                <a:gd name="T1" fmla="*/ 144 h 144"/>
                <a:gd name="T2" fmla="*/ 157 w 267"/>
                <a:gd name="T3" fmla="*/ 48 h 144"/>
                <a:gd name="T4" fmla="*/ 212 w 267"/>
                <a:gd name="T5" fmla="*/ 20 h 144"/>
                <a:gd name="T6" fmla="*/ 246 w 267"/>
                <a:gd name="T7" fmla="*/ 7 h 144"/>
                <a:gd name="T8" fmla="*/ 267 w 267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7"/>
                <a:gd name="T16" fmla="*/ 0 h 144"/>
                <a:gd name="T17" fmla="*/ 267 w 26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7" h="144">
                  <a:moveTo>
                    <a:pt x="0" y="144"/>
                  </a:moveTo>
                  <a:cubicBezTo>
                    <a:pt x="40" y="102"/>
                    <a:pt x="101" y="63"/>
                    <a:pt x="157" y="48"/>
                  </a:cubicBezTo>
                  <a:cubicBezTo>
                    <a:pt x="200" y="16"/>
                    <a:pt x="167" y="35"/>
                    <a:pt x="212" y="20"/>
                  </a:cubicBezTo>
                  <a:cubicBezTo>
                    <a:pt x="224" y="16"/>
                    <a:pt x="235" y="11"/>
                    <a:pt x="246" y="7"/>
                  </a:cubicBezTo>
                  <a:cubicBezTo>
                    <a:pt x="253" y="4"/>
                    <a:pt x="267" y="0"/>
                    <a:pt x="267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0" name="Freeform 40"/>
            <p:cNvSpPr>
              <a:spLocks/>
            </p:cNvSpPr>
            <p:nvPr/>
          </p:nvSpPr>
          <p:spPr bwMode="auto">
            <a:xfrm>
              <a:off x="1914" y="3051"/>
              <a:ext cx="267" cy="144"/>
            </a:xfrm>
            <a:custGeom>
              <a:avLst/>
              <a:gdLst>
                <a:gd name="T0" fmla="*/ 0 w 267"/>
                <a:gd name="T1" fmla="*/ 144 h 144"/>
                <a:gd name="T2" fmla="*/ 157 w 267"/>
                <a:gd name="T3" fmla="*/ 48 h 144"/>
                <a:gd name="T4" fmla="*/ 212 w 267"/>
                <a:gd name="T5" fmla="*/ 20 h 144"/>
                <a:gd name="T6" fmla="*/ 246 w 267"/>
                <a:gd name="T7" fmla="*/ 7 h 144"/>
                <a:gd name="T8" fmla="*/ 267 w 267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7"/>
                <a:gd name="T16" fmla="*/ 0 h 144"/>
                <a:gd name="T17" fmla="*/ 267 w 26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7" h="144">
                  <a:moveTo>
                    <a:pt x="0" y="144"/>
                  </a:moveTo>
                  <a:cubicBezTo>
                    <a:pt x="40" y="102"/>
                    <a:pt x="101" y="63"/>
                    <a:pt x="157" y="48"/>
                  </a:cubicBezTo>
                  <a:cubicBezTo>
                    <a:pt x="200" y="16"/>
                    <a:pt x="167" y="35"/>
                    <a:pt x="212" y="20"/>
                  </a:cubicBezTo>
                  <a:cubicBezTo>
                    <a:pt x="224" y="16"/>
                    <a:pt x="235" y="11"/>
                    <a:pt x="246" y="7"/>
                  </a:cubicBezTo>
                  <a:cubicBezTo>
                    <a:pt x="253" y="4"/>
                    <a:pt x="267" y="0"/>
                    <a:pt x="267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1" name="Text Box 41"/>
            <p:cNvSpPr txBox="1">
              <a:spLocks noChangeArrowheads="1"/>
            </p:cNvSpPr>
            <p:nvPr/>
          </p:nvSpPr>
          <p:spPr bwMode="auto">
            <a:xfrm>
              <a:off x="2132" y="2949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2"/>
                  </a:solidFill>
                </a:rPr>
                <a:t>2</a:t>
              </a:r>
              <a:endParaRPr lang="en-US" altLang="en-US" sz="2400"/>
            </a:p>
          </p:txBody>
        </p:sp>
        <p:sp>
          <p:nvSpPr>
            <p:cNvPr id="73762" name="Text Box 42"/>
            <p:cNvSpPr txBox="1">
              <a:spLocks noChangeArrowheads="1"/>
            </p:cNvSpPr>
            <p:nvPr/>
          </p:nvSpPr>
          <p:spPr bwMode="auto">
            <a:xfrm>
              <a:off x="2139" y="198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2"/>
                  </a:solidFill>
                </a:rPr>
                <a:t>2</a:t>
              </a:r>
              <a:endParaRPr lang="en-US" altLang="en-US" sz="2400"/>
            </a:p>
          </p:txBody>
        </p:sp>
        <p:sp>
          <p:nvSpPr>
            <p:cNvPr id="73763" name="Line 43"/>
            <p:cNvSpPr>
              <a:spLocks noChangeShapeType="1"/>
            </p:cNvSpPr>
            <p:nvPr/>
          </p:nvSpPr>
          <p:spPr bwMode="auto">
            <a:xfrm>
              <a:off x="3840" y="1824"/>
              <a:ext cx="81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4" name="Line 44"/>
            <p:cNvSpPr>
              <a:spLocks noChangeShapeType="1"/>
            </p:cNvSpPr>
            <p:nvPr/>
          </p:nvSpPr>
          <p:spPr bwMode="auto">
            <a:xfrm>
              <a:off x="3840" y="2208"/>
              <a:ext cx="81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5" name="Line 45"/>
            <p:cNvSpPr>
              <a:spLocks noChangeShapeType="1"/>
            </p:cNvSpPr>
            <p:nvPr/>
          </p:nvSpPr>
          <p:spPr bwMode="auto">
            <a:xfrm>
              <a:off x="3840" y="1440"/>
              <a:ext cx="81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6" name="Freeform 46"/>
            <p:cNvSpPr>
              <a:spLocks/>
            </p:cNvSpPr>
            <p:nvPr/>
          </p:nvSpPr>
          <p:spPr bwMode="auto">
            <a:xfrm>
              <a:off x="603" y="1330"/>
              <a:ext cx="974" cy="679"/>
            </a:xfrm>
            <a:custGeom>
              <a:avLst/>
              <a:gdLst>
                <a:gd name="T0" fmla="*/ 0 w 974"/>
                <a:gd name="T1" fmla="*/ 679 h 679"/>
                <a:gd name="T2" fmla="*/ 309 w 974"/>
                <a:gd name="T3" fmla="*/ 460 h 679"/>
                <a:gd name="T4" fmla="*/ 583 w 974"/>
                <a:gd name="T5" fmla="*/ 281 h 679"/>
                <a:gd name="T6" fmla="*/ 659 w 974"/>
                <a:gd name="T7" fmla="*/ 233 h 679"/>
                <a:gd name="T8" fmla="*/ 837 w 974"/>
                <a:gd name="T9" fmla="*/ 103 h 679"/>
                <a:gd name="T10" fmla="*/ 885 w 974"/>
                <a:gd name="T11" fmla="*/ 69 h 679"/>
                <a:gd name="T12" fmla="*/ 974 w 974"/>
                <a:gd name="T13" fmla="*/ 0 h 6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74"/>
                <a:gd name="T22" fmla="*/ 0 h 679"/>
                <a:gd name="T23" fmla="*/ 974 w 974"/>
                <a:gd name="T24" fmla="*/ 679 h 6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74" h="679">
                  <a:moveTo>
                    <a:pt x="0" y="679"/>
                  </a:moveTo>
                  <a:cubicBezTo>
                    <a:pt x="106" y="609"/>
                    <a:pt x="200" y="526"/>
                    <a:pt x="309" y="460"/>
                  </a:cubicBezTo>
                  <a:cubicBezTo>
                    <a:pt x="404" y="403"/>
                    <a:pt x="491" y="342"/>
                    <a:pt x="583" y="281"/>
                  </a:cubicBezTo>
                  <a:cubicBezTo>
                    <a:pt x="608" y="264"/>
                    <a:pt x="636" y="252"/>
                    <a:pt x="659" y="233"/>
                  </a:cubicBezTo>
                  <a:cubicBezTo>
                    <a:pt x="716" y="186"/>
                    <a:pt x="779" y="148"/>
                    <a:pt x="837" y="103"/>
                  </a:cubicBezTo>
                  <a:cubicBezTo>
                    <a:pt x="884" y="66"/>
                    <a:pt x="843" y="83"/>
                    <a:pt x="885" y="69"/>
                  </a:cubicBezTo>
                  <a:cubicBezTo>
                    <a:pt x="913" y="46"/>
                    <a:pt x="948" y="26"/>
                    <a:pt x="974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7" name="Freeform 47"/>
            <p:cNvSpPr>
              <a:spLocks/>
            </p:cNvSpPr>
            <p:nvPr/>
          </p:nvSpPr>
          <p:spPr bwMode="auto">
            <a:xfrm>
              <a:off x="322" y="1159"/>
              <a:ext cx="1303" cy="816"/>
            </a:xfrm>
            <a:custGeom>
              <a:avLst/>
              <a:gdLst>
                <a:gd name="T0" fmla="*/ 0 w 1303"/>
                <a:gd name="T1" fmla="*/ 0 h 816"/>
                <a:gd name="T2" fmla="*/ 432 w 1303"/>
                <a:gd name="T3" fmla="*/ 370 h 816"/>
                <a:gd name="T4" fmla="*/ 905 w 1303"/>
                <a:gd name="T5" fmla="*/ 658 h 816"/>
                <a:gd name="T6" fmla="*/ 988 w 1303"/>
                <a:gd name="T7" fmla="*/ 692 h 816"/>
                <a:gd name="T8" fmla="*/ 1193 w 1303"/>
                <a:gd name="T9" fmla="*/ 788 h 816"/>
                <a:gd name="T10" fmla="*/ 1276 w 1303"/>
                <a:gd name="T11" fmla="*/ 809 h 816"/>
                <a:gd name="T12" fmla="*/ 1303 w 1303"/>
                <a:gd name="T13" fmla="*/ 816 h 8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03"/>
                <a:gd name="T22" fmla="*/ 0 h 816"/>
                <a:gd name="T23" fmla="*/ 1303 w 1303"/>
                <a:gd name="T24" fmla="*/ 816 h 8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03" h="816">
                  <a:moveTo>
                    <a:pt x="0" y="0"/>
                  </a:moveTo>
                  <a:cubicBezTo>
                    <a:pt x="131" y="131"/>
                    <a:pt x="275" y="271"/>
                    <a:pt x="432" y="370"/>
                  </a:cubicBezTo>
                  <a:cubicBezTo>
                    <a:pt x="588" y="469"/>
                    <a:pt x="747" y="562"/>
                    <a:pt x="905" y="658"/>
                  </a:cubicBezTo>
                  <a:cubicBezTo>
                    <a:pt x="931" y="673"/>
                    <a:pt x="961" y="679"/>
                    <a:pt x="988" y="692"/>
                  </a:cubicBezTo>
                  <a:cubicBezTo>
                    <a:pt x="1057" y="724"/>
                    <a:pt x="1120" y="765"/>
                    <a:pt x="1193" y="788"/>
                  </a:cubicBezTo>
                  <a:cubicBezTo>
                    <a:pt x="1220" y="797"/>
                    <a:pt x="1248" y="802"/>
                    <a:pt x="1276" y="809"/>
                  </a:cubicBezTo>
                  <a:cubicBezTo>
                    <a:pt x="1285" y="811"/>
                    <a:pt x="1303" y="816"/>
                    <a:pt x="1303" y="81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231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5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CBD7BE9-17D1-4917-B131-0A6D7DDD7B72}" type="slidenum">
              <a:rPr lang="en-US" altLang="en-US" sz="1400" smtClean="0"/>
              <a:pPr eaLnBrk="1" hangingPunct="1"/>
              <a:t>11</a:t>
            </a:fld>
            <a:endParaRPr lang="en-US" altLang="en-US" sz="1400" smtClean="0"/>
          </a:p>
        </p:txBody>
      </p:sp>
      <p:sp>
        <p:nvSpPr>
          <p:cNvPr id="74755" name="Rectangle 2"/>
          <p:cNvSpPr>
            <a:spLocks noChangeArrowheads="1"/>
          </p:cNvSpPr>
          <p:nvPr/>
        </p:nvSpPr>
        <p:spPr bwMode="auto">
          <a:xfrm>
            <a:off x="4441825" y="236220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lnSpc>
                <a:spcPct val="40000"/>
              </a:lnSpc>
            </a:pPr>
            <a:endParaRPr lang="en-US" altLang="en-US" sz="2400"/>
          </a:p>
        </p:txBody>
      </p:sp>
      <p:sp>
        <p:nvSpPr>
          <p:cNvPr id="74756" name="Rectangle 3"/>
          <p:cNvSpPr>
            <a:spLocks noChangeArrowheads="1"/>
          </p:cNvSpPr>
          <p:nvPr/>
        </p:nvSpPr>
        <p:spPr bwMode="auto">
          <a:xfrm>
            <a:off x="4441825" y="2057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</a:t>
            </a:r>
          </a:p>
        </p:txBody>
      </p:sp>
      <p:sp>
        <p:nvSpPr>
          <p:cNvPr id="74757" name="Line 4"/>
          <p:cNvSpPr>
            <a:spLocks noChangeShapeType="1"/>
          </p:cNvSpPr>
          <p:nvPr/>
        </p:nvSpPr>
        <p:spPr bwMode="auto">
          <a:xfrm>
            <a:off x="4441825" y="2819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Text Box 5"/>
          <p:cNvSpPr txBox="1">
            <a:spLocks noChangeArrowheads="1"/>
          </p:cNvSpPr>
          <p:nvPr/>
        </p:nvSpPr>
        <p:spPr bwMode="auto">
          <a:xfrm>
            <a:off x="4476750" y="24003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0001</a:t>
            </a:r>
            <a:endParaRPr lang="en-US" altLang="en-US"/>
          </a:p>
        </p:txBody>
      </p:sp>
      <p:grpSp>
        <p:nvGrpSpPr>
          <p:cNvPr id="74759" name="Group 6"/>
          <p:cNvGrpSpPr>
            <a:grpSpLocks/>
          </p:cNvGrpSpPr>
          <p:nvPr/>
        </p:nvGrpSpPr>
        <p:grpSpPr bwMode="auto">
          <a:xfrm>
            <a:off x="4441825" y="3429000"/>
            <a:ext cx="914400" cy="1219200"/>
            <a:chOff x="912" y="1776"/>
            <a:chExt cx="576" cy="768"/>
          </a:xfrm>
        </p:grpSpPr>
        <p:sp>
          <p:nvSpPr>
            <p:cNvPr id="74798" name="Rectangle 7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4799" name="Rectangle 8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2</a:t>
              </a:r>
            </a:p>
          </p:txBody>
        </p:sp>
      </p:grpSp>
      <p:sp>
        <p:nvSpPr>
          <p:cNvPr id="74760" name="Line 9"/>
          <p:cNvSpPr>
            <a:spLocks noChangeShapeType="1"/>
          </p:cNvSpPr>
          <p:nvPr/>
        </p:nvSpPr>
        <p:spPr bwMode="auto">
          <a:xfrm>
            <a:off x="4441825" y="4191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Text Box 10"/>
          <p:cNvSpPr txBox="1">
            <a:spLocks noChangeArrowheads="1"/>
          </p:cNvSpPr>
          <p:nvPr/>
        </p:nvSpPr>
        <p:spPr bwMode="auto">
          <a:xfrm>
            <a:off x="4441825" y="37338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1001</a:t>
            </a:r>
            <a:endParaRPr lang="en-US" altLang="en-US"/>
          </a:p>
        </p:txBody>
      </p:sp>
      <p:sp>
        <p:nvSpPr>
          <p:cNvPr id="74762" name="Text Box 11"/>
          <p:cNvSpPr txBox="1">
            <a:spLocks noChangeArrowheads="1"/>
          </p:cNvSpPr>
          <p:nvPr/>
        </p:nvSpPr>
        <p:spPr bwMode="auto">
          <a:xfrm>
            <a:off x="4441825" y="41910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1010</a:t>
            </a:r>
            <a:endParaRPr lang="en-US" altLang="en-US"/>
          </a:p>
        </p:txBody>
      </p:sp>
      <p:grpSp>
        <p:nvGrpSpPr>
          <p:cNvPr id="74763" name="Group 12"/>
          <p:cNvGrpSpPr>
            <a:grpSpLocks/>
          </p:cNvGrpSpPr>
          <p:nvPr/>
        </p:nvGrpSpPr>
        <p:grpSpPr bwMode="auto">
          <a:xfrm>
            <a:off x="4441825" y="4800600"/>
            <a:ext cx="914400" cy="1219200"/>
            <a:chOff x="912" y="1776"/>
            <a:chExt cx="576" cy="768"/>
          </a:xfrm>
        </p:grpSpPr>
        <p:sp>
          <p:nvSpPr>
            <p:cNvPr id="74796" name="Rectangle 13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4797" name="Rectangle 14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2</a:t>
              </a:r>
            </a:p>
          </p:txBody>
        </p:sp>
      </p:grpSp>
      <p:sp>
        <p:nvSpPr>
          <p:cNvPr id="74764" name="Line 15"/>
          <p:cNvSpPr>
            <a:spLocks noChangeShapeType="1"/>
          </p:cNvSpPr>
          <p:nvPr/>
        </p:nvSpPr>
        <p:spPr bwMode="auto">
          <a:xfrm>
            <a:off x="4441825" y="556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5" name="Text Box 16"/>
          <p:cNvSpPr txBox="1">
            <a:spLocks noChangeArrowheads="1"/>
          </p:cNvSpPr>
          <p:nvPr/>
        </p:nvSpPr>
        <p:spPr bwMode="auto">
          <a:xfrm>
            <a:off x="4441825" y="51054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1100</a:t>
            </a:r>
            <a:endParaRPr lang="en-US" altLang="en-US"/>
          </a:p>
        </p:txBody>
      </p:sp>
      <p:sp>
        <p:nvSpPr>
          <p:cNvPr id="74766" name="Text Box 17"/>
          <p:cNvSpPr txBox="1">
            <a:spLocks noChangeArrowheads="1"/>
          </p:cNvSpPr>
          <p:nvPr/>
        </p:nvSpPr>
        <p:spPr bwMode="auto">
          <a:xfrm>
            <a:off x="1644650" y="4495800"/>
            <a:ext cx="10842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Insert: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0111</a:t>
            </a:r>
            <a:endParaRPr lang="en-US" altLang="en-US" sz="2400"/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</a:rPr>
              <a:t>0000</a:t>
            </a:r>
            <a:endParaRPr lang="en-US" altLang="en-US" sz="2400"/>
          </a:p>
        </p:txBody>
      </p:sp>
      <p:sp>
        <p:nvSpPr>
          <p:cNvPr id="74767" name="Text Box 18"/>
          <p:cNvSpPr txBox="1">
            <a:spLocks noChangeArrowheads="1"/>
          </p:cNvSpPr>
          <p:nvPr/>
        </p:nvSpPr>
        <p:spPr bwMode="auto">
          <a:xfrm>
            <a:off x="1851025" y="1600200"/>
            <a:ext cx="46037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00</a:t>
            </a:r>
          </a:p>
          <a:p>
            <a:pPr algn="ctr" eaLnBrk="1" hangingPunct="1">
              <a:lnSpc>
                <a:spcPct val="140000"/>
              </a:lnSpc>
              <a:spcBef>
                <a:spcPct val="50000"/>
              </a:spcBef>
            </a:pPr>
            <a:r>
              <a:rPr lang="en-US" altLang="en-US" sz="2000"/>
              <a:t>01</a:t>
            </a: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en-US" sz="2000"/>
              <a:t>10</a:t>
            </a:r>
          </a:p>
          <a:p>
            <a:pPr algn="ctr" eaLnBrk="1" hangingPunct="1">
              <a:lnSpc>
                <a:spcPct val="160000"/>
              </a:lnSpc>
              <a:spcBef>
                <a:spcPct val="50000"/>
              </a:spcBef>
            </a:pPr>
            <a:r>
              <a:rPr lang="en-US" altLang="en-US" sz="2000"/>
              <a:t>11</a:t>
            </a:r>
          </a:p>
        </p:txBody>
      </p:sp>
      <p:sp>
        <p:nvSpPr>
          <p:cNvPr id="74768" name="Rectangle 19"/>
          <p:cNvSpPr>
            <a:spLocks noChangeArrowheads="1"/>
          </p:cNvSpPr>
          <p:nvPr/>
        </p:nvSpPr>
        <p:spPr bwMode="auto">
          <a:xfrm>
            <a:off x="2384425" y="1524000"/>
            <a:ext cx="9906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69" name="Rectangle 20"/>
          <p:cNvSpPr>
            <a:spLocks noChangeArrowheads="1"/>
          </p:cNvSpPr>
          <p:nvPr/>
        </p:nvSpPr>
        <p:spPr bwMode="auto">
          <a:xfrm>
            <a:off x="2384425" y="12192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2</a:t>
            </a:r>
          </a:p>
        </p:txBody>
      </p:sp>
      <p:sp>
        <p:nvSpPr>
          <p:cNvPr id="74770" name="Line 21"/>
          <p:cNvSpPr>
            <a:spLocks noChangeShapeType="1"/>
          </p:cNvSpPr>
          <p:nvPr/>
        </p:nvSpPr>
        <p:spPr bwMode="auto">
          <a:xfrm>
            <a:off x="2384425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1" name="Line 22"/>
          <p:cNvSpPr>
            <a:spLocks noChangeShapeType="1"/>
          </p:cNvSpPr>
          <p:nvPr/>
        </p:nvSpPr>
        <p:spPr bwMode="auto">
          <a:xfrm>
            <a:off x="2384425" y="3276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2" name="Line 23"/>
          <p:cNvSpPr>
            <a:spLocks noChangeShapeType="1"/>
          </p:cNvSpPr>
          <p:nvPr/>
        </p:nvSpPr>
        <p:spPr bwMode="auto">
          <a:xfrm>
            <a:off x="2384425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3" name="Text Box 24"/>
          <p:cNvSpPr txBox="1">
            <a:spLocks noChangeArrowheads="1"/>
          </p:cNvSpPr>
          <p:nvPr/>
        </p:nvSpPr>
        <p:spPr bwMode="auto">
          <a:xfrm>
            <a:off x="1774825" y="1143000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i =</a:t>
            </a:r>
          </a:p>
        </p:txBody>
      </p:sp>
      <p:sp>
        <p:nvSpPr>
          <p:cNvPr id="74774" name="Line 25"/>
          <p:cNvSpPr>
            <a:spLocks noChangeShapeType="1"/>
          </p:cNvSpPr>
          <p:nvPr/>
        </p:nvSpPr>
        <p:spPr bwMode="auto">
          <a:xfrm>
            <a:off x="2917825" y="18288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5" name="Line 26"/>
          <p:cNvSpPr>
            <a:spLocks noChangeShapeType="1"/>
          </p:cNvSpPr>
          <p:nvPr/>
        </p:nvSpPr>
        <p:spPr bwMode="auto">
          <a:xfrm>
            <a:off x="3222625" y="24384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6" name="Line 27"/>
          <p:cNvSpPr>
            <a:spLocks noChangeShapeType="1"/>
          </p:cNvSpPr>
          <p:nvPr/>
        </p:nvSpPr>
        <p:spPr bwMode="auto">
          <a:xfrm>
            <a:off x="3222625" y="29718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7" name="Line 28"/>
          <p:cNvSpPr>
            <a:spLocks noChangeShapeType="1"/>
          </p:cNvSpPr>
          <p:nvPr/>
        </p:nvSpPr>
        <p:spPr bwMode="auto">
          <a:xfrm>
            <a:off x="3222625" y="3429000"/>
            <a:ext cx="1066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8" name="Text Box 29"/>
          <p:cNvSpPr txBox="1">
            <a:spLocks noChangeArrowheads="1"/>
          </p:cNvSpPr>
          <p:nvPr/>
        </p:nvSpPr>
        <p:spPr bwMode="auto">
          <a:xfrm>
            <a:off x="295275" y="261938"/>
            <a:ext cx="273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sz="2400" u="sng"/>
              <a:t>Example continued</a:t>
            </a:r>
            <a:endParaRPr lang="en-US" altLang="en-US" sz="2400"/>
          </a:p>
        </p:txBody>
      </p:sp>
      <p:sp>
        <p:nvSpPr>
          <p:cNvPr id="322590" name="Text Box 30"/>
          <p:cNvSpPr txBox="1">
            <a:spLocks noChangeArrowheads="1"/>
          </p:cNvSpPr>
          <p:nvPr/>
        </p:nvSpPr>
        <p:spPr bwMode="auto">
          <a:xfrm>
            <a:off x="4475163" y="28194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rgbClr val="FF0000"/>
                </a:solidFill>
              </a:rPr>
              <a:t>0111</a:t>
            </a:r>
            <a:endParaRPr lang="en-US" altLang="en-US" sz="2400"/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440238" y="479425"/>
            <a:ext cx="1757362" cy="2687638"/>
            <a:chOff x="2797" y="302"/>
            <a:chExt cx="1107" cy="1693"/>
          </a:xfrm>
        </p:grpSpPr>
        <p:sp>
          <p:nvSpPr>
            <p:cNvPr id="74788" name="Rectangle 32"/>
            <p:cNvSpPr>
              <a:spLocks noChangeArrowheads="1"/>
            </p:cNvSpPr>
            <p:nvPr/>
          </p:nvSpPr>
          <p:spPr bwMode="auto">
            <a:xfrm>
              <a:off x="2797" y="494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lnSpc>
                  <a:spcPct val="40000"/>
                </a:lnSpc>
              </a:pPr>
              <a:endParaRPr lang="en-US" altLang="en-US" sz="2400"/>
            </a:p>
          </p:txBody>
        </p:sp>
        <p:sp>
          <p:nvSpPr>
            <p:cNvPr id="74789" name="Rectangle 33"/>
            <p:cNvSpPr>
              <a:spLocks noChangeArrowheads="1"/>
            </p:cNvSpPr>
            <p:nvPr/>
          </p:nvSpPr>
          <p:spPr bwMode="auto">
            <a:xfrm>
              <a:off x="2797" y="30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endParaRPr lang="en-US" altLang="en-US" sz="2400"/>
            </a:p>
          </p:txBody>
        </p:sp>
        <p:sp>
          <p:nvSpPr>
            <p:cNvPr id="74790" name="Line 34"/>
            <p:cNvSpPr>
              <a:spLocks noChangeShapeType="1"/>
            </p:cNvSpPr>
            <p:nvPr/>
          </p:nvSpPr>
          <p:spPr bwMode="auto">
            <a:xfrm>
              <a:off x="2797" y="782"/>
              <a:ext cx="57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1" name="Text Box 35"/>
            <p:cNvSpPr txBox="1">
              <a:spLocks noChangeArrowheads="1"/>
            </p:cNvSpPr>
            <p:nvPr/>
          </p:nvSpPr>
          <p:spPr bwMode="auto">
            <a:xfrm>
              <a:off x="2819" y="518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</a:rPr>
                <a:t>0000</a:t>
              </a:r>
              <a:endParaRPr lang="en-US" altLang="en-US"/>
            </a:p>
          </p:txBody>
        </p:sp>
        <p:sp>
          <p:nvSpPr>
            <p:cNvPr id="74792" name="Freeform 36"/>
            <p:cNvSpPr>
              <a:spLocks/>
            </p:cNvSpPr>
            <p:nvPr/>
          </p:nvSpPr>
          <p:spPr bwMode="auto">
            <a:xfrm>
              <a:off x="2825" y="1858"/>
              <a:ext cx="487" cy="137"/>
            </a:xfrm>
            <a:custGeom>
              <a:avLst/>
              <a:gdLst>
                <a:gd name="T0" fmla="*/ 0 w 487"/>
                <a:gd name="T1" fmla="*/ 137 h 137"/>
                <a:gd name="T2" fmla="*/ 117 w 487"/>
                <a:gd name="T3" fmla="*/ 124 h 137"/>
                <a:gd name="T4" fmla="*/ 261 w 487"/>
                <a:gd name="T5" fmla="*/ 83 h 137"/>
                <a:gd name="T6" fmla="*/ 391 w 487"/>
                <a:gd name="T7" fmla="*/ 41 h 137"/>
                <a:gd name="T8" fmla="*/ 446 w 487"/>
                <a:gd name="T9" fmla="*/ 14 h 137"/>
                <a:gd name="T10" fmla="*/ 487 w 487"/>
                <a:gd name="T11" fmla="*/ 0 h 1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7"/>
                <a:gd name="T19" fmla="*/ 0 h 137"/>
                <a:gd name="T20" fmla="*/ 487 w 487"/>
                <a:gd name="T21" fmla="*/ 137 h 1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7" h="137">
                  <a:moveTo>
                    <a:pt x="0" y="137"/>
                  </a:moveTo>
                  <a:cubicBezTo>
                    <a:pt x="70" y="132"/>
                    <a:pt x="66" y="136"/>
                    <a:pt x="117" y="124"/>
                  </a:cubicBezTo>
                  <a:cubicBezTo>
                    <a:pt x="166" y="113"/>
                    <a:pt x="212" y="91"/>
                    <a:pt x="261" y="83"/>
                  </a:cubicBezTo>
                  <a:cubicBezTo>
                    <a:pt x="304" y="68"/>
                    <a:pt x="346" y="50"/>
                    <a:pt x="391" y="41"/>
                  </a:cubicBezTo>
                  <a:cubicBezTo>
                    <a:pt x="409" y="32"/>
                    <a:pt x="428" y="23"/>
                    <a:pt x="446" y="14"/>
                  </a:cubicBezTo>
                  <a:cubicBezTo>
                    <a:pt x="459" y="8"/>
                    <a:pt x="487" y="0"/>
                    <a:pt x="487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3" name="Freeform 37"/>
            <p:cNvSpPr>
              <a:spLocks/>
            </p:cNvSpPr>
            <p:nvPr/>
          </p:nvSpPr>
          <p:spPr bwMode="auto">
            <a:xfrm>
              <a:off x="2832" y="1570"/>
              <a:ext cx="487" cy="137"/>
            </a:xfrm>
            <a:custGeom>
              <a:avLst/>
              <a:gdLst>
                <a:gd name="T0" fmla="*/ 0 w 487"/>
                <a:gd name="T1" fmla="*/ 137 h 137"/>
                <a:gd name="T2" fmla="*/ 117 w 487"/>
                <a:gd name="T3" fmla="*/ 124 h 137"/>
                <a:gd name="T4" fmla="*/ 261 w 487"/>
                <a:gd name="T5" fmla="*/ 83 h 137"/>
                <a:gd name="T6" fmla="*/ 391 w 487"/>
                <a:gd name="T7" fmla="*/ 41 h 137"/>
                <a:gd name="T8" fmla="*/ 446 w 487"/>
                <a:gd name="T9" fmla="*/ 14 h 137"/>
                <a:gd name="T10" fmla="*/ 487 w 487"/>
                <a:gd name="T11" fmla="*/ 0 h 1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7"/>
                <a:gd name="T19" fmla="*/ 0 h 137"/>
                <a:gd name="T20" fmla="*/ 487 w 487"/>
                <a:gd name="T21" fmla="*/ 137 h 1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7" h="137">
                  <a:moveTo>
                    <a:pt x="0" y="137"/>
                  </a:moveTo>
                  <a:cubicBezTo>
                    <a:pt x="70" y="132"/>
                    <a:pt x="66" y="136"/>
                    <a:pt x="117" y="124"/>
                  </a:cubicBezTo>
                  <a:cubicBezTo>
                    <a:pt x="166" y="113"/>
                    <a:pt x="212" y="91"/>
                    <a:pt x="261" y="83"/>
                  </a:cubicBezTo>
                  <a:cubicBezTo>
                    <a:pt x="304" y="68"/>
                    <a:pt x="346" y="50"/>
                    <a:pt x="391" y="41"/>
                  </a:cubicBezTo>
                  <a:cubicBezTo>
                    <a:pt x="409" y="32"/>
                    <a:pt x="428" y="23"/>
                    <a:pt x="446" y="14"/>
                  </a:cubicBezTo>
                  <a:cubicBezTo>
                    <a:pt x="459" y="8"/>
                    <a:pt x="487" y="0"/>
                    <a:pt x="487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4" name="Text Box 38"/>
            <p:cNvSpPr txBox="1">
              <a:spLocks noChangeArrowheads="1"/>
            </p:cNvSpPr>
            <p:nvPr/>
          </p:nvSpPr>
          <p:spPr bwMode="auto">
            <a:xfrm>
              <a:off x="3368" y="1503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2"/>
                  </a:solidFill>
                </a:rPr>
                <a:t>0111</a:t>
              </a:r>
              <a:endParaRPr lang="en-US" altLang="en-US" sz="2400"/>
            </a:p>
          </p:txBody>
        </p:sp>
        <p:sp>
          <p:nvSpPr>
            <p:cNvPr id="74795" name="Text Box 39"/>
            <p:cNvSpPr txBox="1">
              <a:spLocks noChangeArrowheads="1"/>
            </p:cNvSpPr>
            <p:nvPr/>
          </p:nvSpPr>
          <p:spPr bwMode="auto">
            <a:xfrm>
              <a:off x="2797" y="782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</a:rPr>
                <a:t>0001</a:t>
              </a:r>
              <a:endParaRPr lang="en-US" alt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971800" y="401638"/>
            <a:ext cx="2103438" cy="2025650"/>
            <a:chOff x="1872" y="253"/>
            <a:chExt cx="1325" cy="1276"/>
          </a:xfrm>
        </p:grpSpPr>
        <p:sp>
          <p:nvSpPr>
            <p:cNvPr id="74782" name="Freeform 41"/>
            <p:cNvSpPr>
              <a:spLocks/>
            </p:cNvSpPr>
            <p:nvPr/>
          </p:nvSpPr>
          <p:spPr bwMode="auto">
            <a:xfrm>
              <a:off x="2345" y="1351"/>
              <a:ext cx="185" cy="110"/>
            </a:xfrm>
            <a:custGeom>
              <a:avLst/>
              <a:gdLst>
                <a:gd name="T0" fmla="*/ 0 w 185"/>
                <a:gd name="T1" fmla="*/ 110 h 110"/>
                <a:gd name="T2" fmla="*/ 117 w 185"/>
                <a:gd name="T3" fmla="*/ 27 h 110"/>
                <a:gd name="T4" fmla="*/ 165 w 185"/>
                <a:gd name="T5" fmla="*/ 7 h 110"/>
                <a:gd name="T6" fmla="*/ 185 w 185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"/>
                <a:gd name="T13" fmla="*/ 0 h 110"/>
                <a:gd name="T14" fmla="*/ 185 w 185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" h="110">
                  <a:moveTo>
                    <a:pt x="0" y="110"/>
                  </a:moveTo>
                  <a:cubicBezTo>
                    <a:pt x="47" y="94"/>
                    <a:pt x="73" y="49"/>
                    <a:pt x="117" y="27"/>
                  </a:cubicBezTo>
                  <a:cubicBezTo>
                    <a:pt x="132" y="19"/>
                    <a:pt x="149" y="14"/>
                    <a:pt x="165" y="7"/>
                  </a:cubicBezTo>
                  <a:cubicBezTo>
                    <a:pt x="172" y="4"/>
                    <a:pt x="185" y="0"/>
                    <a:pt x="185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3" name="Freeform 42"/>
            <p:cNvSpPr>
              <a:spLocks/>
            </p:cNvSpPr>
            <p:nvPr/>
          </p:nvSpPr>
          <p:spPr bwMode="auto">
            <a:xfrm>
              <a:off x="2400" y="1351"/>
              <a:ext cx="90" cy="158"/>
            </a:xfrm>
            <a:custGeom>
              <a:avLst/>
              <a:gdLst>
                <a:gd name="T0" fmla="*/ 0 w 90"/>
                <a:gd name="T1" fmla="*/ 0 h 158"/>
                <a:gd name="T2" fmla="*/ 55 w 90"/>
                <a:gd name="T3" fmla="*/ 82 h 158"/>
                <a:gd name="T4" fmla="*/ 82 w 90"/>
                <a:gd name="T5" fmla="*/ 123 h 158"/>
                <a:gd name="T6" fmla="*/ 89 w 90"/>
                <a:gd name="T7" fmla="*/ 158 h 1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158"/>
                <a:gd name="T14" fmla="*/ 90 w 90"/>
                <a:gd name="T15" fmla="*/ 158 h 1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158">
                  <a:moveTo>
                    <a:pt x="0" y="0"/>
                  </a:moveTo>
                  <a:cubicBezTo>
                    <a:pt x="12" y="36"/>
                    <a:pt x="33" y="55"/>
                    <a:pt x="55" y="82"/>
                  </a:cubicBezTo>
                  <a:cubicBezTo>
                    <a:pt x="65" y="95"/>
                    <a:pt x="82" y="123"/>
                    <a:pt x="82" y="123"/>
                  </a:cubicBezTo>
                  <a:cubicBezTo>
                    <a:pt x="90" y="153"/>
                    <a:pt x="89" y="141"/>
                    <a:pt x="89" y="158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4" name="Line 43"/>
            <p:cNvSpPr>
              <a:spLocks noChangeShapeType="1"/>
            </p:cNvSpPr>
            <p:nvPr/>
          </p:nvSpPr>
          <p:spPr bwMode="auto">
            <a:xfrm flipV="1">
              <a:off x="1872" y="610"/>
              <a:ext cx="905" cy="501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5" name="Freeform 44"/>
            <p:cNvSpPr>
              <a:spLocks/>
            </p:cNvSpPr>
            <p:nvPr/>
          </p:nvSpPr>
          <p:spPr bwMode="auto">
            <a:xfrm>
              <a:off x="2750" y="1365"/>
              <a:ext cx="267" cy="116"/>
            </a:xfrm>
            <a:custGeom>
              <a:avLst/>
              <a:gdLst>
                <a:gd name="T0" fmla="*/ 0 w 267"/>
                <a:gd name="T1" fmla="*/ 116 h 116"/>
                <a:gd name="T2" fmla="*/ 75 w 267"/>
                <a:gd name="T3" fmla="*/ 75 h 116"/>
                <a:gd name="T4" fmla="*/ 219 w 267"/>
                <a:gd name="T5" fmla="*/ 13 h 116"/>
                <a:gd name="T6" fmla="*/ 247 w 267"/>
                <a:gd name="T7" fmla="*/ 6 h 116"/>
                <a:gd name="T8" fmla="*/ 267 w 267"/>
                <a:gd name="T9" fmla="*/ 0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7"/>
                <a:gd name="T16" fmla="*/ 0 h 116"/>
                <a:gd name="T17" fmla="*/ 267 w 267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7" h="116">
                  <a:moveTo>
                    <a:pt x="0" y="116"/>
                  </a:moveTo>
                  <a:cubicBezTo>
                    <a:pt x="26" y="103"/>
                    <a:pt x="48" y="85"/>
                    <a:pt x="75" y="75"/>
                  </a:cubicBezTo>
                  <a:cubicBezTo>
                    <a:pt x="120" y="41"/>
                    <a:pt x="164" y="27"/>
                    <a:pt x="219" y="13"/>
                  </a:cubicBezTo>
                  <a:cubicBezTo>
                    <a:pt x="228" y="11"/>
                    <a:pt x="238" y="8"/>
                    <a:pt x="247" y="6"/>
                  </a:cubicBezTo>
                  <a:cubicBezTo>
                    <a:pt x="254" y="4"/>
                    <a:pt x="267" y="0"/>
                    <a:pt x="267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6" name="Text Box 45"/>
            <p:cNvSpPr txBox="1">
              <a:spLocks noChangeArrowheads="1"/>
            </p:cNvSpPr>
            <p:nvPr/>
          </p:nvSpPr>
          <p:spPr bwMode="auto">
            <a:xfrm>
              <a:off x="2976" y="1241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rgbClr val="008000"/>
                  </a:solidFill>
                </a:rPr>
                <a:t>2</a:t>
              </a:r>
              <a:endParaRPr lang="en-US" altLang="en-US" sz="2400"/>
            </a:p>
          </p:txBody>
        </p:sp>
        <p:sp>
          <p:nvSpPr>
            <p:cNvPr id="74787" name="Text Box 46"/>
            <p:cNvSpPr txBox="1">
              <a:spLocks noChangeArrowheads="1"/>
            </p:cNvSpPr>
            <p:nvPr/>
          </p:nvSpPr>
          <p:spPr bwMode="auto">
            <a:xfrm>
              <a:off x="2784" y="253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rgbClr val="008000"/>
                  </a:solidFill>
                </a:rPr>
                <a:t>2</a:t>
              </a:r>
              <a:endParaRPr lang="en-US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75529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9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A8B7FCA-4CB8-40C7-92EC-82F6CB3495C1}" type="slidenum">
              <a:rPr lang="en-US" altLang="en-US" sz="1400" smtClean="0"/>
              <a:pPr eaLnBrk="1" hangingPunct="1"/>
              <a:t>12</a:t>
            </a:fld>
            <a:endParaRPr lang="en-US" altLang="en-US" sz="1400" smtClean="0"/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1174750" y="1709738"/>
            <a:ext cx="46037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00</a:t>
            </a:r>
          </a:p>
          <a:p>
            <a:pPr algn="ctr" eaLnBrk="1" hangingPunct="1">
              <a:lnSpc>
                <a:spcPct val="140000"/>
              </a:lnSpc>
              <a:spcBef>
                <a:spcPct val="50000"/>
              </a:spcBef>
            </a:pPr>
            <a:r>
              <a:rPr lang="en-US" altLang="en-US" sz="2000"/>
              <a:t>01</a:t>
            </a: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en-US" sz="2000"/>
              <a:t>10</a:t>
            </a:r>
          </a:p>
          <a:p>
            <a:pPr algn="ctr" eaLnBrk="1" hangingPunct="1">
              <a:lnSpc>
                <a:spcPct val="160000"/>
              </a:lnSpc>
              <a:spcBef>
                <a:spcPct val="50000"/>
              </a:spcBef>
            </a:pPr>
            <a:r>
              <a:rPr lang="en-US" altLang="en-US" sz="2000"/>
              <a:t>11</a:t>
            </a:r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1708150" y="1633538"/>
            <a:ext cx="9906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781" name="Rectangle 4"/>
          <p:cNvSpPr>
            <a:spLocks noChangeArrowheads="1"/>
          </p:cNvSpPr>
          <p:nvPr/>
        </p:nvSpPr>
        <p:spPr bwMode="auto">
          <a:xfrm>
            <a:off x="1708150" y="13287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2</a:t>
            </a:r>
          </a:p>
        </p:txBody>
      </p:sp>
      <p:sp>
        <p:nvSpPr>
          <p:cNvPr id="75782" name="Line 5"/>
          <p:cNvSpPr>
            <a:spLocks noChangeShapeType="1"/>
          </p:cNvSpPr>
          <p:nvPr/>
        </p:nvSpPr>
        <p:spPr bwMode="auto">
          <a:xfrm>
            <a:off x="1708150" y="27765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Line 6"/>
          <p:cNvSpPr>
            <a:spLocks noChangeShapeType="1"/>
          </p:cNvSpPr>
          <p:nvPr/>
        </p:nvSpPr>
        <p:spPr bwMode="auto">
          <a:xfrm>
            <a:off x="1708150" y="33861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Line 7"/>
          <p:cNvSpPr>
            <a:spLocks noChangeShapeType="1"/>
          </p:cNvSpPr>
          <p:nvPr/>
        </p:nvSpPr>
        <p:spPr bwMode="auto">
          <a:xfrm>
            <a:off x="1708150" y="21669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Text Box 8"/>
          <p:cNvSpPr txBox="1">
            <a:spLocks noChangeArrowheads="1"/>
          </p:cNvSpPr>
          <p:nvPr/>
        </p:nvSpPr>
        <p:spPr bwMode="auto">
          <a:xfrm>
            <a:off x="1098550" y="1252538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i="1"/>
              <a:t>i</a:t>
            </a:r>
            <a:r>
              <a:rPr lang="en-US" altLang="en-US" sz="2400"/>
              <a:t> =</a:t>
            </a:r>
          </a:p>
        </p:txBody>
      </p:sp>
      <p:grpSp>
        <p:nvGrpSpPr>
          <p:cNvPr id="75786" name="Group 9"/>
          <p:cNvGrpSpPr>
            <a:grpSpLocks/>
          </p:cNvGrpSpPr>
          <p:nvPr/>
        </p:nvGrpSpPr>
        <p:grpSpPr bwMode="auto">
          <a:xfrm>
            <a:off x="3787775" y="4017963"/>
            <a:ext cx="1219200" cy="914400"/>
            <a:chOff x="2064" y="2016"/>
            <a:chExt cx="768" cy="576"/>
          </a:xfrm>
        </p:grpSpPr>
        <p:sp>
          <p:nvSpPr>
            <p:cNvPr id="75842" name="Rectangle 10"/>
            <p:cNvSpPr>
              <a:spLocks noChangeArrowheads="1"/>
            </p:cNvSpPr>
            <p:nvPr/>
          </p:nvSpPr>
          <p:spPr bwMode="auto">
            <a:xfrm>
              <a:off x="2064" y="2016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5843" name="Rectangle 11"/>
            <p:cNvSpPr>
              <a:spLocks noChangeArrowheads="1"/>
            </p:cNvSpPr>
            <p:nvPr/>
          </p:nvSpPr>
          <p:spPr bwMode="auto">
            <a:xfrm>
              <a:off x="2640" y="201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2</a:t>
              </a:r>
            </a:p>
          </p:txBody>
        </p:sp>
        <p:sp>
          <p:nvSpPr>
            <p:cNvPr id="75844" name="Line 12"/>
            <p:cNvSpPr>
              <a:spLocks noChangeShapeType="1"/>
            </p:cNvSpPr>
            <p:nvPr/>
          </p:nvSpPr>
          <p:spPr bwMode="auto">
            <a:xfrm>
              <a:off x="2064" y="23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45" name="Text Box 13"/>
            <p:cNvSpPr txBox="1">
              <a:spLocks noChangeArrowheads="1"/>
            </p:cNvSpPr>
            <p:nvPr/>
          </p:nvSpPr>
          <p:spPr bwMode="auto">
            <a:xfrm>
              <a:off x="2064" y="2016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1001</a:t>
              </a:r>
              <a:endParaRPr lang="en-US" altLang="en-US"/>
            </a:p>
          </p:txBody>
        </p:sp>
        <p:sp>
          <p:nvSpPr>
            <p:cNvPr id="75846" name="Text Box 14"/>
            <p:cNvSpPr txBox="1">
              <a:spLocks noChangeArrowheads="1"/>
            </p:cNvSpPr>
            <p:nvPr/>
          </p:nvSpPr>
          <p:spPr bwMode="auto">
            <a:xfrm>
              <a:off x="2064" y="2304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1010</a:t>
              </a:r>
              <a:endParaRPr lang="en-US" altLang="en-US"/>
            </a:p>
          </p:txBody>
        </p:sp>
      </p:grpSp>
      <p:grpSp>
        <p:nvGrpSpPr>
          <p:cNvPr id="75787" name="Group 15"/>
          <p:cNvGrpSpPr>
            <a:grpSpLocks/>
          </p:cNvGrpSpPr>
          <p:nvPr/>
        </p:nvGrpSpPr>
        <p:grpSpPr bwMode="auto">
          <a:xfrm>
            <a:off x="3765550" y="5214938"/>
            <a:ext cx="1219200" cy="1006475"/>
            <a:chOff x="2112" y="2976"/>
            <a:chExt cx="768" cy="634"/>
          </a:xfrm>
        </p:grpSpPr>
        <p:sp>
          <p:nvSpPr>
            <p:cNvPr id="75837" name="Rectangle 16"/>
            <p:cNvSpPr>
              <a:spLocks noChangeArrowheads="1"/>
            </p:cNvSpPr>
            <p:nvPr/>
          </p:nvSpPr>
          <p:spPr bwMode="auto">
            <a:xfrm>
              <a:off x="2112" y="2976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5838" name="Rectangle 17"/>
            <p:cNvSpPr>
              <a:spLocks noChangeArrowheads="1"/>
            </p:cNvSpPr>
            <p:nvPr/>
          </p:nvSpPr>
          <p:spPr bwMode="auto">
            <a:xfrm>
              <a:off x="2688" y="29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2</a:t>
              </a:r>
            </a:p>
          </p:txBody>
        </p:sp>
        <p:sp>
          <p:nvSpPr>
            <p:cNvPr id="75839" name="Line 18"/>
            <p:cNvSpPr>
              <a:spLocks noChangeShapeType="1"/>
            </p:cNvSpPr>
            <p:nvPr/>
          </p:nvSpPr>
          <p:spPr bwMode="auto">
            <a:xfrm>
              <a:off x="2112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40" name="Text Box 19"/>
            <p:cNvSpPr txBox="1">
              <a:spLocks noChangeArrowheads="1"/>
            </p:cNvSpPr>
            <p:nvPr/>
          </p:nvSpPr>
          <p:spPr bwMode="auto">
            <a:xfrm>
              <a:off x="2112" y="2976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1100</a:t>
              </a:r>
              <a:endParaRPr lang="en-US" altLang="en-US"/>
            </a:p>
          </p:txBody>
        </p:sp>
        <p:sp>
          <p:nvSpPr>
            <p:cNvPr id="75841" name="Text Box 20"/>
            <p:cNvSpPr txBox="1">
              <a:spLocks noChangeArrowheads="1"/>
            </p:cNvSpPr>
            <p:nvPr/>
          </p:nvSpPr>
          <p:spPr bwMode="auto">
            <a:xfrm>
              <a:off x="2320" y="3206"/>
              <a:ext cx="1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sp>
        <p:nvSpPr>
          <p:cNvPr id="75788" name="Rectangle 21"/>
          <p:cNvSpPr>
            <a:spLocks noChangeArrowheads="1"/>
          </p:cNvSpPr>
          <p:nvPr/>
        </p:nvSpPr>
        <p:spPr bwMode="auto">
          <a:xfrm>
            <a:off x="3776663" y="1817688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789" name="Rectangle 22"/>
          <p:cNvSpPr>
            <a:spLocks noChangeArrowheads="1"/>
          </p:cNvSpPr>
          <p:nvPr/>
        </p:nvSpPr>
        <p:spPr bwMode="auto">
          <a:xfrm>
            <a:off x="4691063" y="18176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2</a:t>
            </a:r>
          </a:p>
        </p:txBody>
      </p:sp>
      <p:sp>
        <p:nvSpPr>
          <p:cNvPr id="75790" name="Line 23"/>
          <p:cNvSpPr>
            <a:spLocks noChangeShapeType="1"/>
          </p:cNvSpPr>
          <p:nvPr/>
        </p:nvSpPr>
        <p:spPr bwMode="auto">
          <a:xfrm>
            <a:off x="3776663" y="22748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1" name="Text Box 24"/>
          <p:cNvSpPr txBox="1">
            <a:spLocks noChangeArrowheads="1"/>
          </p:cNvSpPr>
          <p:nvPr/>
        </p:nvSpPr>
        <p:spPr bwMode="auto">
          <a:xfrm>
            <a:off x="3776663" y="1817688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0111</a:t>
            </a:r>
            <a:endParaRPr lang="en-US" altLang="en-US"/>
          </a:p>
        </p:txBody>
      </p:sp>
      <p:sp>
        <p:nvSpPr>
          <p:cNvPr id="75792" name="Rectangle 25"/>
          <p:cNvSpPr>
            <a:spLocks noChangeArrowheads="1"/>
          </p:cNvSpPr>
          <p:nvPr/>
        </p:nvSpPr>
        <p:spPr bwMode="auto">
          <a:xfrm>
            <a:off x="3776663" y="750888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793" name="Rectangle 26"/>
          <p:cNvSpPr>
            <a:spLocks noChangeArrowheads="1"/>
          </p:cNvSpPr>
          <p:nvPr/>
        </p:nvSpPr>
        <p:spPr bwMode="auto">
          <a:xfrm>
            <a:off x="4691063" y="7508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2</a:t>
            </a:r>
          </a:p>
        </p:txBody>
      </p:sp>
      <p:sp>
        <p:nvSpPr>
          <p:cNvPr id="75794" name="Line 27"/>
          <p:cNvSpPr>
            <a:spLocks noChangeShapeType="1"/>
          </p:cNvSpPr>
          <p:nvPr/>
        </p:nvSpPr>
        <p:spPr bwMode="auto">
          <a:xfrm>
            <a:off x="3776663" y="12080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5" name="Text Box 28"/>
          <p:cNvSpPr txBox="1">
            <a:spLocks noChangeArrowheads="1"/>
          </p:cNvSpPr>
          <p:nvPr/>
        </p:nvSpPr>
        <p:spPr bwMode="auto">
          <a:xfrm>
            <a:off x="3776663" y="750888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0000</a:t>
            </a:r>
            <a:endParaRPr lang="en-US" altLang="en-US"/>
          </a:p>
        </p:txBody>
      </p:sp>
      <p:sp>
        <p:nvSpPr>
          <p:cNvPr id="75796" name="Text Box 29"/>
          <p:cNvSpPr txBox="1">
            <a:spLocks noChangeArrowheads="1"/>
          </p:cNvSpPr>
          <p:nvPr/>
        </p:nvSpPr>
        <p:spPr bwMode="auto">
          <a:xfrm>
            <a:off x="3776663" y="1208088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0001</a:t>
            </a:r>
            <a:endParaRPr lang="en-US" altLang="en-US"/>
          </a:p>
        </p:txBody>
      </p:sp>
      <p:sp>
        <p:nvSpPr>
          <p:cNvPr id="75797" name="Text Box 30"/>
          <p:cNvSpPr txBox="1">
            <a:spLocks noChangeArrowheads="1"/>
          </p:cNvSpPr>
          <p:nvPr/>
        </p:nvSpPr>
        <p:spPr bwMode="auto">
          <a:xfrm>
            <a:off x="869950" y="4681538"/>
            <a:ext cx="1084263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Insert: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1001</a:t>
            </a:r>
            <a:endParaRPr lang="en-US" altLang="en-US" sz="2400"/>
          </a:p>
        </p:txBody>
      </p:sp>
      <p:sp>
        <p:nvSpPr>
          <p:cNvPr id="75798" name="Text Box 31"/>
          <p:cNvSpPr txBox="1">
            <a:spLocks noChangeArrowheads="1"/>
          </p:cNvSpPr>
          <p:nvPr/>
        </p:nvSpPr>
        <p:spPr bwMode="auto">
          <a:xfrm>
            <a:off x="295275" y="261938"/>
            <a:ext cx="273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sz="2400" u="sng"/>
              <a:t>Example continued</a:t>
            </a:r>
            <a:endParaRPr lang="en-US" altLang="en-US" sz="2400"/>
          </a:p>
        </p:txBody>
      </p:sp>
      <p:sp>
        <p:nvSpPr>
          <p:cNvPr id="75799" name="Line 32"/>
          <p:cNvSpPr>
            <a:spLocks noChangeShapeType="1"/>
          </p:cNvSpPr>
          <p:nvPr/>
        </p:nvSpPr>
        <p:spPr bwMode="auto">
          <a:xfrm flipV="1">
            <a:off x="2471738" y="827088"/>
            <a:ext cx="1306512" cy="1089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0" name="Line 33"/>
          <p:cNvSpPr>
            <a:spLocks noChangeShapeType="1"/>
          </p:cNvSpPr>
          <p:nvPr/>
        </p:nvSpPr>
        <p:spPr bwMode="auto">
          <a:xfrm flipV="1">
            <a:off x="2492375" y="1893888"/>
            <a:ext cx="1285875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1" name="Line 34"/>
          <p:cNvSpPr>
            <a:spLocks noChangeShapeType="1"/>
          </p:cNvSpPr>
          <p:nvPr/>
        </p:nvSpPr>
        <p:spPr bwMode="auto">
          <a:xfrm>
            <a:off x="2492375" y="3070225"/>
            <a:ext cx="1274763" cy="979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2" name="Line 35"/>
          <p:cNvSpPr>
            <a:spLocks noChangeShapeType="1"/>
          </p:cNvSpPr>
          <p:nvPr/>
        </p:nvSpPr>
        <p:spPr bwMode="auto">
          <a:xfrm>
            <a:off x="2460625" y="3679825"/>
            <a:ext cx="1262063" cy="164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016250" y="2928938"/>
            <a:ext cx="1958975" cy="1839912"/>
            <a:chOff x="1900" y="1845"/>
            <a:chExt cx="1234" cy="1159"/>
          </a:xfrm>
        </p:grpSpPr>
        <p:sp>
          <p:nvSpPr>
            <p:cNvPr id="75829" name="Rectangle 37"/>
            <p:cNvSpPr>
              <a:spLocks noChangeArrowheads="1"/>
            </p:cNvSpPr>
            <p:nvPr/>
          </p:nvSpPr>
          <p:spPr bwMode="auto">
            <a:xfrm>
              <a:off x="2366" y="1845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5830" name="Rectangle 38"/>
            <p:cNvSpPr>
              <a:spLocks noChangeArrowheads="1"/>
            </p:cNvSpPr>
            <p:nvPr/>
          </p:nvSpPr>
          <p:spPr bwMode="auto">
            <a:xfrm>
              <a:off x="2942" y="1845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endParaRPr lang="en-US" altLang="en-US" sz="2400"/>
            </a:p>
          </p:txBody>
        </p:sp>
        <p:sp>
          <p:nvSpPr>
            <p:cNvPr id="75831" name="Text Box 39"/>
            <p:cNvSpPr txBox="1">
              <a:spLocks noChangeArrowheads="1"/>
            </p:cNvSpPr>
            <p:nvPr/>
          </p:nvSpPr>
          <p:spPr bwMode="auto">
            <a:xfrm>
              <a:off x="2388" y="1845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>
                  <a:solidFill>
                    <a:srgbClr val="FF0000"/>
                  </a:solidFill>
                </a:rPr>
                <a:t>1001</a:t>
              </a:r>
              <a:endParaRPr lang="en-US" altLang="en-US"/>
            </a:p>
          </p:txBody>
        </p:sp>
        <p:sp>
          <p:nvSpPr>
            <p:cNvPr id="75832" name="Text Box 40"/>
            <p:cNvSpPr txBox="1">
              <a:spLocks noChangeArrowheads="1"/>
            </p:cNvSpPr>
            <p:nvPr/>
          </p:nvSpPr>
          <p:spPr bwMode="auto">
            <a:xfrm>
              <a:off x="2366" y="2133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>
                  <a:solidFill>
                    <a:srgbClr val="FF0000"/>
                  </a:solidFill>
                </a:rPr>
                <a:t>1001</a:t>
              </a:r>
              <a:endParaRPr lang="en-US" altLang="en-US"/>
            </a:p>
          </p:txBody>
        </p:sp>
        <p:sp>
          <p:nvSpPr>
            <p:cNvPr id="75833" name="Line 41"/>
            <p:cNvSpPr>
              <a:spLocks noChangeShapeType="1"/>
            </p:cNvSpPr>
            <p:nvPr/>
          </p:nvSpPr>
          <p:spPr bwMode="auto">
            <a:xfrm>
              <a:off x="2366" y="2133"/>
              <a:ext cx="57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34" name="Freeform 42"/>
            <p:cNvSpPr>
              <a:spLocks/>
            </p:cNvSpPr>
            <p:nvPr/>
          </p:nvSpPr>
          <p:spPr bwMode="auto">
            <a:xfrm>
              <a:off x="2433" y="2640"/>
              <a:ext cx="494" cy="83"/>
            </a:xfrm>
            <a:custGeom>
              <a:avLst/>
              <a:gdLst>
                <a:gd name="T0" fmla="*/ 0 w 494"/>
                <a:gd name="T1" fmla="*/ 83 h 83"/>
                <a:gd name="T2" fmla="*/ 330 w 494"/>
                <a:gd name="T3" fmla="*/ 48 h 83"/>
                <a:gd name="T4" fmla="*/ 391 w 494"/>
                <a:gd name="T5" fmla="*/ 35 h 83"/>
                <a:gd name="T6" fmla="*/ 412 w 494"/>
                <a:gd name="T7" fmla="*/ 21 h 83"/>
                <a:gd name="T8" fmla="*/ 494 w 494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4"/>
                <a:gd name="T16" fmla="*/ 0 h 83"/>
                <a:gd name="T17" fmla="*/ 494 w 494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4" h="83">
                  <a:moveTo>
                    <a:pt x="0" y="83"/>
                  </a:moveTo>
                  <a:cubicBezTo>
                    <a:pt x="85" y="62"/>
                    <a:pt x="235" y="55"/>
                    <a:pt x="330" y="48"/>
                  </a:cubicBezTo>
                  <a:cubicBezTo>
                    <a:pt x="350" y="44"/>
                    <a:pt x="371" y="39"/>
                    <a:pt x="391" y="35"/>
                  </a:cubicBezTo>
                  <a:cubicBezTo>
                    <a:pt x="399" y="33"/>
                    <a:pt x="405" y="25"/>
                    <a:pt x="412" y="21"/>
                  </a:cubicBezTo>
                  <a:cubicBezTo>
                    <a:pt x="436" y="9"/>
                    <a:pt x="467" y="0"/>
                    <a:pt x="49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35" name="Freeform 43"/>
            <p:cNvSpPr>
              <a:spLocks/>
            </p:cNvSpPr>
            <p:nvPr/>
          </p:nvSpPr>
          <p:spPr bwMode="auto">
            <a:xfrm>
              <a:off x="2419" y="2921"/>
              <a:ext cx="494" cy="83"/>
            </a:xfrm>
            <a:custGeom>
              <a:avLst/>
              <a:gdLst>
                <a:gd name="T0" fmla="*/ 0 w 494"/>
                <a:gd name="T1" fmla="*/ 83 h 83"/>
                <a:gd name="T2" fmla="*/ 330 w 494"/>
                <a:gd name="T3" fmla="*/ 48 h 83"/>
                <a:gd name="T4" fmla="*/ 391 w 494"/>
                <a:gd name="T5" fmla="*/ 35 h 83"/>
                <a:gd name="T6" fmla="*/ 412 w 494"/>
                <a:gd name="T7" fmla="*/ 21 h 83"/>
                <a:gd name="T8" fmla="*/ 494 w 494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4"/>
                <a:gd name="T16" fmla="*/ 0 h 83"/>
                <a:gd name="T17" fmla="*/ 494 w 494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4" h="83">
                  <a:moveTo>
                    <a:pt x="0" y="83"/>
                  </a:moveTo>
                  <a:cubicBezTo>
                    <a:pt x="85" y="62"/>
                    <a:pt x="235" y="55"/>
                    <a:pt x="330" y="48"/>
                  </a:cubicBezTo>
                  <a:cubicBezTo>
                    <a:pt x="350" y="44"/>
                    <a:pt x="371" y="39"/>
                    <a:pt x="391" y="35"/>
                  </a:cubicBezTo>
                  <a:cubicBezTo>
                    <a:pt x="399" y="33"/>
                    <a:pt x="405" y="25"/>
                    <a:pt x="412" y="21"/>
                  </a:cubicBezTo>
                  <a:cubicBezTo>
                    <a:pt x="436" y="9"/>
                    <a:pt x="467" y="0"/>
                    <a:pt x="49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36" name="Text Box 44"/>
            <p:cNvSpPr txBox="1">
              <a:spLocks noChangeArrowheads="1"/>
            </p:cNvSpPr>
            <p:nvPr/>
          </p:nvSpPr>
          <p:spPr bwMode="auto">
            <a:xfrm>
              <a:off x="1900" y="2517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rgbClr val="FF0000"/>
                  </a:solidFill>
                </a:rPr>
                <a:t>1010</a:t>
              </a:r>
              <a:endParaRPr lang="en-US" altLang="en-US" sz="2400"/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1100138" y="457200"/>
            <a:ext cx="7194550" cy="5453063"/>
            <a:chOff x="693" y="288"/>
            <a:chExt cx="4532" cy="3435"/>
          </a:xfrm>
        </p:grpSpPr>
        <p:sp>
          <p:nvSpPr>
            <p:cNvPr id="75805" name="Text Box 46"/>
            <p:cNvSpPr txBox="1">
              <a:spLocks noChangeArrowheads="1"/>
            </p:cNvSpPr>
            <p:nvPr/>
          </p:nvSpPr>
          <p:spPr bwMode="auto">
            <a:xfrm>
              <a:off x="4848" y="576"/>
              <a:ext cx="377" cy="3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000</a:t>
              </a:r>
            </a:p>
            <a:p>
              <a:pPr algn="ctr" eaLnBrk="1" hangingPunct="1">
                <a:lnSpc>
                  <a:spcPct val="140000"/>
                </a:lnSpc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001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010</a:t>
              </a:r>
            </a:p>
            <a:p>
              <a:pPr algn="ctr" eaLnBrk="1" hangingPunct="1">
                <a:lnSpc>
                  <a:spcPct val="160000"/>
                </a:lnSpc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011</a:t>
              </a:r>
            </a:p>
            <a:p>
              <a:pPr algn="ctr" eaLnBrk="1" hangingPunct="1">
                <a:lnSpc>
                  <a:spcPct val="160000"/>
                </a:lnSpc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100</a:t>
              </a:r>
            </a:p>
            <a:p>
              <a:pPr algn="ctr" eaLnBrk="1" hangingPunct="1">
                <a:lnSpc>
                  <a:spcPct val="160000"/>
                </a:lnSpc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101</a:t>
              </a:r>
            </a:p>
            <a:p>
              <a:pPr algn="ctr" eaLnBrk="1" hangingPunct="1">
                <a:lnSpc>
                  <a:spcPct val="160000"/>
                </a:lnSpc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110</a:t>
              </a:r>
            </a:p>
            <a:p>
              <a:pPr algn="ctr" eaLnBrk="1" hangingPunct="1">
                <a:lnSpc>
                  <a:spcPct val="160000"/>
                </a:lnSpc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111</a:t>
              </a:r>
              <a:endParaRPr lang="en-US" altLang="en-US" sz="2000"/>
            </a:p>
          </p:txBody>
        </p:sp>
        <p:sp>
          <p:nvSpPr>
            <p:cNvPr id="75806" name="Rectangle 47"/>
            <p:cNvSpPr>
              <a:spLocks noChangeArrowheads="1"/>
            </p:cNvSpPr>
            <p:nvPr/>
          </p:nvSpPr>
          <p:spPr bwMode="auto">
            <a:xfrm>
              <a:off x="4032" y="528"/>
              <a:ext cx="768" cy="31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5807" name="Rectangle 48"/>
            <p:cNvSpPr>
              <a:spLocks noChangeArrowheads="1"/>
            </p:cNvSpPr>
            <p:nvPr/>
          </p:nvSpPr>
          <p:spPr bwMode="auto">
            <a:xfrm>
              <a:off x="4032" y="336"/>
              <a:ext cx="24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2"/>
                  </a:solidFill>
                </a:rPr>
                <a:t>3</a:t>
              </a:r>
              <a:endParaRPr lang="en-US" altLang="en-US" sz="2400"/>
            </a:p>
          </p:txBody>
        </p:sp>
        <p:sp>
          <p:nvSpPr>
            <p:cNvPr id="75808" name="Line 49"/>
            <p:cNvSpPr>
              <a:spLocks noChangeShapeType="1"/>
            </p:cNvSpPr>
            <p:nvPr/>
          </p:nvSpPr>
          <p:spPr bwMode="auto">
            <a:xfrm>
              <a:off x="4032" y="864"/>
              <a:ext cx="76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9" name="Line 50"/>
            <p:cNvSpPr>
              <a:spLocks noChangeShapeType="1"/>
            </p:cNvSpPr>
            <p:nvPr/>
          </p:nvSpPr>
          <p:spPr bwMode="auto">
            <a:xfrm>
              <a:off x="4032" y="1200"/>
              <a:ext cx="76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0" name="Line 51"/>
            <p:cNvSpPr>
              <a:spLocks noChangeShapeType="1"/>
            </p:cNvSpPr>
            <p:nvPr/>
          </p:nvSpPr>
          <p:spPr bwMode="auto">
            <a:xfrm>
              <a:off x="4032" y="1584"/>
              <a:ext cx="76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1" name="Line 52"/>
            <p:cNvSpPr>
              <a:spLocks noChangeShapeType="1"/>
            </p:cNvSpPr>
            <p:nvPr/>
          </p:nvSpPr>
          <p:spPr bwMode="auto">
            <a:xfrm>
              <a:off x="4032" y="2016"/>
              <a:ext cx="76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2" name="Line 53"/>
            <p:cNvSpPr>
              <a:spLocks noChangeShapeType="1"/>
            </p:cNvSpPr>
            <p:nvPr/>
          </p:nvSpPr>
          <p:spPr bwMode="auto">
            <a:xfrm>
              <a:off x="4032" y="2400"/>
              <a:ext cx="76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3" name="Line 54"/>
            <p:cNvSpPr>
              <a:spLocks noChangeShapeType="1"/>
            </p:cNvSpPr>
            <p:nvPr/>
          </p:nvSpPr>
          <p:spPr bwMode="auto">
            <a:xfrm>
              <a:off x="4032" y="2832"/>
              <a:ext cx="76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4" name="Line 55"/>
            <p:cNvSpPr>
              <a:spLocks noChangeShapeType="1"/>
            </p:cNvSpPr>
            <p:nvPr/>
          </p:nvSpPr>
          <p:spPr bwMode="auto">
            <a:xfrm>
              <a:off x="4032" y="3216"/>
              <a:ext cx="76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5" name="Line 56"/>
            <p:cNvSpPr>
              <a:spLocks noChangeShapeType="1"/>
            </p:cNvSpPr>
            <p:nvPr/>
          </p:nvSpPr>
          <p:spPr bwMode="auto">
            <a:xfrm flipH="1">
              <a:off x="3024" y="720"/>
              <a:ext cx="1248" cy="4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6" name="Line 57"/>
            <p:cNvSpPr>
              <a:spLocks noChangeShapeType="1"/>
            </p:cNvSpPr>
            <p:nvPr/>
          </p:nvSpPr>
          <p:spPr bwMode="auto">
            <a:xfrm flipH="1" flipV="1">
              <a:off x="3072" y="864"/>
              <a:ext cx="1200" cy="1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7" name="Line 58"/>
            <p:cNvSpPr>
              <a:spLocks noChangeShapeType="1"/>
            </p:cNvSpPr>
            <p:nvPr/>
          </p:nvSpPr>
          <p:spPr bwMode="auto">
            <a:xfrm flipH="1">
              <a:off x="2996" y="1392"/>
              <a:ext cx="1276" cy="2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8" name="Line 59"/>
            <p:cNvSpPr>
              <a:spLocks noChangeShapeType="1"/>
            </p:cNvSpPr>
            <p:nvPr/>
          </p:nvSpPr>
          <p:spPr bwMode="auto">
            <a:xfrm flipH="1" flipV="1">
              <a:off x="3017" y="1495"/>
              <a:ext cx="1303" cy="32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9" name="Line 60"/>
            <p:cNvSpPr>
              <a:spLocks noChangeShapeType="1"/>
            </p:cNvSpPr>
            <p:nvPr/>
          </p:nvSpPr>
          <p:spPr bwMode="auto">
            <a:xfrm flipH="1" flipV="1">
              <a:off x="2989" y="2181"/>
              <a:ext cx="1235" cy="2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20" name="Line 61"/>
            <p:cNvSpPr>
              <a:spLocks noChangeShapeType="1"/>
            </p:cNvSpPr>
            <p:nvPr/>
          </p:nvSpPr>
          <p:spPr bwMode="auto">
            <a:xfrm flipH="1">
              <a:off x="3004" y="2640"/>
              <a:ext cx="1316" cy="28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21" name="Line 62"/>
            <p:cNvSpPr>
              <a:spLocks noChangeShapeType="1"/>
            </p:cNvSpPr>
            <p:nvPr/>
          </p:nvSpPr>
          <p:spPr bwMode="auto">
            <a:xfrm flipH="1">
              <a:off x="2983" y="2976"/>
              <a:ext cx="1337" cy="62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22" name="Line 63"/>
            <p:cNvSpPr>
              <a:spLocks noChangeShapeType="1"/>
            </p:cNvSpPr>
            <p:nvPr/>
          </p:nvSpPr>
          <p:spPr bwMode="auto">
            <a:xfrm flipH="1">
              <a:off x="2983" y="3408"/>
              <a:ext cx="1337" cy="31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23" name="Text Box 64"/>
            <p:cNvSpPr txBox="1">
              <a:spLocks noChangeArrowheads="1"/>
            </p:cNvSpPr>
            <p:nvPr/>
          </p:nvSpPr>
          <p:spPr bwMode="auto">
            <a:xfrm>
              <a:off x="3723" y="288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i="1">
                  <a:solidFill>
                    <a:schemeClr val="accent2"/>
                  </a:solidFill>
                </a:rPr>
                <a:t>i</a:t>
              </a:r>
              <a:r>
                <a:rPr lang="en-US" altLang="en-US" sz="2400">
                  <a:solidFill>
                    <a:schemeClr val="accent2"/>
                  </a:solidFill>
                </a:rPr>
                <a:t> =</a:t>
              </a:r>
              <a:endParaRPr lang="en-US" altLang="en-US" sz="2400"/>
            </a:p>
          </p:txBody>
        </p:sp>
        <p:sp>
          <p:nvSpPr>
            <p:cNvPr id="75824" name="Freeform 65"/>
            <p:cNvSpPr>
              <a:spLocks/>
            </p:cNvSpPr>
            <p:nvPr/>
          </p:nvSpPr>
          <p:spPr bwMode="auto">
            <a:xfrm>
              <a:off x="699" y="1646"/>
              <a:ext cx="1379" cy="487"/>
            </a:xfrm>
            <a:custGeom>
              <a:avLst/>
              <a:gdLst>
                <a:gd name="T0" fmla="*/ 0 w 1379"/>
                <a:gd name="T1" fmla="*/ 487 h 487"/>
                <a:gd name="T2" fmla="*/ 158 w 1379"/>
                <a:gd name="T3" fmla="*/ 370 h 487"/>
                <a:gd name="T4" fmla="*/ 213 w 1379"/>
                <a:gd name="T5" fmla="*/ 315 h 487"/>
                <a:gd name="T6" fmla="*/ 803 w 1379"/>
                <a:gd name="T7" fmla="*/ 116 h 487"/>
                <a:gd name="T8" fmla="*/ 981 w 1379"/>
                <a:gd name="T9" fmla="*/ 96 h 487"/>
                <a:gd name="T10" fmla="*/ 1214 w 1379"/>
                <a:gd name="T11" fmla="*/ 48 h 487"/>
                <a:gd name="T12" fmla="*/ 1379 w 1379"/>
                <a:gd name="T13" fmla="*/ 0 h 4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79"/>
                <a:gd name="T22" fmla="*/ 0 h 487"/>
                <a:gd name="T23" fmla="*/ 1379 w 1379"/>
                <a:gd name="T24" fmla="*/ 487 h 4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79" h="487">
                  <a:moveTo>
                    <a:pt x="0" y="487"/>
                  </a:moveTo>
                  <a:cubicBezTo>
                    <a:pt x="52" y="449"/>
                    <a:pt x="109" y="412"/>
                    <a:pt x="158" y="370"/>
                  </a:cubicBezTo>
                  <a:cubicBezTo>
                    <a:pt x="178" y="353"/>
                    <a:pt x="190" y="326"/>
                    <a:pt x="213" y="315"/>
                  </a:cubicBezTo>
                  <a:cubicBezTo>
                    <a:pt x="410" y="219"/>
                    <a:pt x="585" y="153"/>
                    <a:pt x="803" y="116"/>
                  </a:cubicBezTo>
                  <a:cubicBezTo>
                    <a:pt x="862" y="106"/>
                    <a:pt x="922" y="105"/>
                    <a:pt x="981" y="96"/>
                  </a:cubicBezTo>
                  <a:cubicBezTo>
                    <a:pt x="1060" y="84"/>
                    <a:pt x="1136" y="64"/>
                    <a:pt x="1214" y="48"/>
                  </a:cubicBezTo>
                  <a:cubicBezTo>
                    <a:pt x="1260" y="38"/>
                    <a:pt x="1343" y="33"/>
                    <a:pt x="1379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25" name="Freeform 66"/>
            <p:cNvSpPr>
              <a:spLocks/>
            </p:cNvSpPr>
            <p:nvPr/>
          </p:nvSpPr>
          <p:spPr bwMode="auto">
            <a:xfrm>
              <a:off x="693" y="1248"/>
              <a:ext cx="1467" cy="1063"/>
            </a:xfrm>
            <a:custGeom>
              <a:avLst/>
              <a:gdLst>
                <a:gd name="T0" fmla="*/ 0 w 1666"/>
                <a:gd name="T1" fmla="*/ 0 h 1159"/>
                <a:gd name="T2" fmla="*/ 214 w 1666"/>
                <a:gd name="T3" fmla="*/ 228 h 1159"/>
                <a:gd name="T4" fmla="*/ 546 w 1666"/>
                <a:gd name="T5" fmla="*/ 543 h 1159"/>
                <a:gd name="T6" fmla="*/ 681 w 1666"/>
                <a:gd name="T7" fmla="*/ 641 h 1159"/>
                <a:gd name="T8" fmla="*/ 777 w 1666"/>
                <a:gd name="T9" fmla="*/ 690 h 1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6"/>
                <a:gd name="T16" fmla="*/ 0 h 1159"/>
                <a:gd name="T17" fmla="*/ 1666 w 1666"/>
                <a:gd name="T18" fmla="*/ 1159 h 1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6" h="1159">
                  <a:moveTo>
                    <a:pt x="0" y="0"/>
                  </a:moveTo>
                  <a:cubicBezTo>
                    <a:pt x="110" y="147"/>
                    <a:pt x="315" y="268"/>
                    <a:pt x="459" y="384"/>
                  </a:cubicBezTo>
                  <a:cubicBezTo>
                    <a:pt x="699" y="577"/>
                    <a:pt x="911" y="741"/>
                    <a:pt x="1172" y="912"/>
                  </a:cubicBezTo>
                  <a:cubicBezTo>
                    <a:pt x="1298" y="995"/>
                    <a:pt x="1321" y="1015"/>
                    <a:pt x="1460" y="1077"/>
                  </a:cubicBezTo>
                  <a:cubicBezTo>
                    <a:pt x="1528" y="1107"/>
                    <a:pt x="1592" y="1159"/>
                    <a:pt x="1666" y="1159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26" name="Freeform 67"/>
            <p:cNvSpPr>
              <a:spLocks/>
            </p:cNvSpPr>
            <p:nvPr/>
          </p:nvSpPr>
          <p:spPr bwMode="auto">
            <a:xfrm>
              <a:off x="2969" y="2592"/>
              <a:ext cx="233" cy="137"/>
            </a:xfrm>
            <a:custGeom>
              <a:avLst/>
              <a:gdLst>
                <a:gd name="T0" fmla="*/ 0 w 233"/>
                <a:gd name="T1" fmla="*/ 137 h 137"/>
                <a:gd name="T2" fmla="*/ 165 w 233"/>
                <a:gd name="T3" fmla="*/ 21 h 137"/>
                <a:gd name="T4" fmla="*/ 213 w 233"/>
                <a:gd name="T5" fmla="*/ 7 h 137"/>
                <a:gd name="T6" fmla="*/ 233 w 233"/>
                <a:gd name="T7" fmla="*/ 0 h 1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"/>
                <a:gd name="T13" fmla="*/ 0 h 137"/>
                <a:gd name="T14" fmla="*/ 233 w 233"/>
                <a:gd name="T15" fmla="*/ 137 h 1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" h="137">
                  <a:moveTo>
                    <a:pt x="0" y="137"/>
                  </a:moveTo>
                  <a:cubicBezTo>
                    <a:pt x="23" y="72"/>
                    <a:pt x="100" y="32"/>
                    <a:pt x="165" y="21"/>
                  </a:cubicBezTo>
                  <a:cubicBezTo>
                    <a:pt x="212" y="4"/>
                    <a:pt x="153" y="24"/>
                    <a:pt x="213" y="7"/>
                  </a:cubicBezTo>
                  <a:cubicBezTo>
                    <a:pt x="220" y="5"/>
                    <a:pt x="233" y="0"/>
                    <a:pt x="233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27" name="Text Box 68"/>
            <p:cNvSpPr txBox="1">
              <a:spLocks noChangeArrowheads="1"/>
            </p:cNvSpPr>
            <p:nvPr/>
          </p:nvSpPr>
          <p:spPr bwMode="auto">
            <a:xfrm>
              <a:off x="2921" y="1797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2"/>
                  </a:solidFill>
                </a:rPr>
                <a:t>3</a:t>
              </a:r>
              <a:endParaRPr lang="en-US" altLang="en-US" sz="2400"/>
            </a:p>
          </p:txBody>
        </p:sp>
        <p:sp>
          <p:nvSpPr>
            <p:cNvPr id="75828" name="Text Box 69"/>
            <p:cNvSpPr txBox="1">
              <a:spLocks noChangeArrowheads="1"/>
            </p:cNvSpPr>
            <p:nvPr/>
          </p:nvSpPr>
          <p:spPr bwMode="auto">
            <a:xfrm>
              <a:off x="3167" y="247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2"/>
                  </a:solidFill>
                </a:rPr>
                <a:t>3</a:t>
              </a:r>
              <a:endParaRPr lang="en-US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55099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64C875A-071C-400F-A671-D8A31EE73627}" type="slidenum">
              <a:rPr lang="en-US" altLang="en-US" sz="1400" smtClean="0"/>
              <a:pPr eaLnBrk="1" hangingPunct="1"/>
              <a:t>13</a:t>
            </a:fld>
            <a:endParaRPr lang="en-US" altLang="en-US" sz="1400" smtClean="0"/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238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1762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901" name="Rectangle 4"/>
          <p:cNvSpPr>
            <a:spLocks noGrp="1" noChangeArrowheads="1"/>
          </p:cNvSpPr>
          <p:nvPr>
            <p:ph type="title"/>
          </p:nvPr>
        </p:nvSpPr>
        <p:spPr>
          <a:xfrm>
            <a:off x="327025" y="314325"/>
            <a:ext cx="8054975" cy="522288"/>
          </a:xfrm>
        </p:spPr>
        <p:txBody>
          <a:bodyPr/>
          <a:lstStyle/>
          <a:p>
            <a:pPr algn="l" eaLnBrk="1" hangingPunct="1"/>
            <a:r>
              <a:rPr lang="en-US" altLang="en-US" sz="3200" u="sng" smtClean="0"/>
              <a:t>Example</a:t>
            </a:r>
            <a:r>
              <a:rPr lang="en-US" altLang="en-US" sz="3200" smtClean="0"/>
              <a:t>   </a:t>
            </a:r>
            <a:r>
              <a:rPr lang="en-US" altLang="en-US" sz="3200" i="1" smtClean="0"/>
              <a:t>b</a:t>
            </a:r>
            <a:r>
              <a:rPr lang="en-US" altLang="en-US" sz="3200" smtClean="0"/>
              <a:t>=4 bits,   </a:t>
            </a:r>
            <a:r>
              <a:rPr lang="en-US" altLang="en-US" sz="3200" i="1" smtClean="0"/>
              <a:t> i </a:t>
            </a:r>
            <a:r>
              <a:rPr lang="en-US" altLang="en-US" sz="3200" smtClean="0"/>
              <a:t>=2,   2 keys/bucket</a:t>
            </a:r>
            <a:endParaRPr lang="en-US" altLang="en-US" sz="3600" u="sng" smtClean="0"/>
          </a:p>
        </p:txBody>
      </p:sp>
      <p:sp>
        <p:nvSpPr>
          <p:cNvPr id="8090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1175" y="3602038"/>
            <a:ext cx="5605463" cy="436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smtClean="0"/>
              <a:t>00	             01             10		11</a:t>
            </a:r>
          </a:p>
        </p:txBody>
      </p:sp>
      <p:grpSp>
        <p:nvGrpSpPr>
          <p:cNvPr id="80903" name="Group 6"/>
          <p:cNvGrpSpPr>
            <a:grpSpLocks/>
          </p:cNvGrpSpPr>
          <p:nvPr/>
        </p:nvGrpSpPr>
        <p:grpSpPr bwMode="auto">
          <a:xfrm>
            <a:off x="4733925" y="2635250"/>
            <a:ext cx="1295400" cy="914400"/>
            <a:chOff x="2688" y="1584"/>
            <a:chExt cx="816" cy="576"/>
          </a:xfrm>
        </p:grpSpPr>
        <p:sp>
          <p:nvSpPr>
            <p:cNvPr id="80928" name="Rectangle 7"/>
            <p:cNvSpPr>
              <a:spLocks noChangeArrowheads="1"/>
            </p:cNvSpPr>
            <p:nvPr/>
          </p:nvSpPr>
          <p:spPr bwMode="auto">
            <a:xfrm>
              <a:off x="2688" y="158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929" name="Rectangle 8"/>
            <p:cNvSpPr>
              <a:spLocks noChangeArrowheads="1"/>
            </p:cNvSpPr>
            <p:nvPr/>
          </p:nvSpPr>
          <p:spPr bwMode="auto">
            <a:xfrm>
              <a:off x="2688" y="187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0904" name="Group 9"/>
          <p:cNvGrpSpPr>
            <a:grpSpLocks/>
          </p:cNvGrpSpPr>
          <p:nvPr/>
        </p:nvGrpSpPr>
        <p:grpSpPr bwMode="auto">
          <a:xfrm>
            <a:off x="3286125" y="2635250"/>
            <a:ext cx="1295400" cy="914400"/>
            <a:chOff x="2688" y="1584"/>
            <a:chExt cx="816" cy="576"/>
          </a:xfrm>
        </p:grpSpPr>
        <p:sp>
          <p:nvSpPr>
            <p:cNvPr id="80926" name="Rectangle 10"/>
            <p:cNvSpPr>
              <a:spLocks noChangeArrowheads="1"/>
            </p:cNvSpPr>
            <p:nvPr/>
          </p:nvSpPr>
          <p:spPr bwMode="auto">
            <a:xfrm>
              <a:off x="2688" y="158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927" name="Rectangle 11"/>
            <p:cNvSpPr>
              <a:spLocks noChangeArrowheads="1"/>
            </p:cNvSpPr>
            <p:nvPr/>
          </p:nvSpPr>
          <p:spPr bwMode="auto">
            <a:xfrm>
              <a:off x="2688" y="187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80905" name="Rectangle 12"/>
          <p:cNvSpPr>
            <a:spLocks noChangeArrowheads="1"/>
          </p:cNvSpPr>
          <p:nvPr/>
        </p:nvSpPr>
        <p:spPr bwMode="auto">
          <a:xfrm>
            <a:off x="1762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0101</a:t>
            </a:r>
          </a:p>
        </p:txBody>
      </p:sp>
      <p:sp>
        <p:nvSpPr>
          <p:cNvPr id="80906" name="Rectangle 13"/>
          <p:cNvSpPr>
            <a:spLocks noChangeArrowheads="1"/>
          </p:cNvSpPr>
          <p:nvPr/>
        </p:nvSpPr>
        <p:spPr bwMode="auto">
          <a:xfrm>
            <a:off x="1762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1111</a:t>
            </a:r>
          </a:p>
        </p:txBody>
      </p:sp>
      <p:sp>
        <p:nvSpPr>
          <p:cNvPr id="80907" name="Rectangle 14"/>
          <p:cNvSpPr>
            <a:spLocks noChangeArrowheads="1"/>
          </p:cNvSpPr>
          <p:nvPr/>
        </p:nvSpPr>
        <p:spPr bwMode="auto">
          <a:xfrm>
            <a:off x="238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0000</a:t>
            </a:r>
          </a:p>
        </p:txBody>
      </p:sp>
      <p:sp>
        <p:nvSpPr>
          <p:cNvPr id="80908" name="Rectangle 15"/>
          <p:cNvSpPr>
            <a:spLocks noChangeArrowheads="1"/>
          </p:cNvSpPr>
          <p:nvPr/>
        </p:nvSpPr>
        <p:spPr bwMode="auto">
          <a:xfrm>
            <a:off x="238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1010</a:t>
            </a:r>
          </a:p>
        </p:txBody>
      </p:sp>
      <p:sp>
        <p:nvSpPr>
          <p:cNvPr id="80909" name="Line 16"/>
          <p:cNvSpPr>
            <a:spLocks noChangeShapeType="1"/>
          </p:cNvSpPr>
          <p:nvPr/>
        </p:nvSpPr>
        <p:spPr bwMode="auto">
          <a:xfrm flipH="1">
            <a:off x="6118225" y="2754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Text Box 17"/>
          <p:cNvSpPr txBox="1">
            <a:spLocks noChangeArrowheads="1"/>
          </p:cNvSpPr>
          <p:nvPr/>
        </p:nvSpPr>
        <p:spPr bwMode="auto">
          <a:xfrm>
            <a:off x="1541463" y="4029075"/>
            <a:ext cx="360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sz="2400" i="1"/>
              <a:t>m</a:t>
            </a:r>
            <a:r>
              <a:rPr lang="en-US" altLang="en-US" sz="2400"/>
              <a:t> = 01 (max used block)</a:t>
            </a:r>
            <a:endParaRPr lang="en-US" altLang="en-US" sz="1800"/>
          </a:p>
        </p:txBody>
      </p:sp>
      <p:sp>
        <p:nvSpPr>
          <p:cNvPr id="80911" name="Text Box 18"/>
          <p:cNvSpPr txBox="1">
            <a:spLocks noChangeArrowheads="1"/>
          </p:cNvSpPr>
          <p:nvPr/>
        </p:nvSpPr>
        <p:spPr bwMode="auto">
          <a:xfrm>
            <a:off x="6532563" y="2325688"/>
            <a:ext cx="95567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Future</a:t>
            </a:r>
            <a:endParaRPr lang="en-US" altLang="en-US" sz="2400"/>
          </a:p>
          <a:p>
            <a:pPr algn="ctr" eaLnBrk="1" hangingPunct="1">
              <a:lnSpc>
                <a:spcPct val="70000"/>
              </a:lnSpc>
            </a:pPr>
            <a:r>
              <a:rPr lang="en-US" altLang="en-US" sz="1800"/>
              <a:t>growth</a:t>
            </a:r>
          </a:p>
          <a:p>
            <a:pPr algn="ctr" eaLnBrk="1" hangingPunct="1">
              <a:lnSpc>
                <a:spcPct val="70000"/>
              </a:lnSpc>
            </a:pPr>
            <a:r>
              <a:rPr lang="en-US" altLang="en-US" sz="1800"/>
              <a:t>buckets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881063" y="4713288"/>
            <a:ext cx="6499225" cy="1371600"/>
            <a:chOff x="555" y="2969"/>
            <a:chExt cx="4094" cy="864"/>
          </a:xfrm>
        </p:grpSpPr>
        <p:sp>
          <p:nvSpPr>
            <p:cNvPr id="80924" name="Rectangle 20"/>
            <p:cNvSpPr>
              <a:spLocks noChangeArrowheads="1"/>
            </p:cNvSpPr>
            <p:nvPr/>
          </p:nvSpPr>
          <p:spPr bwMode="auto">
            <a:xfrm>
              <a:off x="1165" y="2969"/>
              <a:ext cx="348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solidFill>
                    <a:srgbClr val="FF0000"/>
                  </a:solidFill>
                </a:rPr>
                <a:t>If h(k)[</a:t>
              </a:r>
              <a:r>
                <a:rPr lang="en-US" altLang="en-US" sz="2400" i="1">
                  <a:solidFill>
                    <a:srgbClr val="FF0000"/>
                  </a:solidFill>
                </a:rPr>
                <a:t>i </a:t>
              </a:r>
              <a:r>
                <a:rPr lang="en-US" altLang="en-US" sz="2400">
                  <a:solidFill>
                    <a:srgbClr val="FF0000"/>
                  </a:solidFill>
                </a:rPr>
                <a:t>] </a:t>
              </a:r>
              <a:r>
                <a:rPr lang="en-US" altLang="en-US" sz="2400">
                  <a:solidFill>
                    <a:srgbClr val="FF0000"/>
                  </a:solidFill>
                  <a:sym typeface="Symbol" pitchFamily="18" charset="2"/>
                </a:rPr>
                <a:t> </a:t>
              </a:r>
              <a:r>
                <a:rPr lang="en-US" altLang="en-US" sz="2400" i="1">
                  <a:solidFill>
                    <a:srgbClr val="FF0000"/>
                  </a:solidFill>
                  <a:sym typeface="Symbol" pitchFamily="18" charset="2"/>
                </a:rPr>
                <a:t>m</a:t>
              </a:r>
              <a:r>
                <a:rPr lang="en-US" altLang="en-US" sz="2400">
                  <a:solidFill>
                    <a:srgbClr val="FF0000"/>
                  </a:solidFill>
                  <a:sym typeface="Symbol" pitchFamily="18" charset="2"/>
                </a:rPr>
                <a:t>, then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solidFill>
                    <a:srgbClr val="FF0000"/>
                  </a:solidFill>
                  <a:sym typeface="Symbol" pitchFamily="18" charset="2"/>
                </a:rPr>
                <a:t>      look at bucket h(k)[i ]</a:t>
              </a:r>
            </a:p>
            <a:p>
              <a:pPr eaLnBrk="1" hangingPunct="1">
                <a:lnSpc>
                  <a:spcPct val="70000"/>
                </a:lnSpc>
                <a:spcBef>
                  <a:spcPct val="20000"/>
                </a:spcBef>
              </a:pPr>
              <a:r>
                <a:rPr lang="en-US" altLang="en-US" sz="2400">
                  <a:solidFill>
                    <a:srgbClr val="FF0000"/>
                  </a:solidFill>
                  <a:sym typeface="Symbol" pitchFamily="18" charset="2"/>
                </a:rPr>
                <a:t>	  else, look at bucket h(k)[</a:t>
              </a:r>
              <a:r>
                <a:rPr lang="en-US" altLang="en-US" sz="2400" i="1">
                  <a:solidFill>
                    <a:srgbClr val="FF0000"/>
                  </a:solidFill>
                  <a:sym typeface="Symbol" pitchFamily="18" charset="2"/>
                </a:rPr>
                <a:t>i </a:t>
              </a:r>
              <a:r>
                <a:rPr lang="en-US" altLang="en-US" sz="2400">
                  <a:solidFill>
                    <a:srgbClr val="FF0000"/>
                  </a:solidFill>
                  <a:sym typeface="Symbol" pitchFamily="18" charset="2"/>
                </a:rPr>
                <a:t>]</a:t>
              </a:r>
              <a:r>
                <a:rPr lang="en-US" altLang="en-US" sz="3200">
                  <a:solidFill>
                    <a:srgbClr val="FF0000"/>
                  </a:solidFill>
                  <a:sym typeface="Symbol" pitchFamily="18" charset="2"/>
                </a:rPr>
                <a:t> </a:t>
              </a:r>
              <a:r>
                <a:rPr lang="en-US" altLang="en-US" sz="2400">
                  <a:solidFill>
                    <a:srgbClr val="FF0000"/>
                  </a:solidFill>
                  <a:sym typeface="Symbol" pitchFamily="18" charset="2"/>
                </a:rPr>
                <a:t>- 2</a:t>
              </a:r>
              <a:r>
                <a:rPr lang="en-US" altLang="en-US" sz="2400" i="1" baseline="30000">
                  <a:solidFill>
                    <a:srgbClr val="FF0000"/>
                  </a:solidFill>
                  <a:sym typeface="Symbol" pitchFamily="18" charset="2"/>
                </a:rPr>
                <a:t>i </a:t>
              </a:r>
              <a:r>
                <a:rPr lang="en-US" altLang="en-US" sz="2400" baseline="30000">
                  <a:solidFill>
                    <a:srgbClr val="FF0000"/>
                  </a:solidFill>
                  <a:sym typeface="Symbol" pitchFamily="18" charset="2"/>
                </a:rPr>
                <a:t>-1</a:t>
              </a:r>
              <a:r>
                <a:rPr lang="en-US" altLang="en-US" sz="3200">
                  <a:sym typeface="Symbol" pitchFamily="18" charset="2"/>
                </a:rPr>
                <a:t>			</a:t>
              </a:r>
              <a:endParaRPr lang="en-US" altLang="en-US" sz="3200"/>
            </a:p>
            <a:p>
              <a:pPr eaLnBrk="1" hangingPunct="1">
                <a:lnSpc>
                  <a:spcPct val="70000"/>
                </a:lnSpc>
                <a:spcBef>
                  <a:spcPct val="20000"/>
                </a:spcBef>
              </a:pPr>
              <a:endParaRPr lang="en-US" altLang="en-US" sz="2400"/>
            </a:p>
          </p:txBody>
        </p:sp>
        <p:sp>
          <p:nvSpPr>
            <p:cNvPr id="80925" name="Rectangle 21"/>
            <p:cNvSpPr>
              <a:spLocks noChangeArrowheads="1"/>
            </p:cNvSpPr>
            <p:nvPr/>
          </p:nvSpPr>
          <p:spPr bwMode="auto">
            <a:xfrm>
              <a:off x="555" y="2976"/>
              <a:ext cx="52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rgbClr val="FF0000"/>
                  </a:solidFill>
                </a:rPr>
                <a:t>Rule</a:t>
              </a:r>
              <a:endParaRPr lang="en-US" altLang="en-US" sz="2400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295400" y="881063"/>
            <a:ext cx="6756400" cy="1744662"/>
            <a:chOff x="816" y="555"/>
            <a:chExt cx="4256" cy="1099"/>
          </a:xfrm>
        </p:grpSpPr>
        <p:sp>
          <p:nvSpPr>
            <p:cNvPr id="80915" name="Rectangle 23"/>
            <p:cNvSpPr>
              <a:spLocks noChangeArrowheads="1"/>
            </p:cNvSpPr>
            <p:nvPr/>
          </p:nvSpPr>
          <p:spPr bwMode="auto">
            <a:xfrm>
              <a:off x="816" y="1509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916" name="Rectangle 24"/>
            <p:cNvSpPr>
              <a:spLocks noChangeArrowheads="1"/>
            </p:cNvSpPr>
            <p:nvPr/>
          </p:nvSpPr>
          <p:spPr bwMode="auto">
            <a:xfrm>
              <a:off x="1776" y="1509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917" name="Rectangle 25"/>
            <p:cNvSpPr>
              <a:spLocks noChangeArrowheads="1"/>
            </p:cNvSpPr>
            <p:nvPr/>
          </p:nvSpPr>
          <p:spPr bwMode="auto">
            <a:xfrm>
              <a:off x="2736" y="1502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918" name="Rectangle 26"/>
            <p:cNvSpPr>
              <a:spLocks noChangeArrowheads="1"/>
            </p:cNvSpPr>
            <p:nvPr/>
          </p:nvSpPr>
          <p:spPr bwMode="auto">
            <a:xfrm>
              <a:off x="3648" y="1510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919" name="Rectangle 27"/>
            <p:cNvSpPr>
              <a:spLocks noChangeArrowheads="1"/>
            </p:cNvSpPr>
            <p:nvPr/>
          </p:nvSpPr>
          <p:spPr bwMode="auto">
            <a:xfrm>
              <a:off x="1118" y="707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2"/>
                  </a:solidFill>
                </a:rPr>
                <a:t>0101</a:t>
              </a:r>
              <a:endParaRPr lang="en-US" altLang="en-US" sz="2400"/>
            </a:p>
          </p:txBody>
        </p:sp>
        <p:sp>
          <p:nvSpPr>
            <p:cNvPr id="80920" name="Rectangle 28"/>
            <p:cNvSpPr>
              <a:spLocks noChangeArrowheads="1"/>
            </p:cNvSpPr>
            <p:nvPr/>
          </p:nvSpPr>
          <p:spPr bwMode="auto">
            <a:xfrm>
              <a:off x="1118" y="995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endParaRPr lang="en-US" altLang="en-US" sz="2400"/>
            </a:p>
          </p:txBody>
        </p:sp>
        <p:sp>
          <p:nvSpPr>
            <p:cNvPr id="80921" name="Rectangle 29"/>
            <p:cNvSpPr>
              <a:spLocks noChangeArrowheads="1"/>
            </p:cNvSpPr>
            <p:nvPr/>
          </p:nvSpPr>
          <p:spPr bwMode="auto">
            <a:xfrm>
              <a:off x="1783" y="555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922" name="Freeform 30"/>
            <p:cNvSpPr>
              <a:spLocks/>
            </p:cNvSpPr>
            <p:nvPr/>
          </p:nvSpPr>
          <p:spPr bwMode="auto">
            <a:xfrm>
              <a:off x="1845" y="1186"/>
              <a:ext cx="244" cy="391"/>
            </a:xfrm>
            <a:custGeom>
              <a:avLst/>
              <a:gdLst>
                <a:gd name="T0" fmla="*/ 0 w 244"/>
                <a:gd name="T1" fmla="*/ 391 h 391"/>
                <a:gd name="T2" fmla="*/ 178 w 244"/>
                <a:gd name="T3" fmla="*/ 309 h 391"/>
                <a:gd name="T4" fmla="*/ 233 w 244"/>
                <a:gd name="T5" fmla="*/ 199 h 391"/>
                <a:gd name="T6" fmla="*/ 109 w 244"/>
                <a:gd name="T7" fmla="*/ 0 h 3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4"/>
                <a:gd name="T13" fmla="*/ 0 h 391"/>
                <a:gd name="T14" fmla="*/ 244 w 244"/>
                <a:gd name="T15" fmla="*/ 391 h 3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4" h="391">
                  <a:moveTo>
                    <a:pt x="0" y="391"/>
                  </a:moveTo>
                  <a:cubicBezTo>
                    <a:pt x="69" y="366"/>
                    <a:pt x="139" y="341"/>
                    <a:pt x="178" y="309"/>
                  </a:cubicBezTo>
                  <a:cubicBezTo>
                    <a:pt x="217" y="277"/>
                    <a:pt x="244" y="250"/>
                    <a:pt x="233" y="199"/>
                  </a:cubicBezTo>
                  <a:cubicBezTo>
                    <a:pt x="222" y="148"/>
                    <a:pt x="130" y="34"/>
                    <a:pt x="109" y="0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3" name="Text Box 31"/>
            <p:cNvSpPr txBox="1">
              <a:spLocks noChangeArrowheads="1"/>
            </p:cNvSpPr>
            <p:nvPr/>
          </p:nvSpPr>
          <p:spPr bwMode="auto">
            <a:xfrm>
              <a:off x="2607" y="926"/>
              <a:ext cx="24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buFontTx/>
                <a:buChar char="•"/>
              </a:pPr>
              <a:r>
                <a:rPr lang="en-US" altLang="en-US" sz="2400">
                  <a:solidFill>
                    <a:schemeClr val="accent2"/>
                  </a:solidFill>
                </a:rPr>
                <a:t> can have overflow chains!</a:t>
              </a:r>
            </a:p>
          </p:txBody>
        </p:sp>
      </p:grpSp>
      <p:sp>
        <p:nvSpPr>
          <p:cNvPr id="328736" name="Text Box 32"/>
          <p:cNvSpPr txBox="1">
            <a:spLocks noChangeArrowheads="1"/>
          </p:cNvSpPr>
          <p:nvPr/>
        </p:nvSpPr>
        <p:spPr bwMode="auto">
          <a:xfrm>
            <a:off x="4113213" y="981075"/>
            <a:ext cx="192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buFontTx/>
              <a:buChar char="•"/>
            </a:pPr>
            <a:r>
              <a:rPr lang="en-US" altLang="en-US" sz="2400">
                <a:solidFill>
                  <a:schemeClr val="accent2"/>
                </a:solidFill>
              </a:rPr>
              <a:t> insert 0101</a:t>
            </a:r>
          </a:p>
        </p:txBody>
      </p:sp>
    </p:spTree>
    <p:extLst>
      <p:ext uri="{BB962C8B-B14F-4D97-AF65-F5344CB8AC3E}">
        <p14:creationId xmlns:p14="http://schemas.microsoft.com/office/powerpoint/2010/main" val="212787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3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8CFC8D6-BFB5-404C-9155-BF2038073547}" type="slidenum">
              <a:rPr lang="en-US" altLang="en-US" sz="1400" smtClean="0"/>
              <a:pPr eaLnBrk="1" hangingPunct="1"/>
              <a:t>14</a:t>
            </a:fld>
            <a:endParaRPr lang="en-US" altLang="en-US" sz="1400" smtClean="0"/>
          </a:p>
        </p:txBody>
      </p:sp>
      <p:sp>
        <p:nvSpPr>
          <p:cNvPr id="81923" name="Rectangle 2"/>
          <p:cNvSpPr>
            <a:spLocks noChangeArrowheads="1"/>
          </p:cNvSpPr>
          <p:nvPr/>
        </p:nvSpPr>
        <p:spPr bwMode="auto">
          <a:xfrm>
            <a:off x="238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24" name="Rectangle 3"/>
          <p:cNvSpPr>
            <a:spLocks noChangeArrowheads="1"/>
          </p:cNvSpPr>
          <p:nvPr/>
        </p:nvSpPr>
        <p:spPr bwMode="auto">
          <a:xfrm>
            <a:off x="1762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25" name="Rectangle 4"/>
          <p:cNvSpPr>
            <a:spLocks noGrp="1" noChangeArrowheads="1"/>
          </p:cNvSpPr>
          <p:nvPr>
            <p:ph type="title"/>
          </p:nvPr>
        </p:nvSpPr>
        <p:spPr>
          <a:xfrm>
            <a:off x="327025" y="381000"/>
            <a:ext cx="8054975" cy="522288"/>
          </a:xfrm>
        </p:spPr>
        <p:txBody>
          <a:bodyPr/>
          <a:lstStyle/>
          <a:p>
            <a:pPr algn="l" eaLnBrk="1" hangingPunct="1"/>
            <a:r>
              <a:rPr lang="en-US" altLang="en-US" sz="3200" u="sng" smtClean="0"/>
              <a:t>Example</a:t>
            </a:r>
            <a:r>
              <a:rPr lang="en-US" altLang="en-US" sz="3200" smtClean="0"/>
              <a:t>   </a:t>
            </a:r>
            <a:r>
              <a:rPr lang="en-US" altLang="en-US" sz="3200" i="1" smtClean="0"/>
              <a:t>b</a:t>
            </a:r>
            <a:r>
              <a:rPr lang="en-US" altLang="en-US" sz="3200" smtClean="0"/>
              <a:t>=4 bits,   </a:t>
            </a:r>
            <a:r>
              <a:rPr lang="en-US" altLang="en-US" sz="3200" i="1" smtClean="0"/>
              <a:t> i </a:t>
            </a:r>
            <a:r>
              <a:rPr lang="en-US" altLang="en-US" sz="3200" smtClean="0"/>
              <a:t>=2,   2 keys/bucket</a:t>
            </a:r>
            <a:endParaRPr lang="en-US" altLang="en-US" sz="3600" u="sng" smtClean="0"/>
          </a:p>
        </p:txBody>
      </p:sp>
      <p:sp>
        <p:nvSpPr>
          <p:cNvPr id="819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1175" y="3602038"/>
            <a:ext cx="5605463" cy="436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smtClean="0"/>
              <a:t>00	             01              10		11</a:t>
            </a:r>
          </a:p>
        </p:txBody>
      </p:sp>
      <p:grpSp>
        <p:nvGrpSpPr>
          <p:cNvPr id="81927" name="Group 6"/>
          <p:cNvGrpSpPr>
            <a:grpSpLocks/>
          </p:cNvGrpSpPr>
          <p:nvPr/>
        </p:nvGrpSpPr>
        <p:grpSpPr bwMode="auto">
          <a:xfrm>
            <a:off x="4733925" y="2635250"/>
            <a:ext cx="1295400" cy="914400"/>
            <a:chOff x="2688" y="1584"/>
            <a:chExt cx="816" cy="576"/>
          </a:xfrm>
        </p:grpSpPr>
        <p:sp>
          <p:nvSpPr>
            <p:cNvPr id="81972" name="Rectangle 7"/>
            <p:cNvSpPr>
              <a:spLocks noChangeArrowheads="1"/>
            </p:cNvSpPr>
            <p:nvPr/>
          </p:nvSpPr>
          <p:spPr bwMode="auto">
            <a:xfrm>
              <a:off x="2688" y="158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973" name="Rectangle 8"/>
            <p:cNvSpPr>
              <a:spLocks noChangeArrowheads="1"/>
            </p:cNvSpPr>
            <p:nvPr/>
          </p:nvSpPr>
          <p:spPr bwMode="auto">
            <a:xfrm>
              <a:off x="2688" y="187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1928" name="Group 9"/>
          <p:cNvGrpSpPr>
            <a:grpSpLocks/>
          </p:cNvGrpSpPr>
          <p:nvPr/>
        </p:nvGrpSpPr>
        <p:grpSpPr bwMode="auto">
          <a:xfrm>
            <a:off x="3286125" y="2635250"/>
            <a:ext cx="1295400" cy="914400"/>
            <a:chOff x="2688" y="1584"/>
            <a:chExt cx="816" cy="576"/>
          </a:xfrm>
        </p:grpSpPr>
        <p:sp>
          <p:nvSpPr>
            <p:cNvPr id="81970" name="Rectangle 10"/>
            <p:cNvSpPr>
              <a:spLocks noChangeArrowheads="1"/>
            </p:cNvSpPr>
            <p:nvPr/>
          </p:nvSpPr>
          <p:spPr bwMode="auto">
            <a:xfrm>
              <a:off x="2688" y="158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971" name="Rectangle 11"/>
            <p:cNvSpPr>
              <a:spLocks noChangeArrowheads="1"/>
            </p:cNvSpPr>
            <p:nvPr/>
          </p:nvSpPr>
          <p:spPr bwMode="auto">
            <a:xfrm>
              <a:off x="2688" y="187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81929" name="Rectangle 12"/>
          <p:cNvSpPr>
            <a:spLocks noChangeArrowheads="1"/>
          </p:cNvSpPr>
          <p:nvPr/>
        </p:nvSpPr>
        <p:spPr bwMode="auto">
          <a:xfrm>
            <a:off x="1762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0101</a:t>
            </a:r>
          </a:p>
        </p:txBody>
      </p:sp>
      <p:sp>
        <p:nvSpPr>
          <p:cNvPr id="81930" name="Rectangle 13"/>
          <p:cNvSpPr>
            <a:spLocks noChangeArrowheads="1"/>
          </p:cNvSpPr>
          <p:nvPr/>
        </p:nvSpPr>
        <p:spPr bwMode="auto">
          <a:xfrm>
            <a:off x="1762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1111</a:t>
            </a:r>
          </a:p>
        </p:txBody>
      </p:sp>
      <p:sp>
        <p:nvSpPr>
          <p:cNvPr id="81931" name="Rectangle 14"/>
          <p:cNvSpPr>
            <a:spLocks noChangeArrowheads="1"/>
          </p:cNvSpPr>
          <p:nvPr/>
        </p:nvSpPr>
        <p:spPr bwMode="auto">
          <a:xfrm>
            <a:off x="238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0000</a:t>
            </a:r>
          </a:p>
        </p:txBody>
      </p:sp>
      <p:sp>
        <p:nvSpPr>
          <p:cNvPr id="81932" name="Rectangle 15"/>
          <p:cNvSpPr>
            <a:spLocks noChangeArrowheads="1"/>
          </p:cNvSpPr>
          <p:nvPr/>
        </p:nvSpPr>
        <p:spPr bwMode="auto">
          <a:xfrm>
            <a:off x="238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1010</a:t>
            </a:r>
          </a:p>
        </p:txBody>
      </p:sp>
      <p:sp>
        <p:nvSpPr>
          <p:cNvPr id="81933" name="Line 16"/>
          <p:cNvSpPr>
            <a:spLocks noChangeShapeType="1"/>
          </p:cNvSpPr>
          <p:nvPr/>
        </p:nvSpPr>
        <p:spPr bwMode="auto">
          <a:xfrm flipH="1">
            <a:off x="6118225" y="2754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Text Box 17"/>
          <p:cNvSpPr txBox="1">
            <a:spLocks noChangeArrowheads="1"/>
          </p:cNvSpPr>
          <p:nvPr/>
        </p:nvSpPr>
        <p:spPr bwMode="auto">
          <a:xfrm>
            <a:off x="1541463" y="4029075"/>
            <a:ext cx="360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sz="2400" i="1"/>
              <a:t>m</a:t>
            </a:r>
            <a:r>
              <a:rPr lang="en-US" altLang="en-US" sz="2400"/>
              <a:t> = 01 (max used block)</a:t>
            </a:r>
            <a:endParaRPr lang="en-US" altLang="en-US" sz="1800"/>
          </a:p>
        </p:txBody>
      </p:sp>
      <p:sp>
        <p:nvSpPr>
          <p:cNvPr id="81935" name="Text Box 18"/>
          <p:cNvSpPr txBox="1">
            <a:spLocks noChangeArrowheads="1"/>
          </p:cNvSpPr>
          <p:nvPr/>
        </p:nvSpPr>
        <p:spPr bwMode="auto">
          <a:xfrm>
            <a:off x="6532563" y="2325688"/>
            <a:ext cx="95567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Future</a:t>
            </a:r>
            <a:endParaRPr lang="en-US" altLang="en-US" sz="2400"/>
          </a:p>
          <a:p>
            <a:pPr algn="ctr" eaLnBrk="1" hangingPunct="1">
              <a:lnSpc>
                <a:spcPct val="70000"/>
              </a:lnSpc>
            </a:pPr>
            <a:r>
              <a:rPr lang="en-US" altLang="en-US" sz="1800"/>
              <a:t>growth</a:t>
            </a:r>
          </a:p>
          <a:p>
            <a:pPr algn="ctr" eaLnBrk="1" hangingPunct="1">
              <a:lnSpc>
                <a:spcPct val="70000"/>
              </a:lnSpc>
            </a:pPr>
            <a:r>
              <a:rPr lang="en-US" altLang="en-US" sz="1800"/>
              <a:t>buckets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181225" y="2624138"/>
            <a:ext cx="2401888" cy="2208212"/>
            <a:chOff x="1374" y="1653"/>
            <a:chExt cx="1513" cy="1391"/>
          </a:xfrm>
        </p:grpSpPr>
        <p:sp>
          <p:nvSpPr>
            <p:cNvPr id="81965" name="Freeform 20"/>
            <p:cNvSpPr>
              <a:spLocks/>
            </p:cNvSpPr>
            <p:nvPr/>
          </p:nvSpPr>
          <p:spPr bwMode="auto">
            <a:xfrm>
              <a:off x="1406" y="2654"/>
              <a:ext cx="274" cy="116"/>
            </a:xfrm>
            <a:custGeom>
              <a:avLst/>
              <a:gdLst>
                <a:gd name="T0" fmla="*/ 0 w 274"/>
                <a:gd name="T1" fmla="*/ 116 h 116"/>
                <a:gd name="T2" fmla="*/ 61 w 274"/>
                <a:gd name="T3" fmla="*/ 96 h 116"/>
                <a:gd name="T4" fmla="*/ 171 w 274"/>
                <a:gd name="T5" fmla="*/ 41 h 116"/>
                <a:gd name="T6" fmla="*/ 274 w 274"/>
                <a:gd name="T7" fmla="*/ 0 h 1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4"/>
                <a:gd name="T13" fmla="*/ 0 h 116"/>
                <a:gd name="T14" fmla="*/ 274 w 274"/>
                <a:gd name="T15" fmla="*/ 116 h 1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4" h="116">
                  <a:moveTo>
                    <a:pt x="0" y="116"/>
                  </a:moveTo>
                  <a:cubicBezTo>
                    <a:pt x="20" y="109"/>
                    <a:pt x="43" y="105"/>
                    <a:pt x="61" y="96"/>
                  </a:cubicBezTo>
                  <a:cubicBezTo>
                    <a:pt x="99" y="76"/>
                    <a:pt x="130" y="55"/>
                    <a:pt x="171" y="41"/>
                  </a:cubicBezTo>
                  <a:cubicBezTo>
                    <a:pt x="201" y="31"/>
                    <a:pt x="254" y="20"/>
                    <a:pt x="27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66" name="Text Box 21"/>
            <p:cNvSpPr txBox="1">
              <a:spLocks noChangeArrowheads="1"/>
            </p:cNvSpPr>
            <p:nvPr/>
          </p:nvSpPr>
          <p:spPr bwMode="auto">
            <a:xfrm>
              <a:off x="1374" y="2756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rgbClr val="FF0000"/>
                  </a:solidFill>
                </a:rPr>
                <a:t>10</a:t>
              </a:r>
              <a:endParaRPr lang="en-US" altLang="en-US" sz="2400"/>
            </a:p>
          </p:txBody>
        </p:sp>
        <p:sp>
          <p:nvSpPr>
            <p:cNvPr id="81967" name="Rectangle 22"/>
            <p:cNvSpPr>
              <a:spLocks noChangeArrowheads="1"/>
            </p:cNvSpPr>
            <p:nvPr/>
          </p:nvSpPr>
          <p:spPr bwMode="auto">
            <a:xfrm>
              <a:off x="2071" y="1653"/>
              <a:ext cx="816" cy="5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968" name="Line 23"/>
            <p:cNvSpPr>
              <a:spLocks noChangeShapeType="1"/>
            </p:cNvSpPr>
            <p:nvPr/>
          </p:nvSpPr>
          <p:spPr bwMode="auto">
            <a:xfrm>
              <a:off x="2071" y="1941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69" name="Freeform 24"/>
            <p:cNvSpPr>
              <a:spLocks/>
            </p:cNvSpPr>
            <p:nvPr/>
          </p:nvSpPr>
          <p:spPr bwMode="auto">
            <a:xfrm>
              <a:off x="1543" y="2441"/>
              <a:ext cx="706" cy="144"/>
            </a:xfrm>
            <a:custGeom>
              <a:avLst/>
              <a:gdLst>
                <a:gd name="T0" fmla="*/ 0 w 706"/>
                <a:gd name="T1" fmla="*/ 144 h 144"/>
                <a:gd name="T2" fmla="*/ 68 w 706"/>
                <a:gd name="T3" fmla="*/ 89 h 144"/>
                <a:gd name="T4" fmla="*/ 302 w 706"/>
                <a:gd name="T5" fmla="*/ 76 h 144"/>
                <a:gd name="T6" fmla="*/ 542 w 706"/>
                <a:gd name="T7" fmla="*/ 76 h 144"/>
                <a:gd name="T8" fmla="*/ 706 w 706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6"/>
                <a:gd name="T16" fmla="*/ 0 h 144"/>
                <a:gd name="T17" fmla="*/ 706 w 70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6" h="144">
                  <a:moveTo>
                    <a:pt x="0" y="144"/>
                  </a:moveTo>
                  <a:cubicBezTo>
                    <a:pt x="9" y="122"/>
                    <a:pt x="18" y="100"/>
                    <a:pt x="68" y="89"/>
                  </a:cubicBezTo>
                  <a:cubicBezTo>
                    <a:pt x="118" y="78"/>
                    <a:pt x="223" y="78"/>
                    <a:pt x="302" y="76"/>
                  </a:cubicBezTo>
                  <a:cubicBezTo>
                    <a:pt x="381" y="74"/>
                    <a:pt x="475" y="89"/>
                    <a:pt x="542" y="76"/>
                  </a:cubicBezTo>
                  <a:cubicBezTo>
                    <a:pt x="609" y="63"/>
                    <a:pt x="680" y="13"/>
                    <a:pt x="706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00063" y="2633663"/>
            <a:ext cx="3859212" cy="806450"/>
            <a:chOff x="315" y="1659"/>
            <a:chExt cx="2431" cy="508"/>
          </a:xfrm>
        </p:grpSpPr>
        <p:sp>
          <p:nvSpPr>
            <p:cNvPr id="81963" name="Freeform 26"/>
            <p:cNvSpPr>
              <a:spLocks/>
            </p:cNvSpPr>
            <p:nvPr/>
          </p:nvSpPr>
          <p:spPr bwMode="auto">
            <a:xfrm>
              <a:off x="315" y="2064"/>
              <a:ext cx="528" cy="103"/>
            </a:xfrm>
            <a:custGeom>
              <a:avLst/>
              <a:gdLst>
                <a:gd name="T0" fmla="*/ 0 w 528"/>
                <a:gd name="T1" fmla="*/ 103 h 103"/>
                <a:gd name="T2" fmla="*/ 117 w 528"/>
                <a:gd name="T3" fmla="*/ 62 h 103"/>
                <a:gd name="T4" fmla="*/ 419 w 528"/>
                <a:gd name="T5" fmla="*/ 27 h 103"/>
                <a:gd name="T6" fmla="*/ 528 w 528"/>
                <a:gd name="T7" fmla="*/ 0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03"/>
                <a:gd name="T14" fmla="*/ 528 w 52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03">
                  <a:moveTo>
                    <a:pt x="0" y="103"/>
                  </a:moveTo>
                  <a:cubicBezTo>
                    <a:pt x="43" y="94"/>
                    <a:pt x="75" y="71"/>
                    <a:pt x="117" y="62"/>
                  </a:cubicBezTo>
                  <a:cubicBezTo>
                    <a:pt x="217" y="39"/>
                    <a:pt x="317" y="34"/>
                    <a:pt x="419" y="27"/>
                  </a:cubicBezTo>
                  <a:cubicBezTo>
                    <a:pt x="460" y="18"/>
                    <a:pt x="485" y="0"/>
                    <a:pt x="52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64" name="Text Box 27"/>
            <p:cNvSpPr txBox="1">
              <a:spLocks noChangeArrowheads="1"/>
            </p:cNvSpPr>
            <p:nvPr/>
          </p:nvSpPr>
          <p:spPr bwMode="auto">
            <a:xfrm>
              <a:off x="2210" y="1659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rgbClr val="FF0000"/>
                  </a:solidFill>
                </a:rPr>
                <a:t>1010</a:t>
              </a:r>
              <a:endParaRPr lang="en-US" altLang="en-US" sz="2400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295400" y="881063"/>
            <a:ext cx="4724400" cy="1744662"/>
            <a:chOff x="816" y="555"/>
            <a:chExt cx="2976" cy="1099"/>
          </a:xfrm>
        </p:grpSpPr>
        <p:sp>
          <p:nvSpPr>
            <p:cNvPr id="81954" name="Rectangle 29"/>
            <p:cNvSpPr>
              <a:spLocks noChangeArrowheads="1"/>
            </p:cNvSpPr>
            <p:nvPr/>
          </p:nvSpPr>
          <p:spPr bwMode="auto">
            <a:xfrm>
              <a:off x="816" y="1509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955" name="Rectangle 30"/>
            <p:cNvSpPr>
              <a:spLocks noChangeArrowheads="1"/>
            </p:cNvSpPr>
            <p:nvPr/>
          </p:nvSpPr>
          <p:spPr bwMode="auto">
            <a:xfrm>
              <a:off x="1776" y="1509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956" name="Rectangle 31"/>
            <p:cNvSpPr>
              <a:spLocks noChangeArrowheads="1"/>
            </p:cNvSpPr>
            <p:nvPr/>
          </p:nvSpPr>
          <p:spPr bwMode="auto">
            <a:xfrm>
              <a:off x="2736" y="1502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957" name="Rectangle 32"/>
            <p:cNvSpPr>
              <a:spLocks noChangeArrowheads="1"/>
            </p:cNvSpPr>
            <p:nvPr/>
          </p:nvSpPr>
          <p:spPr bwMode="auto">
            <a:xfrm>
              <a:off x="3648" y="1510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958" name="Rectangle 33"/>
            <p:cNvSpPr>
              <a:spLocks noChangeArrowheads="1"/>
            </p:cNvSpPr>
            <p:nvPr/>
          </p:nvSpPr>
          <p:spPr bwMode="auto">
            <a:xfrm>
              <a:off x="1118" y="707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2"/>
                  </a:solidFill>
                </a:rPr>
                <a:t>0101</a:t>
              </a:r>
              <a:endParaRPr lang="en-US" altLang="en-US" sz="2400"/>
            </a:p>
          </p:txBody>
        </p:sp>
        <p:sp>
          <p:nvSpPr>
            <p:cNvPr id="81959" name="Rectangle 34"/>
            <p:cNvSpPr>
              <a:spLocks noChangeArrowheads="1"/>
            </p:cNvSpPr>
            <p:nvPr/>
          </p:nvSpPr>
          <p:spPr bwMode="auto">
            <a:xfrm>
              <a:off x="1118" y="995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endParaRPr lang="en-US" altLang="en-US" sz="2400"/>
            </a:p>
          </p:txBody>
        </p:sp>
        <p:sp>
          <p:nvSpPr>
            <p:cNvPr id="81960" name="Rectangle 35"/>
            <p:cNvSpPr>
              <a:spLocks noChangeArrowheads="1"/>
            </p:cNvSpPr>
            <p:nvPr/>
          </p:nvSpPr>
          <p:spPr bwMode="auto">
            <a:xfrm>
              <a:off x="1783" y="555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961" name="Freeform 36"/>
            <p:cNvSpPr>
              <a:spLocks/>
            </p:cNvSpPr>
            <p:nvPr/>
          </p:nvSpPr>
          <p:spPr bwMode="auto">
            <a:xfrm>
              <a:off x="1845" y="1186"/>
              <a:ext cx="244" cy="391"/>
            </a:xfrm>
            <a:custGeom>
              <a:avLst/>
              <a:gdLst>
                <a:gd name="T0" fmla="*/ 0 w 244"/>
                <a:gd name="T1" fmla="*/ 391 h 391"/>
                <a:gd name="T2" fmla="*/ 178 w 244"/>
                <a:gd name="T3" fmla="*/ 309 h 391"/>
                <a:gd name="T4" fmla="*/ 233 w 244"/>
                <a:gd name="T5" fmla="*/ 199 h 391"/>
                <a:gd name="T6" fmla="*/ 109 w 244"/>
                <a:gd name="T7" fmla="*/ 0 h 3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4"/>
                <a:gd name="T13" fmla="*/ 0 h 391"/>
                <a:gd name="T14" fmla="*/ 244 w 244"/>
                <a:gd name="T15" fmla="*/ 391 h 3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4" h="391">
                  <a:moveTo>
                    <a:pt x="0" y="391"/>
                  </a:moveTo>
                  <a:cubicBezTo>
                    <a:pt x="69" y="366"/>
                    <a:pt x="139" y="341"/>
                    <a:pt x="178" y="309"/>
                  </a:cubicBezTo>
                  <a:cubicBezTo>
                    <a:pt x="217" y="277"/>
                    <a:pt x="244" y="250"/>
                    <a:pt x="233" y="199"/>
                  </a:cubicBezTo>
                  <a:cubicBezTo>
                    <a:pt x="222" y="148"/>
                    <a:pt x="130" y="34"/>
                    <a:pt x="109" y="0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62" name="Text Box 37"/>
            <p:cNvSpPr txBox="1">
              <a:spLocks noChangeArrowheads="1"/>
            </p:cNvSpPr>
            <p:nvPr/>
          </p:nvSpPr>
          <p:spPr bwMode="auto">
            <a:xfrm>
              <a:off x="2510" y="727"/>
              <a:ext cx="1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buFontTx/>
                <a:buChar char="•"/>
              </a:pPr>
              <a:r>
                <a:rPr lang="en-US" altLang="en-US" sz="2400">
                  <a:solidFill>
                    <a:schemeClr val="accent2"/>
                  </a:solidFill>
                </a:rPr>
                <a:t> insert 0101</a:t>
              </a: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2203450" y="2395538"/>
            <a:ext cx="3827463" cy="2795587"/>
            <a:chOff x="1388" y="1509"/>
            <a:chExt cx="2411" cy="1761"/>
          </a:xfrm>
        </p:grpSpPr>
        <p:sp>
          <p:nvSpPr>
            <p:cNvPr id="81948" name="Freeform 39"/>
            <p:cNvSpPr>
              <a:spLocks/>
            </p:cNvSpPr>
            <p:nvPr/>
          </p:nvSpPr>
          <p:spPr bwMode="auto">
            <a:xfrm>
              <a:off x="1413" y="2867"/>
              <a:ext cx="288" cy="82"/>
            </a:xfrm>
            <a:custGeom>
              <a:avLst/>
              <a:gdLst>
                <a:gd name="T0" fmla="*/ 0 w 288"/>
                <a:gd name="T1" fmla="*/ 82 h 82"/>
                <a:gd name="T2" fmla="*/ 82 w 288"/>
                <a:gd name="T3" fmla="*/ 61 h 82"/>
                <a:gd name="T4" fmla="*/ 192 w 288"/>
                <a:gd name="T5" fmla="*/ 41 h 82"/>
                <a:gd name="T6" fmla="*/ 267 w 288"/>
                <a:gd name="T7" fmla="*/ 13 h 82"/>
                <a:gd name="T8" fmla="*/ 288 w 288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82"/>
                <a:gd name="T17" fmla="*/ 288 w 288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82">
                  <a:moveTo>
                    <a:pt x="0" y="82"/>
                  </a:moveTo>
                  <a:cubicBezTo>
                    <a:pt x="55" y="73"/>
                    <a:pt x="28" y="79"/>
                    <a:pt x="82" y="61"/>
                  </a:cubicBezTo>
                  <a:cubicBezTo>
                    <a:pt x="116" y="49"/>
                    <a:pt x="157" y="51"/>
                    <a:pt x="192" y="41"/>
                  </a:cubicBezTo>
                  <a:cubicBezTo>
                    <a:pt x="218" y="34"/>
                    <a:pt x="243" y="25"/>
                    <a:pt x="267" y="13"/>
                  </a:cubicBezTo>
                  <a:cubicBezTo>
                    <a:pt x="274" y="9"/>
                    <a:pt x="288" y="0"/>
                    <a:pt x="288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49" name="Rectangle 40"/>
            <p:cNvSpPr>
              <a:spLocks noChangeArrowheads="1"/>
            </p:cNvSpPr>
            <p:nvPr/>
          </p:nvSpPr>
          <p:spPr bwMode="auto">
            <a:xfrm>
              <a:off x="2976" y="1659"/>
              <a:ext cx="823" cy="5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950" name="Line 41"/>
            <p:cNvSpPr>
              <a:spLocks noChangeShapeType="1"/>
            </p:cNvSpPr>
            <p:nvPr/>
          </p:nvSpPr>
          <p:spPr bwMode="auto">
            <a:xfrm>
              <a:off x="2976" y="1941"/>
              <a:ext cx="823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51" name="Rectangle 42"/>
            <p:cNvSpPr>
              <a:spLocks noChangeArrowheads="1"/>
            </p:cNvSpPr>
            <p:nvPr/>
          </p:nvSpPr>
          <p:spPr bwMode="auto">
            <a:xfrm>
              <a:off x="3655" y="1509"/>
              <a:ext cx="137" cy="1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952" name="Text Box 43"/>
            <p:cNvSpPr txBox="1">
              <a:spLocks noChangeArrowheads="1"/>
            </p:cNvSpPr>
            <p:nvPr/>
          </p:nvSpPr>
          <p:spPr bwMode="auto">
            <a:xfrm>
              <a:off x="1388" y="2982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rgbClr val="008000"/>
                  </a:solidFill>
                </a:rPr>
                <a:t>11</a:t>
              </a:r>
              <a:endParaRPr lang="en-US" altLang="en-US" sz="2400"/>
            </a:p>
          </p:txBody>
        </p:sp>
        <p:sp>
          <p:nvSpPr>
            <p:cNvPr id="81953" name="Freeform 44"/>
            <p:cNvSpPr>
              <a:spLocks/>
            </p:cNvSpPr>
            <p:nvPr/>
          </p:nvSpPr>
          <p:spPr bwMode="auto">
            <a:xfrm>
              <a:off x="1701" y="2551"/>
              <a:ext cx="1721" cy="583"/>
            </a:xfrm>
            <a:custGeom>
              <a:avLst/>
              <a:gdLst>
                <a:gd name="T0" fmla="*/ 0 w 1721"/>
                <a:gd name="T1" fmla="*/ 583 h 583"/>
                <a:gd name="T2" fmla="*/ 1145 w 1721"/>
                <a:gd name="T3" fmla="*/ 528 h 583"/>
                <a:gd name="T4" fmla="*/ 1604 w 1721"/>
                <a:gd name="T5" fmla="*/ 343 h 583"/>
                <a:gd name="T6" fmla="*/ 1721 w 1721"/>
                <a:gd name="T7" fmla="*/ 0 h 5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1"/>
                <a:gd name="T13" fmla="*/ 0 h 583"/>
                <a:gd name="T14" fmla="*/ 1721 w 1721"/>
                <a:gd name="T15" fmla="*/ 583 h 5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1" h="583">
                  <a:moveTo>
                    <a:pt x="0" y="583"/>
                  </a:moveTo>
                  <a:cubicBezTo>
                    <a:pt x="439" y="575"/>
                    <a:pt x="878" y="568"/>
                    <a:pt x="1145" y="528"/>
                  </a:cubicBezTo>
                  <a:cubicBezTo>
                    <a:pt x="1412" y="488"/>
                    <a:pt x="1508" y="431"/>
                    <a:pt x="1604" y="343"/>
                  </a:cubicBezTo>
                  <a:cubicBezTo>
                    <a:pt x="1700" y="255"/>
                    <a:pt x="1704" y="57"/>
                    <a:pt x="1721" y="0"/>
                  </a:cubicBezTo>
                </a:path>
              </a:pathLst>
            </a:cu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1566863" y="1077913"/>
            <a:ext cx="4251325" cy="2362200"/>
            <a:chOff x="987" y="679"/>
            <a:chExt cx="2678" cy="1488"/>
          </a:xfrm>
        </p:grpSpPr>
        <p:sp>
          <p:nvSpPr>
            <p:cNvPr id="81941" name="Freeform 46"/>
            <p:cNvSpPr>
              <a:spLocks/>
            </p:cNvSpPr>
            <p:nvPr/>
          </p:nvSpPr>
          <p:spPr bwMode="auto">
            <a:xfrm>
              <a:off x="1248" y="2091"/>
              <a:ext cx="559" cy="76"/>
            </a:xfrm>
            <a:custGeom>
              <a:avLst/>
              <a:gdLst>
                <a:gd name="T0" fmla="*/ 0 w 559"/>
                <a:gd name="T1" fmla="*/ 76 h 76"/>
                <a:gd name="T2" fmla="*/ 185 w 559"/>
                <a:gd name="T3" fmla="*/ 14 h 76"/>
                <a:gd name="T4" fmla="*/ 555 w 559"/>
                <a:gd name="T5" fmla="*/ 0 h 76"/>
                <a:gd name="T6" fmla="*/ 0 60000 65536"/>
                <a:gd name="T7" fmla="*/ 0 60000 65536"/>
                <a:gd name="T8" fmla="*/ 0 60000 65536"/>
                <a:gd name="T9" fmla="*/ 0 w 559"/>
                <a:gd name="T10" fmla="*/ 0 h 76"/>
                <a:gd name="T11" fmla="*/ 559 w 559"/>
                <a:gd name="T12" fmla="*/ 76 h 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9" h="76">
                  <a:moveTo>
                    <a:pt x="0" y="76"/>
                  </a:moveTo>
                  <a:cubicBezTo>
                    <a:pt x="59" y="56"/>
                    <a:pt x="120" y="16"/>
                    <a:pt x="185" y="14"/>
                  </a:cubicBezTo>
                  <a:cubicBezTo>
                    <a:pt x="559" y="1"/>
                    <a:pt x="437" y="64"/>
                    <a:pt x="555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42" name="Text Box 47"/>
            <p:cNvSpPr txBox="1">
              <a:spLocks noChangeArrowheads="1"/>
            </p:cNvSpPr>
            <p:nvPr/>
          </p:nvSpPr>
          <p:spPr bwMode="auto">
            <a:xfrm>
              <a:off x="3129" y="1659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rgbClr val="008000"/>
                  </a:solidFill>
                </a:rPr>
                <a:t>1111</a:t>
              </a:r>
              <a:endParaRPr lang="en-US" altLang="en-US" sz="2400"/>
            </a:p>
          </p:txBody>
        </p:sp>
        <p:sp>
          <p:nvSpPr>
            <p:cNvPr id="81943" name="Freeform 48"/>
            <p:cNvSpPr>
              <a:spLocks/>
            </p:cNvSpPr>
            <p:nvPr/>
          </p:nvSpPr>
          <p:spPr bwMode="auto">
            <a:xfrm>
              <a:off x="1008" y="761"/>
              <a:ext cx="1193" cy="528"/>
            </a:xfrm>
            <a:custGeom>
              <a:avLst/>
              <a:gdLst>
                <a:gd name="T0" fmla="*/ 0 w 1193"/>
                <a:gd name="T1" fmla="*/ 528 h 528"/>
                <a:gd name="T2" fmla="*/ 130 w 1193"/>
                <a:gd name="T3" fmla="*/ 425 h 528"/>
                <a:gd name="T4" fmla="*/ 487 w 1193"/>
                <a:gd name="T5" fmla="*/ 261 h 528"/>
                <a:gd name="T6" fmla="*/ 686 w 1193"/>
                <a:gd name="T7" fmla="*/ 206 h 528"/>
                <a:gd name="T8" fmla="*/ 809 w 1193"/>
                <a:gd name="T9" fmla="*/ 178 h 528"/>
                <a:gd name="T10" fmla="*/ 1056 w 1193"/>
                <a:gd name="T11" fmla="*/ 76 h 528"/>
                <a:gd name="T12" fmla="*/ 1166 w 1193"/>
                <a:gd name="T13" fmla="*/ 21 h 528"/>
                <a:gd name="T14" fmla="*/ 1193 w 1193"/>
                <a:gd name="T15" fmla="*/ 0 h 5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93"/>
                <a:gd name="T25" fmla="*/ 0 h 528"/>
                <a:gd name="T26" fmla="*/ 1193 w 1193"/>
                <a:gd name="T27" fmla="*/ 528 h 5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93" h="528">
                  <a:moveTo>
                    <a:pt x="0" y="528"/>
                  </a:moveTo>
                  <a:cubicBezTo>
                    <a:pt x="47" y="497"/>
                    <a:pt x="83" y="456"/>
                    <a:pt x="130" y="425"/>
                  </a:cubicBezTo>
                  <a:cubicBezTo>
                    <a:pt x="223" y="363"/>
                    <a:pt x="382" y="285"/>
                    <a:pt x="487" y="261"/>
                  </a:cubicBezTo>
                  <a:cubicBezTo>
                    <a:pt x="583" y="239"/>
                    <a:pt x="597" y="233"/>
                    <a:pt x="686" y="206"/>
                  </a:cubicBezTo>
                  <a:cubicBezTo>
                    <a:pt x="726" y="194"/>
                    <a:pt x="809" y="178"/>
                    <a:pt x="809" y="178"/>
                  </a:cubicBezTo>
                  <a:cubicBezTo>
                    <a:pt x="889" y="139"/>
                    <a:pt x="975" y="113"/>
                    <a:pt x="1056" y="76"/>
                  </a:cubicBezTo>
                  <a:cubicBezTo>
                    <a:pt x="1095" y="58"/>
                    <a:pt x="1124" y="31"/>
                    <a:pt x="1166" y="21"/>
                  </a:cubicBezTo>
                  <a:cubicBezTo>
                    <a:pt x="1175" y="14"/>
                    <a:pt x="1193" y="0"/>
                    <a:pt x="1193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44" name="Freeform 49"/>
            <p:cNvSpPr>
              <a:spLocks/>
            </p:cNvSpPr>
            <p:nvPr/>
          </p:nvSpPr>
          <p:spPr bwMode="auto">
            <a:xfrm>
              <a:off x="987" y="679"/>
              <a:ext cx="1317" cy="590"/>
            </a:xfrm>
            <a:custGeom>
              <a:avLst/>
              <a:gdLst>
                <a:gd name="T0" fmla="*/ 0 w 1317"/>
                <a:gd name="T1" fmla="*/ 0 h 590"/>
                <a:gd name="T2" fmla="*/ 302 w 1317"/>
                <a:gd name="T3" fmla="*/ 164 h 590"/>
                <a:gd name="T4" fmla="*/ 563 w 1317"/>
                <a:gd name="T5" fmla="*/ 295 h 590"/>
                <a:gd name="T6" fmla="*/ 974 w 1317"/>
                <a:gd name="T7" fmla="*/ 480 h 590"/>
                <a:gd name="T8" fmla="*/ 1221 w 1317"/>
                <a:gd name="T9" fmla="*/ 562 h 590"/>
                <a:gd name="T10" fmla="*/ 1317 w 1317"/>
                <a:gd name="T11" fmla="*/ 590 h 5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17"/>
                <a:gd name="T19" fmla="*/ 0 h 590"/>
                <a:gd name="T20" fmla="*/ 1317 w 1317"/>
                <a:gd name="T21" fmla="*/ 590 h 5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17" h="590">
                  <a:moveTo>
                    <a:pt x="0" y="0"/>
                  </a:moveTo>
                  <a:cubicBezTo>
                    <a:pt x="96" y="68"/>
                    <a:pt x="197" y="114"/>
                    <a:pt x="302" y="164"/>
                  </a:cubicBezTo>
                  <a:cubicBezTo>
                    <a:pt x="390" y="206"/>
                    <a:pt x="474" y="254"/>
                    <a:pt x="563" y="295"/>
                  </a:cubicBezTo>
                  <a:cubicBezTo>
                    <a:pt x="701" y="358"/>
                    <a:pt x="828" y="432"/>
                    <a:pt x="974" y="480"/>
                  </a:cubicBezTo>
                  <a:cubicBezTo>
                    <a:pt x="1057" y="507"/>
                    <a:pt x="1138" y="536"/>
                    <a:pt x="1221" y="562"/>
                  </a:cubicBezTo>
                  <a:cubicBezTo>
                    <a:pt x="1254" y="572"/>
                    <a:pt x="1282" y="590"/>
                    <a:pt x="1317" y="59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45" name="Freeform 50"/>
            <p:cNvSpPr>
              <a:spLocks/>
            </p:cNvSpPr>
            <p:nvPr/>
          </p:nvSpPr>
          <p:spPr bwMode="auto">
            <a:xfrm>
              <a:off x="1941" y="1385"/>
              <a:ext cx="240" cy="48"/>
            </a:xfrm>
            <a:custGeom>
              <a:avLst/>
              <a:gdLst>
                <a:gd name="T0" fmla="*/ 0 w 240"/>
                <a:gd name="T1" fmla="*/ 0 h 48"/>
                <a:gd name="T2" fmla="*/ 157 w 240"/>
                <a:gd name="T3" fmla="*/ 21 h 48"/>
                <a:gd name="T4" fmla="*/ 219 w 240"/>
                <a:gd name="T5" fmla="*/ 42 h 48"/>
                <a:gd name="T6" fmla="*/ 240 w 240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8"/>
                <a:gd name="T14" fmla="*/ 240 w 2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8">
                  <a:moveTo>
                    <a:pt x="0" y="0"/>
                  </a:moveTo>
                  <a:cubicBezTo>
                    <a:pt x="53" y="4"/>
                    <a:pt x="106" y="5"/>
                    <a:pt x="157" y="21"/>
                  </a:cubicBezTo>
                  <a:cubicBezTo>
                    <a:pt x="178" y="27"/>
                    <a:pt x="198" y="35"/>
                    <a:pt x="219" y="42"/>
                  </a:cubicBezTo>
                  <a:cubicBezTo>
                    <a:pt x="226" y="44"/>
                    <a:pt x="240" y="48"/>
                    <a:pt x="240" y="48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46" name="Freeform 51"/>
            <p:cNvSpPr>
              <a:spLocks/>
            </p:cNvSpPr>
            <p:nvPr/>
          </p:nvSpPr>
          <p:spPr bwMode="auto">
            <a:xfrm>
              <a:off x="1995" y="1358"/>
              <a:ext cx="179" cy="130"/>
            </a:xfrm>
            <a:custGeom>
              <a:avLst/>
              <a:gdLst>
                <a:gd name="T0" fmla="*/ 0 w 179"/>
                <a:gd name="T1" fmla="*/ 130 h 130"/>
                <a:gd name="T2" fmla="*/ 124 w 179"/>
                <a:gd name="T3" fmla="*/ 41 h 130"/>
                <a:gd name="T4" fmla="*/ 179 w 179"/>
                <a:gd name="T5" fmla="*/ 0 h 130"/>
                <a:gd name="T6" fmla="*/ 0 60000 65536"/>
                <a:gd name="T7" fmla="*/ 0 60000 65536"/>
                <a:gd name="T8" fmla="*/ 0 60000 65536"/>
                <a:gd name="T9" fmla="*/ 0 w 179"/>
                <a:gd name="T10" fmla="*/ 0 h 130"/>
                <a:gd name="T11" fmla="*/ 179 w 179"/>
                <a:gd name="T12" fmla="*/ 130 h 1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" h="130">
                  <a:moveTo>
                    <a:pt x="0" y="130"/>
                  </a:moveTo>
                  <a:cubicBezTo>
                    <a:pt x="44" y="102"/>
                    <a:pt x="81" y="69"/>
                    <a:pt x="124" y="41"/>
                  </a:cubicBezTo>
                  <a:cubicBezTo>
                    <a:pt x="144" y="28"/>
                    <a:pt x="157" y="11"/>
                    <a:pt x="179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47" name="Text Box 52"/>
            <p:cNvSpPr txBox="1">
              <a:spLocks noChangeArrowheads="1"/>
            </p:cNvSpPr>
            <p:nvPr/>
          </p:nvSpPr>
          <p:spPr bwMode="auto">
            <a:xfrm>
              <a:off x="1067" y="1906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008000"/>
                  </a:solidFill>
                </a:rPr>
                <a:t>0101</a:t>
              </a:r>
              <a:endParaRPr lang="en-US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93746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693501A-8F7E-4E88-BB2A-C4AF8FA0C786}" type="slidenum">
              <a:rPr lang="en-US" altLang="en-US" sz="1400" smtClean="0"/>
              <a:pPr eaLnBrk="1" hangingPunct="1"/>
              <a:t>15</a:t>
            </a:fld>
            <a:endParaRPr lang="en-US" altLang="en-US" sz="1400" smtClean="0"/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238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948" name="Rectangle 3"/>
          <p:cNvSpPr>
            <a:spLocks noChangeArrowheads="1"/>
          </p:cNvSpPr>
          <p:nvPr/>
        </p:nvSpPr>
        <p:spPr bwMode="auto">
          <a:xfrm>
            <a:off x="1762125" y="2635250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949" name="Rectangle 4"/>
          <p:cNvSpPr>
            <a:spLocks noGrp="1" noChangeArrowheads="1"/>
          </p:cNvSpPr>
          <p:nvPr>
            <p:ph type="title"/>
          </p:nvPr>
        </p:nvSpPr>
        <p:spPr>
          <a:xfrm>
            <a:off x="315913" y="258763"/>
            <a:ext cx="8523287" cy="522287"/>
          </a:xfrm>
        </p:spPr>
        <p:txBody>
          <a:bodyPr/>
          <a:lstStyle/>
          <a:p>
            <a:pPr algn="l" eaLnBrk="1" hangingPunct="1"/>
            <a:r>
              <a:rPr lang="en-US" altLang="en-US" sz="3200" u="sng" smtClean="0"/>
              <a:t>Example Continued:</a:t>
            </a:r>
            <a:r>
              <a:rPr lang="en-US" altLang="en-US" sz="3200" smtClean="0"/>
              <a:t> </a:t>
            </a:r>
            <a:r>
              <a:rPr lang="en-US" altLang="en-US" sz="2800" smtClean="0"/>
              <a:t>How to grow beyond this?</a:t>
            </a:r>
            <a:endParaRPr lang="en-US" altLang="en-US" sz="3600" u="sng" smtClean="0"/>
          </a:p>
        </p:txBody>
      </p:sp>
      <p:sp>
        <p:nvSpPr>
          <p:cNvPr id="829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1175" y="3602038"/>
            <a:ext cx="5605463" cy="436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smtClean="0"/>
              <a:t>00	             01              10		11</a:t>
            </a:r>
          </a:p>
        </p:txBody>
      </p:sp>
      <p:sp>
        <p:nvSpPr>
          <p:cNvPr id="82951" name="Rectangle 6"/>
          <p:cNvSpPr>
            <a:spLocks noChangeArrowheads="1"/>
          </p:cNvSpPr>
          <p:nvPr/>
        </p:nvSpPr>
        <p:spPr bwMode="auto">
          <a:xfrm>
            <a:off x="47339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1111</a:t>
            </a:r>
          </a:p>
        </p:txBody>
      </p:sp>
      <p:sp>
        <p:nvSpPr>
          <p:cNvPr id="82952" name="Rectangle 7"/>
          <p:cNvSpPr>
            <a:spLocks noChangeArrowheads="1"/>
          </p:cNvSpPr>
          <p:nvPr/>
        </p:nvSpPr>
        <p:spPr bwMode="auto">
          <a:xfrm>
            <a:off x="47339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953" name="Rectangle 8"/>
          <p:cNvSpPr>
            <a:spLocks noChangeArrowheads="1"/>
          </p:cNvSpPr>
          <p:nvPr/>
        </p:nvSpPr>
        <p:spPr bwMode="auto">
          <a:xfrm>
            <a:off x="3286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1010</a:t>
            </a:r>
          </a:p>
        </p:txBody>
      </p:sp>
      <p:sp>
        <p:nvSpPr>
          <p:cNvPr id="82954" name="Rectangle 9"/>
          <p:cNvSpPr>
            <a:spLocks noChangeArrowheads="1"/>
          </p:cNvSpPr>
          <p:nvPr/>
        </p:nvSpPr>
        <p:spPr bwMode="auto">
          <a:xfrm>
            <a:off x="3286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955" name="Rectangle 10"/>
          <p:cNvSpPr>
            <a:spLocks noChangeArrowheads="1"/>
          </p:cNvSpPr>
          <p:nvPr/>
        </p:nvSpPr>
        <p:spPr bwMode="auto">
          <a:xfrm>
            <a:off x="1762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0101</a:t>
            </a:r>
          </a:p>
        </p:txBody>
      </p:sp>
      <p:sp>
        <p:nvSpPr>
          <p:cNvPr id="82956" name="Rectangle 11"/>
          <p:cNvSpPr>
            <a:spLocks noChangeArrowheads="1"/>
          </p:cNvSpPr>
          <p:nvPr/>
        </p:nvSpPr>
        <p:spPr bwMode="auto">
          <a:xfrm>
            <a:off x="1762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0101</a:t>
            </a:r>
          </a:p>
        </p:txBody>
      </p:sp>
      <p:sp>
        <p:nvSpPr>
          <p:cNvPr id="82957" name="Rectangle 12"/>
          <p:cNvSpPr>
            <a:spLocks noChangeArrowheads="1"/>
          </p:cNvSpPr>
          <p:nvPr/>
        </p:nvSpPr>
        <p:spPr bwMode="auto">
          <a:xfrm>
            <a:off x="238125" y="26352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0000</a:t>
            </a:r>
          </a:p>
        </p:txBody>
      </p:sp>
      <p:sp>
        <p:nvSpPr>
          <p:cNvPr id="82958" name="Rectangle 13"/>
          <p:cNvSpPr>
            <a:spLocks noChangeArrowheads="1"/>
          </p:cNvSpPr>
          <p:nvPr/>
        </p:nvSpPr>
        <p:spPr bwMode="auto">
          <a:xfrm>
            <a:off x="238125" y="309245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endParaRPr lang="en-US" altLang="en-US" sz="2400"/>
          </a:p>
        </p:txBody>
      </p:sp>
      <p:sp>
        <p:nvSpPr>
          <p:cNvPr id="82959" name="Text Box 14"/>
          <p:cNvSpPr txBox="1">
            <a:spLocks noChangeArrowheads="1"/>
          </p:cNvSpPr>
          <p:nvPr/>
        </p:nvSpPr>
        <p:spPr bwMode="auto">
          <a:xfrm>
            <a:off x="1508125" y="4506913"/>
            <a:ext cx="360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sz="2400" i="1"/>
              <a:t>m</a:t>
            </a:r>
            <a:r>
              <a:rPr lang="en-US" altLang="en-US" sz="2400"/>
              <a:t> = 11 (max used block)</a:t>
            </a:r>
            <a:endParaRPr lang="en-US" altLang="en-US" sz="1800"/>
          </a:p>
        </p:txBody>
      </p:sp>
      <p:sp>
        <p:nvSpPr>
          <p:cNvPr id="82960" name="Text Box 15"/>
          <p:cNvSpPr txBox="1">
            <a:spLocks noChangeArrowheads="1"/>
          </p:cNvSpPr>
          <p:nvPr/>
        </p:nvSpPr>
        <p:spPr bwMode="auto">
          <a:xfrm>
            <a:off x="2109788" y="1555750"/>
            <a:ext cx="833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sz="2400" i="1"/>
              <a:t>i </a:t>
            </a:r>
            <a:r>
              <a:rPr lang="en-US" altLang="en-US" sz="2400"/>
              <a:t>= 2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12738" y="1568450"/>
            <a:ext cx="8645525" cy="2830513"/>
            <a:chOff x="197" y="988"/>
            <a:chExt cx="5446" cy="1783"/>
          </a:xfrm>
        </p:grpSpPr>
        <p:sp>
          <p:nvSpPr>
            <p:cNvPr id="82985" name="Text Box 17"/>
            <p:cNvSpPr txBox="1">
              <a:spLocks noChangeArrowheads="1"/>
            </p:cNvSpPr>
            <p:nvPr/>
          </p:nvSpPr>
          <p:spPr bwMode="auto">
            <a:xfrm>
              <a:off x="205" y="227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rgbClr val="FF0000"/>
                  </a:solidFill>
                </a:rPr>
                <a:t>0</a:t>
              </a:r>
              <a:endParaRPr lang="en-US" altLang="en-US" sz="2400"/>
            </a:p>
          </p:txBody>
        </p:sp>
        <p:sp>
          <p:nvSpPr>
            <p:cNvPr id="82986" name="Text Box 18"/>
            <p:cNvSpPr txBox="1">
              <a:spLocks noChangeArrowheads="1"/>
            </p:cNvSpPr>
            <p:nvPr/>
          </p:nvSpPr>
          <p:spPr bwMode="auto">
            <a:xfrm>
              <a:off x="1185" y="227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rgbClr val="FF0000"/>
                  </a:solidFill>
                </a:rPr>
                <a:t>0</a:t>
              </a:r>
              <a:endParaRPr lang="en-US" altLang="en-US" sz="2400"/>
            </a:p>
          </p:txBody>
        </p:sp>
        <p:sp>
          <p:nvSpPr>
            <p:cNvPr id="82987" name="Text Box 19"/>
            <p:cNvSpPr txBox="1">
              <a:spLocks noChangeArrowheads="1"/>
            </p:cNvSpPr>
            <p:nvPr/>
          </p:nvSpPr>
          <p:spPr bwMode="auto">
            <a:xfrm>
              <a:off x="2262" y="227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rgbClr val="FF0000"/>
                  </a:solidFill>
                </a:rPr>
                <a:t>0</a:t>
              </a:r>
              <a:endParaRPr lang="en-US" altLang="en-US" sz="2400"/>
            </a:p>
          </p:txBody>
        </p:sp>
        <p:sp>
          <p:nvSpPr>
            <p:cNvPr id="82988" name="Text Box 20"/>
            <p:cNvSpPr txBox="1">
              <a:spLocks noChangeArrowheads="1"/>
            </p:cNvSpPr>
            <p:nvPr/>
          </p:nvSpPr>
          <p:spPr bwMode="auto">
            <a:xfrm>
              <a:off x="3078" y="227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rgbClr val="FF0000"/>
                  </a:solidFill>
                </a:rPr>
                <a:t>0</a:t>
              </a:r>
              <a:endParaRPr lang="en-US" altLang="en-US" sz="2400"/>
            </a:p>
          </p:txBody>
        </p:sp>
        <p:sp>
          <p:nvSpPr>
            <p:cNvPr id="82989" name="Text Box 21"/>
            <p:cNvSpPr txBox="1">
              <a:spLocks noChangeArrowheads="1"/>
            </p:cNvSpPr>
            <p:nvPr/>
          </p:nvSpPr>
          <p:spPr bwMode="auto">
            <a:xfrm>
              <a:off x="197" y="2483"/>
              <a:ext cx="3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rgbClr val="FF0000"/>
                  </a:solidFill>
                </a:rPr>
                <a:t>100           101             110        111</a:t>
              </a:r>
              <a:endParaRPr lang="en-US" altLang="en-US" sz="2400"/>
            </a:p>
          </p:txBody>
        </p:sp>
        <p:sp>
          <p:nvSpPr>
            <p:cNvPr id="82990" name="Freeform 22"/>
            <p:cNvSpPr>
              <a:spLocks/>
            </p:cNvSpPr>
            <p:nvPr/>
          </p:nvSpPr>
          <p:spPr bwMode="auto">
            <a:xfrm>
              <a:off x="1632" y="1083"/>
              <a:ext cx="199" cy="138"/>
            </a:xfrm>
            <a:custGeom>
              <a:avLst/>
              <a:gdLst>
                <a:gd name="T0" fmla="*/ 0 w 199"/>
                <a:gd name="T1" fmla="*/ 138 h 138"/>
                <a:gd name="T2" fmla="*/ 69 w 199"/>
                <a:gd name="T3" fmla="*/ 90 h 138"/>
                <a:gd name="T4" fmla="*/ 123 w 199"/>
                <a:gd name="T5" fmla="*/ 35 h 138"/>
                <a:gd name="T6" fmla="*/ 178 w 199"/>
                <a:gd name="T7" fmla="*/ 7 h 138"/>
                <a:gd name="T8" fmla="*/ 199 w 199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"/>
                <a:gd name="T16" fmla="*/ 0 h 138"/>
                <a:gd name="T17" fmla="*/ 199 w 199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" h="138">
                  <a:moveTo>
                    <a:pt x="0" y="138"/>
                  </a:moveTo>
                  <a:cubicBezTo>
                    <a:pt x="23" y="122"/>
                    <a:pt x="45" y="105"/>
                    <a:pt x="69" y="90"/>
                  </a:cubicBezTo>
                  <a:cubicBezTo>
                    <a:pt x="82" y="70"/>
                    <a:pt x="103" y="48"/>
                    <a:pt x="123" y="35"/>
                  </a:cubicBezTo>
                  <a:cubicBezTo>
                    <a:pt x="140" y="24"/>
                    <a:pt x="158" y="14"/>
                    <a:pt x="178" y="7"/>
                  </a:cubicBezTo>
                  <a:cubicBezTo>
                    <a:pt x="185" y="5"/>
                    <a:pt x="199" y="0"/>
                    <a:pt x="199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91" name="Text Box 23"/>
            <p:cNvSpPr txBox="1">
              <a:spLocks noChangeArrowheads="1"/>
            </p:cNvSpPr>
            <p:nvPr/>
          </p:nvSpPr>
          <p:spPr bwMode="auto">
            <a:xfrm>
              <a:off x="1817" y="988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rgbClr val="FF0000"/>
                  </a:solidFill>
                </a:rPr>
                <a:t>3</a:t>
              </a:r>
              <a:endParaRPr lang="en-US" altLang="en-US" sz="2400"/>
            </a:p>
          </p:txBody>
        </p:sp>
        <p:sp>
          <p:nvSpPr>
            <p:cNvPr id="82992" name="Rectangle 24"/>
            <p:cNvSpPr>
              <a:spLocks noChangeArrowheads="1"/>
            </p:cNvSpPr>
            <p:nvPr/>
          </p:nvSpPr>
          <p:spPr bwMode="auto">
            <a:xfrm>
              <a:off x="3901" y="1948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993" name="Rectangle 25"/>
            <p:cNvSpPr>
              <a:spLocks noChangeArrowheads="1"/>
            </p:cNvSpPr>
            <p:nvPr/>
          </p:nvSpPr>
          <p:spPr bwMode="auto">
            <a:xfrm>
              <a:off x="3901" y="1660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994" name="Rectangle 26"/>
            <p:cNvSpPr>
              <a:spLocks noChangeArrowheads="1"/>
            </p:cNvSpPr>
            <p:nvPr/>
          </p:nvSpPr>
          <p:spPr bwMode="auto">
            <a:xfrm>
              <a:off x="4827" y="1948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995" name="Rectangle 27"/>
            <p:cNvSpPr>
              <a:spLocks noChangeArrowheads="1"/>
            </p:cNvSpPr>
            <p:nvPr/>
          </p:nvSpPr>
          <p:spPr bwMode="auto">
            <a:xfrm>
              <a:off x="4827" y="1660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82962" name="Text Box 28"/>
          <p:cNvSpPr txBox="1">
            <a:spLocks noChangeArrowheads="1"/>
          </p:cNvSpPr>
          <p:nvPr/>
        </p:nvSpPr>
        <p:spPr bwMode="auto">
          <a:xfrm>
            <a:off x="8318500" y="3743325"/>
            <a:ext cx="65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. . .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15913" y="2633663"/>
            <a:ext cx="7173912" cy="2778125"/>
            <a:chOff x="199" y="1659"/>
            <a:chExt cx="4519" cy="1750"/>
          </a:xfrm>
        </p:grpSpPr>
        <p:sp>
          <p:nvSpPr>
            <p:cNvPr id="82978" name="Freeform 30"/>
            <p:cNvSpPr>
              <a:spLocks/>
            </p:cNvSpPr>
            <p:nvPr/>
          </p:nvSpPr>
          <p:spPr bwMode="auto">
            <a:xfrm>
              <a:off x="1385" y="2949"/>
              <a:ext cx="274" cy="144"/>
            </a:xfrm>
            <a:custGeom>
              <a:avLst/>
              <a:gdLst>
                <a:gd name="T0" fmla="*/ 0 w 274"/>
                <a:gd name="T1" fmla="*/ 144 h 144"/>
                <a:gd name="T2" fmla="*/ 158 w 274"/>
                <a:gd name="T3" fmla="*/ 27 h 144"/>
                <a:gd name="T4" fmla="*/ 274 w 274"/>
                <a:gd name="T5" fmla="*/ 0 h 144"/>
                <a:gd name="T6" fmla="*/ 0 60000 65536"/>
                <a:gd name="T7" fmla="*/ 0 60000 65536"/>
                <a:gd name="T8" fmla="*/ 0 60000 65536"/>
                <a:gd name="T9" fmla="*/ 0 w 274"/>
                <a:gd name="T10" fmla="*/ 0 h 144"/>
                <a:gd name="T11" fmla="*/ 274 w 27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4" h="144">
                  <a:moveTo>
                    <a:pt x="0" y="144"/>
                  </a:moveTo>
                  <a:cubicBezTo>
                    <a:pt x="23" y="75"/>
                    <a:pt x="93" y="44"/>
                    <a:pt x="158" y="27"/>
                  </a:cubicBezTo>
                  <a:cubicBezTo>
                    <a:pt x="194" y="18"/>
                    <a:pt x="236" y="0"/>
                    <a:pt x="274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9" name="Text Box 31"/>
            <p:cNvSpPr txBox="1">
              <a:spLocks noChangeArrowheads="1"/>
            </p:cNvSpPr>
            <p:nvPr/>
          </p:nvSpPr>
          <p:spPr bwMode="auto">
            <a:xfrm>
              <a:off x="1357" y="3121"/>
              <a:ext cx="4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2"/>
                  </a:solidFill>
                </a:rPr>
                <a:t>100</a:t>
              </a:r>
              <a:endParaRPr lang="en-US" altLang="en-US" sz="2400"/>
            </a:p>
          </p:txBody>
        </p:sp>
        <p:sp>
          <p:nvSpPr>
            <p:cNvPr id="82980" name="Rectangle 32"/>
            <p:cNvSpPr>
              <a:spLocks noChangeArrowheads="1"/>
            </p:cNvSpPr>
            <p:nvPr/>
          </p:nvSpPr>
          <p:spPr bwMode="auto">
            <a:xfrm>
              <a:off x="3902" y="1659"/>
              <a:ext cx="81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981" name="Line 33"/>
            <p:cNvSpPr>
              <a:spLocks noChangeShapeType="1"/>
            </p:cNvSpPr>
            <p:nvPr/>
          </p:nvSpPr>
          <p:spPr bwMode="auto">
            <a:xfrm>
              <a:off x="3902" y="1947"/>
              <a:ext cx="8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2" name="Freeform 34"/>
            <p:cNvSpPr>
              <a:spLocks/>
            </p:cNvSpPr>
            <p:nvPr/>
          </p:nvSpPr>
          <p:spPr bwMode="auto">
            <a:xfrm>
              <a:off x="1810" y="2668"/>
              <a:ext cx="2469" cy="636"/>
            </a:xfrm>
            <a:custGeom>
              <a:avLst/>
              <a:gdLst>
                <a:gd name="T0" fmla="*/ 0 w 2599"/>
                <a:gd name="T1" fmla="*/ 69 h 986"/>
                <a:gd name="T2" fmla="*/ 1345 w 2599"/>
                <a:gd name="T3" fmla="*/ 69 h 986"/>
                <a:gd name="T4" fmla="*/ 1673 w 2599"/>
                <a:gd name="T5" fmla="*/ 58 h 986"/>
                <a:gd name="T6" fmla="*/ 1911 w 2599"/>
                <a:gd name="T7" fmla="*/ 0 h 9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99"/>
                <a:gd name="T13" fmla="*/ 0 h 986"/>
                <a:gd name="T14" fmla="*/ 2599 w 2599"/>
                <a:gd name="T15" fmla="*/ 986 h 9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99" h="986">
                  <a:moveTo>
                    <a:pt x="0" y="960"/>
                  </a:moveTo>
                  <a:cubicBezTo>
                    <a:pt x="726" y="973"/>
                    <a:pt x="1452" y="986"/>
                    <a:pt x="1831" y="960"/>
                  </a:cubicBezTo>
                  <a:cubicBezTo>
                    <a:pt x="2210" y="934"/>
                    <a:pt x="2149" y="962"/>
                    <a:pt x="2277" y="802"/>
                  </a:cubicBezTo>
                  <a:cubicBezTo>
                    <a:pt x="2405" y="642"/>
                    <a:pt x="2502" y="321"/>
                    <a:pt x="2599" y="0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3" name="Text Box 35"/>
            <p:cNvSpPr txBox="1">
              <a:spLocks noChangeArrowheads="1"/>
            </p:cNvSpPr>
            <p:nvPr/>
          </p:nvSpPr>
          <p:spPr bwMode="auto">
            <a:xfrm>
              <a:off x="4058" y="2256"/>
              <a:ext cx="4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2"/>
                  </a:solidFill>
                </a:rPr>
                <a:t>100</a:t>
              </a:r>
              <a:endParaRPr lang="en-US" altLang="en-US" sz="2400"/>
            </a:p>
          </p:txBody>
        </p:sp>
        <p:sp>
          <p:nvSpPr>
            <p:cNvPr id="82984" name="Freeform 36"/>
            <p:cNvSpPr>
              <a:spLocks/>
            </p:cNvSpPr>
            <p:nvPr/>
          </p:nvSpPr>
          <p:spPr bwMode="auto">
            <a:xfrm>
              <a:off x="199" y="2613"/>
              <a:ext cx="466" cy="61"/>
            </a:xfrm>
            <a:custGeom>
              <a:avLst/>
              <a:gdLst>
                <a:gd name="T0" fmla="*/ 0 w 466"/>
                <a:gd name="T1" fmla="*/ 61 h 61"/>
                <a:gd name="T2" fmla="*/ 158 w 466"/>
                <a:gd name="T3" fmla="*/ 34 h 61"/>
                <a:gd name="T4" fmla="*/ 240 w 466"/>
                <a:gd name="T5" fmla="*/ 13 h 61"/>
                <a:gd name="T6" fmla="*/ 466 w 466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6"/>
                <a:gd name="T13" fmla="*/ 0 h 61"/>
                <a:gd name="T14" fmla="*/ 466 w 466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6" h="61">
                  <a:moveTo>
                    <a:pt x="0" y="61"/>
                  </a:moveTo>
                  <a:cubicBezTo>
                    <a:pt x="54" y="54"/>
                    <a:pt x="105" y="46"/>
                    <a:pt x="158" y="34"/>
                  </a:cubicBezTo>
                  <a:cubicBezTo>
                    <a:pt x="185" y="28"/>
                    <a:pt x="212" y="15"/>
                    <a:pt x="240" y="13"/>
                  </a:cubicBezTo>
                  <a:cubicBezTo>
                    <a:pt x="401" y="0"/>
                    <a:pt x="382" y="0"/>
                    <a:pt x="466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1816100" y="2624138"/>
            <a:ext cx="7143750" cy="3178175"/>
            <a:chOff x="1144" y="1653"/>
            <a:chExt cx="4500" cy="2002"/>
          </a:xfrm>
        </p:grpSpPr>
        <p:grpSp>
          <p:nvGrpSpPr>
            <p:cNvPr id="82965" name="Group 38"/>
            <p:cNvGrpSpPr>
              <a:grpSpLocks/>
            </p:cNvGrpSpPr>
            <p:nvPr/>
          </p:nvGrpSpPr>
          <p:grpSpPr bwMode="auto">
            <a:xfrm>
              <a:off x="1144" y="1659"/>
              <a:ext cx="4500" cy="1996"/>
              <a:chOff x="1144" y="1659"/>
              <a:chExt cx="4500" cy="1996"/>
            </a:xfrm>
          </p:grpSpPr>
          <p:sp>
            <p:nvSpPr>
              <p:cNvPr id="82970" name="Rectangle 39"/>
              <p:cNvSpPr>
                <a:spLocks noChangeArrowheads="1"/>
              </p:cNvSpPr>
              <p:nvPr/>
            </p:nvSpPr>
            <p:spPr bwMode="auto">
              <a:xfrm>
                <a:off x="4828" y="1659"/>
                <a:ext cx="816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971" name="Line 40"/>
              <p:cNvSpPr>
                <a:spLocks noChangeShapeType="1"/>
              </p:cNvSpPr>
              <p:nvPr/>
            </p:nvSpPr>
            <p:spPr bwMode="auto">
              <a:xfrm>
                <a:off x="4828" y="1947"/>
                <a:ext cx="809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72" name="Freeform 41"/>
              <p:cNvSpPr>
                <a:spLocks/>
              </p:cNvSpPr>
              <p:nvPr/>
            </p:nvSpPr>
            <p:spPr bwMode="auto">
              <a:xfrm>
                <a:off x="1344" y="3252"/>
                <a:ext cx="466" cy="61"/>
              </a:xfrm>
              <a:custGeom>
                <a:avLst/>
                <a:gdLst>
                  <a:gd name="T0" fmla="*/ 0 w 466"/>
                  <a:gd name="T1" fmla="*/ 61 h 61"/>
                  <a:gd name="T2" fmla="*/ 158 w 466"/>
                  <a:gd name="T3" fmla="*/ 34 h 61"/>
                  <a:gd name="T4" fmla="*/ 240 w 466"/>
                  <a:gd name="T5" fmla="*/ 13 h 61"/>
                  <a:gd name="T6" fmla="*/ 466 w 466"/>
                  <a:gd name="T7" fmla="*/ 0 h 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6"/>
                  <a:gd name="T13" fmla="*/ 0 h 61"/>
                  <a:gd name="T14" fmla="*/ 466 w 466"/>
                  <a:gd name="T15" fmla="*/ 61 h 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6" h="61">
                    <a:moveTo>
                      <a:pt x="0" y="61"/>
                    </a:moveTo>
                    <a:cubicBezTo>
                      <a:pt x="54" y="54"/>
                      <a:pt x="105" y="46"/>
                      <a:pt x="158" y="34"/>
                    </a:cubicBezTo>
                    <a:cubicBezTo>
                      <a:pt x="185" y="28"/>
                      <a:pt x="212" y="15"/>
                      <a:pt x="240" y="13"/>
                    </a:cubicBezTo>
                    <a:cubicBezTo>
                      <a:pt x="401" y="0"/>
                      <a:pt x="382" y="0"/>
                      <a:pt x="466" y="0"/>
                    </a:cubicBezTo>
                  </a:path>
                </a:pathLst>
              </a:cu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73" name="Freeform 42"/>
              <p:cNvSpPr>
                <a:spLocks/>
              </p:cNvSpPr>
              <p:nvPr/>
            </p:nvSpPr>
            <p:spPr bwMode="auto">
              <a:xfrm>
                <a:off x="1144" y="2613"/>
                <a:ext cx="466" cy="61"/>
              </a:xfrm>
              <a:custGeom>
                <a:avLst/>
                <a:gdLst>
                  <a:gd name="T0" fmla="*/ 0 w 466"/>
                  <a:gd name="T1" fmla="*/ 61 h 61"/>
                  <a:gd name="T2" fmla="*/ 158 w 466"/>
                  <a:gd name="T3" fmla="*/ 34 h 61"/>
                  <a:gd name="T4" fmla="*/ 240 w 466"/>
                  <a:gd name="T5" fmla="*/ 13 h 61"/>
                  <a:gd name="T6" fmla="*/ 466 w 466"/>
                  <a:gd name="T7" fmla="*/ 0 h 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6"/>
                  <a:gd name="T13" fmla="*/ 0 h 61"/>
                  <a:gd name="T14" fmla="*/ 466 w 466"/>
                  <a:gd name="T15" fmla="*/ 61 h 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6" h="61">
                    <a:moveTo>
                      <a:pt x="0" y="61"/>
                    </a:moveTo>
                    <a:cubicBezTo>
                      <a:pt x="54" y="54"/>
                      <a:pt x="105" y="46"/>
                      <a:pt x="158" y="34"/>
                    </a:cubicBezTo>
                    <a:cubicBezTo>
                      <a:pt x="185" y="28"/>
                      <a:pt x="212" y="15"/>
                      <a:pt x="240" y="13"/>
                    </a:cubicBezTo>
                    <a:cubicBezTo>
                      <a:pt x="401" y="0"/>
                      <a:pt x="382" y="0"/>
                      <a:pt x="466" y="0"/>
                    </a:cubicBezTo>
                  </a:path>
                </a:pathLst>
              </a:cu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74" name="Text Box 43"/>
              <p:cNvSpPr txBox="1">
                <a:spLocks noChangeArrowheads="1"/>
              </p:cNvSpPr>
              <p:nvPr/>
            </p:nvSpPr>
            <p:spPr bwMode="auto">
              <a:xfrm>
                <a:off x="1363" y="3367"/>
                <a:ext cx="43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>
                    <a:solidFill>
                      <a:srgbClr val="008000"/>
                    </a:solidFill>
                  </a:rPr>
                  <a:t>101</a:t>
                </a:r>
                <a:endParaRPr lang="en-US" altLang="en-US" sz="2400"/>
              </a:p>
            </p:txBody>
          </p:sp>
          <p:sp>
            <p:nvSpPr>
              <p:cNvPr id="82975" name="Text Box 44"/>
              <p:cNvSpPr txBox="1">
                <a:spLocks noChangeArrowheads="1"/>
              </p:cNvSpPr>
              <p:nvPr/>
            </p:nvSpPr>
            <p:spPr bwMode="auto">
              <a:xfrm>
                <a:off x="4984" y="2236"/>
                <a:ext cx="43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>
                    <a:solidFill>
                      <a:srgbClr val="008000"/>
                    </a:solidFill>
                  </a:rPr>
                  <a:t>101</a:t>
                </a:r>
                <a:endParaRPr lang="en-US" altLang="en-US" sz="2400"/>
              </a:p>
            </p:txBody>
          </p:sp>
          <p:sp>
            <p:nvSpPr>
              <p:cNvPr id="82976" name="Freeform 45"/>
              <p:cNvSpPr>
                <a:spLocks/>
              </p:cNvSpPr>
              <p:nvPr/>
            </p:nvSpPr>
            <p:spPr bwMode="auto">
              <a:xfrm>
                <a:off x="1879" y="2688"/>
                <a:ext cx="3182" cy="938"/>
              </a:xfrm>
              <a:custGeom>
                <a:avLst/>
                <a:gdLst>
                  <a:gd name="T0" fmla="*/ 0 w 3182"/>
                  <a:gd name="T1" fmla="*/ 816 h 938"/>
                  <a:gd name="T2" fmla="*/ 2002 w 3182"/>
                  <a:gd name="T3" fmla="*/ 802 h 938"/>
                  <a:gd name="T4" fmla="*/ 3182 w 3182"/>
                  <a:gd name="T5" fmla="*/ 0 h 938"/>
                  <a:gd name="T6" fmla="*/ 0 60000 65536"/>
                  <a:gd name="T7" fmla="*/ 0 60000 65536"/>
                  <a:gd name="T8" fmla="*/ 0 60000 65536"/>
                  <a:gd name="T9" fmla="*/ 0 w 3182"/>
                  <a:gd name="T10" fmla="*/ 0 h 938"/>
                  <a:gd name="T11" fmla="*/ 3182 w 3182"/>
                  <a:gd name="T12" fmla="*/ 938 h 9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82" h="938">
                    <a:moveTo>
                      <a:pt x="0" y="816"/>
                    </a:moveTo>
                    <a:cubicBezTo>
                      <a:pt x="736" y="877"/>
                      <a:pt x="1472" y="938"/>
                      <a:pt x="2002" y="802"/>
                    </a:cubicBezTo>
                    <a:cubicBezTo>
                      <a:pt x="2532" y="666"/>
                      <a:pt x="2988" y="134"/>
                      <a:pt x="3182" y="0"/>
                    </a:cubicBezTo>
                  </a:path>
                </a:pathLst>
              </a:custGeom>
              <a:noFill/>
              <a:ln w="19050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77" name="Freeform 46"/>
              <p:cNvSpPr>
                <a:spLocks/>
              </p:cNvSpPr>
              <p:nvPr/>
            </p:nvSpPr>
            <p:spPr bwMode="auto">
              <a:xfrm>
                <a:off x="3997" y="2772"/>
                <a:ext cx="466" cy="61"/>
              </a:xfrm>
              <a:custGeom>
                <a:avLst/>
                <a:gdLst>
                  <a:gd name="T0" fmla="*/ 0 w 466"/>
                  <a:gd name="T1" fmla="*/ 61 h 61"/>
                  <a:gd name="T2" fmla="*/ 158 w 466"/>
                  <a:gd name="T3" fmla="*/ 34 h 61"/>
                  <a:gd name="T4" fmla="*/ 240 w 466"/>
                  <a:gd name="T5" fmla="*/ 13 h 61"/>
                  <a:gd name="T6" fmla="*/ 466 w 466"/>
                  <a:gd name="T7" fmla="*/ 0 h 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6"/>
                  <a:gd name="T13" fmla="*/ 0 h 61"/>
                  <a:gd name="T14" fmla="*/ 466 w 466"/>
                  <a:gd name="T15" fmla="*/ 61 h 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6" h="61">
                    <a:moveTo>
                      <a:pt x="0" y="61"/>
                    </a:moveTo>
                    <a:cubicBezTo>
                      <a:pt x="54" y="54"/>
                      <a:pt x="105" y="46"/>
                      <a:pt x="158" y="34"/>
                    </a:cubicBezTo>
                    <a:cubicBezTo>
                      <a:pt x="185" y="28"/>
                      <a:pt x="212" y="15"/>
                      <a:pt x="240" y="13"/>
                    </a:cubicBezTo>
                    <a:cubicBezTo>
                      <a:pt x="401" y="0"/>
                      <a:pt x="382" y="0"/>
                      <a:pt x="466" y="0"/>
                    </a:cubicBezTo>
                  </a:path>
                </a:pathLst>
              </a:cu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966" name="Freeform 47"/>
            <p:cNvSpPr>
              <a:spLocks/>
            </p:cNvSpPr>
            <p:nvPr/>
          </p:nvSpPr>
          <p:spPr bwMode="auto">
            <a:xfrm>
              <a:off x="1275" y="1762"/>
              <a:ext cx="480" cy="117"/>
            </a:xfrm>
            <a:custGeom>
              <a:avLst/>
              <a:gdLst>
                <a:gd name="T0" fmla="*/ 0 w 480"/>
                <a:gd name="T1" fmla="*/ 117 h 117"/>
                <a:gd name="T2" fmla="*/ 124 w 480"/>
                <a:gd name="T3" fmla="*/ 83 h 117"/>
                <a:gd name="T4" fmla="*/ 192 w 480"/>
                <a:gd name="T5" fmla="*/ 48 h 117"/>
                <a:gd name="T6" fmla="*/ 480 w 480"/>
                <a:gd name="T7" fmla="*/ 0 h 1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117"/>
                <a:gd name="T14" fmla="*/ 480 w 480"/>
                <a:gd name="T15" fmla="*/ 117 h 1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117">
                  <a:moveTo>
                    <a:pt x="0" y="117"/>
                  </a:moveTo>
                  <a:cubicBezTo>
                    <a:pt x="46" y="111"/>
                    <a:pt x="83" y="103"/>
                    <a:pt x="124" y="83"/>
                  </a:cubicBezTo>
                  <a:cubicBezTo>
                    <a:pt x="147" y="72"/>
                    <a:pt x="167" y="55"/>
                    <a:pt x="192" y="48"/>
                  </a:cubicBezTo>
                  <a:cubicBezTo>
                    <a:pt x="284" y="21"/>
                    <a:pt x="384" y="0"/>
                    <a:pt x="480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7" name="Freeform 48"/>
            <p:cNvSpPr>
              <a:spLocks/>
            </p:cNvSpPr>
            <p:nvPr/>
          </p:nvSpPr>
          <p:spPr bwMode="auto">
            <a:xfrm>
              <a:off x="1275" y="2071"/>
              <a:ext cx="480" cy="117"/>
            </a:xfrm>
            <a:custGeom>
              <a:avLst/>
              <a:gdLst>
                <a:gd name="T0" fmla="*/ 0 w 480"/>
                <a:gd name="T1" fmla="*/ 117 h 117"/>
                <a:gd name="T2" fmla="*/ 124 w 480"/>
                <a:gd name="T3" fmla="*/ 83 h 117"/>
                <a:gd name="T4" fmla="*/ 192 w 480"/>
                <a:gd name="T5" fmla="*/ 48 h 117"/>
                <a:gd name="T6" fmla="*/ 480 w 480"/>
                <a:gd name="T7" fmla="*/ 0 h 1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117"/>
                <a:gd name="T14" fmla="*/ 480 w 480"/>
                <a:gd name="T15" fmla="*/ 117 h 1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117">
                  <a:moveTo>
                    <a:pt x="0" y="117"/>
                  </a:moveTo>
                  <a:cubicBezTo>
                    <a:pt x="46" y="111"/>
                    <a:pt x="83" y="103"/>
                    <a:pt x="124" y="83"/>
                  </a:cubicBezTo>
                  <a:cubicBezTo>
                    <a:pt x="147" y="72"/>
                    <a:pt x="167" y="55"/>
                    <a:pt x="192" y="48"/>
                  </a:cubicBezTo>
                  <a:cubicBezTo>
                    <a:pt x="284" y="21"/>
                    <a:pt x="384" y="0"/>
                    <a:pt x="480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8" name="Text Box 49"/>
            <p:cNvSpPr txBox="1">
              <a:spLocks noChangeArrowheads="1"/>
            </p:cNvSpPr>
            <p:nvPr/>
          </p:nvSpPr>
          <p:spPr bwMode="auto">
            <a:xfrm>
              <a:off x="4966" y="1934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rgbClr val="008000"/>
                  </a:solidFill>
                </a:rPr>
                <a:t>0101</a:t>
              </a:r>
              <a:endParaRPr lang="en-US" altLang="en-US" sz="2400"/>
            </a:p>
          </p:txBody>
        </p:sp>
        <p:sp>
          <p:nvSpPr>
            <p:cNvPr id="82969" name="Text Box 50"/>
            <p:cNvSpPr txBox="1">
              <a:spLocks noChangeArrowheads="1"/>
            </p:cNvSpPr>
            <p:nvPr/>
          </p:nvSpPr>
          <p:spPr bwMode="auto">
            <a:xfrm>
              <a:off x="4952" y="1653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rgbClr val="008000"/>
                  </a:solidFill>
                </a:rPr>
                <a:t>0101</a:t>
              </a:r>
              <a:endParaRPr lang="en-US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38328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E1309D9-2AAF-4A0E-874A-4E6A7DC07108}" type="slidenum">
              <a:rPr lang="en-US" altLang="en-US" sz="1400" smtClean="0">
                <a:solidFill>
                  <a:srgbClr val="000000"/>
                </a:solidFill>
              </a:rPr>
              <a:pPr eaLnBrk="1" hangingPunct="1"/>
              <a:t>2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47107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393700" y="533400"/>
            <a:ext cx="7772400" cy="59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(a) Insert key = 7</a:t>
            </a:r>
          </a:p>
        </p:txBody>
      </p:sp>
      <p:sp>
        <p:nvSpPr>
          <p:cNvPr id="47108" name="Text Box 1027"/>
          <p:cNvSpPr txBox="1">
            <a:spLocks noChangeArrowheads="1"/>
          </p:cNvSpPr>
          <p:nvPr/>
        </p:nvSpPr>
        <p:spPr bwMode="auto">
          <a:xfrm>
            <a:off x="7146925" y="5445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</a:rPr>
              <a:t>n=3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7109" name="Rectangle 1028"/>
          <p:cNvSpPr>
            <a:spLocks noChangeArrowheads="1"/>
          </p:cNvSpPr>
          <p:nvPr/>
        </p:nvSpPr>
        <p:spPr bwMode="auto">
          <a:xfrm rot="-5400000">
            <a:off x="3124200" y="39497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3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5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47110" name="Rectangle 1029"/>
          <p:cNvSpPr>
            <a:spLocks noChangeArrowheads="1"/>
          </p:cNvSpPr>
          <p:nvPr/>
        </p:nvSpPr>
        <p:spPr bwMode="auto">
          <a:xfrm rot="-5400000">
            <a:off x="5105400" y="39497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30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31</a:t>
            </a:r>
          </a:p>
        </p:txBody>
      </p:sp>
      <p:sp>
        <p:nvSpPr>
          <p:cNvPr id="47111" name="Line 1030"/>
          <p:cNvSpPr>
            <a:spLocks noChangeShapeType="1"/>
          </p:cNvSpPr>
          <p:nvPr/>
        </p:nvSpPr>
        <p:spPr bwMode="auto">
          <a:xfrm>
            <a:off x="4305300" y="4368800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7112" name="Line 1031"/>
          <p:cNvSpPr>
            <a:spLocks noChangeShapeType="1"/>
          </p:cNvSpPr>
          <p:nvPr/>
        </p:nvSpPr>
        <p:spPr bwMode="auto">
          <a:xfrm>
            <a:off x="3238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7113" name="Line 1032"/>
          <p:cNvSpPr>
            <a:spLocks noChangeShapeType="1"/>
          </p:cNvSpPr>
          <p:nvPr/>
        </p:nvSpPr>
        <p:spPr bwMode="auto">
          <a:xfrm>
            <a:off x="3619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7114" name="Line 1033"/>
          <p:cNvSpPr>
            <a:spLocks noChangeShapeType="1"/>
          </p:cNvSpPr>
          <p:nvPr/>
        </p:nvSpPr>
        <p:spPr bwMode="auto">
          <a:xfrm>
            <a:off x="4000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7115" name="Line 1034"/>
          <p:cNvSpPr>
            <a:spLocks noChangeShapeType="1"/>
          </p:cNvSpPr>
          <p:nvPr/>
        </p:nvSpPr>
        <p:spPr bwMode="auto">
          <a:xfrm>
            <a:off x="5829300" y="497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7116" name="Line 1035"/>
          <p:cNvSpPr>
            <a:spLocks noChangeShapeType="1"/>
          </p:cNvSpPr>
          <p:nvPr/>
        </p:nvSpPr>
        <p:spPr bwMode="auto">
          <a:xfrm>
            <a:off x="5448300" y="497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7117" name="Line 1036"/>
          <p:cNvSpPr>
            <a:spLocks noChangeShapeType="1"/>
          </p:cNvSpPr>
          <p:nvPr/>
        </p:nvSpPr>
        <p:spPr bwMode="auto">
          <a:xfrm>
            <a:off x="6286500" y="444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7118" name="Rectangle 1037"/>
          <p:cNvSpPr>
            <a:spLocks noChangeArrowheads="1"/>
          </p:cNvSpPr>
          <p:nvPr/>
        </p:nvSpPr>
        <p:spPr bwMode="auto">
          <a:xfrm rot="-5400000">
            <a:off x="4229100" y="2540000"/>
            <a:ext cx="7620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47119" name="Rectangle 1038"/>
          <p:cNvSpPr>
            <a:spLocks noChangeArrowheads="1"/>
          </p:cNvSpPr>
          <p:nvPr/>
        </p:nvSpPr>
        <p:spPr bwMode="auto">
          <a:xfrm rot="-5400000">
            <a:off x="5486400" y="12065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47120" name="Line 1039"/>
          <p:cNvSpPr>
            <a:spLocks noChangeShapeType="1"/>
          </p:cNvSpPr>
          <p:nvPr/>
        </p:nvSpPr>
        <p:spPr bwMode="auto">
          <a:xfrm flipH="1">
            <a:off x="4838700" y="2159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7121" name="Line 1040"/>
          <p:cNvSpPr>
            <a:spLocks noChangeShapeType="1"/>
          </p:cNvSpPr>
          <p:nvPr/>
        </p:nvSpPr>
        <p:spPr bwMode="auto">
          <a:xfrm>
            <a:off x="6438900" y="2082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7122" name="Line 1041"/>
          <p:cNvSpPr>
            <a:spLocks noChangeShapeType="1"/>
          </p:cNvSpPr>
          <p:nvPr/>
        </p:nvSpPr>
        <p:spPr bwMode="auto">
          <a:xfrm flipH="1">
            <a:off x="4140200" y="3302000"/>
            <a:ext cx="4699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7123" name="Line 1042"/>
          <p:cNvSpPr>
            <a:spLocks noChangeShapeType="1"/>
          </p:cNvSpPr>
          <p:nvPr/>
        </p:nvSpPr>
        <p:spPr bwMode="auto">
          <a:xfrm>
            <a:off x="4991100" y="3302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grpSp>
        <p:nvGrpSpPr>
          <p:cNvPr id="2" name="Group 1052"/>
          <p:cNvGrpSpPr>
            <a:grpSpLocks/>
          </p:cNvGrpSpPr>
          <p:nvPr/>
        </p:nvGrpSpPr>
        <p:grpSpPr bwMode="auto">
          <a:xfrm>
            <a:off x="800100" y="4203700"/>
            <a:ext cx="3049588" cy="1270000"/>
            <a:chOff x="504" y="2648"/>
            <a:chExt cx="1921" cy="800"/>
          </a:xfrm>
        </p:grpSpPr>
        <p:sp>
          <p:nvSpPr>
            <p:cNvPr id="47128" name="Rectangle 1043"/>
            <p:cNvSpPr>
              <a:spLocks noChangeArrowheads="1"/>
            </p:cNvSpPr>
            <p:nvPr/>
          </p:nvSpPr>
          <p:spPr bwMode="auto">
            <a:xfrm rot="-5400000">
              <a:off x="672" y="2480"/>
              <a:ext cx="624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FF0000"/>
                  </a:solidFill>
                </a:rPr>
                <a:t>3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FF0000"/>
                  </a:solidFill>
                </a:rPr>
                <a:t>5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29" name="Line 1044"/>
            <p:cNvSpPr>
              <a:spLocks noChangeShapeType="1"/>
            </p:cNvSpPr>
            <p:nvPr/>
          </p:nvSpPr>
          <p:spPr bwMode="auto">
            <a:xfrm>
              <a:off x="1376" y="2736"/>
              <a:ext cx="4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47130" name="Line 1045"/>
            <p:cNvSpPr>
              <a:spLocks noChangeShapeType="1"/>
            </p:cNvSpPr>
            <p:nvPr/>
          </p:nvSpPr>
          <p:spPr bwMode="auto">
            <a:xfrm>
              <a:off x="856" y="3064"/>
              <a:ext cx="0" cy="3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47131" name="Line 1046"/>
            <p:cNvSpPr>
              <a:spLocks noChangeShapeType="1"/>
            </p:cNvSpPr>
            <p:nvPr/>
          </p:nvSpPr>
          <p:spPr bwMode="auto">
            <a:xfrm>
              <a:off x="1104" y="3048"/>
              <a:ext cx="0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47132" name="Text Box 1047"/>
            <p:cNvSpPr txBox="1">
              <a:spLocks noChangeArrowheads="1"/>
            </p:cNvSpPr>
            <p:nvPr/>
          </p:nvSpPr>
          <p:spPr bwMode="auto">
            <a:xfrm rot="-5400000">
              <a:off x="2170" y="268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FF0000"/>
                  </a:solidFill>
                </a:rPr>
                <a:t>7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7133" name="Freeform 1049"/>
            <p:cNvSpPr>
              <a:spLocks/>
            </p:cNvSpPr>
            <p:nvPr/>
          </p:nvSpPr>
          <p:spPr bwMode="auto">
            <a:xfrm>
              <a:off x="1944" y="2880"/>
              <a:ext cx="216" cy="176"/>
            </a:xfrm>
            <a:custGeom>
              <a:avLst/>
              <a:gdLst>
                <a:gd name="T0" fmla="*/ 0 w 216"/>
                <a:gd name="T1" fmla="*/ 176 h 176"/>
                <a:gd name="T2" fmla="*/ 32 w 216"/>
                <a:gd name="T3" fmla="*/ 168 h 176"/>
                <a:gd name="T4" fmla="*/ 80 w 216"/>
                <a:gd name="T5" fmla="*/ 136 h 176"/>
                <a:gd name="T6" fmla="*/ 152 w 216"/>
                <a:gd name="T7" fmla="*/ 72 h 176"/>
                <a:gd name="T8" fmla="*/ 168 w 216"/>
                <a:gd name="T9" fmla="*/ 48 h 176"/>
                <a:gd name="T10" fmla="*/ 216 w 216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176"/>
                <a:gd name="T20" fmla="*/ 216 w 21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176">
                  <a:moveTo>
                    <a:pt x="0" y="176"/>
                  </a:moveTo>
                  <a:cubicBezTo>
                    <a:pt x="11" y="173"/>
                    <a:pt x="22" y="173"/>
                    <a:pt x="32" y="168"/>
                  </a:cubicBezTo>
                  <a:cubicBezTo>
                    <a:pt x="49" y="159"/>
                    <a:pt x="80" y="136"/>
                    <a:pt x="80" y="136"/>
                  </a:cubicBezTo>
                  <a:cubicBezTo>
                    <a:pt x="101" y="104"/>
                    <a:pt x="118" y="89"/>
                    <a:pt x="152" y="72"/>
                  </a:cubicBezTo>
                  <a:cubicBezTo>
                    <a:pt x="157" y="64"/>
                    <a:pt x="161" y="55"/>
                    <a:pt x="168" y="48"/>
                  </a:cubicBezTo>
                  <a:cubicBezTo>
                    <a:pt x="183" y="33"/>
                    <a:pt x="216" y="26"/>
                    <a:pt x="21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47134" name="Freeform 1050"/>
            <p:cNvSpPr>
              <a:spLocks/>
            </p:cNvSpPr>
            <p:nvPr/>
          </p:nvSpPr>
          <p:spPr bwMode="auto">
            <a:xfrm>
              <a:off x="2144" y="2872"/>
              <a:ext cx="216" cy="176"/>
            </a:xfrm>
            <a:custGeom>
              <a:avLst/>
              <a:gdLst>
                <a:gd name="T0" fmla="*/ 0 w 216"/>
                <a:gd name="T1" fmla="*/ 176 h 176"/>
                <a:gd name="T2" fmla="*/ 32 w 216"/>
                <a:gd name="T3" fmla="*/ 168 h 176"/>
                <a:gd name="T4" fmla="*/ 80 w 216"/>
                <a:gd name="T5" fmla="*/ 136 h 176"/>
                <a:gd name="T6" fmla="*/ 152 w 216"/>
                <a:gd name="T7" fmla="*/ 72 h 176"/>
                <a:gd name="T8" fmla="*/ 168 w 216"/>
                <a:gd name="T9" fmla="*/ 48 h 176"/>
                <a:gd name="T10" fmla="*/ 216 w 216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176"/>
                <a:gd name="T20" fmla="*/ 216 w 21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176">
                  <a:moveTo>
                    <a:pt x="0" y="176"/>
                  </a:moveTo>
                  <a:cubicBezTo>
                    <a:pt x="11" y="173"/>
                    <a:pt x="22" y="173"/>
                    <a:pt x="32" y="168"/>
                  </a:cubicBezTo>
                  <a:cubicBezTo>
                    <a:pt x="49" y="159"/>
                    <a:pt x="80" y="136"/>
                    <a:pt x="80" y="136"/>
                  </a:cubicBezTo>
                  <a:cubicBezTo>
                    <a:pt x="101" y="104"/>
                    <a:pt x="118" y="89"/>
                    <a:pt x="152" y="72"/>
                  </a:cubicBezTo>
                  <a:cubicBezTo>
                    <a:pt x="157" y="64"/>
                    <a:pt x="161" y="55"/>
                    <a:pt x="168" y="48"/>
                  </a:cubicBezTo>
                  <a:cubicBezTo>
                    <a:pt x="183" y="33"/>
                    <a:pt x="216" y="26"/>
                    <a:pt x="21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47135" name="Freeform 1051"/>
            <p:cNvSpPr>
              <a:spLocks/>
            </p:cNvSpPr>
            <p:nvPr/>
          </p:nvSpPr>
          <p:spPr bwMode="auto">
            <a:xfrm>
              <a:off x="1896" y="3272"/>
              <a:ext cx="216" cy="176"/>
            </a:xfrm>
            <a:custGeom>
              <a:avLst/>
              <a:gdLst>
                <a:gd name="T0" fmla="*/ 0 w 216"/>
                <a:gd name="T1" fmla="*/ 176 h 176"/>
                <a:gd name="T2" fmla="*/ 32 w 216"/>
                <a:gd name="T3" fmla="*/ 168 h 176"/>
                <a:gd name="T4" fmla="*/ 80 w 216"/>
                <a:gd name="T5" fmla="*/ 136 h 176"/>
                <a:gd name="T6" fmla="*/ 152 w 216"/>
                <a:gd name="T7" fmla="*/ 72 h 176"/>
                <a:gd name="T8" fmla="*/ 168 w 216"/>
                <a:gd name="T9" fmla="*/ 48 h 176"/>
                <a:gd name="T10" fmla="*/ 216 w 216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176"/>
                <a:gd name="T20" fmla="*/ 216 w 21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176">
                  <a:moveTo>
                    <a:pt x="0" y="176"/>
                  </a:moveTo>
                  <a:cubicBezTo>
                    <a:pt x="11" y="173"/>
                    <a:pt x="22" y="173"/>
                    <a:pt x="32" y="168"/>
                  </a:cubicBezTo>
                  <a:cubicBezTo>
                    <a:pt x="49" y="159"/>
                    <a:pt x="80" y="136"/>
                    <a:pt x="80" y="136"/>
                  </a:cubicBezTo>
                  <a:cubicBezTo>
                    <a:pt x="101" y="104"/>
                    <a:pt x="118" y="89"/>
                    <a:pt x="152" y="72"/>
                  </a:cubicBezTo>
                  <a:cubicBezTo>
                    <a:pt x="157" y="64"/>
                    <a:pt x="161" y="55"/>
                    <a:pt x="168" y="48"/>
                  </a:cubicBezTo>
                  <a:cubicBezTo>
                    <a:pt x="183" y="33"/>
                    <a:pt x="216" y="26"/>
                    <a:pt x="21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1056"/>
          <p:cNvGrpSpPr>
            <a:grpSpLocks/>
          </p:cNvGrpSpPr>
          <p:nvPr/>
        </p:nvGrpSpPr>
        <p:grpSpPr bwMode="auto">
          <a:xfrm>
            <a:off x="1701800" y="3113088"/>
            <a:ext cx="2820988" cy="1052512"/>
            <a:chOff x="1072" y="1961"/>
            <a:chExt cx="1777" cy="663"/>
          </a:xfrm>
        </p:grpSpPr>
        <p:sp>
          <p:nvSpPr>
            <p:cNvPr id="47126" name="Text Box 1054"/>
            <p:cNvSpPr txBox="1">
              <a:spLocks noChangeArrowheads="1"/>
            </p:cNvSpPr>
            <p:nvPr/>
          </p:nvSpPr>
          <p:spPr bwMode="auto">
            <a:xfrm rot="-5400000">
              <a:off x="2594" y="1928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FF0000"/>
                  </a:solidFill>
                </a:rPr>
                <a:t>7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7127" name="Line 1055"/>
            <p:cNvSpPr>
              <a:spLocks noChangeShapeType="1"/>
            </p:cNvSpPr>
            <p:nvPr/>
          </p:nvSpPr>
          <p:spPr bwMode="auto">
            <a:xfrm flipH="1">
              <a:off x="1072" y="2056"/>
              <a:ext cx="1480" cy="56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39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202B830-A741-4C55-9CFE-0DAF53F3CD53}" type="slidenum">
              <a:rPr lang="en-US" altLang="en-US" sz="1400" smtClean="0">
                <a:solidFill>
                  <a:srgbClr val="000000"/>
                </a:solidFill>
              </a:rPr>
              <a:pPr eaLnBrk="1" hangingPunct="1"/>
              <a:t>3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19100"/>
            <a:ext cx="4356100" cy="673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(c) Insert key = 160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031038" y="5318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</a:rPr>
              <a:t>n=3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 rot="-5400000">
            <a:off x="2133600" y="1282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100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 flipH="1">
            <a:off x="952500" y="22352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2578100" y="2159000"/>
            <a:ext cx="6858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 rot="-5400000">
            <a:off x="3429000" y="2806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120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150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180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 rot="-5400000">
            <a:off x="3200400" y="42545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150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156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179</a:t>
            </a: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 rot="-5400000">
            <a:off x="7302500" y="42418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180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200</a:t>
            </a:r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 flipH="1">
            <a:off x="2095500" y="3530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8140" name="Line 14"/>
          <p:cNvSpPr>
            <a:spLocks noChangeShapeType="1"/>
          </p:cNvSpPr>
          <p:nvPr/>
        </p:nvSpPr>
        <p:spPr bwMode="auto">
          <a:xfrm>
            <a:off x="2628900" y="474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8141" name="Line 15"/>
          <p:cNvSpPr>
            <a:spLocks noChangeShapeType="1"/>
          </p:cNvSpPr>
          <p:nvPr/>
        </p:nvSpPr>
        <p:spPr bwMode="auto">
          <a:xfrm>
            <a:off x="4000500" y="3606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8142" name="Freeform 18"/>
          <p:cNvSpPr>
            <a:spLocks/>
          </p:cNvSpPr>
          <p:nvPr/>
        </p:nvSpPr>
        <p:spPr bwMode="auto">
          <a:xfrm>
            <a:off x="2844800" y="3632200"/>
            <a:ext cx="852488" cy="673100"/>
          </a:xfrm>
          <a:custGeom>
            <a:avLst/>
            <a:gdLst>
              <a:gd name="T0" fmla="*/ 2147483647 w 537"/>
              <a:gd name="T1" fmla="*/ 0 h 424"/>
              <a:gd name="T2" fmla="*/ 2147483647 w 537"/>
              <a:gd name="T3" fmla="*/ 2147483647 h 424"/>
              <a:gd name="T4" fmla="*/ 2147483647 w 537"/>
              <a:gd name="T5" fmla="*/ 2147483647 h 424"/>
              <a:gd name="T6" fmla="*/ 0 w 537"/>
              <a:gd name="T7" fmla="*/ 2147483647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537"/>
              <a:gd name="T13" fmla="*/ 0 h 424"/>
              <a:gd name="T14" fmla="*/ 537 w 537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" h="424">
                <a:moveTo>
                  <a:pt x="520" y="0"/>
                </a:moveTo>
                <a:cubicBezTo>
                  <a:pt x="528" y="100"/>
                  <a:pt x="537" y="200"/>
                  <a:pt x="520" y="256"/>
                </a:cubicBezTo>
                <a:cubicBezTo>
                  <a:pt x="503" y="312"/>
                  <a:pt x="503" y="308"/>
                  <a:pt x="416" y="336"/>
                </a:cubicBezTo>
                <a:cubicBezTo>
                  <a:pt x="329" y="364"/>
                  <a:pt x="164" y="394"/>
                  <a:pt x="0" y="4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8143" name="Line 22"/>
          <p:cNvSpPr>
            <a:spLocks noChangeShapeType="1"/>
          </p:cNvSpPr>
          <p:nvPr/>
        </p:nvSpPr>
        <p:spPr bwMode="auto">
          <a:xfrm>
            <a:off x="4381500" y="4597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8144" name="Freeform 24"/>
          <p:cNvSpPr>
            <a:spLocks/>
          </p:cNvSpPr>
          <p:nvPr/>
        </p:nvSpPr>
        <p:spPr bwMode="auto">
          <a:xfrm>
            <a:off x="4311650" y="3556000"/>
            <a:ext cx="2825750" cy="1016000"/>
          </a:xfrm>
          <a:custGeom>
            <a:avLst/>
            <a:gdLst>
              <a:gd name="T0" fmla="*/ 2147483647 w 1780"/>
              <a:gd name="T1" fmla="*/ 0 h 640"/>
              <a:gd name="T2" fmla="*/ 2147483647 w 1780"/>
              <a:gd name="T3" fmla="*/ 2147483647 h 640"/>
              <a:gd name="T4" fmla="*/ 2147483647 w 1780"/>
              <a:gd name="T5" fmla="*/ 2147483647 h 640"/>
              <a:gd name="T6" fmla="*/ 2147483647 w 1780"/>
              <a:gd name="T7" fmla="*/ 2147483647 h 640"/>
              <a:gd name="T8" fmla="*/ 2147483647 w 1780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0"/>
              <a:gd name="T16" fmla="*/ 0 h 640"/>
              <a:gd name="T17" fmla="*/ 1780 w 1780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0" h="640">
                <a:moveTo>
                  <a:pt x="60" y="0"/>
                </a:moveTo>
                <a:cubicBezTo>
                  <a:pt x="30" y="167"/>
                  <a:pt x="0" y="335"/>
                  <a:pt x="148" y="416"/>
                </a:cubicBezTo>
                <a:cubicBezTo>
                  <a:pt x="296" y="497"/>
                  <a:pt x="708" y="476"/>
                  <a:pt x="948" y="488"/>
                </a:cubicBezTo>
                <a:cubicBezTo>
                  <a:pt x="1188" y="500"/>
                  <a:pt x="1449" y="463"/>
                  <a:pt x="1588" y="488"/>
                </a:cubicBezTo>
                <a:cubicBezTo>
                  <a:pt x="1727" y="513"/>
                  <a:pt x="1748" y="616"/>
                  <a:pt x="1780" y="6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632075" y="1676400"/>
            <a:ext cx="3349625" cy="1511300"/>
            <a:chOff x="1658" y="1056"/>
            <a:chExt cx="2110" cy="952"/>
          </a:xfrm>
        </p:grpSpPr>
        <p:sp>
          <p:nvSpPr>
            <p:cNvPr id="48165" name="Text Box 28"/>
            <p:cNvSpPr txBox="1">
              <a:spLocks noChangeArrowheads="1"/>
            </p:cNvSpPr>
            <p:nvPr/>
          </p:nvSpPr>
          <p:spPr bwMode="auto">
            <a:xfrm rot="-5400000">
              <a:off x="1586" y="1128"/>
              <a:ext cx="4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3333CC"/>
                  </a:solidFill>
                </a:rPr>
                <a:t>160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8166" name="Line 29"/>
            <p:cNvSpPr>
              <a:spLocks noChangeShapeType="1"/>
            </p:cNvSpPr>
            <p:nvPr/>
          </p:nvSpPr>
          <p:spPr bwMode="auto">
            <a:xfrm>
              <a:off x="1952" y="1264"/>
              <a:ext cx="1816" cy="7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</p:grpSp>
      <p:sp>
        <p:nvSpPr>
          <p:cNvPr id="48146" name="Line 32"/>
          <p:cNvSpPr>
            <a:spLocks noChangeShapeType="1"/>
          </p:cNvSpPr>
          <p:nvPr/>
        </p:nvSpPr>
        <p:spPr bwMode="auto">
          <a:xfrm>
            <a:off x="3263900" y="52832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8147" name="Line 33"/>
          <p:cNvSpPr>
            <a:spLocks noChangeShapeType="1"/>
          </p:cNvSpPr>
          <p:nvPr/>
        </p:nvSpPr>
        <p:spPr bwMode="auto">
          <a:xfrm>
            <a:off x="3657600" y="52578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8148" name="Line 34"/>
          <p:cNvSpPr>
            <a:spLocks noChangeShapeType="1"/>
          </p:cNvSpPr>
          <p:nvPr/>
        </p:nvSpPr>
        <p:spPr bwMode="auto">
          <a:xfrm>
            <a:off x="4013200" y="52451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8149" name="Line 38"/>
          <p:cNvSpPr>
            <a:spLocks noChangeShapeType="1"/>
          </p:cNvSpPr>
          <p:nvPr/>
        </p:nvSpPr>
        <p:spPr bwMode="auto">
          <a:xfrm>
            <a:off x="7543800" y="52578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8150" name="Line 39"/>
          <p:cNvSpPr>
            <a:spLocks noChangeShapeType="1"/>
          </p:cNvSpPr>
          <p:nvPr/>
        </p:nvSpPr>
        <p:spPr bwMode="auto">
          <a:xfrm>
            <a:off x="7899400" y="5270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4095750" y="3213100"/>
            <a:ext cx="3524250" cy="1346200"/>
            <a:chOff x="2580" y="2024"/>
            <a:chExt cx="2220" cy="848"/>
          </a:xfrm>
        </p:grpSpPr>
        <p:sp>
          <p:nvSpPr>
            <p:cNvPr id="48160" name="Rectangle 23"/>
            <p:cNvSpPr>
              <a:spLocks noChangeArrowheads="1"/>
            </p:cNvSpPr>
            <p:nvPr/>
          </p:nvSpPr>
          <p:spPr bwMode="auto">
            <a:xfrm rot="-5400000">
              <a:off x="3784" y="1808"/>
              <a:ext cx="528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8000"/>
                  </a:solidFill>
                </a:rPr>
                <a:t>180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8161" name="Line 25"/>
            <p:cNvSpPr>
              <a:spLocks noChangeShapeType="1"/>
            </p:cNvSpPr>
            <p:nvPr/>
          </p:nvSpPr>
          <p:spPr bwMode="auto">
            <a:xfrm flipH="1">
              <a:off x="3744" y="2264"/>
              <a:ext cx="136" cy="6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48162" name="Line 27"/>
            <p:cNvSpPr>
              <a:spLocks noChangeShapeType="1"/>
            </p:cNvSpPr>
            <p:nvPr/>
          </p:nvSpPr>
          <p:spPr bwMode="auto">
            <a:xfrm>
              <a:off x="4184" y="2272"/>
              <a:ext cx="616" cy="6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48163" name="Freeform 40"/>
            <p:cNvSpPr>
              <a:spLocks/>
            </p:cNvSpPr>
            <p:nvPr/>
          </p:nvSpPr>
          <p:spPr bwMode="auto">
            <a:xfrm>
              <a:off x="2960" y="2654"/>
              <a:ext cx="280" cy="106"/>
            </a:xfrm>
            <a:custGeom>
              <a:avLst/>
              <a:gdLst>
                <a:gd name="T0" fmla="*/ 0 w 280"/>
                <a:gd name="T1" fmla="*/ 106 h 106"/>
                <a:gd name="T2" fmla="*/ 64 w 280"/>
                <a:gd name="T3" fmla="*/ 90 h 106"/>
                <a:gd name="T4" fmla="*/ 72 w 280"/>
                <a:gd name="T5" fmla="*/ 66 h 106"/>
                <a:gd name="T6" fmla="*/ 216 w 280"/>
                <a:gd name="T7" fmla="*/ 18 h 106"/>
                <a:gd name="T8" fmla="*/ 280 w 280"/>
                <a:gd name="T9" fmla="*/ 2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0"/>
                <a:gd name="T16" fmla="*/ 0 h 106"/>
                <a:gd name="T17" fmla="*/ 280 w 28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0" h="106">
                  <a:moveTo>
                    <a:pt x="0" y="106"/>
                  </a:moveTo>
                  <a:cubicBezTo>
                    <a:pt x="22" y="102"/>
                    <a:pt x="48" y="106"/>
                    <a:pt x="64" y="90"/>
                  </a:cubicBezTo>
                  <a:cubicBezTo>
                    <a:pt x="70" y="84"/>
                    <a:pt x="66" y="72"/>
                    <a:pt x="72" y="66"/>
                  </a:cubicBezTo>
                  <a:cubicBezTo>
                    <a:pt x="106" y="32"/>
                    <a:pt x="172" y="24"/>
                    <a:pt x="216" y="18"/>
                  </a:cubicBezTo>
                  <a:cubicBezTo>
                    <a:pt x="269" y="0"/>
                    <a:pt x="247" y="2"/>
                    <a:pt x="280" y="2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48164" name="Freeform 41"/>
            <p:cNvSpPr>
              <a:spLocks/>
            </p:cNvSpPr>
            <p:nvPr/>
          </p:nvSpPr>
          <p:spPr bwMode="auto">
            <a:xfrm>
              <a:off x="2580" y="2104"/>
              <a:ext cx="181" cy="312"/>
            </a:xfrm>
            <a:custGeom>
              <a:avLst/>
              <a:gdLst>
                <a:gd name="T0" fmla="*/ 4 w 181"/>
                <a:gd name="T1" fmla="*/ 312 h 312"/>
                <a:gd name="T2" fmla="*/ 36 w 181"/>
                <a:gd name="T3" fmla="*/ 272 h 312"/>
                <a:gd name="T4" fmla="*/ 76 w 181"/>
                <a:gd name="T5" fmla="*/ 200 h 312"/>
                <a:gd name="T6" fmla="*/ 108 w 181"/>
                <a:gd name="T7" fmla="*/ 80 h 312"/>
                <a:gd name="T8" fmla="*/ 164 w 181"/>
                <a:gd name="T9" fmla="*/ 32 h 312"/>
                <a:gd name="T10" fmla="*/ 180 w 181"/>
                <a:gd name="T11" fmla="*/ 0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1"/>
                <a:gd name="T19" fmla="*/ 0 h 312"/>
                <a:gd name="T20" fmla="*/ 181 w 181"/>
                <a:gd name="T21" fmla="*/ 312 h 3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1" h="312">
                  <a:moveTo>
                    <a:pt x="4" y="312"/>
                  </a:moveTo>
                  <a:cubicBezTo>
                    <a:pt x="20" y="265"/>
                    <a:pt x="0" y="308"/>
                    <a:pt x="36" y="272"/>
                  </a:cubicBezTo>
                  <a:cubicBezTo>
                    <a:pt x="52" y="256"/>
                    <a:pt x="66" y="220"/>
                    <a:pt x="76" y="200"/>
                  </a:cubicBezTo>
                  <a:cubicBezTo>
                    <a:pt x="94" y="164"/>
                    <a:pt x="87" y="114"/>
                    <a:pt x="108" y="80"/>
                  </a:cubicBezTo>
                  <a:cubicBezTo>
                    <a:pt x="122" y="58"/>
                    <a:pt x="143" y="46"/>
                    <a:pt x="164" y="32"/>
                  </a:cubicBezTo>
                  <a:cubicBezTo>
                    <a:pt x="181" y="6"/>
                    <a:pt x="180" y="18"/>
                    <a:pt x="180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3863975" y="4584700"/>
            <a:ext cx="3095625" cy="1104900"/>
            <a:chOff x="2434" y="2888"/>
            <a:chExt cx="1950" cy="696"/>
          </a:xfrm>
        </p:grpSpPr>
        <p:grpSp>
          <p:nvGrpSpPr>
            <p:cNvPr id="48153" name="Group 44"/>
            <p:cNvGrpSpPr>
              <a:grpSpLocks/>
            </p:cNvGrpSpPr>
            <p:nvPr/>
          </p:nvGrpSpPr>
          <p:grpSpPr bwMode="auto">
            <a:xfrm>
              <a:off x="2760" y="2888"/>
              <a:ext cx="1624" cy="696"/>
              <a:chOff x="2760" y="2888"/>
              <a:chExt cx="1624" cy="696"/>
            </a:xfrm>
          </p:grpSpPr>
          <p:sp>
            <p:nvSpPr>
              <p:cNvPr id="48155" name="Rectangle 19"/>
              <p:cNvSpPr>
                <a:spLocks noChangeArrowheads="1"/>
              </p:cNvSpPr>
              <p:nvPr/>
            </p:nvSpPr>
            <p:spPr bwMode="auto">
              <a:xfrm rot="-5400000">
                <a:off x="3328" y="2680"/>
                <a:ext cx="528" cy="9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>
                    <a:solidFill>
                      <a:srgbClr val="FF0000"/>
                    </a:solidFill>
                  </a:rPr>
                  <a:t>160</a:t>
                </a:r>
              </a:p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>
                    <a:solidFill>
                      <a:srgbClr val="FF0000"/>
                    </a:solidFill>
                  </a:rPr>
                  <a:t>179</a:t>
                </a: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56" name="Line 30"/>
              <p:cNvSpPr>
                <a:spLocks noChangeShapeType="1"/>
              </p:cNvSpPr>
              <p:nvPr/>
            </p:nvSpPr>
            <p:spPr bwMode="auto">
              <a:xfrm>
                <a:off x="2760" y="2896"/>
                <a:ext cx="352" cy="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57" name="Line 31"/>
              <p:cNvSpPr>
                <a:spLocks noChangeShapeType="1"/>
              </p:cNvSpPr>
              <p:nvPr/>
            </p:nvSpPr>
            <p:spPr bwMode="auto">
              <a:xfrm flipV="1">
                <a:off x="4072" y="2888"/>
                <a:ext cx="312" cy="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58" name="Line 35"/>
              <p:cNvSpPr>
                <a:spLocks noChangeShapeType="1"/>
              </p:cNvSpPr>
              <p:nvPr/>
            </p:nvSpPr>
            <p:spPr bwMode="auto">
              <a:xfrm>
                <a:off x="3496" y="3328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59" name="Line 36"/>
              <p:cNvSpPr>
                <a:spLocks noChangeShapeType="1"/>
              </p:cNvSpPr>
              <p:nvPr/>
            </p:nvSpPr>
            <p:spPr bwMode="auto">
              <a:xfrm>
                <a:off x="3704" y="332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8154" name="Freeform 46"/>
            <p:cNvSpPr>
              <a:spLocks/>
            </p:cNvSpPr>
            <p:nvPr/>
          </p:nvSpPr>
          <p:spPr bwMode="auto">
            <a:xfrm>
              <a:off x="2434" y="2999"/>
              <a:ext cx="167" cy="334"/>
            </a:xfrm>
            <a:custGeom>
              <a:avLst/>
              <a:gdLst>
                <a:gd name="T0" fmla="*/ 0 w 167"/>
                <a:gd name="T1" fmla="*/ 334 h 334"/>
                <a:gd name="T2" fmla="*/ 35 w 167"/>
                <a:gd name="T3" fmla="*/ 272 h 334"/>
                <a:gd name="T4" fmla="*/ 55 w 167"/>
                <a:gd name="T5" fmla="*/ 231 h 334"/>
                <a:gd name="T6" fmla="*/ 83 w 167"/>
                <a:gd name="T7" fmla="*/ 169 h 334"/>
                <a:gd name="T8" fmla="*/ 124 w 167"/>
                <a:gd name="T9" fmla="*/ 80 h 334"/>
                <a:gd name="T10" fmla="*/ 144 w 167"/>
                <a:gd name="T11" fmla="*/ 32 h 334"/>
                <a:gd name="T12" fmla="*/ 165 w 167"/>
                <a:gd name="T13" fmla="*/ 4 h 3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7"/>
                <a:gd name="T22" fmla="*/ 0 h 334"/>
                <a:gd name="T23" fmla="*/ 167 w 167"/>
                <a:gd name="T24" fmla="*/ 334 h 3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7" h="334">
                  <a:moveTo>
                    <a:pt x="0" y="334"/>
                  </a:moveTo>
                  <a:cubicBezTo>
                    <a:pt x="17" y="283"/>
                    <a:pt x="3" y="302"/>
                    <a:pt x="35" y="272"/>
                  </a:cubicBezTo>
                  <a:cubicBezTo>
                    <a:pt x="52" y="211"/>
                    <a:pt x="27" y="293"/>
                    <a:pt x="55" y="231"/>
                  </a:cubicBezTo>
                  <a:cubicBezTo>
                    <a:pt x="90" y="154"/>
                    <a:pt x="50" y="218"/>
                    <a:pt x="83" y="169"/>
                  </a:cubicBezTo>
                  <a:cubicBezTo>
                    <a:pt x="90" y="137"/>
                    <a:pt x="105" y="107"/>
                    <a:pt x="124" y="80"/>
                  </a:cubicBezTo>
                  <a:cubicBezTo>
                    <a:pt x="129" y="65"/>
                    <a:pt x="135" y="45"/>
                    <a:pt x="144" y="32"/>
                  </a:cubicBezTo>
                  <a:cubicBezTo>
                    <a:pt x="167" y="0"/>
                    <a:pt x="165" y="23"/>
                    <a:pt x="165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37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83DBEBC-F097-45AC-BC9A-D3E6314A4120}" type="slidenum">
              <a:rPr lang="en-US" altLang="en-US" sz="1400" smtClean="0">
                <a:solidFill>
                  <a:srgbClr val="000000"/>
                </a:solidFill>
              </a:rPr>
              <a:pPr eaLnBrk="1" hangingPunct="1"/>
              <a:t>4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431800"/>
            <a:ext cx="4851400" cy="660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(d) New root,  insert 45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210425" y="4937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</a:rPr>
              <a:t>n=3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 rot="-5400000">
            <a:off x="3048000" y="27432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10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20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49158" name="Rectangle 10"/>
          <p:cNvSpPr>
            <a:spLocks noChangeArrowheads="1"/>
          </p:cNvSpPr>
          <p:nvPr/>
        </p:nvSpPr>
        <p:spPr bwMode="auto">
          <a:xfrm rot="-5400000">
            <a:off x="685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1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2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9159" name="Rectangle 11"/>
          <p:cNvSpPr>
            <a:spLocks noChangeArrowheads="1"/>
          </p:cNvSpPr>
          <p:nvPr/>
        </p:nvSpPr>
        <p:spPr bwMode="auto">
          <a:xfrm rot="-5400000">
            <a:off x="2209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10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49160" name="Rectangle 12"/>
          <p:cNvSpPr>
            <a:spLocks noChangeArrowheads="1"/>
          </p:cNvSpPr>
          <p:nvPr/>
        </p:nvSpPr>
        <p:spPr bwMode="auto">
          <a:xfrm rot="-5400000">
            <a:off x="38862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20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25</a:t>
            </a:r>
          </a:p>
        </p:txBody>
      </p:sp>
      <p:sp>
        <p:nvSpPr>
          <p:cNvPr id="49161" name="Rectangle 13"/>
          <p:cNvSpPr>
            <a:spLocks noChangeArrowheads="1"/>
          </p:cNvSpPr>
          <p:nvPr/>
        </p:nvSpPr>
        <p:spPr bwMode="auto">
          <a:xfrm rot="-5400000">
            <a:off x="55626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30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32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49162" name="Line 14"/>
          <p:cNvSpPr>
            <a:spLocks noChangeShapeType="1"/>
          </p:cNvSpPr>
          <p:nvPr/>
        </p:nvSpPr>
        <p:spPr bwMode="auto">
          <a:xfrm flipH="1">
            <a:off x="1358900" y="3492500"/>
            <a:ext cx="1574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9163" name="Line 17"/>
          <p:cNvSpPr>
            <a:spLocks noChangeShapeType="1"/>
          </p:cNvSpPr>
          <p:nvPr/>
        </p:nvSpPr>
        <p:spPr bwMode="auto">
          <a:xfrm>
            <a:off x="4025900" y="3556000"/>
            <a:ext cx="14351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9164" name="Line 18"/>
          <p:cNvSpPr>
            <a:spLocks noChangeShapeType="1"/>
          </p:cNvSpPr>
          <p:nvPr/>
        </p:nvSpPr>
        <p:spPr bwMode="auto">
          <a:xfrm>
            <a:off x="8001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9165" name="Line 19"/>
          <p:cNvSpPr>
            <a:spLocks noChangeShapeType="1"/>
          </p:cNvSpPr>
          <p:nvPr/>
        </p:nvSpPr>
        <p:spPr bwMode="auto">
          <a:xfrm>
            <a:off x="1104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9166" name="Line 20"/>
          <p:cNvSpPr>
            <a:spLocks noChangeShapeType="1"/>
          </p:cNvSpPr>
          <p:nvPr/>
        </p:nvSpPr>
        <p:spPr bwMode="auto">
          <a:xfrm>
            <a:off x="1485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9167" name="Line 21"/>
          <p:cNvSpPr>
            <a:spLocks noChangeShapeType="1"/>
          </p:cNvSpPr>
          <p:nvPr/>
        </p:nvSpPr>
        <p:spPr bwMode="auto">
          <a:xfrm>
            <a:off x="2400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9168" name="Line 22"/>
          <p:cNvSpPr>
            <a:spLocks noChangeShapeType="1"/>
          </p:cNvSpPr>
          <p:nvPr/>
        </p:nvSpPr>
        <p:spPr bwMode="auto">
          <a:xfrm>
            <a:off x="2781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9169" name="Line 23"/>
          <p:cNvSpPr>
            <a:spLocks noChangeShapeType="1"/>
          </p:cNvSpPr>
          <p:nvPr/>
        </p:nvSpPr>
        <p:spPr bwMode="auto">
          <a:xfrm>
            <a:off x="4076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9170" name="Line 24"/>
          <p:cNvSpPr>
            <a:spLocks noChangeShapeType="1"/>
          </p:cNvSpPr>
          <p:nvPr/>
        </p:nvSpPr>
        <p:spPr bwMode="auto">
          <a:xfrm>
            <a:off x="4457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9171" name="Line 25"/>
          <p:cNvSpPr>
            <a:spLocks noChangeShapeType="1"/>
          </p:cNvSpPr>
          <p:nvPr/>
        </p:nvSpPr>
        <p:spPr bwMode="auto">
          <a:xfrm>
            <a:off x="5600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9172" name="Line 26"/>
          <p:cNvSpPr>
            <a:spLocks noChangeShapeType="1"/>
          </p:cNvSpPr>
          <p:nvPr/>
        </p:nvSpPr>
        <p:spPr bwMode="auto">
          <a:xfrm>
            <a:off x="5981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9173" name="Line 27"/>
          <p:cNvSpPr>
            <a:spLocks noChangeShapeType="1"/>
          </p:cNvSpPr>
          <p:nvPr/>
        </p:nvSpPr>
        <p:spPr bwMode="auto">
          <a:xfrm>
            <a:off x="6362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9174" name="Freeform 28"/>
          <p:cNvSpPr>
            <a:spLocks/>
          </p:cNvSpPr>
          <p:nvPr/>
        </p:nvSpPr>
        <p:spPr bwMode="auto">
          <a:xfrm>
            <a:off x="3124200" y="3606800"/>
            <a:ext cx="169863" cy="774700"/>
          </a:xfrm>
          <a:custGeom>
            <a:avLst/>
            <a:gdLst>
              <a:gd name="T0" fmla="*/ 2147483647 w 123"/>
              <a:gd name="T1" fmla="*/ 0 h 376"/>
              <a:gd name="T2" fmla="*/ 2147483647 w 123"/>
              <a:gd name="T3" fmla="*/ 2147483647 h 376"/>
              <a:gd name="T4" fmla="*/ 0 w 123"/>
              <a:gd name="T5" fmla="*/ 2147483647 h 376"/>
              <a:gd name="T6" fmla="*/ 0 60000 65536"/>
              <a:gd name="T7" fmla="*/ 0 60000 65536"/>
              <a:gd name="T8" fmla="*/ 0 60000 65536"/>
              <a:gd name="T9" fmla="*/ 0 w 123"/>
              <a:gd name="T10" fmla="*/ 0 h 376"/>
              <a:gd name="T11" fmla="*/ 123 w 123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3" h="376">
                <a:moveTo>
                  <a:pt x="112" y="0"/>
                </a:moveTo>
                <a:cubicBezTo>
                  <a:pt x="117" y="104"/>
                  <a:pt x="123" y="209"/>
                  <a:pt x="104" y="272"/>
                </a:cubicBezTo>
                <a:cubicBezTo>
                  <a:pt x="85" y="335"/>
                  <a:pt x="42" y="355"/>
                  <a:pt x="0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9175" name="Freeform 29"/>
          <p:cNvSpPr>
            <a:spLocks/>
          </p:cNvSpPr>
          <p:nvPr/>
        </p:nvSpPr>
        <p:spPr bwMode="auto">
          <a:xfrm>
            <a:off x="3643313" y="3581400"/>
            <a:ext cx="268287" cy="800100"/>
          </a:xfrm>
          <a:custGeom>
            <a:avLst/>
            <a:gdLst>
              <a:gd name="T0" fmla="*/ 2147483647 w 161"/>
              <a:gd name="T1" fmla="*/ 0 h 360"/>
              <a:gd name="T2" fmla="*/ 2147483647 w 161"/>
              <a:gd name="T3" fmla="*/ 2147483647 h 360"/>
              <a:gd name="T4" fmla="*/ 2147483647 w 161"/>
              <a:gd name="T5" fmla="*/ 2147483647 h 360"/>
              <a:gd name="T6" fmla="*/ 2147483647 w 161"/>
              <a:gd name="T7" fmla="*/ 2147483647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161"/>
              <a:gd name="T13" fmla="*/ 0 h 360"/>
              <a:gd name="T14" fmla="*/ 161 w 161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" h="360">
                <a:moveTo>
                  <a:pt x="9" y="0"/>
                </a:moveTo>
                <a:cubicBezTo>
                  <a:pt x="4" y="40"/>
                  <a:pt x="0" y="81"/>
                  <a:pt x="9" y="128"/>
                </a:cubicBezTo>
                <a:cubicBezTo>
                  <a:pt x="18" y="175"/>
                  <a:pt x="40" y="241"/>
                  <a:pt x="65" y="280"/>
                </a:cubicBezTo>
                <a:cubicBezTo>
                  <a:pt x="90" y="319"/>
                  <a:pt x="146" y="349"/>
                  <a:pt x="161" y="3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9176" name="Line 30"/>
          <p:cNvSpPr>
            <a:spLocks noChangeShapeType="1"/>
          </p:cNvSpPr>
          <p:nvPr/>
        </p:nvSpPr>
        <p:spPr bwMode="auto">
          <a:xfrm>
            <a:off x="1587500" y="4521200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9177" name="Line 31"/>
          <p:cNvSpPr>
            <a:spLocks noChangeShapeType="1"/>
          </p:cNvSpPr>
          <p:nvPr/>
        </p:nvSpPr>
        <p:spPr bwMode="auto">
          <a:xfrm>
            <a:off x="3136900" y="44958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49178" name="Line 32"/>
          <p:cNvSpPr>
            <a:spLocks noChangeShapeType="1"/>
          </p:cNvSpPr>
          <p:nvPr/>
        </p:nvSpPr>
        <p:spPr bwMode="auto">
          <a:xfrm>
            <a:off x="4800600" y="44831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6197600" y="4406900"/>
            <a:ext cx="2222500" cy="1104900"/>
            <a:chOff x="3904" y="2776"/>
            <a:chExt cx="1400" cy="696"/>
          </a:xfrm>
        </p:grpSpPr>
        <p:sp>
          <p:nvSpPr>
            <p:cNvPr id="49191" name="Rectangle 33"/>
            <p:cNvSpPr>
              <a:spLocks noChangeArrowheads="1"/>
            </p:cNvSpPr>
            <p:nvPr/>
          </p:nvSpPr>
          <p:spPr bwMode="auto">
            <a:xfrm rot="-5400000">
              <a:off x="4656" y="2656"/>
              <a:ext cx="5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FF0000"/>
                  </a:solidFill>
                </a:rPr>
                <a:t>40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FF0000"/>
                  </a:solidFill>
                </a:rPr>
                <a:t>45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192" name="Line 34"/>
            <p:cNvSpPr>
              <a:spLocks noChangeShapeType="1"/>
            </p:cNvSpPr>
            <p:nvPr/>
          </p:nvSpPr>
          <p:spPr bwMode="auto">
            <a:xfrm>
              <a:off x="4064" y="2832"/>
              <a:ext cx="4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49193" name="Line 35"/>
            <p:cNvSpPr>
              <a:spLocks noChangeShapeType="1"/>
            </p:cNvSpPr>
            <p:nvPr/>
          </p:nvSpPr>
          <p:spPr bwMode="auto">
            <a:xfrm>
              <a:off x="4808" y="3208"/>
              <a:ext cx="0" cy="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49194" name="Line 36"/>
            <p:cNvSpPr>
              <a:spLocks noChangeShapeType="1"/>
            </p:cNvSpPr>
            <p:nvPr/>
          </p:nvSpPr>
          <p:spPr bwMode="auto">
            <a:xfrm>
              <a:off x="5048" y="3208"/>
              <a:ext cx="0" cy="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49195" name="Freeform 39"/>
            <p:cNvSpPr>
              <a:spLocks/>
            </p:cNvSpPr>
            <p:nvPr/>
          </p:nvSpPr>
          <p:spPr bwMode="auto">
            <a:xfrm>
              <a:off x="3904" y="2888"/>
              <a:ext cx="184" cy="304"/>
            </a:xfrm>
            <a:custGeom>
              <a:avLst/>
              <a:gdLst>
                <a:gd name="T0" fmla="*/ 0 w 184"/>
                <a:gd name="T1" fmla="*/ 304 h 304"/>
                <a:gd name="T2" fmla="*/ 64 w 184"/>
                <a:gd name="T3" fmla="*/ 224 h 304"/>
                <a:gd name="T4" fmla="*/ 88 w 184"/>
                <a:gd name="T5" fmla="*/ 208 h 304"/>
                <a:gd name="T6" fmla="*/ 112 w 184"/>
                <a:gd name="T7" fmla="*/ 200 h 304"/>
                <a:gd name="T8" fmla="*/ 120 w 184"/>
                <a:gd name="T9" fmla="*/ 168 h 304"/>
                <a:gd name="T10" fmla="*/ 152 w 184"/>
                <a:gd name="T11" fmla="*/ 56 h 304"/>
                <a:gd name="T12" fmla="*/ 184 w 184"/>
                <a:gd name="T13" fmla="*/ 0 h 3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4"/>
                <a:gd name="T22" fmla="*/ 0 h 304"/>
                <a:gd name="T23" fmla="*/ 184 w 184"/>
                <a:gd name="T24" fmla="*/ 304 h 3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4" h="304">
                  <a:moveTo>
                    <a:pt x="0" y="304"/>
                  </a:moveTo>
                  <a:cubicBezTo>
                    <a:pt x="33" y="254"/>
                    <a:pt x="5" y="239"/>
                    <a:pt x="64" y="224"/>
                  </a:cubicBezTo>
                  <a:cubicBezTo>
                    <a:pt x="72" y="219"/>
                    <a:pt x="79" y="212"/>
                    <a:pt x="88" y="208"/>
                  </a:cubicBezTo>
                  <a:cubicBezTo>
                    <a:pt x="96" y="204"/>
                    <a:pt x="107" y="207"/>
                    <a:pt x="112" y="200"/>
                  </a:cubicBezTo>
                  <a:cubicBezTo>
                    <a:pt x="119" y="191"/>
                    <a:pt x="117" y="179"/>
                    <a:pt x="120" y="168"/>
                  </a:cubicBezTo>
                  <a:cubicBezTo>
                    <a:pt x="131" y="130"/>
                    <a:pt x="140" y="93"/>
                    <a:pt x="152" y="56"/>
                  </a:cubicBezTo>
                  <a:cubicBezTo>
                    <a:pt x="158" y="38"/>
                    <a:pt x="184" y="7"/>
                    <a:pt x="18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49196" name="Freeform 40"/>
            <p:cNvSpPr>
              <a:spLocks/>
            </p:cNvSpPr>
            <p:nvPr/>
          </p:nvSpPr>
          <p:spPr bwMode="auto">
            <a:xfrm>
              <a:off x="3912" y="3368"/>
              <a:ext cx="160" cy="104"/>
            </a:xfrm>
            <a:custGeom>
              <a:avLst/>
              <a:gdLst>
                <a:gd name="T0" fmla="*/ 0 w 160"/>
                <a:gd name="T1" fmla="*/ 104 h 104"/>
                <a:gd name="T2" fmla="*/ 120 w 160"/>
                <a:gd name="T3" fmla="*/ 32 h 104"/>
                <a:gd name="T4" fmla="*/ 160 w 160"/>
                <a:gd name="T5" fmla="*/ 0 h 104"/>
                <a:gd name="T6" fmla="*/ 0 60000 65536"/>
                <a:gd name="T7" fmla="*/ 0 60000 65536"/>
                <a:gd name="T8" fmla="*/ 0 60000 65536"/>
                <a:gd name="T9" fmla="*/ 0 w 160"/>
                <a:gd name="T10" fmla="*/ 0 h 104"/>
                <a:gd name="T11" fmla="*/ 160 w 160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" h="104">
                  <a:moveTo>
                    <a:pt x="0" y="104"/>
                  </a:moveTo>
                  <a:cubicBezTo>
                    <a:pt x="38" y="76"/>
                    <a:pt x="75" y="47"/>
                    <a:pt x="120" y="32"/>
                  </a:cubicBezTo>
                  <a:cubicBezTo>
                    <a:pt x="148" y="4"/>
                    <a:pt x="134" y="13"/>
                    <a:pt x="16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3721100" y="3086100"/>
            <a:ext cx="3860800" cy="1295400"/>
            <a:chOff x="2344" y="1944"/>
            <a:chExt cx="2432" cy="816"/>
          </a:xfrm>
        </p:grpSpPr>
        <p:sp>
          <p:nvSpPr>
            <p:cNvPr id="49186" name="Rectangle 41"/>
            <p:cNvSpPr>
              <a:spLocks noChangeArrowheads="1"/>
            </p:cNvSpPr>
            <p:nvPr/>
          </p:nvSpPr>
          <p:spPr bwMode="auto">
            <a:xfrm rot="-5400000">
              <a:off x="3592" y="1824"/>
              <a:ext cx="5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8000"/>
                  </a:solidFill>
                </a:rPr>
                <a:t>40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187" name="Line 43"/>
            <p:cNvSpPr>
              <a:spLocks noChangeShapeType="1"/>
            </p:cNvSpPr>
            <p:nvPr/>
          </p:nvSpPr>
          <p:spPr bwMode="auto">
            <a:xfrm flipH="1">
              <a:off x="3648" y="2184"/>
              <a:ext cx="80" cy="54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49188" name="Line 44"/>
            <p:cNvSpPr>
              <a:spLocks noChangeShapeType="1"/>
            </p:cNvSpPr>
            <p:nvPr/>
          </p:nvSpPr>
          <p:spPr bwMode="auto">
            <a:xfrm>
              <a:off x="3976" y="2200"/>
              <a:ext cx="800" cy="56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49189" name="Freeform 45"/>
            <p:cNvSpPr>
              <a:spLocks/>
            </p:cNvSpPr>
            <p:nvPr/>
          </p:nvSpPr>
          <p:spPr bwMode="auto">
            <a:xfrm>
              <a:off x="2344" y="2096"/>
              <a:ext cx="208" cy="256"/>
            </a:xfrm>
            <a:custGeom>
              <a:avLst/>
              <a:gdLst>
                <a:gd name="T0" fmla="*/ 0 w 208"/>
                <a:gd name="T1" fmla="*/ 256 h 256"/>
                <a:gd name="T2" fmla="*/ 56 w 208"/>
                <a:gd name="T3" fmla="*/ 152 h 256"/>
                <a:gd name="T4" fmla="*/ 104 w 208"/>
                <a:gd name="T5" fmla="*/ 120 h 256"/>
                <a:gd name="T6" fmla="*/ 128 w 208"/>
                <a:gd name="T7" fmla="*/ 104 h 256"/>
                <a:gd name="T8" fmla="*/ 208 w 208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8"/>
                <a:gd name="T16" fmla="*/ 0 h 256"/>
                <a:gd name="T17" fmla="*/ 208 w 208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8" h="256">
                  <a:moveTo>
                    <a:pt x="0" y="256"/>
                  </a:moveTo>
                  <a:cubicBezTo>
                    <a:pt x="17" y="205"/>
                    <a:pt x="9" y="185"/>
                    <a:pt x="56" y="152"/>
                  </a:cubicBezTo>
                  <a:cubicBezTo>
                    <a:pt x="72" y="141"/>
                    <a:pt x="88" y="131"/>
                    <a:pt x="104" y="120"/>
                  </a:cubicBezTo>
                  <a:cubicBezTo>
                    <a:pt x="112" y="115"/>
                    <a:pt x="128" y="104"/>
                    <a:pt x="128" y="104"/>
                  </a:cubicBezTo>
                  <a:cubicBezTo>
                    <a:pt x="152" y="68"/>
                    <a:pt x="169" y="20"/>
                    <a:pt x="208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49190" name="Freeform 46"/>
            <p:cNvSpPr>
              <a:spLocks/>
            </p:cNvSpPr>
            <p:nvPr/>
          </p:nvSpPr>
          <p:spPr bwMode="auto">
            <a:xfrm>
              <a:off x="2896" y="2480"/>
              <a:ext cx="240" cy="88"/>
            </a:xfrm>
            <a:custGeom>
              <a:avLst/>
              <a:gdLst>
                <a:gd name="T0" fmla="*/ 0 w 240"/>
                <a:gd name="T1" fmla="*/ 88 h 88"/>
                <a:gd name="T2" fmla="*/ 120 w 240"/>
                <a:gd name="T3" fmla="*/ 40 h 88"/>
                <a:gd name="T4" fmla="*/ 240 w 240"/>
                <a:gd name="T5" fmla="*/ 0 h 88"/>
                <a:gd name="T6" fmla="*/ 0 60000 65536"/>
                <a:gd name="T7" fmla="*/ 0 60000 65536"/>
                <a:gd name="T8" fmla="*/ 0 60000 65536"/>
                <a:gd name="T9" fmla="*/ 0 w 240"/>
                <a:gd name="T10" fmla="*/ 0 h 88"/>
                <a:gd name="T11" fmla="*/ 240 w 24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88">
                  <a:moveTo>
                    <a:pt x="0" y="88"/>
                  </a:moveTo>
                  <a:cubicBezTo>
                    <a:pt x="47" y="76"/>
                    <a:pt x="74" y="63"/>
                    <a:pt x="120" y="40"/>
                  </a:cubicBezTo>
                  <a:cubicBezTo>
                    <a:pt x="150" y="25"/>
                    <a:pt x="222" y="37"/>
                    <a:pt x="240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2268538" y="1536700"/>
            <a:ext cx="3624262" cy="1524000"/>
            <a:chOff x="1429" y="968"/>
            <a:chExt cx="2283" cy="960"/>
          </a:xfrm>
        </p:grpSpPr>
        <p:sp>
          <p:nvSpPr>
            <p:cNvPr id="49182" name="Rectangle 42"/>
            <p:cNvSpPr>
              <a:spLocks noChangeArrowheads="1"/>
            </p:cNvSpPr>
            <p:nvPr/>
          </p:nvSpPr>
          <p:spPr bwMode="auto">
            <a:xfrm rot="-5400000">
              <a:off x="2472" y="848"/>
              <a:ext cx="5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3333CC"/>
                  </a:solidFill>
                </a:rPr>
                <a:t>30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183" name="Line 47"/>
            <p:cNvSpPr>
              <a:spLocks noChangeShapeType="1"/>
            </p:cNvSpPr>
            <p:nvPr/>
          </p:nvSpPr>
          <p:spPr bwMode="auto">
            <a:xfrm flipH="1">
              <a:off x="2384" y="1200"/>
              <a:ext cx="208" cy="72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49184" name="Line 48"/>
            <p:cNvSpPr>
              <a:spLocks noChangeShapeType="1"/>
            </p:cNvSpPr>
            <p:nvPr/>
          </p:nvSpPr>
          <p:spPr bwMode="auto">
            <a:xfrm>
              <a:off x="2872" y="1224"/>
              <a:ext cx="840" cy="70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49185" name="Text Box 49"/>
            <p:cNvSpPr txBox="1">
              <a:spLocks noChangeArrowheads="1"/>
            </p:cNvSpPr>
            <p:nvPr/>
          </p:nvSpPr>
          <p:spPr bwMode="auto">
            <a:xfrm>
              <a:off x="1429" y="1071"/>
              <a:ext cx="8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3333CC"/>
                  </a:solidFill>
                </a:rPr>
                <a:t>new root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20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01F8A66-6EA2-4644-93B6-6366D2385C37}" type="slidenum">
              <a:rPr lang="en-US" altLang="en-US" sz="1400" smtClean="0">
                <a:solidFill>
                  <a:srgbClr val="000000"/>
                </a:solidFill>
              </a:rPr>
              <a:pPr eaLnBrk="1" hangingPunct="1"/>
              <a:t>5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(a) Simple case - </a:t>
            </a:r>
            <a:r>
              <a:rPr lang="en-US" altLang="en-US" sz="2400" smtClean="0"/>
              <a:t>no example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(b) Coalesce with neighbor </a:t>
            </a:r>
            <a:r>
              <a:rPr lang="en-US" altLang="en-US" sz="2400" smtClean="0"/>
              <a:t>(sibling)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(c) Re-distribute keys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(d) Cases (b) or (c) at non-leaf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en-US" sz="3600" u="sng" smtClean="0"/>
              <a:t>Deletion from B+tree</a:t>
            </a:r>
          </a:p>
        </p:txBody>
      </p:sp>
    </p:spTree>
    <p:extLst>
      <p:ext uri="{BB962C8B-B14F-4D97-AF65-F5344CB8AC3E}">
        <p14:creationId xmlns:p14="http://schemas.microsoft.com/office/powerpoint/2010/main" val="39884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A247F93-CAF5-4FCB-9DD6-97512E3DC03B}" type="slidenum">
              <a:rPr lang="en-US" altLang="en-US" sz="1400" smtClean="0">
                <a:solidFill>
                  <a:srgbClr val="000000"/>
                </a:solidFill>
              </a:rPr>
              <a:pPr eaLnBrk="1" hangingPunct="1"/>
              <a:t>6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55600"/>
            <a:ext cx="46609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(b) Coalesce with sibling</a:t>
            </a:r>
          </a:p>
          <a:p>
            <a:pPr lvl="1" eaLnBrk="1" hangingPunct="1"/>
            <a:r>
              <a:rPr lang="en-US" altLang="en-US" smtClean="0"/>
              <a:t>Delete 50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 rot="-5400000">
            <a:off x="3886200" y="21209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10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40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 rot="-5400000">
            <a:off x="28194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10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20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30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 rot="-5400000">
            <a:off x="50292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40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50</a:t>
            </a:r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 flipH="1">
            <a:off x="4686300" y="200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>
            <a:off x="10287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1028700" y="467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1714500" y="391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 flipH="1">
            <a:off x="3162300" y="30734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4533900" y="3073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 flipH="1">
            <a:off x="1638300" y="28448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4991100" y="28448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1638300" y="4064000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3924300" y="398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 flipH="1">
            <a:off x="66675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6667500" y="391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6667500" y="459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6057900" y="39878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2679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>
            <a:off x="3060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34163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>
            <a:off x="52959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56769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7037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n=4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532188" y="2678113"/>
            <a:ext cx="2868612" cy="2300287"/>
            <a:chOff x="2225" y="1687"/>
            <a:chExt cx="1807" cy="1449"/>
          </a:xfrm>
        </p:grpSpPr>
        <p:sp>
          <p:nvSpPr>
            <p:cNvPr id="51228" name="Text Box 27"/>
            <p:cNvSpPr txBox="1">
              <a:spLocks noChangeArrowheads="1"/>
            </p:cNvSpPr>
            <p:nvPr/>
          </p:nvSpPr>
          <p:spPr bwMode="auto">
            <a:xfrm rot="-5400000">
              <a:off x="2206" y="2575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FF0000"/>
                  </a:solidFill>
                </a:rPr>
                <a:t>40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1229" name="Line 28"/>
            <p:cNvSpPr>
              <a:spLocks noChangeShapeType="1"/>
            </p:cNvSpPr>
            <p:nvPr/>
          </p:nvSpPr>
          <p:spPr bwMode="auto">
            <a:xfrm>
              <a:off x="2376" y="2880"/>
              <a:ext cx="0" cy="2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51230" name="Freeform 29"/>
            <p:cNvSpPr>
              <a:spLocks/>
            </p:cNvSpPr>
            <p:nvPr/>
          </p:nvSpPr>
          <p:spPr bwMode="auto">
            <a:xfrm>
              <a:off x="2984" y="2360"/>
              <a:ext cx="992" cy="760"/>
            </a:xfrm>
            <a:custGeom>
              <a:avLst/>
              <a:gdLst>
                <a:gd name="T0" fmla="*/ 0 w 992"/>
                <a:gd name="T1" fmla="*/ 760 h 760"/>
                <a:gd name="T2" fmla="*/ 184 w 992"/>
                <a:gd name="T3" fmla="*/ 664 h 760"/>
                <a:gd name="T4" fmla="*/ 232 w 992"/>
                <a:gd name="T5" fmla="*/ 504 h 760"/>
                <a:gd name="T6" fmla="*/ 280 w 992"/>
                <a:gd name="T7" fmla="*/ 488 h 760"/>
                <a:gd name="T8" fmla="*/ 392 w 992"/>
                <a:gd name="T9" fmla="*/ 440 h 760"/>
                <a:gd name="T10" fmla="*/ 480 w 992"/>
                <a:gd name="T11" fmla="*/ 408 h 760"/>
                <a:gd name="T12" fmla="*/ 664 w 992"/>
                <a:gd name="T13" fmla="*/ 304 h 760"/>
                <a:gd name="T14" fmla="*/ 808 w 992"/>
                <a:gd name="T15" fmla="*/ 184 h 760"/>
                <a:gd name="T16" fmla="*/ 888 w 992"/>
                <a:gd name="T17" fmla="*/ 88 h 760"/>
                <a:gd name="T18" fmla="*/ 952 w 992"/>
                <a:gd name="T19" fmla="*/ 48 h 760"/>
                <a:gd name="T20" fmla="*/ 976 w 992"/>
                <a:gd name="T21" fmla="*/ 24 h 760"/>
                <a:gd name="T22" fmla="*/ 992 w 992"/>
                <a:gd name="T23" fmla="*/ 0 h 7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92"/>
                <a:gd name="T37" fmla="*/ 0 h 760"/>
                <a:gd name="T38" fmla="*/ 992 w 992"/>
                <a:gd name="T39" fmla="*/ 760 h 76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92" h="760">
                  <a:moveTo>
                    <a:pt x="0" y="760"/>
                  </a:moveTo>
                  <a:cubicBezTo>
                    <a:pt x="49" y="711"/>
                    <a:pt x="118" y="686"/>
                    <a:pt x="184" y="664"/>
                  </a:cubicBezTo>
                  <a:cubicBezTo>
                    <a:pt x="198" y="608"/>
                    <a:pt x="178" y="542"/>
                    <a:pt x="232" y="504"/>
                  </a:cubicBezTo>
                  <a:cubicBezTo>
                    <a:pt x="246" y="494"/>
                    <a:pt x="264" y="494"/>
                    <a:pt x="280" y="488"/>
                  </a:cubicBezTo>
                  <a:cubicBezTo>
                    <a:pt x="318" y="474"/>
                    <a:pt x="353" y="453"/>
                    <a:pt x="392" y="440"/>
                  </a:cubicBezTo>
                  <a:cubicBezTo>
                    <a:pt x="421" y="430"/>
                    <a:pt x="453" y="423"/>
                    <a:pt x="480" y="408"/>
                  </a:cubicBezTo>
                  <a:cubicBezTo>
                    <a:pt x="539" y="376"/>
                    <a:pt x="600" y="325"/>
                    <a:pt x="664" y="304"/>
                  </a:cubicBezTo>
                  <a:cubicBezTo>
                    <a:pt x="699" y="252"/>
                    <a:pt x="759" y="222"/>
                    <a:pt x="808" y="184"/>
                  </a:cubicBezTo>
                  <a:cubicBezTo>
                    <a:pt x="841" y="158"/>
                    <a:pt x="852" y="109"/>
                    <a:pt x="888" y="88"/>
                  </a:cubicBezTo>
                  <a:cubicBezTo>
                    <a:pt x="894" y="85"/>
                    <a:pt x="941" y="57"/>
                    <a:pt x="952" y="48"/>
                  </a:cubicBezTo>
                  <a:cubicBezTo>
                    <a:pt x="961" y="41"/>
                    <a:pt x="969" y="33"/>
                    <a:pt x="976" y="24"/>
                  </a:cubicBezTo>
                  <a:cubicBezTo>
                    <a:pt x="982" y="17"/>
                    <a:pt x="992" y="0"/>
                    <a:pt x="99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51231" name="Freeform 30"/>
            <p:cNvSpPr>
              <a:spLocks/>
            </p:cNvSpPr>
            <p:nvPr/>
          </p:nvSpPr>
          <p:spPr bwMode="auto">
            <a:xfrm>
              <a:off x="3000" y="2408"/>
              <a:ext cx="1032" cy="696"/>
            </a:xfrm>
            <a:custGeom>
              <a:avLst/>
              <a:gdLst>
                <a:gd name="T0" fmla="*/ 0 w 1032"/>
                <a:gd name="T1" fmla="*/ 0 h 696"/>
                <a:gd name="T2" fmla="*/ 32 w 1032"/>
                <a:gd name="T3" fmla="*/ 48 h 696"/>
                <a:gd name="T4" fmla="*/ 56 w 1032"/>
                <a:gd name="T5" fmla="*/ 96 h 696"/>
                <a:gd name="T6" fmla="*/ 168 w 1032"/>
                <a:gd name="T7" fmla="*/ 136 h 696"/>
                <a:gd name="T8" fmla="*/ 312 w 1032"/>
                <a:gd name="T9" fmla="*/ 208 h 696"/>
                <a:gd name="T10" fmla="*/ 512 w 1032"/>
                <a:gd name="T11" fmla="*/ 352 h 696"/>
                <a:gd name="T12" fmla="*/ 544 w 1032"/>
                <a:gd name="T13" fmla="*/ 392 h 696"/>
                <a:gd name="T14" fmla="*/ 680 w 1032"/>
                <a:gd name="T15" fmla="*/ 488 h 696"/>
                <a:gd name="T16" fmla="*/ 832 w 1032"/>
                <a:gd name="T17" fmla="*/ 600 h 696"/>
                <a:gd name="T18" fmla="*/ 1032 w 1032"/>
                <a:gd name="T19" fmla="*/ 696 h 6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32"/>
                <a:gd name="T31" fmla="*/ 0 h 696"/>
                <a:gd name="T32" fmla="*/ 1032 w 1032"/>
                <a:gd name="T33" fmla="*/ 696 h 69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32" h="696">
                  <a:moveTo>
                    <a:pt x="0" y="0"/>
                  </a:moveTo>
                  <a:cubicBezTo>
                    <a:pt x="11" y="16"/>
                    <a:pt x="23" y="31"/>
                    <a:pt x="32" y="48"/>
                  </a:cubicBezTo>
                  <a:cubicBezTo>
                    <a:pt x="40" y="64"/>
                    <a:pt x="43" y="84"/>
                    <a:pt x="56" y="96"/>
                  </a:cubicBezTo>
                  <a:cubicBezTo>
                    <a:pt x="76" y="114"/>
                    <a:pt x="144" y="127"/>
                    <a:pt x="168" y="136"/>
                  </a:cubicBezTo>
                  <a:cubicBezTo>
                    <a:pt x="220" y="155"/>
                    <a:pt x="261" y="188"/>
                    <a:pt x="312" y="208"/>
                  </a:cubicBezTo>
                  <a:cubicBezTo>
                    <a:pt x="362" y="283"/>
                    <a:pt x="445" y="296"/>
                    <a:pt x="512" y="352"/>
                  </a:cubicBezTo>
                  <a:cubicBezTo>
                    <a:pt x="525" y="363"/>
                    <a:pt x="531" y="381"/>
                    <a:pt x="544" y="392"/>
                  </a:cubicBezTo>
                  <a:cubicBezTo>
                    <a:pt x="586" y="428"/>
                    <a:pt x="637" y="453"/>
                    <a:pt x="680" y="488"/>
                  </a:cubicBezTo>
                  <a:cubicBezTo>
                    <a:pt x="738" y="535"/>
                    <a:pt x="760" y="568"/>
                    <a:pt x="832" y="600"/>
                  </a:cubicBezTo>
                  <a:cubicBezTo>
                    <a:pt x="885" y="624"/>
                    <a:pt x="999" y="630"/>
                    <a:pt x="1032" y="69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51232" name="Freeform 31"/>
            <p:cNvSpPr>
              <a:spLocks/>
            </p:cNvSpPr>
            <p:nvPr/>
          </p:nvSpPr>
          <p:spPr bwMode="auto">
            <a:xfrm>
              <a:off x="2624" y="1687"/>
              <a:ext cx="163" cy="281"/>
            </a:xfrm>
            <a:custGeom>
              <a:avLst/>
              <a:gdLst>
                <a:gd name="T0" fmla="*/ 0 w 163"/>
                <a:gd name="T1" fmla="*/ 281 h 281"/>
                <a:gd name="T2" fmla="*/ 48 w 163"/>
                <a:gd name="T3" fmla="*/ 193 h 281"/>
                <a:gd name="T4" fmla="*/ 80 w 163"/>
                <a:gd name="T5" fmla="*/ 41 h 281"/>
                <a:gd name="T6" fmla="*/ 128 w 163"/>
                <a:gd name="T7" fmla="*/ 17 h 281"/>
                <a:gd name="T8" fmla="*/ 160 w 163"/>
                <a:gd name="T9" fmla="*/ 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281"/>
                <a:gd name="T17" fmla="*/ 163 w 163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281">
                  <a:moveTo>
                    <a:pt x="0" y="281"/>
                  </a:moveTo>
                  <a:cubicBezTo>
                    <a:pt x="19" y="253"/>
                    <a:pt x="48" y="193"/>
                    <a:pt x="48" y="193"/>
                  </a:cubicBezTo>
                  <a:cubicBezTo>
                    <a:pt x="69" y="89"/>
                    <a:pt x="58" y="140"/>
                    <a:pt x="80" y="41"/>
                  </a:cubicBezTo>
                  <a:cubicBezTo>
                    <a:pt x="83" y="28"/>
                    <a:pt x="120" y="21"/>
                    <a:pt x="128" y="17"/>
                  </a:cubicBezTo>
                  <a:cubicBezTo>
                    <a:pt x="163" y="0"/>
                    <a:pt x="140" y="1"/>
                    <a:pt x="160" y="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51233" name="Freeform 32"/>
            <p:cNvSpPr>
              <a:spLocks/>
            </p:cNvSpPr>
            <p:nvPr/>
          </p:nvSpPr>
          <p:spPr bwMode="auto">
            <a:xfrm>
              <a:off x="3152" y="2188"/>
              <a:ext cx="266" cy="108"/>
            </a:xfrm>
            <a:custGeom>
              <a:avLst/>
              <a:gdLst>
                <a:gd name="T0" fmla="*/ 0 w 266"/>
                <a:gd name="T1" fmla="*/ 108 h 108"/>
                <a:gd name="T2" fmla="*/ 208 w 266"/>
                <a:gd name="T3" fmla="*/ 60 h 108"/>
                <a:gd name="T4" fmla="*/ 224 w 266"/>
                <a:gd name="T5" fmla="*/ 36 h 108"/>
                <a:gd name="T6" fmla="*/ 264 w 266"/>
                <a:gd name="T7" fmla="*/ 4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"/>
                <a:gd name="T13" fmla="*/ 0 h 108"/>
                <a:gd name="T14" fmla="*/ 266 w 266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" h="108">
                  <a:moveTo>
                    <a:pt x="0" y="108"/>
                  </a:moveTo>
                  <a:cubicBezTo>
                    <a:pt x="70" y="94"/>
                    <a:pt x="140" y="83"/>
                    <a:pt x="208" y="60"/>
                  </a:cubicBezTo>
                  <a:cubicBezTo>
                    <a:pt x="213" y="52"/>
                    <a:pt x="217" y="42"/>
                    <a:pt x="224" y="36"/>
                  </a:cubicBezTo>
                  <a:cubicBezTo>
                    <a:pt x="266" y="0"/>
                    <a:pt x="264" y="29"/>
                    <a:pt x="264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72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ED20CB8-0E88-411F-B7E0-BE952045C20F}" type="slidenum">
              <a:rPr lang="en-US" altLang="en-US" sz="1400" smtClean="0">
                <a:solidFill>
                  <a:srgbClr val="000000"/>
                </a:solidFill>
              </a:rPr>
              <a:pPr eaLnBrk="1" hangingPunct="1"/>
              <a:t>7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6100" y="355600"/>
            <a:ext cx="46609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(c) Redistribute keys</a:t>
            </a:r>
          </a:p>
          <a:p>
            <a:pPr lvl="1" eaLnBrk="1" hangingPunct="1"/>
            <a:r>
              <a:rPr lang="en-US" altLang="en-US" smtClean="0"/>
              <a:t>Delete 50</a:t>
            </a: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 rot="-5400000">
            <a:off x="3886200" y="21209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10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40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 rot="-5400000">
            <a:off x="28194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10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20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30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 rot="-5400000">
            <a:off x="50292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40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50</a:t>
            </a:r>
          </a:p>
        </p:txBody>
      </p:sp>
      <p:sp>
        <p:nvSpPr>
          <p:cNvPr id="52231" name="Line 6"/>
          <p:cNvSpPr>
            <a:spLocks noChangeShapeType="1"/>
          </p:cNvSpPr>
          <p:nvPr/>
        </p:nvSpPr>
        <p:spPr bwMode="auto">
          <a:xfrm flipH="1">
            <a:off x="4686300" y="200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2232" name="Line 7"/>
          <p:cNvSpPr>
            <a:spLocks noChangeShapeType="1"/>
          </p:cNvSpPr>
          <p:nvPr/>
        </p:nvSpPr>
        <p:spPr bwMode="auto">
          <a:xfrm>
            <a:off x="10287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2233" name="Line 8"/>
          <p:cNvSpPr>
            <a:spLocks noChangeShapeType="1"/>
          </p:cNvSpPr>
          <p:nvPr/>
        </p:nvSpPr>
        <p:spPr bwMode="auto">
          <a:xfrm>
            <a:off x="1028700" y="467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2234" name="Line 9"/>
          <p:cNvSpPr>
            <a:spLocks noChangeShapeType="1"/>
          </p:cNvSpPr>
          <p:nvPr/>
        </p:nvSpPr>
        <p:spPr bwMode="auto">
          <a:xfrm>
            <a:off x="1714500" y="391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2235" name="Line 10"/>
          <p:cNvSpPr>
            <a:spLocks noChangeShapeType="1"/>
          </p:cNvSpPr>
          <p:nvPr/>
        </p:nvSpPr>
        <p:spPr bwMode="auto">
          <a:xfrm flipH="1">
            <a:off x="3162300" y="30734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2236" name="Line 11"/>
          <p:cNvSpPr>
            <a:spLocks noChangeShapeType="1"/>
          </p:cNvSpPr>
          <p:nvPr/>
        </p:nvSpPr>
        <p:spPr bwMode="auto">
          <a:xfrm>
            <a:off x="4533900" y="3073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2237" name="Line 12"/>
          <p:cNvSpPr>
            <a:spLocks noChangeShapeType="1"/>
          </p:cNvSpPr>
          <p:nvPr/>
        </p:nvSpPr>
        <p:spPr bwMode="auto">
          <a:xfrm flipH="1">
            <a:off x="1638300" y="28448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2238" name="Line 13"/>
          <p:cNvSpPr>
            <a:spLocks noChangeShapeType="1"/>
          </p:cNvSpPr>
          <p:nvPr/>
        </p:nvSpPr>
        <p:spPr bwMode="auto">
          <a:xfrm>
            <a:off x="4991100" y="28448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2239" name="Line 14"/>
          <p:cNvSpPr>
            <a:spLocks noChangeShapeType="1"/>
          </p:cNvSpPr>
          <p:nvPr/>
        </p:nvSpPr>
        <p:spPr bwMode="auto">
          <a:xfrm>
            <a:off x="1638300" y="4064000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2240" name="Line 15"/>
          <p:cNvSpPr>
            <a:spLocks noChangeShapeType="1"/>
          </p:cNvSpPr>
          <p:nvPr/>
        </p:nvSpPr>
        <p:spPr bwMode="auto">
          <a:xfrm>
            <a:off x="3924300" y="398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2241" name="Line 16"/>
          <p:cNvSpPr>
            <a:spLocks noChangeShapeType="1"/>
          </p:cNvSpPr>
          <p:nvPr/>
        </p:nvSpPr>
        <p:spPr bwMode="auto">
          <a:xfrm flipH="1">
            <a:off x="66675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2242" name="Line 17"/>
          <p:cNvSpPr>
            <a:spLocks noChangeShapeType="1"/>
          </p:cNvSpPr>
          <p:nvPr/>
        </p:nvSpPr>
        <p:spPr bwMode="auto">
          <a:xfrm>
            <a:off x="6667500" y="391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2243" name="Line 18"/>
          <p:cNvSpPr>
            <a:spLocks noChangeShapeType="1"/>
          </p:cNvSpPr>
          <p:nvPr/>
        </p:nvSpPr>
        <p:spPr bwMode="auto">
          <a:xfrm>
            <a:off x="6667500" y="459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2244" name="Line 19"/>
          <p:cNvSpPr>
            <a:spLocks noChangeShapeType="1"/>
          </p:cNvSpPr>
          <p:nvPr/>
        </p:nvSpPr>
        <p:spPr bwMode="auto">
          <a:xfrm>
            <a:off x="6057900" y="39878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2245" name="Line 20"/>
          <p:cNvSpPr>
            <a:spLocks noChangeShapeType="1"/>
          </p:cNvSpPr>
          <p:nvPr/>
        </p:nvSpPr>
        <p:spPr bwMode="auto">
          <a:xfrm>
            <a:off x="2679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2246" name="Line 21"/>
          <p:cNvSpPr>
            <a:spLocks noChangeShapeType="1"/>
          </p:cNvSpPr>
          <p:nvPr/>
        </p:nvSpPr>
        <p:spPr bwMode="auto">
          <a:xfrm>
            <a:off x="3060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2247" name="Line 22"/>
          <p:cNvSpPr>
            <a:spLocks noChangeShapeType="1"/>
          </p:cNvSpPr>
          <p:nvPr/>
        </p:nvSpPr>
        <p:spPr bwMode="auto">
          <a:xfrm>
            <a:off x="34163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2248" name="Line 23"/>
          <p:cNvSpPr>
            <a:spLocks noChangeShapeType="1"/>
          </p:cNvSpPr>
          <p:nvPr/>
        </p:nvSpPr>
        <p:spPr bwMode="auto">
          <a:xfrm>
            <a:off x="5448300" y="4584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2249" name="Line 24"/>
          <p:cNvSpPr>
            <a:spLocks noChangeShapeType="1"/>
          </p:cNvSpPr>
          <p:nvPr/>
        </p:nvSpPr>
        <p:spPr bwMode="auto">
          <a:xfrm>
            <a:off x="5854700" y="4584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2250" name="Text Box 25"/>
          <p:cNvSpPr txBox="1">
            <a:spLocks noChangeArrowheads="1"/>
          </p:cNvSpPr>
          <p:nvPr/>
        </p:nvSpPr>
        <p:spPr bwMode="auto">
          <a:xfrm>
            <a:off x="7037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n=4</a:t>
            </a:r>
          </a:p>
        </p:txBody>
      </p:sp>
      <p:sp>
        <p:nvSpPr>
          <p:cNvPr id="52251" name="Line 36"/>
          <p:cNvSpPr>
            <a:spLocks noChangeShapeType="1"/>
          </p:cNvSpPr>
          <p:nvPr/>
        </p:nvSpPr>
        <p:spPr bwMode="auto">
          <a:xfrm>
            <a:off x="3784600" y="45720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683000" y="2200275"/>
            <a:ext cx="2378075" cy="2765425"/>
            <a:chOff x="2320" y="1386"/>
            <a:chExt cx="1498" cy="1742"/>
          </a:xfrm>
        </p:grpSpPr>
        <p:sp>
          <p:nvSpPr>
            <p:cNvPr id="52253" name="Text Box 27"/>
            <p:cNvSpPr txBox="1">
              <a:spLocks noChangeArrowheads="1"/>
            </p:cNvSpPr>
            <p:nvPr/>
          </p:nvSpPr>
          <p:spPr bwMode="auto">
            <a:xfrm rot="-5400000">
              <a:off x="2997" y="2573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FF0000"/>
                  </a:solidFill>
                </a:rPr>
                <a:t>35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2254" name="Line 28"/>
            <p:cNvSpPr>
              <a:spLocks noChangeShapeType="1"/>
            </p:cNvSpPr>
            <p:nvPr/>
          </p:nvSpPr>
          <p:spPr bwMode="auto">
            <a:xfrm>
              <a:off x="3160" y="2872"/>
              <a:ext cx="0" cy="2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52255" name="Freeform 31"/>
            <p:cNvSpPr>
              <a:spLocks/>
            </p:cNvSpPr>
            <p:nvPr/>
          </p:nvSpPr>
          <p:spPr bwMode="auto">
            <a:xfrm>
              <a:off x="2624" y="1687"/>
              <a:ext cx="163" cy="281"/>
            </a:xfrm>
            <a:custGeom>
              <a:avLst/>
              <a:gdLst>
                <a:gd name="T0" fmla="*/ 0 w 163"/>
                <a:gd name="T1" fmla="*/ 281 h 281"/>
                <a:gd name="T2" fmla="*/ 48 w 163"/>
                <a:gd name="T3" fmla="*/ 193 h 281"/>
                <a:gd name="T4" fmla="*/ 80 w 163"/>
                <a:gd name="T5" fmla="*/ 41 h 281"/>
                <a:gd name="T6" fmla="*/ 128 w 163"/>
                <a:gd name="T7" fmla="*/ 17 h 281"/>
                <a:gd name="T8" fmla="*/ 160 w 163"/>
                <a:gd name="T9" fmla="*/ 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281"/>
                <a:gd name="T17" fmla="*/ 163 w 163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281">
                  <a:moveTo>
                    <a:pt x="0" y="281"/>
                  </a:moveTo>
                  <a:cubicBezTo>
                    <a:pt x="19" y="253"/>
                    <a:pt x="48" y="193"/>
                    <a:pt x="48" y="193"/>
                  </a:cubicBezTo>
                  <a:cubicBezTo>
                    <a:pt x="69" y="89"/>
                    <a:pt x="58" y="140"/>
                    <a:pt x="80" y="41"/>
                  </a:cubicBezTo>
                  <a:cubicBezTo>
                    <a:pt x="83" y="28"/>
                    <a:pt x="120" y="21"/>
                    <a:pt x="128" y="17"/>
                  </a:cubicBezTo>
                  <a:cubicBezTo>
                    <a:pt x="163" y="0"/>
                    <a:pt x="140" y="1"/>
                    <a:pt x="160" y="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52256" name="Freeform 32"/>
            <p:cNvSpPr>
              <a:spLocks/>
            </p:cNvSpPr>
            <p:nvPr/>
          </p:nvSpPr>
          <p:spPr bwMode="auto">
            <a:xfrm>
              <a:off x="2320" y="2972"/>
              <a:ext cx="266" cy="108"/>
            </a:xfrm>
            <a:custGeom>
              <a:avLst/>
              <a:gdLst>
                <a:gd name="T0" fmla="*/ 0 w 266"/>
                <a:gd name="T1" fmla="*/ 108 h 108"/>
                <a:gd name="T2" fmla="*/ 208 w 266"/>
                <a:gd name="T3" fmla="*/ 60 h 108"/>
                <a:gd name="T4" fmla="*/ 224 w 266"/>
                <a:gd name="T5" fmla="*/ 36 h 108"/>
                <a:gd name="T6" fmla="*/ 264 w 266"/>
                <a:gd name="T7" fmla="*/ 4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"/>
                <a:gd name="T13" fmla="*/ 0 h 108"/>
                <a:gd name="T14" fmla="*/ 266 w 266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" h="108">
                  <a:moveTo>
                    <a:pt x="0" y="108"/>
                  </a:moveTo>
                  <a:cubicBezTo>
                    <a:pt x="70" y="94"/>
                    <a:pt x="140" y="83"/>
                    <a:pt x="208" y="60"/>
                  </a:cubicBezTo>
                  <a:cubicBezTo>
                    <a:pt x="213" y="52"/>
                    <a:pt x="217" y="42"/>
                    <a:pt x="224" y="36"/>
                  </a:cubicBezTo>
                  <a:cubicBezTo>
                    <a:pt x="266" y="0"/>
                    <a:pt x="264" y="29"/>
                    <a:pt x="264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52257" name="Text Box 33"/>
            <p:cNvSpPr txBox="1">
              <a:spLocks noChangeArrowheads="1"/>
            </p:cNvSpPr>
            <p:nvPr/>
          </p:nvSpPr>
          <p:spPr bwMode="auto">
            <a:xfrm rot="-5400000">
              <a:off x="2557" y="1405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FF0000"/>
                  </a:solidFill>
                </a:rPr>
                <a:t>35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2258" name="Freeform 34"/>
            <p:cNvSpPr>
              <a:spLocks/>
            </p:cNvSpPr>
            <p:nvPr/>
          </p:nvSpPr>
          <p:spPr bwMode="auto">
            <a:xfrm>
              <a:off x="2320" y="2607"/>
              <a:ext cx="163" cy="281"/>
            </a:xfrm>
            <a:custGeom>
              <a:avLst/>
              <a:gdLst>
                <a:gd name="T0" fmla="*/ 0 w 163"/>
                <a:gd name="T1" fmla="*/ 281 h 281"/>
                <a:gd name="T2" fmla="*/ 48 w 163"/>
                <a:gd name="T3" fmla="*/ 193 h 281"/>
                <a:gd name="T4" fmla="*/ 80 w 163"/>
                <a:gd name="T5" fmla="*/ 41 h 281"/>
                <a:gd name="T6" fmla="*/ 128 w 163"/>
                <a:gd name="T7" fmla="*/ 17 h 281"/>
                <a:gd name="T8" fmla="*/ 160 w 163"/>
                <a:gd name="T9" fmla="*/ 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281"/>
                <a:gd name="T17" fmla="*/ 163 w 163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281">
                  <a:moveTo>
                    <a:pt x="0" y="281"/>
                  </a:moveTo>
                  <a:cubicBezTo>
                    <a:pt x="19" y="253"/>
                    <a:pt x="48" y="193"/>
                    <a:pt x="48" y="193"/>
                  </a:cubicBezTo>
                  <a:cubicBezTo>
                    <a:pt x="69" y="89"/>
                    <a:pt x="58" y="140"/>
                    <a:pt x="80" y="41"/>
                  </a:cubicBezTo>
                  <a:cubicBezTo>
                    <a:pt x="83" y="28"/>
                    <a:pt x="120" y="21"/>
                    <a:pt x="128" y="17"/>
                  </a:cubicBezTo>
                  <a:cubicBezTo>
                    <a:pt x="163" y="0"/>
                    <a:pt x="140" y="1"/>
                    <a:pt x="160" y="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52259" name="Freeform 35"/>
            <p:cNvSpPr>
              <a:spLocks/>
            </p:cNvSpPr>
            <p:nvPr/>
          </p:nvSpPr>
          <p:spPr bwMode="auto">
            <a:xfrm>
              <a:off x="3608" y="2615"/>
              <a:ext cx="163" cy="281"/>
            </a:xfrm>
            <a:custGeom>
              <a:avLst/>
              <a:gdLst>
                <a:gd name="T0" fmla="*/ 0 w 163"/>
                <a:gd name="T1" fmla="*/ 281 h 281"/>
                <a:gd name="T2" fmla="*/ 48 w 163"/>
                <a:gd name="T3" fmla="*/ 193 h 281"/>
                <a:gd name="T4" fmla="*/ 80 w 163"/>
                <a:gd name="T5" fmla="*/ 41 h 281"/>
                <a:gd name="T6" fmla="*/ 128 w 163"/>
                <a:gd name="T7" fmla="*/ 17 h 281"/>
                <a:gd name="T8" fmla="*/ 160 w 163"/>
                <a:gd name="T9" fmla="*/ 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281"/>
                <a:gd name="T17" fmla="*/ 163 w 163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281">
                  <a:moveTo>
                    <a:pt x="0" y="281"/>
                  </a:moveTo>
                  <a:cubicBezTo>
                    <a:pt x="19" y="253"/>
                    <a:pt x="48" y="193"/>
                    <a:pt x="48" y="193"/>
                  </a:cubicBezTo>
                  <a:cubicBezTo>
                    <a:pt x="69" y="89"/>
                    <a:pt x="58" y="140"/>
                    <a:pt x="80" y="41"/>
                  </a:cubicBezTo>
                  <a:cubicBezTo>
                    <a:pt x="83" y="28"/>
                    <a:pt x="120" y="21"/>
                    <a:pt x="128" y="17"/>
                  </a:cubicBezTo>
                  <a:cubicBezTo>
                    <a:pt x="163" y="0"/>
                    <a:pt x="140" y="1"/>
                    <a:pt x="160" y="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52260" name="Freeform 37"/>
            <p:cNvSpPr>
              <a:spLocks/>
            </p:cNvSpPr>
            <p:nvPr/>
          </p:nvSpPr>
          <p:spPr bwMode="auto">
            <a:xfrm>
              <a:off x="3552" y="3004"/>
              <a:ext cx="266" cy="108"/>
            </a:xfrm>
            <a:custGeom>
              <a:avLst/>
              <a:gdLst>
                <a:gd name="T0" fmla="*/ 0 w 266"/>
                <a:gd name="T1" fmla="*/ 108 h 108"/>
                <a:gd name="T2" fmla="*/ 208 w 266"/>
                <a:gd name="T3" fmla="*/ 60 h 108"/>
                <a:gd name="T4" fmla="*/ 224 w 266"/>
                <a:gd name="T5" fmla="*/ 36 h 108"/>
                <a:gd name="T6" fmla="*/ 264 w 266"/>
                <a:gd name="T7" fmla="*/ 4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"/>
                <a:gd name="T13" fmla="*/ 0 h 108"/>
                <a:gd name="T14" fmla="*/ 266 w 266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" h="108">
                  <a:moveTo>
                    <a:pt x="0" y="108"/>
                  </a:moveTo>
                  <a:cubicBezTo>
                    <a:pt x="70" y="94"/>
                    <a:pt x="140" y="83"/>
                    <a:pt x="208" y="60"/>
                  </a:cubicBezTo>
                  <a:cubicBezTo>
                    <a:pt x="213" y="52"/>
                    <a:pt x="217" y="42"/>
                    <a:pt x="224" y="36"/>
                  </a:cubicBezTo>
                  <a:cubicBezTo>
                    <a:pt x="266" y="0"/>
                    <a:pt x="264" y="29"/>
                    <a:pt x="264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722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12E1F40-DBEA-47A4-8C3E-FC1C13BAEF20}" type="slidenum">
              <a:rPr lang="en-US" altLang="en-US" sz="1400" smtClean="0">
                <a:solidFill>
                  <a:srgbClr val="000000"/>
                </a:solidFill>
              </a:rPr>
              <a:pPr eaLnBrk="1" hangingPunct="1"/>
              <a:t>8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53251" name="Rectangle 25"/>
          <p:cNvSpPr>
            <a:spLocks noChangeArrowheads="1"/>
          </p:cNvSpPr>
          <p:nvPr/>
        </p:nvSpPr>
        <p:spPr bwMode="auto">
          <a:xfrm rot="-5400000">
            <a:off x="75565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40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45</a:t>
            </a:r>
          </a:p>
        </p:txBody>
      </p:sp>
      <p:sp>
        <p:nvSpPr>
          <p:cNvPr id="53252" name="Rectangle 27"/>
          <p:cNvSpPr>
            <a:spLocks noChangeArrowheads="1"/>
          </p:cNvSpPr>
          <p:nvPr/>
        </p:nvSpPr>
        <p:spPr bwMode="auto">
          <a:xfrm rot="-5400000">
            <a:off x="6324600" y="46990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30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37</a:t>
            </a:r>
          </a:p>
        </p:txBody>
      </p:sp>
      <p:sp>
        <p:nvSpPr>
          <p:cNvPr id="53253" name="Rectangle 28"/>
          <p:cNvSpPr>
            <a:spLocks noChangeArrowheads="1"/>
          </p:cNvSpPr>
          <p:nvPr/>
        </p:nvSpPr>
        <p:spPr bwMode="auto">
          <a:xfrm rot="-5400000">
            <a:off x="4845050" y="4552950"/>
            <a:ext cx="762000" cy="1155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25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26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53254" name="Rectangle 29"/>
          <p:cNvSpPr>
            <a:spLocks noChangeArrowheads="1"/>
          </p:cNvSpPr>
          <p:nvPr/>
        </p:nvSpPr>
        <p:spPr bwMode="auto">
          <a:xfrm rot="-5400000">
            <a:off x="3403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20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22</a:t>
            </a:r>
          </a:p>
        </p:txBody>
      </p:sp>
      <p:sp>
        <p:nvSpPr>
          <p:cNvPr id="53255" name="Rectangle 30"/>
          <p:cNvSpPr>
            <a:spLocks noChangeArrowheads="1"/>
          </p:cNvSpPr>
          <p:nvPr/>
        </p:nvSpPr>
        <p:spPr bwMode="auto">
          <a:xfrm rot="-5400000">
            <a:off x="2260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10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53256" name="Rectangle 31"/>
          <p:cNvSpPr>
            <a:spLocks noChangeArrowheads="1"/>
          </p:cNvSpPr>
          <p:nvPr/>
        </p:nvSpPr>
        <p:spPr bwMode="auto">
          <a:xfrm rot="-5400000">
            <a:off x="10414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1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3257" name="Rectangle 32"/>
          <p:cNvSpPr>
            <a:spLocks noChangeArrowheads="1"/>
          </p:cNvSpPr>
          <p:nvPr/>
        </p:nvSpPr>
        <p:spPr bwMode="auto">
          <a:xfrm rot="-5400000">
            <a:off x="28194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10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20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53258" name="Rectangle 33"/>
          <p:cNvSpPr>
            <a:spLocks noChangeArrowheads="1"/>
          </p:cNvSpPr>
          <p:nvPr/>
        </p:nvSpPr>
        <p:spPr bwMode="auto">
          <a:xfrm rot="-5400000">
            <a:off x="55245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30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53259" name="Line 35"/>
          <p:cNvSpPr>
            <a:spLocks noChangeShapeType="1"/>
          </p:cNvSpPr>
          <p:nvPr/>
        </p:nvSpPr>
        <p:spPr bwMode="auto">
          <a:xfrm flipH="1">
            <a:off x="3340100" y="2209800"/>
            <a:ext cx="9398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3260" name="Line 36"/>
          <p:cNvSpPr>
            <a:spLocks noChangeShapeType="1"/>
          </p:cNvSpPr>
          <p:nvPr/>
        </p:nvSpPr>
        <p:spPr bwMode="auto">
          <a:xfrm>
            <a:off x="4673600" y="2209800"/>
            <a:ext cx="77470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3261" name="Line 37"/>
          <p:cNvSpPr>
            <a:spLocks noChangeShapeType="1"/>
          </p:cNvSpPr>
          <p:nvPr/>
        </p:nvSpPr>
        <p:spPr bwMode="auto">
          <a:xfrm flipH="1">
            <a:off x="1536700" y="3632200"/>
            <a:ext cx="863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3262" name="Line 38"/>
          <p:cNvSpPr>
            <a:spLocks noChangeShapeType="1"/>
          </p:cNvSpPr>
          <p:nvPr/>
        </p:nvSpPr>
        <p:spPr bwMode="auto">
          <a:xfrm flipH="1">
            <a:off x="2679700" y="3708400"/>
            <a:ext cx="101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3263" name="Line 39"/>
          <p:cNvSpPr>
            <a:spLocks noChangeShapeType="1"/>
          </p:cNvSpPr>
          <p:nvPr/>
        </p:nvSpPr>
        <p:spPr bwMode="auto">
          <a:xfrm>
            <a:off x="3162300" y="3683000"/>
            <a:ext cx="508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3264" name="Line 40"/>
          <p:cNvSpPr>
            <a:spLocks noChangeShapeType="1"/>
          </p:cNvSpPr>
          <p:nvPr/>
        </p:nvSpPr>
        <p:spPr bwMode="auto">
          <a:xfrm flipH="1">
            <a:off x="5270500" y="3568700"/>
            <a:ext cx="24130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3265" name="Line 41"/>
          <p:cNvSpPr>
            <a:spLocks noChangeShapeType="1"/>
          </p:cNvSpPr>
          <p:nvPr/>
        </p:nvSpPr>
        <p:spPr bwMode="auto">
          <a:xfrm>
            <a:off x="5930900" y="3606800"/>
            <a:ext cx="698500" cy="113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3266" name="Line 42"/>
          <p:cNvSpPr>
            <a:spLocks noChangeShapeType="1"/>
          </p:cNvSpPr>
          <p:nvPr/>
        </p:nvSpPr>
        <p:spPr bwMode="auto">
          <a:xfrm>
            <a:off x="6273800" y="3556000"/>
            <a:ext cx="1600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3267" name="Line 43"/>
          <p:cNvSpPr>
            <a:spLocks noChangeShapeType="1"/>
          </p:cNvSpPr>
          <p:nvPr/>
        </p:nvSpPr>
        <p:spPr bwMode="auto">
          <a:xfrm>
            <a:off x="17653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3268" name="Line 44"/>
          <p:cNvSpPr>
            <a:spLocks noChangeShapeType="1"/>
          </p:cNvSpPr>
          <p:nvPr/>
        </p:nvSpPr>
        <p:spPr bwMode="auto">
          <a:xfrm>
            <a:off x="29845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3269" name="Line 45"/>
          <p:cNvSpPr>
            <a:spLocks noChangeShapeType="1"/>
          </p:cNvSpPr>
          <p:nvPr/>
        </p:nvSpPr>
        <p:spPr bwMode="auto">
          <a:xfrm>
            <a:off x="4051300" y="482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3270" name="Line 46"/>
          <p:cNvSpPr>
            <a:spLocks noChangeShapeType="1"/>
          </p:cNvSpPr>
          <p:nvPr/>
        </p:nvSpPr>
        <p:spPr bwMode="auto">
          <a:xfrm>
            <a:off x="82677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3271" name="Line 47"/>
          <p:cNvSpPr>
            <a:spLocks noChangeShapeType="1"/>
          </p:cNvSpPr>
          <p:nvPr/>
        </p:nvSpPr>
        <p:spPr bwMode="auto">
          <a:xfrm>
            <a:off x="5676900" y="48260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3272" name="Line 48"/>
          <p:cNvSpPr>
            <a:spLocks noChangeShapeType="1"/>
          </p:cNvSpPr>
          <p:nvPr/>
        </p:nvSpPr>
        <p:spPr bwMode="auto">
          <a:xfrm>
            <a:off x="7048500" y="48387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3273" name="Rectangle 49"/>
          <p:cNvSpPr>
            <a:spLocks noChangeArrowheads="1"/>
          </p:cNvSpPr>
          <p:nvPr/>
        </p:nvSpPr>
        <p:spPr bwMode="auto">
          <a:xfrm>
            <a:off x="546100" y="355600"/>
            <a:ext cx="46609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</a:rPr>
              <a:t>(d) Non-leaf coalese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800">
                <a:solidFill>
                  <a:srgbClr val="000000"/>
                </a:solidFill>
              </a:rPr>
              <a:t>Delete 37</a:t>
            </a:r>
          </a:p>
        </p:txBody>
      </p:sp>
      <p:sp>
        <p:nvSpPr>
          <p:cNvPr id="53274" name="Text Box 50"/>
          <p:cNvSpPr txBox="1">
            <a:spLocks noChangeArrowheads="1"/>
          </p:cNvSpPr>
          <p:nvPr/>
        </p:nvSpPr>
        <p:spPr bwMode="auto">
          <a:xfrm>
            <a:off x="7037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n=4</a:t>
            </a:r>
          </a:p>
        </p:txBody>
      </p:sp>
      <p:sp>
        <p:nvSpPr>
          <p:cNvPr id="53275" name="Line 56"/>
          <p:cNvSpPr>
            <a:spLocks noChangeShapeType="1"/>
          </p:cNvSpPr>
          <p:nvPr/>
        </p:nvSpPr>
        <p:spPr bwMode="auto">
          <a:xfrm>
            <a:off x="1231900" y="53086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3276" name="Line 57"/>
          <p:cNvSpPr>
            <a:spLocks noChangeShapeType="1"/>
          </p:cNvSpPr>
          <p:nvPr/>
        </p:nvSpPr>
        <p:spPr bwMode="auto">
          <a:xfrm>
            <a:off x="1612900" y="52832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3277" name="Line 58"/>
          <p:cNvSpPr>
            <a:spLocks noChangeShapeType="1"/>
          </p:cNvSpPr>
          <p:nvPr/>
        </p:nvSpPr>
        <p:spPr bwMode="auto">
          <a:xfrm>
            <a:off x="2476500" y="53467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3278" name="Line 59"/>
          <p:cNvSpPr>
            <a:spLocks noChangeShapeType="1"/>
          </p:cNvSpPr>
          <p:nvPr/>
        </p:nvSpPr>
        <p:spPr bwMode="auto">
          <a:xfrm flipH="1">
            <a:off x="2832100" y="53340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3279" name="Line 60"/>
          <p:cNvSpPr>
            <a:spLocks noChangeShapeType="1"/>
          </p:cNvSpPr>
          <p:nvPr/>
        </p:nvSpPr>
        <p:spPr bwMode="auto">
          <a:xfrm>
            <a:off x="3619500" y="53467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3280" name="Line 61"/>
          <p:cNvSpPr>
            <a:spLocks noChangeShapeType="1"/>
          </p:cNvSpPr>
          <p:nvPr/>
        </p:nvSpPr>
        <p:spPr bwMode="auto">
          <a:xfrm flipH="1">
            <a:off x="3975100" y="5359400"/>
            <a:ext cx="127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3281" name="Line 62"/>
          <p:cNvSpPr>
            <a:spLocks noChangeShapeType="1"/>
          </p:cNvSpPr>
          <p:nvPr/>
        </p:nvSpPr>
        <p:spPr bwMode="auto">
          <a:xfrm>
            <a:off x="4864100" y="53721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3282" name="Line 63"/>
          <p:cNvSpPr>
            <a:spLocks noChangeShapeType="1"/>
          </p:cNvSpPr>
          <p:nvPr/>
        </p:nvSpPr>
        <p:spPr bwMode="auto">
          <a:xfrm>
            <a:off x="5257800" y="53848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3283" name="Line 64"/>
          <p:cNvSpPr>
            <a:spLocks noChangeShapeType="1"/>
          </p:cNvSpPr>
          <p:nvPr/>
        </p:nvSpPr>
        <p:spPr bwMode="auto">
          <a:xfrm>
            <a:off x="6540500" y="5321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3284" name="Line 65"/>
          <p:cNvSpPr>
            <a:spLocks noChangeShapeType="1"/>
          </p:cNvSpPr>
          <p:nvPr/>
        </p:nvSpPr>
        <p:spPr bwMode="auto">
          <a:xfrm>
            <a:off x="6896100" y="53594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3285" name="Line 66"/>
          <p:cNvSpPr>
            <a:spLocks noChangeShapeType="1"/>
          </p:cNvSpPr>
          <p:nvPr/>
        </p:nvSpPr>
        <p:spPr bwMode="auto">
          <a:xfrm>
            <a:off x="7759700" y="53594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3286" name="Line 67"/>
          <p:cNvSpPr>
            <a:spLocks noChangeShapeType="1"/>
          </p:cNvSpPr>
          <p:nvPr/>
        </p:nvSpPr>
        <p:spPr bwMode="auto">
          <a:xfrm>
            <a:off x="8102600" y="53467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</a:endParaRP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633788" y="3073400"/>
            <a:ext cx="4494212" cy="1651000"/>
            <a:chOff x="2289" y="1936"/>
            <a:chExt cx="2831" cy="1040"/>
          </a:xfrm>
        </p:grpSpPr>
        <p:sp>
          <p:nvSpPr>
            <p:cNvPr id="53304" name="Freeform 72"/>
            <p:cNvSpPr>
              <a:spLocks/>
            </p:cNvSpPr>
            <p:nvPr/>
          </p:nvSpPr>
          <p:spPr bwMode="auto">
            <a:xfrm>
              <a:off x="3296" y="1936"/>
              <a:ext cx="712" cy="552"/>
            </a:xfrm>
            <a:custGeom>
              <a:avLst/>
              <a:gdLst>
                <a:gd name="T0" fmla="*/ 0 w 712"/>
                <a:gd name="T1" fmla="*/ 552 h 552"/>
                <a:gd name="T2" fmla="*/ 112 w 712"/>
                <a:gd name="T3" fmla="*/ 480 h 552"/>
                <a:gd name="T4" fmla="*/ 208 w 712"/>
                <a:gd name="T5" fmla="*/ 456 h 552"/>
                <a:gd name="T6" fmla="*/ 272 w 712"/>
                <a:gd name="T7" fmla="*/ 408 h 552"/>
                <a:gd name="T8" fmla="*/ 384 w 712"/>
                <a:gd name="T9" fmla="*/ 352 h 552"/>
                <a:gd name="T10" fmla="*/ 464 w 712"/>
                <a:gd name="T11" fmla="*/ 272 h 552"/>
                <a:gd name="T12" fmla="*/ 496 w 712"/>
                <a:gd name="T13" fmla="*/ 248 h 552"/>
                <a:gd name="T14" fmla="*/ 536 w 712"/>
                <a:gd name="T15" fmla="*/ 152 h 552"/>
                <a:gd name="T16" fmla="*/ 576 w 712"/>
                <a:gd name="T17" fmla="*/ 128 h 552"/>
                <a:gd name="T18" fmla="*/ 712 w 712"/>
                <a:gd name="T19" fmla="*/ 0 h 5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2"/>
                <a:gd name="T31" fmla="*/ 0 h 552"/>
                <a:gd name="T32" fmla="*/ 712 w 712"/>
                <a:gd name="T33" fmla="*/ 552 h 5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2" h="552">
                  <a:moveTo>
                    <a:pt x="0" y="552"/>
                  </a:moveTo>
                  <a:cubicBezTo>
                    <a:pt x="38" y="527"/>
                    <a:pt x="63" y="488"/>
                    <a:pt x="112" y="480"/>
                  </a:cubicBezTo>
                  <a:cubicBezTo>
                    <a:pt x="136" y="476"/>
                    <a:pt x="187" y="470"/>
                    <a:pt x="208" y="456"/>
                  </a:cubicBezTo>
                  <a:cubicBezTo>
                    <a:pt x="230" y="441"/>
                    <a:pt x="249" y="421"/>
                    <a:pt x="272" y="408"/>
                  </a:cubicBezTo>
                  <a:cubicBezTo>
                    <a:pt x="313" y="386"/>
                    <a:pt x="346" y="381"/>
                    <a:pt x="384" y="352"/>
                  </a:cubicBezTo>
                  <a:cubicBezTo>
                    <a:pt x="412" y="296"/>
                    <a:pt x="390" y="327"/>
                    <a:pt x="464" y="272"/>
                  </a:cubicBezTo>
                  <a:cubicBezTo>
                    <a:pt x="475" y="264"/>
                    <a:pt x="496" y="248"/>
                    <a:pt x="496" y="248"/>
                  </a:cubicBezTo>
                  <a:cubicBezTo>
                    <a:pt x="509" y="222"/>
                    <a:pt x="515" y="173"/>
                    <a:pt x="536" y="152"/>
                  </a:cubicBezTo>
                  <a:cubicBezTo>
                    <a:pt x="547" y="141"/>
                    <a:pt x="564" y="138"/>
                    <a:pt x="576" y="128"/>
                  </a:cubicBezTo>
                  <a:cubicBezTo>
                    <a:pt x="624" y="90"/>
                    <a:pt x="669" y="43"/>
                    <a:pt x="712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53305" name="Freeform 73"/>
            <p:cNvSpPr>
              <a:spLocks/>
            </p:cNvSpPr>
            <p:nvPr/>
          </p:nvSpPr>
          <p:spPr bwMode="auto">
            <a:xfrm>
              <a:off x="3344" y="2016"/>
              <a:ext cx="672" cy="360"/>
            </a:xfrm>
            <a:custGeom>
              <a:avLst/>
              <a:gdLst>
                <a:gd name="T0" fmla="*/ 0 w 672"/>
                <a:gd name="T1" fmla="*/ 0 h 360"/>
                <a:gd name="T2" fmla="*/ 80 w 672"/>
                <a:gd name="T3" fmla="*/ 24 h 360"/>
                <a:gd name="T4" fmla="*/ 128 w 672"/>
                <a:gd name="T5" fmla="*/ 64 h 360"/>
                <a:gd name="T6" fmla="*/ 240 w 672"/>
                <a:gd name="T7" fmla="*/ 88 h 360"/>
                <a:gd name="T8" fmla="*/ 472 w 672"/>
                <a:gd name="T9" fmla="*/ 208 h 360"/>
                <a:gd name="T10" fmla="*/ 520 w 672"/>
                <a:gd name="T11" fmla="*/ 272 h 360"/>
                <a:gd name="T12" fmla="*/ 608 w 672"/>
                <a:gd name="T13" fmla="*/ 304 h 360"/>
                <a:gd name="T14" fmla="*/ 672 w 67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2"/>
                <a:gd name="T25" fmla="*/ 0 h 360"/>
                <a:gd name="T26" fmla="*/ 672 w 67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2" h="360">
                  <a:moveTo>
                    <a:pt x="0" y="0"/>
                  </a:moveTo>
                  <a:cubicBezTo>
                    <a:pt x="25" y="12"/>
                    <a:pt x="55" y="12"/>
                    <a:pt x="80" y="24"/>
                  </a:cubicBezTo>
                  <a:cubicBezTo>
                    <a:pt x="99" y="33"/>
                    <a:pt x="110" y="53"/>
                    <a:pt x="128" y="64"/>
                  </a:cubicBezTo>
                  <a:cubicBezTo>
                    <a:pt x="162" y="86"/>
                    <a:pt x="201" y="84"/>
                    <a:pt x="240" y="88"/>
                  </a:cubicBezTo>
                  <a:cubicBezTo>
                    <a:pt x="321" y="123"/>
                    <a:pt x="391" y="173"/>
                    <a:pt x="472" y="208"/>
                  </a:cubicBezTo>
                  <a:cubicBezTo>
                    <a:pt x="483" y="226"/>
                    <a:pt x="499" y="260"/>
                    <a:pt x="520" y="272"/>
                  </a:cubicBezTo>
                  <a:cubicBezTo>
                    <a:pt x="596" y="314"/>
                    <a:pt x="540" y="263"/>
                    <a:pt x="608" y="304"/>
                  </a:cubicBezTo>
                  <a:cubicBezTo>
                    <a:pt x="612" y="307"/>
                    <a:pt x="672" y="347"/>
                    <a:pt x="672" y="36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53306" name="Text Box 74"/>
            <p:cNvSpPr txBox="1">
              <a:spLocks noChangeArrowheads="1"/>
            </p:cNvSpPr>
            <p:nvPr/>
          </p:nvSpPr>
          <p:spPr bwMode="auto">
            <a:xfrm rot="-5400000">
              <a:off x="2270" y="2080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8000"/>
                  </a:solidFill>
                </a:rPr>
                <a:t>40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3307" name="Freeform 76"/>
            <p:cNvSpPr>
              <a:spLocks/>
            </p:cNvSpPr>
            <p:nvPr/>
          </p:nvSpPr>
          <p:spPr bwMode="auto">
            <a:xfrm>
              <a:off x="2297" y="2216"/>
              <a:ext cx="767" cy="760"/>
            </a:xfrm>
            <a:custGeom>
              <a:avLst/>
              <a:gdLst>
                <a:gd name="T0" fmla="*/ 31 w 767"/>
                <a:gd name="T1" fmla="*/ 0 h 760"/>
                <a:gd name="T2" fmla="*/ 31 w 767"/>
                <a:gd name="T3" fmla="*/ 336 h 760"/>
                <a:gd name="T4" fmla="*/ 215 w 767"/>
                <a:gd name="T5" fmla="*/ 512 h 760"/>
                <a:gd name="T6" fmla="*/ 767 w 767"/>
                <a:gd name="T7" fmla="*/ 760 h 7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7"/>
                <a:gd name="T13" fmla="*/ 0 h 760"/>
                <a:gd name="T14" fmla="*/ 767 w 767"/>
                <a:gd name="T15" fmla="*/ 760 h 7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7" h="760">
                  <a:moveTo>
                    <a:pt x="31" y="0"/>
                  </a:moveTo>
                  <a:cubicBezTo>
                    <a:pt x="15" y="125"/>
                    <a:pt x="0" y="251"/>
                    <a:pt x="31" y="336"/>
                  </a:cubicBezTo>
                  <a:cubicBezTo>
                    <a:pt x="62" y="421"/>
                    <a:pt x="92" y="441"/>
                    <a:pt x="215" y="512"/>
                  </a:cubicBezTo>
                  <a:cubicBezTo>
                    <a:pt x="338" y="583"/>
                    <a:pt x="552" y="671"/>
                    <a:pt x="767" y="760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53308" name="Freeform 77"/>
            <p:cNvSpPr>
              <a:spLocks/>
            </p:cNvSpPr>
            <p:nvPr/>
          </p:nvSpPr>
          <p:spPr bwMode="auto">
            <a:xfrm>
              <a:off x="2552" y="2208"/>
              <a:ext cx="2568" cy="768"/>
            </a:xfrm>
            <a:custGeom>
              <a:avLst/>
              <a:gdLst>
                <a:gd name="T0" fmla="*/ 0 w 2568"/>
                <a:gd name="T1" fmla="*/ 0 h 768"/>
                <a:gd name="T2" fmla="*/ 376 w 2568"/>
                <a:gd name="T3" fmla="*/ 416 h 768"/>
                <a:gd name="T4" fmla="*/ 2168 w 2568"/>
                <a:gd name="T5" fmla="*/ 512 h 768"/>
                <a:gd name="T6" fmla="*/ 2488 w 2568"/>
                <a:gd name="T7" fmla="*/ 624 h 768"/>
                <a:gd name="T8" fmla="*/ 2568 w 2568"/>
                <a:gd name="T9" fmla="*/ 768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8"/>
                <a:gd name="T16" fmla="*/ 0 h 768"/>
                <a:gd name="T17" fmla="*/ 2568 w 2568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8" h="768">
                  <a:moveTo>
                    <a:pt x="0" y="0"/>
                  </a:moveTo>
                  <a:cubicBezTo>
                    <a:pt x="7" y="165"/>
                    <a:pt x="15" y="331"/>
                    <a:pt x="376" y="416"/>
                  </a:cubicBezTo>
                  <a:cubicBezTo>
                    <a:pt x="737" y="501"/>
                    <a:pt x="1816" y="477"/>
                    <a:pt x="2168" y="512"/>
                  </a:cubicBezTo>
                  <a:cubicBezTo>
                    <a:pt x="2520" y="547"/>
                    <a:pt x="2421" y="581"/>
                    <a:pt x="2488" y="624"/>
                  </a:cubicBezTo>
                  <a:cubicBezTo>
                    <a:pt x="2555" y="667"/>
                    <a:pt x="2561" y="717"/>
                    <a:pt x="2568" y="768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5348288" y="3403600"/>
            <a:ext cx="2233612" cy="2273300"/>
            <a:chOff x="3369" y="2144"/>
            <a:chExt cx="1407" cy="1432"/>
          </a:xfrm>
        </p:grpSpPr>
        <p:sp>
          <p:nvSpPr>
            <p:cNvPr id="53296" name="Text Box 51"/>
            <p:cNvSpPr txBox="1">
              <a:spLocks noChangeArrowheads="1"/>
            </p:cNvSpPr>
            <p:nvPr/>
          </p:nvSpPr>
          <p:spPr bwMode="auto">
            <a:xfrm rot="-5400000">
              <a:off x="3350" y="3080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FF0000"/>
                  </a:solidFill>
                </a:rPr>
                <a:t>30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3297" name="Freeform 53"/>
            <p:cNvSpPr>
              <a:spLocks/>
            </p:cNvSpPr>
            <p:nvPr/>
          </p:nvSpPr>
          <p:spPr bwMode="auto">
            <a:xfrm>
              <a:off x="3864" y="3008"/>
              <a:ext cx="712" cy="552"/>
            </a:xfrm>
            <a:custGeom>
              <a:avLst/>
              <a:gdLst>
                <a:gd name="T0" fmla="*/ 0 w 712"/>
                <a:gd name="T1" fmla="*/ 552 h 552"/>
                <a:gd name="T2" fmla="*/ 112 w 712"/>
                <a:gd name="T3" fmla="*/ 480 h 552"/>
                <a:gd name="T4" fmla="*/ 208 w 712"/>
                <a:gd name="T5" fmla="*/ 456 h 552"/>
                <a:gd name="T6" fmla="*/ 272 w 712"/>
                <a:gd name="T7" fmla="*/ 408 h 552"/>
                <a:gd name="T8" fmla="*/ 384 w 712"/>
                <a:gd name="T9" fmla="*/ 352 h 552"/>
                <a:gd name="T10" fmla="*/ 464 w 712"/>
                <a:gd name="T11" fmla="*/ 272 h 552"/>
                <a:gd name="T12" fmla="*/ 496 w 712"/>
                <a:gd name="T13" fmla="*/ 248 h 552"/>
                <a:gd name="T14" fmla="*/ 536 w 712"/>
                <a:gd name="T15" fmla="*/ 152 h 552"/>
                <a:gd name="T16" fmla="*/ 576 w 712"/>
                <a:gd name="T17" fmla="*/ 128 h 552"/>
                <a:gd name="T18" fmla="*/ 712 w 712"/>
                <a:gd name="T19" fmla="*/ 0 h 5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2"/>
                <a:gd name="T31" fmla="*/ 0 h 552"/>
                <a:gd name="T32" fmla="*/ 712 w 712"/>
                <a:gd name="T33" fmla="*/ 552 h 5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2" h="552">
                  <a:moveTo>
                    <a:pt x="0" y="552"/>
                  </a:moveTo>
                  <a:cubicBezTo>
                    <a:pt x="38" y="527"/>
                    <a:pt x="63" y="488"/>
                    <a:pt x="112" y="480"/>
                  </a:cubicBezTo>
                  <a:cubicBezTo>
                    <a:pt x="136" y="476"/>
                    <a:pt x="187" y="470"/>
                    <a:pt x="208" y="456"/>
                  </a:cubicBezTo>
                  <a:cubicBezTo>
                    <a:pt x="230" y="441"/>
                    <a:pt x="249" y="421"/>
                    <a:pt x="272" y="408"/>
                  </a:cubicBezTo>
                  <a:cubicBezTo>
                    <a:pt x="313" y="386"/>
                    <a:pt x="346" y="381"/>
                    <a:pt x="384" y="352"/>
                  </a:cubicBezTo>
                  <a:cubicBezTo>
                    <a:pt x="412" y="296"/>
                    <a:pt x="390" y="327"/>
                    <a:pt x="464" y="272"/>
                  </a:cubicBezTo>
                  <a:cubicBezTo>
                    <a:pt x="475" y="264"/>
                    <a:pt x="496" y="248"/>
                    <a:pt x="496" y="248"/>
                  </a:cubicBezTo>
                  <a:cubicBezTo>
                    <a:pt x="509" y="222"/>
                    <a:pt x="515" y="173"/>
                    <a:pt x="536" y="152"/>
                  </a:cubicBezTo>
                  <a:cubicBezTo>
                    <a:pt x="547" y="141"/>
                    <a:pt x="564" y="138"/>
                    <a:pt x="576" y="128"/>
                  </a:cubicBezTo>
                  <a:cubicBezTo>
                    <a:pt x="624" y="90"/>
                    <a:pt x="669" y="43"/>
                    <a:pt x="71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53298" name="Freeform 54"/>
            <p:cNvSpPr>
              <a:spLocks/>
            </p:cNvSpPr>
            <p:nvPr/>
          </p:nvSpPr>
          <p:spPr bwMode="auto">
            <a:xfrm>
              <a:off x="3912" y="3088"/>
              <a:ext cx="672" cy="360"/>
            </a:xfrm>
            <a:custGeom>
              <a:avLst/>
              <a:gdLst>
                <a:gd name="T0" fmla="*/ 0 w 672"/>
                <a:gd name="T1" fmla="*/ 0 h 360"/>
                <a:gd name="T2" fmla="*/ 80 w 672"/>
                <a:gd name="T3" fmla="*/ 24 h 360"/>
                <a:gd name="T4" fmla="*/ 128 w 672"/>
                <a:gd name="T5" fmla="*/ 64 h 360"/>
                <a:gd name="T6" fmla="*/ 240 w 672"/>
                <a:gd name="T7" fmla="*/ 88 h 360"/>
                <a:gd name="T8" fmla="*/ 472 w 672"/>
                <a:gd name="T9" fmla="*/ 208 h 360"/>
                <a:gd name="T10" fmla="*/ 520 w 672"/>
                <a:gd name="T11" fmla="*/ 272 h 360"/>
                <a:gd name="T12" fmla="*/ 608 w 672"/>
                <a:gd name="T13" fmla="*/ 304 h 360"/>
                <a:gd name="T14" fmla="*/ 672 w 67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2"/>
                <a:gd name="T25" fmla="*/ 0 h 360"/>
                <a:gd name="T26" fmla="*/ 672 w 67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2" h="360">
                  <a:moveTo>
                    <a:pt x="0" y="0"/>
                  </a:moveTo>
                  <a:cubicBezTo>
                    <a:pt x="25" y="12"/>
                    <a:pt x="55" y="12"/>
                    <a:pt x="80" y="24"/>
                  </a:cubicBezTo>
                  <a:cubicBezTo>
                    <a:pt x="99" y="33"/>
                    <a:pt x="110" y="53"/>
                    <a:pt x="128" y="64"/>
                  </a:cubicBezTo>
                  <a:cubicBezTo>
                    <a:pt x="162" y="86"/>
                    <a:pt x="201" y="84"/>
                    <a:pt x="240" y="88"/>
                  </a:cubicBezTo>
                  <a:cubicBezTo>
                    <a:pt x="321" y="123"/>
                    <a:pt x="391" y="173"/>
                    <a:pt x="472" y="208"/>
                  </a:cubicBezTo>
                  <a:cubicBezTo>
                    <a:pt x="483" y="226"/>
                    <a:pt x="499" y="260"/>
                    <a:pt x="520" y="272"/>
                  </a:cubicBezTo>
                  <a:cubicBezTo>
                    <a:pt x="596" y="314"/>
                    <a:pt x="540" y="263"/>
                    <a:pt x="608" y="304"/>
                  </a:cubicBezTo>
                  <a:cubicBezTo>
                    <a:pt x="612" y="307"/>
                    <a:pt x="672" y="347"/>
                    <a:pt x="672" y="36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53299" name="Line 55"/>
            <p:cNvSpPr>
              <a:spLocks noChangeShapeType="1"/>
            </p:cNvSpPr>
            <p:nvPr/>
          </p:nvSpPr>
          <p:spPr bwMode="auto">
            <a:xfrm>
              <a:off x="3512" y="3352"/>
              <a:ext cx="0" cy="2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53300" name="Freeform 68"/>
            <p:cNvSpPr>
              <a:spLocks/>
            </p:cNvSpPr>
            <p:nvPr/>
          </p:nvSpPr>
          <p:spPr bwMode="auto">
            <a:xfrm>
              <a:off x="3600" y="2895"/>
              <a:ext cx="1176" cy="145"/>
            </a:xfrm>
            <a:custGeom>
              <a:avLst/>
              <a:gdLst>
                <a:gd name="T0" fmla="*/ 0 w 1176"/>
                <a:gd name="T1" fmla="*/ 145 h 145"/>
                <a:gd name="T2" fmla="*/ 184 w 1176"/>
                <a:gd name="T3" fmla="*/ 33 h 145"/>
                <a:gd name="T4" fmla="*/ 744 w 1176"/>
                <a:gd name="T5" fmla="*/ 1 h 145"/>
                <a:gd name="T6" fmla="*/ 1048 w 1176"/>
                <a:gd name="T7" fmla="*/ 25 h 145"/>
                <a:gd name="T8" fmla="*/ 1176 w 1176"/>
                <a:gd name="T9" fmla="*/ 89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145"/>
                <a:gd name="T17" fmla="*/ 1176 w 1176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145">
                  <a:moveTo>
                    <a:pt x="0" y="145"/>
                  </a:moveTo>
                  <a:cubicBezTo>
                    <a:pt x="30" y="101"/>
                    <a:pt x="60" y="57"/>
                    <a:pt x="184" y="33"/>
                  </a:cubicBezTo>
                  <a:cubicBezTo>
                    <a:pt x="308" y="9"/>
                    <a:pt x="600" y="2"/>
                    <a:pt x="744" y="1"/>
                  </a:cubicBezTo>
                  <a:cubicBezTo>
                    <a:pt x="888" y="0"/>
                    <a:pt x="976" y="10"/>
                    <a:pt x="1048" y="25"/>
                  </a:cubicBezTo>
                  <a:cubicBezTo>
                    <a:pt x="1120" y="40"/>
                    <a:pt x="1161" y="78"/>
                    <a:pt x="1176" y="8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53301" name="Freeform 69"/>
            <p:cNvSpPr>
              <a:spLocks/>
            </p:cNvSpPr>
            <p:nvPr/>
          </p:nvSpPr>
          <p:spPr bwMode="auto">
            <a:xfrm>
              <a:off x="3752" y="2976"/>
              <a:ext cx="172" cy="120"/>
            </a:xfrm>
            <a:custGeom>
              <a:avLst/>
              <a:gdLst>
                <a:gd name="T0" fmla="*/ 0 w 172"/>
                <a:gd name="T1" fmla="*/ 120 h 120"/>
                <a:gd name="T2" fmla="*/ 56 w 172"/>
                <a:gd name="T3" fmla="*/ 96 h 120"/>
                <a:gd name="T4" fmla="*/ 72 w 172"/>
                <a:gd name="T5" fmla="*/ 72 h 120"/>
                <a:gd name="T6" fmla="*/ 120 w 172"/>
                <a:gd name="T7" fmla="*/ 40 h 120"/>
                <a:gd name="T8" fmla="*/ 144 w 172"/>
                <a:gd name="T9" fmla="*/ 24 h 120"/>
                <a:gd name="T10" fmla="*/ 168 w 172"/>
                <a:gd name="T11" fmla="*/ 16 h 120"/>
                <a:gd name="T12" fmla="*/ 168 w 172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"/>
                <a:gd name="T22" fmla="*/ 0 h 120"/>
                <a:gd name="T23" fmla="*/ 172 w 172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" h="120">
                  <a:moveTo>
                    <a:pt x="0" y="120"/>
                  </a:moveTo>
                  <a:cubicBezTo>
                    <a:pt x="24" y="114"/>
                    <a:pt x="38" y="114"/>
                    <a:pt x="56" y="96"/>
                  </a:cubicBezTo>
                  <a:cubicBezTo>
                    <a:pt x="63" y="89"/>
                    <a:pt x="65" y="78"/>
                    <a:pt x="72" y="72"/>
                  </a:cubicBezTo>
                  <a:cubicBezTo>
                    <a:pt x="86" y="59"/>
                    <a:pt x="104" y="51"/>
                    <a:pt x="120" y="40"/>
                  </a:cubicBezTo>
                  <a:cubicBezTo>
                    <a:pt x="128" y="35"/>
                    <a:pt x="135" y="27"/>
                    <a:pt x="144" y="24"/>
                  </a:cubicBezTo>
                  <a:cubicBezTo>
                    <a:pt x="152" y="21"/>
                    <a:pt x="162" y="22"/>
                    <a:pt x="168" y="16"/>
                  </a:cubicBezTo>
                  <a:cubicBezTo>
                    <a:pt x="172" y="12"/>
                    <a:pt x="168" y="5"/>
                    <a:pt x="16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53302" name="Freeform 70"/>
            <p:cNvSpPr>
              <a:spLocks/>
            </p:cNvSpPr>
            <p:nvPr/>
          </p:nvSpPr>
          <p:spPr bwMode="auto">
            <a:xfrm>
              <a:off x="3824" y="2520"/>
              <a:ext cx="172" cy="120"/>
            </a:xfrm>
            <a:custGeom>
              <a:avLst/>
              <a:gdLst>
                <a:gd name="T0" fmla="*/ 0 w 172"/>
                <a:gd name="T1" fmla="*/ 120 h 120"/>
                <a:gd name="T2" fmla="*/ 56 w 172"/>
                <a:gd name="T3" fmla="*/ 96 h 120"/>
                <a:gd name="T4" fmla="*/ 72 w 172"/>
                <a:gd name="T5" fmla="*/ 72 h 120"/>
                <a:gd name="T6" fmla="*/ 120 w 172"/>
                <a:gd name="T7" fmla="*/ 40 h 120"/>
                <a:gd name="T8" fmla="*/ 144 w 172"/>
                <a:gd name="T9" fmla="*/ 24 h 120"/>
                <a:gd name="T10" fmla="*/ 168 w 172"/>
                <a:gd name="T11" fmla="*/ 16 h 120"/>
                <a:gd name="T12" fmla="*/ 168 w 172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"/>
                <a:gd name="T22" fmla="*/ 0 h 120"/>
                <a:gd name="T23" fmla="*/ 172 w 172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" h="120">
                  <a:moveTo>
                    <a:pt x="0" y="120"/>
                  </a:moveTo>
                  <a:cubicBezTo>
                    <a:pt x="24" y="114"/>
                    <a:pt x="38" y="114"/>
                    <a:pt x="56" y="96"/>
                  </a:cubicBezTo>
                  <a:cubicBezTo>
                    <a:pt x="63" y="89"/>
                    <a:pt x="65" y="78"/>
                    <a:pt x="72" y="72"/>
                  </a:cubicBezTo>
                  <a:cubicBezTo>
                    <a:pt x="86" y="59"/>
                    <a:pt x="104" y="51"/>
                    <a:pt x="120" y="40"/>
                  </a:cubicBezTo>
                  <a:cubicBezTo>
                    <a:pt x="128" y="35"/>
                    <a:pt x="135" y="27"/>
                    <a:pt x="144" y="24"/>
                  </a:cubicBezTo>
                  <a:cubicBezTo>
                    <a:pt x="152" y="21"/>
                    <a:pt x="162" y="22"/>
                    <a:pt x="168" y="16"/>
                  </a:cubicBezTo>
                  <a:cubicBezTo>
                    <a:pt x="172" y="12"/>
                    <a:pt x="168" y="5"/>
                    <a:pt x="16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53303" name="Freeform 71"/>
            <p:cNvSpPr>
              <a:spLocks/>
            </p:cNvSpPr>
            <p:nvPr/>
          </p:nvSpPr>
          <p:spPr bwMode="auto">
            <a:xfrm>
              <a:off x="3512" y="2144"/>
              <a:ext cx="224" cy="216"/>
            </a:xfrm>
            <a:custGeom>
              <a:avLst/>
              <a:gdLst>
                <a:gd name="T0" fmla="*/ 0 w 224"/>
                <a:gd name="T1" fmla="*/ 216 h 216"/>
                <a:gd name="T2" fmla="*/ 8 w 224"/>
                <a:gd name="T3" fmla="*/ 184 h 216"/>
                <a:gd name="T4" fmla="*/ 56 w 224"/>
                <a:gd name="T5" fmla="*/ 152 h 216"/>
                <a:gd name="T6" fmla="*/ 112 w 224"/>
                <a:gd name="T7" fmla="*/ 64 h 216"/>
                <a:gd name="T8" fmla="*/ 152 w 224"/>
                <a:gd name="T9" fmla="*/ 48 h 216"/>
                <a:gd name="T10" fmla="*/ 224 w 224"/>
                <a:gd name="T11" fmla="*/ 0 h 2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4"/>
                <a:gd name="T19" fmla="*/ 0 h 216"/>
                <a:gd name="T20" fmla="*/ 224 w 224"/>
                <a:gd name="T21" fmla="*/ 216 h 2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4" h="216">
                  <a:moveTo>
                    <a:pt x="0" y="216"/>
                  </a:moveTo>
                  <a:cubicBezTo>
                    <a:pt x="3" y="205"/>
                    <a:pt x="1" y="192"/>
                    <a:pt x="8" y="184"/>
                  </a:cubicBezTo>
                  <a:cubicBezTo>
                    <a:pt x="21" y="170"/>
                    <a:pt x="56" y="152"/>
                    <a:pt x="56" y="152"/>
                  </a:cubicBezTo>
                  <a:cubicBezTo>
                    <a:pt x="72" y="103"/>
                    <a:pt x="59" y="135"/>
                    <a:pt x="112" y="64"/>
                  </a:cubicBezTo>
                  <a:cubicBezTo>
                    <a:pt x="121" y="53"/>
                    <a:pt x="139" y="54"/>
                    <a:pt x="152" y="48"/>
                  </a:cubicBezTo>
                  <a:cubicBezTo>
                    <a:pt x="177" y="35"/>
                    <a:pt x="204" y="20"/>
                    <a:pt x="22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</p:grpSp>
      <p:sp>
        <p:nvSpPr>
          <p:cNvPr id="53289" name="Rectangle 34"/>
          <p:cNvSpPr>
            <a:spLocks noChangeArrowheads="1"/>
          </p:cNvSpPr>
          <p:nvPr/>
        </p:nvSpPr>
        <p:spPr bwMode="auto">
          <a:xfrm rot="-5400000">
            <a:off x="4114800" y="1689100"/>
            <a:ext cx="76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25</a:t>
            </a:r>
          </a:p>
        </p:txBody>
      </p: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669925" y="1752600"/>
            <a:ext cx="4308475" cy="2049463"/>
            <a:chOff x="422" y="1104"/>
            <a:chExt cx="2714" cy="1291"/>
          </a:xfrm>
        </p:grpSpPr>
        <p:sp>
          <p:nvSpPr>
            <p:cNvPr id="53291" name="Freeform 78"/>
            <p:cNvSpPr>
              <a:spLocks/>
            </p:cNvSpPr>
            <p:nvPr/>
          </p:nvSpPr>
          <p:spPr bwMode="auto">
            <a:xfrm>
              <a:off x="2416" y="1104"/>
              <a:ext cx="712" cy="552"/>
            </a:xfrm>
            <a:custGeom>
              <a:avLst/>
              <a:gdLst>
                <a:gd name="T0" fmla="*/ 0 w 712"/>
                <a:gd name="T1" fmla="*/ 552 h 552"/>
                <a:gd name="T2" fmla="*/ 112 w 712"/>
                <a:gd name="T3" fmla="*/ 480 h 552"/>
                <a:gd name="T4" fmla="*/ 208 w 712"/>
                <a:gd name="T5" fmla="*/ 456 h 552"/>
                <a:gd name="T6" fmla="*/ 272 w 712"/>
                <a:gd name="T7" fmla="*/ 408 h 552"/>
                <a:gd name="T8" fmla="*/ 384 w 712"/>
                <a:gd name="T9" fmla="*/ 352 h 552"/>
                <a:gd name="T10" fmla="*/ 464 w 712"/>
                <a:gd name="T11" fmla="*/ 272 h 552"/>
                <a:gd name="T12" fmla="*/ 496 w 712"/>
                <a:gd name="T13" fmla="*/ 248 h 552"/>
                <a:gd name="T14" fmla="*/ 536 w 712"/>
                <a:gd name="T15" fmla="*/ 152 h 552"/>
                <a:gd name="T16" fmla="*/ 576 w 712"/>
                <a:gd name="T17" fmla="*/ 128 h 552"/>
                <a:gd name="T18" fmla="*/ 712 w 712"/>
                <a:gd name="T19" fmla="*/ 0 h 5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2"/>
                <a:gd name="T31" fmla="*/ 0 h 552"/>
                <a:gd name="T32" fmla="*/ 712 w 712"/>
                <a:gd name="T33" fmla="*/ 552 h 5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2" h="552">
                  <a:moveTo>
                    <a:pt x="0" y="552"/>
                  </a:moveTo>
                  <a:cubicBezTo>
                    <a:pt x="38" y="527"/>
                    <a:pt x="63" y="488"/>
                    <a:pt x="112" y="480"/>
                  </a:cubicBezTo>
                  <a:cubicBezTo>
                    <a:pt x="136" y="476"/>
                    <a:pt x="187" y="470"/>
                    <a:pt x="208" y="456"/>
                  </a:cubicBezTo>
                  <a:cubicBezTo>
                    <a:pt x="230" y="441"/>
                    <a:pt x="249" y="421"/>
                    <a:pt x="272" y="408"/>
                  </a:cubicBezTo>
                  <a:cubicBezTo>
                    <a:pt x="313" y="386"/>
                    <a:pt x="346" y="381"/>
                    <a:pt x="384" y="352"/>
                  </a:cubicBezTo>
                  <a:cubicBezTo>
                    <a:pt x="412" y="296"/>
                    <a:pt x="390" y="327"/>
                    <a:pt x="464" y="272"/>
                  </a:cubicBezTo>
                  <a:cubicBezTo>
                    <a:pt x="475" y="264"/>
                    <a:pt x="496" y="248"/>
                    <a:pt x="496" y="248"/>
                  </a:cubicBezTo>
                  <a:cubicBezTo>
                    <a:pt x="509" y="222"/>
                    <a:pt x="515" y="173"/>
                    <a:pt x="536" y="152"/>
                  </a:cubicBezTo>
                  <a:cubicBezTo>
                    <a:pt x="547" y="141"/>
                    <a:pt x="564" y="138"/>
                    <a:pt x="576" y="128"/>
                  </a:cubicBezTo>
                  <a:cubicBezTo>
                    <a:pt x="624" y="90"/>
                    <a:pt x="669" y="43"/>
                    <a:pt x="712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53292" name="Text Box 80"/>
            <p:cNvSpPr txBox="1">
              <a:spLocks noChangeArrowheads="1"/>
            </p:cNvSpPr>
            <p:nvPr/>
          </p:nvSpPr>
          <p:spPr bwMode="auto">
            <a:xfrm rot="-5400000">
              <a:off x="1982" y="2088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3333CC"/>
                  </a:solidFill>
                </a:rPr>
                <a:t>25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3293" name="Text Box 81"/>
            <p:cNvSpPr txBox="1">
              <a:spLocks noChangeArrowheads="1"/>
            </p:cNvSpPr>
            <p:nvPr/>
          </p:nvSpPr>
          <p:spPr bwMode="auto">
            <a:xfrm>
              <a:off x="422" y="1524"/>
              <a:ext cx="99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3333CC"/>
                  </a:solidFill>
                </a:rPr>
                <a:t>new root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3294" name="Freeform 82"/>
            <p:cNvSpPr>
              <a:spLocks/>
            </p:cNvSpPr>
            <p:nvPr/>
          </p:nvSpPr>
          <p:spPr bwMode="auto">
            <a:xfrm>
              <a:off x="1408" y="1688"/>
              <a:ext cx="296" cy="288"/>
            </a:xfrm>
            <a:custGeom>
              <a:avLst/>
              <a:gdLst>
                <a:gd name="T0" fmla="*/ 0 w 296"/>
                <a:gd name="T1" fmla="*/ 0 h 288"/>
                <a:gd name="T2" fmla="*/ 160 w 296"/>
                <a:gd name="T3" fmla="*/ 56 h 288"/>
                <a:gd name="T4" fmla="*/ 296 w 296"/>
                <a:gd name="T5" fmla="*/ 288 h 288"/>
                <a:gd name="T6" fmla="*/ 0 60000 65536"/>
                <a:gd name="T7" fmla="*/ 0 60000 65536"/>
                <a:gd name="T8" fmla="*/ 0 60000 65536"/>
                <a:gd name="T9" fmla="*/ 0 w 296"/>
                <a:gd name="T10" fmla="*/ 0 h 288"/>
                <a:gd name="T11" fmla="*/ 296 w 29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6" h="288">
                  <a:moveTo>
                    <a:pt x="0" y="0"/>
                  </a:moveTo>
                  <a:cubicBezTo>
                    <a:pt x="55" y="4"/>
                    <a:pt x="111" y="8"/>
                    <a:pt x="160" y="56"/>
                  </a:cubicBezTo>
                  <a:cubicBezTo>
                    <a:pt x="209" y="104"/>
                    <a:pt x="252" y="196"/>
                    <a:pt x="296" y="288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  <p:sp>
          <p:nvSpPr>
            <p:cNvPr id="53295" name="Freeform 79"/>
            <p:cNvSpPr>
              <a:spLocks/>
            </p:cNvSpPr>
            <p:nvPr/>
          </p:nvSpPr>
          <p:spPr bwMode="auto">
            <a:xfrm>
              <a:off x="2464" y="1184"/>
              <a:ext cx="672" cy="360"/>
            </a:xfrm>
            <a:custGeom>
              <a:avLst/>
              <a:gdLst>
                <a:gd name="T0" fmla="*/ 0 w 672"/>
                <a:gd name="T1" fmla="*/ 0 h 360"/>
                <a:gd name="T2" fmla="*/ 80 w 672"/>
                <a:gd name="T3" fmla="*/ 24 h 360"/>
                <a:gd name="T4" fmla="*/ 128 w 672"/>
                <a:gd name="T5" fmla="*/ 64 h 360"/>
                <a:gd name="T6" fmla="*/ 240 w 672"/>
                <a:gd name="T7" fmla="*/ 88 h 360"/>
                <a:gd name="T8" fmla="*/ 472 w 672"/>
                <a:gd name="T9" fmla="*/ 208 h 360"/>
                <a:gd name="T10" fmla="*/ 520 w 672"/>
                <a:gd name="T11" fmla="*/ 272 h 360"/>
                <a:gd name="T12" fmla="*/ 608 w 672"/>
                <a:gd name="T13" fmla="*/ 304 h 360"/>
                <a:gd name="T14" fmla="*/ 672 w 67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2"/>
                <a:gd name="T25" fmla="*/ 0 h 360"/>
                <a:gd name="T26" fmla="*/ 672 w 67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2" h="360">
                  <a:moveTo>
                    <a:pt x="0" y="0"/>
                  </a:moveTo>
                  <a:cubicBezTo>
                    <a:pt x="25" y="12"/>
                    <a:pt x="55" y="12"/>
                    <a:pt x="80" y="24"/>
                  </a:cubicBezTo>
                  <a:cubicBezTo>
                    <a:pt x="99" y="33"/>
                    <a:pt x="110" y="53"/>
                    <a:pt x="128" y="64"/>
                  </a:cubicBezTo>
                  <a:cubicBezTo>
                    <a:pt x="162" y="86"/>
                    <a:pt x="201" y="84"/>
                    <a:pt x="240" y="88"/>
                  </a:cubicBezTo>
                  <a:cubicBezTo>
                    <a:pt x="321" y="123"/>
                    <a:pt x="391" y="173"/>
                    <a:pt x="472" y="208"/>
                  </a:cubicBezTo>
                  <a:cubicBezTo>
                    <a:pt x="483" y="226"/>
                    <a:pt x="499" y="260"/>
                    <a:pt x="520" y="272"/>
                  </a:cubicBezTo>
                  <a:cubicBezTo>
                    <a:pt x="596" y="314"/>
                    <a:pt x="540" y="263"/>
                    <a:pt x="608" y="304"/>
                  </a:cubicBezTo>
                  <a:cubicBezTo>
                    <a:pt x="612" y="307"/>
                    <a:pt x="672" y="347"/>
                    <a:pt x="672" y="36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10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9713" y="293688"/>
            <a:ext cx="8316912" cy="1143000"/>
          </a:xfrm>
        </p:spPr>
        <p:txBody>
          <a:bodyPr/>
          <a:lstStyle/>
          <a:p>
            <a:pPr algn="l" eaLnBrk="1" hangingPunct="1"/>
            <a:r>
              <a:rPr lang="en-US" altLang="en-US" sz="3600" u="sng" smtClean="0"/>
              <a:t>Example:</a:t>
            </a:r>
            <a:r>
              <a:rPr lang="en-US" altLang="en-US" sz="3600" smtClean="0"/>
              <a:t> h(k) is 4 bits; 2 keys/bucket</a:t>
            </a:r>
            <a:endParaRPr lang="en-US" altLang="en-US" sz="3600" u="sng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881188"/>
            <a:ext cx="784225" cy="5667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i="1" smtClean="0"/>
              <a:t>i</a:t>
            </a:r>
            <a:r>
              <a:rPr lang="en-US" altLang="en-US" sz="2800" smtClean="0"/>
              <a:t> =</a:t>
            </a:r>
            <a:endParaRPr lang="en-US" altLang="en-US" smtClean="0"/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>
            <a:off x="1230313" y="27749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230313" y="231775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1230313" y="201295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3059113" y="186055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lnSpc>
                <a:spcPct val="40000"/>
              </a:lnSpc>
            </a:pPr>
            <a:endParaRPr lang="en-US" altLang="en-US" sz="2400"/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3059113" y="155575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</a:t>
            </a:r>
          </a:p>
        </p:txBody>
      </p:sp>
      <p:grpSp>
        <p:nvGrpSpPr>
          <p:cNvPr id="72713" name="Group 9"/>
          <p:cNvGrpSpPr>
            <a:grpSpLocks/>
          </p:cNvGrpSpPr>
          <p:nvPr/>
        </p:nvGrpSpPr>
        <p:grpSpPr bwMode="auto">
          <a:xfrm>
            <a:off x="3059113" y="3232150"/>
            <a:ext cx="914400" cy="1219200"/>
            <a:chOff x="912" y="1776"/>
            <a:chExt cx="576" cy="768"/>
          </a:xfrm>
        </p:grpSpPr>
        <p:sp>
          <p:nvSpPr>
            <p:cNvPr id="72723" name="Rectangle 10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724" name="Rectangle 11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1</a:t>
              </a:r>
            </a:p>
          </p:txBody>
        </p:sp>
      </p:grpSp>
      <p:sp>
        <p:nvSpPr>
          <p:cNvPr id="72714" name="Line 12"/>
          <p:cNvSpPr>
            <a:spLocks noChangeShapeType="1"/>
          </p:cNvSpPr>
          <p:nvPr/>
        </p:nvSpPr>
        <p:spPr bwMode="auto">
          <a:xfrm>
            <a:off x="1230313" y="27749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Line 13"/>
          <p:cNvSpPr>
            <a:spLocks noChangeShapeType="1"/>
          </p:cNvSpPr>
          <p:nvPr/>
        </p:nvSpPr>
        <p:spPr bwMode="auto">
          <a:xfrm>
            <a:off x="3059113" y="23177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Line 14"/>
          <p:cNvSpPr>
            <a:spLocks noChangeShapeType="1"/>
          </p:cNvSpPr>
          <p:nvPr/>
        </p:nvSpPr>
        <p:spPr bwMode="auto">
          <a:xfrm>
            <a:off x="3059113" y="39941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Text Box 15"/>
          <p:cNvSpPr txBox="1">
            <a:spLocks noChangeArrowheads="1"/>
          </p:cNvSpPr>
          <p:nvPr/>
        </p:nvSpPr>
        <p:spPr bwMode="auto">
          <a:xfrm>
            <a:off x="3094038" y="18986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0001</a:t>
            </a:r>
            <a:endParaRPr lang="en-US" altLang="en-US"/>
          </a:p>
        </p:txBody>
      </p:sp>
      <p:sp>
        <p:nvSpPr>
          <p:cNvPr id="72718" name="Text Box 16"/>
          <p:cNvSpPr txBox="1">
            <a:spLocks noChangeArrowheads="1"/>
          </p:cNvSpPr>
          <p:nvPr/>
        </p:nvSpPr>
        <p:spPr bwMode="auto">
          <a:xfrm>
            <a:off x="3059113" y="35369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1001</a:t>
            </a:r>
            <a:endParaRPr lang="en-US" altLang="en-US"/>
          </a:p>
        </p:txBody>
      </p:sp>
      <p:sp>
        <p:nvSpPr>
          <p:cNvPr id="72719" name="Text Box 17"/>
          <p:cNvSpPr txBox="1">
            <a:spLocks noChangeArrowheads="1"/>
          </p:cNvSpPr>
          <p:nvPr/>
        </p:nvSpPr>
        <p:spPr bwMode="auto">
          <a:xfrm>
            <a:off x="3059113" y="399415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1100</a:t>
            </a:r>
            <a:endParaRPr lang="en-US" altLang="en-US"/>
          </a:p>
        </p:txBody>
      </p:sp>
      <p:sp>
        <p:nvSpPr>
          <p:cNvPr id="72720" name="Line 18"/>
          <p:cNvSpPr>
            <a:spLocks noChangeShapeType="1"/>
          </p:cNvSpPr>
          <p:nvPr/>
        </p:nvSpPr>
        <p:spPr bwMode="auto">
          <a:xfrm flipV="1">
            <a:off x="1916113" y="193675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Line 19"/>
          <p:cNvSpPr>
            <a:spLocks noChangeShapeType="1"/>
          </p:cNvSpPr>
          <p:nvPr/>
        </p:nvSpPr>
        <p:spPr bwMode="auto">
          <a:xfrm>
            <a:off x="1916113" y="292735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2" name="TextBox 48"/>
          <p:cNvSpPr txBox="1">
            <a:spLocks noChangeArrowheads="1"/>
          </p:cNvSpPr>
          <p:nvPr/>
        </p:nvSpPr>
        <p:spPr bwMode="auto">
          <a:xfrm>
            <a:off x="304800" y="4937125"/>
            <a:ext cx="79914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400"/>
              <a:t>“slide” conventions: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 slide shows h(k), while actual directory has key+pointer</a:t>
            </a:r>
          </a:p>
        </p:txBody>
      </p:sp>
    </p:spTree>
    <p:extLst>
      <p:ext uri="{BB962C8B-B14F-4D97-AF65-F5344CB8AC3E}">
        <p14:creationId xmlns:p14="http://schemas.microsoft.com/office/powerpoint/2010/main" val="123959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467</Words>
  <Application>Microsoft Office PowerPoint</Application>
  <PresentationFormat>On-screen Show (4:3)</PresentationFormat>
  <Paragraphs>273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Deletion from B+tree</vt:lpstr>
      <vt:lpstr>PowerPoint Presentation</vt:lpstr>
      <vt:lpstr>PowerPoint Presentation</vt:lpstr>
      <vt:lpstr>PowerPoint Presentation</vt:lpstr>
      <vt:lpstr>Example: h(k) is 4 bits; 2 keys/bucket</vt:lpstr>
      <vt:lpstr>Example: h(k) is 4 bits; 2 keys/bucket</vt:lpstr>
      <vt:lpstr>PowerPoint Presentation</vt:lpstr>
      <vt:lpstr>PowerPoint Presentation</vt:lpstr>
      <vt:lpstr>Example   b=4 bits,    i =2,   2 keys/bucket</vt:lpstr>
      <vt:lpstr>Example   b=4 bits,    i =2,   2 keys/bucket</vt:lpstr>
      <vt:lpstr>Example Continued: How to grow beyond this?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Yannis</dc:creator>
  <cp:lastModifiedBy>Yannis</cp:lastModifiedBy>
  <cp:revision>1</cp:revision>
  <dcterms:created xsi:type="dcterms:W3CDTF">2014-02-22T07:02:37Z</dcterms:created>
  <dcterms:modified xsi:type="dcterms:W3CDTF">2014-02-22T07:05:54Z</dcterms:modified>
</cp:coreProperties>
</file>