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1" r:id="rId5"/>
    <p:sldId id="262" r:id="rId6"/>
    <p:sldId id="263" r:id="rId7"/>
    <p:sldId id="264" r:id="rId8"/>
    <p:sldId id="265" r:id="rId9"/>
    <p:sldId id="267" r:id="rId10"/>
    <p:sldId id="268" r:id="rId11"/>
    <p:sldId id="266" r:id="rId12"/>
    <p:sldId id="269" r:id="rId13"/>
    <p:sldId id="271" r:id="rId14"/>
    <p:sldId id="270" r:id="rId15"/>
    <p:sldId id="273" r:id="rId16"/>
    <p:sldId id="272" r:id="rId17"/>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248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 Stories + Ribbon">
    <p:spTree>
      <p:nvGrpSpPr>
        <p:cNvPr id="1" name=""/>
        <p:cNvGrpSpPr/>
        <p:nvPr/>
      </p:nvGrpSpPr>
      <p:grpSpPr>
        <a:xfrm>
          <a:off x="0" y="0"/>
          <a:ext cx="0" cy="0"/>
          <a:chOff x="0" y="0"/>
          <a:chExt cx="0" cy="0"/>
        </a:xfrm>
      </p:grpSpPr>
      <p:sp>
        <p:nvSpPr>
          <p:cNvPr id="9" name="Main Image">
            <a:extLst>
              <a:ext uri="{FF2B5EF4-FFF2-40B4-BE49-F238E27FC236}">
                <a16:creationId xmlns:a16="http://schemas.microsoft.com/office/drawing/2014/main" id="{4C35C861-2D37-4F1F-8149-0759604BBAFF}"/>
              </a:ext>
            </a:extLst>
          </p:cNvPr>
          <p:cNvSpPr>
            <a:spLocks noGrp="1"/>
          </p:cNvSpPr>
          <p:nvPr>
            <p:ph type="pic" sz="quarter" idx="10" hasCustomPrompt="1"/>
          </p:nvPr>
        </p:nvSpPr>
        <p:spPr>
          <a:xfrm>
            <a:off x="241200" y="241200"/>
            <a:ext cx="6375600" cy="8661600"/>
          </a:xfrm>
          <a:solidFill>
            <a:schemeClr val="bg1">
              <a:lumMod val="95000"/>
            </a:schemeClr>
          </a:solidFill>
        </p:spPr>
        <p:txBody>
          <a:bodyPr anchor="ctr"/>
          <a:lstStyle>
            <a:lvl1pPr marL="0" indent="0" algn="ctr">
              <a:buNone/>
              <a:defRPr i="1"/>
            </a:lvl1pPr>
          </a:lstStyle>
          <a:p>
            <a:r>
              <a:rPr lang="en-US" dirty="0"/>
              <a:t>Insert Your Magazine</a:t>
            </a:r>
            <a:br>
              <a:rPr lang="en-US" dirty="0"/>
            </a:br>
            <a:r>
              <a:rPr lang="en-US" dirty="0"/>
              <a:t>Cover Image</a:t>
            </a:r>
          </a:p>
        </p:txBody>
      </p:sp>
      <p:sp>
        <p:nvSpPr>
          <p:cNvPr id="2" name="Title 1"/>
          <p:cNvSpPr>
            <a:spLocks noGrp="1"/>
          </p:cNvSpPr>
          <p:nvPr>
            <p:ph type="ctrTitle" hasCustomPrompt="1"/>
          </p:nvPr>
        </p:nvSpPr>
        <p:spPr>
          <a:xfrm>
            <a:off x="241200" y="179011"/>
            <a:ext cx="6375600" cy="1403047"/>
          </a:xfrm>
        </p:spPr>
        <p:txBody>
          <a:bodyPr lIns="0" tIns="0" rIns="0" bIns="0" anchor="t">
            <a:noAutofit/>
          </a:bodyPr>
          <a:lstStyle>
            <a:lvl1pPr algn="ctr">
              <a:defRPr sz="9000" b="1">
                <a:solidFill>
                  <a:schemeClr val="accent1"/>
                </a:solidFill>
              </a:defRPr>
            </a:lvl1pPr>
          </a:lstStyle>
          <a:p>
            <a:r>
              <a:rPr lang="en-US" dirty="0"/>
              <a:t>TITLE</a:t>
            </a:r>
          </a:p>
        </p:txBody>
      </p:sp>
      <p:sp>
        <p:nvSpPr>
          <p:cNvPr id="15" name="Issue Number">
            <a:extLst>
              <a:ext uri="{FF2B5EF4-FFF2-40B4-BE49-F238E27FC236}">
                <a16:creationId xmlns:a16="http://schemas.microsoft.com/office/drawing/2014/main" id="{D4F2DCAB-659B-41DD-A365-B388C6833414}"/>
              </a:ext>
            </a:extLst>
          </p:cNvPr>
          <p:cNvSpPr>
            <a:spLocks noGrp="1"/>
          </p:cNvSpPr>
          <p:nvPr>
            <p:ph type="body" sz="quarter" idx="13" hasCustomPrompt="1"/>
          </p:nvPr>
        </p:nvSpPr>
        <p:spPr>
          <a:xfrm>
            <a:off x="5639594" y="1241857"/>
            <a:ext cx="766763" cy="196797"/>
          </a:xfrm>
          <a:solidFill>
            <a:schemeClr val="tx1"/>
          </a:solidFill>
        </p:spPr>
        <p:txBody>
          <a:bodyPr anchor="ctr"/>
          <a:lstStyle>
            <a:lvl1pPr marL="0" indent="0" algn="ctr">
              <a:buNone/>
              <a:defRPr sz="900">
                <a:solidFill>
                  <a:schemeClr val="bg1"/>
                </a:solidFill>
                <a:latin typeface="+mj-lt"/>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Month YY</a:t>
            </a:r>
          </a:p>
        </p:txBody>
      </p:sp>
      <p:sp>
        <p:nvSpPr>
          <p:cNvPr id="19" name="Story Title">
            <a:extLst>
              <a:ext uri="{FF2B5EF4-FFF2-40B4-BE49-F238E27FC236}">
                <a16:creationId xmlns:a16="http://schemas.microsoft.com/office/drawing/2014/main" id="{E623A5B8-DD72-4D62-87F8-24F2BAF2993B}"/>
              </a:ext>
            </a:extLst>
          </p:cNvPr>
          <p:cNvSpPr>
            <a:spLocks noGrp="1"/>
          </p:cNvSpPr>
          <p:nvPr>
            <p:ph type="body" sz="quarter" idx="15" hasCustomPrompt="1"/>
          </p:nvPr>
        </p:nvSpPr>
        <p:spPr>
          <a:xfrm>
            <a:off x="565149" y="1973762"/>
            <a:ext cx="2039939" cy="500063"/>
          </a:xfrm>
          <a:noFill/>
        </p:spPr>
        <p:txBody>
          <a:bodyPr lIns="72000" tIns="18000" rIns="72000">
            <a:noAutofit/>
          </a:bodyPr>
          <a:lstStyle>
            <a:lvl1pPr marL="0" indent="0">
              <a:buNone/>
              <a:defRPr sz="3000" b="1" spc="-150">
                <a:latin typeface="+mj-lt"/>
              </a:defRPr>
            </a:lvl1pPr>
          </a:lstStyle>
          <a:p>
            <a:pPr lvl="0"/>
            <a:r>
              <a:rPr lang="en-US" dirty="0"/>
              <a:t>Story Title</a:t>
            </a:r>
          </a:p>
        </p:txBody>
      </p:sp>
      <p:sp>
        <p:nvSpPr>
          <p:cNvPr id="17" name="Story Pre-title">
            <a:extLst>
              <a:ext uri="{FF2B5EF4-FFF2-40B4-BE49-F238E27FC236}">
                <a16:creationId xmlns:a16="http://schemas.microsoft.com/office/drawing/2014/main" id="{D3A6699D-0E97-4E6D-81AF-872783FF1EE4}"/>
              </a:ext>
            </a:extLst>
          </p:cNvPr>
          <p:cNvSpPr>
            <a:spLocks noGrp="1"/>
          </p:cNvSpPr>
          <p:nvPr>
            <p:ph type="body" sz="quarter" idx="14" hasCustomPrompt="1"/>
          </p:nvPr>
        </p:nvSpPr>
        <p:spPr>
          <a:xfrm>
            <a:off x="628650" y="1876080"/>
            <a:ext cx="854075" cy="129038"/>
          </a:xfrm>
          <a:solidFill>
            <a:schemeClr val="tx1"/>
          </a:solidFill>
        </p:spPr>
        <p:txBody>
          <a:bodyPr lIns="72000" tIns="18000" rIns="72000">
            <a:noAutofit/>
          </a:bodyPr>
          <a:lstStyle>
            <a:lvl1pPr marL="0" indent="0">
              <a:buNone/>
              <a:defRPr>
                <a:solidFill>
                  <a:schemeClr val="bg1"/>
                </a:solidFill>
                <a:latin typeface="+mj-lt"/>
              </a:defRPr>
            </a:lvl1pPr>
            <a:lvl5pPr>
              <a:defRPr/>
            </a:lvl5pPr>
          </a:lstStyle>
          <a:p>
            <a:pPr lvl="0"/>
            <a:r>
              <a:rPr lang="en-US" dirty="0"/>
              <a:t>Pre-title</a:t>
            </a:r>
          </a:p>
        </p:txBody>
      </p:sp>
      <p:sp>
        <p:nvSpPr>
          <p:cNvPr id="21" name="Story Blurb">
            <a:extLst>
              <a:ext uri="{FF2B5EF4-FFF2-40B4-BE49-F238E27FC236}">
                <a16:creationId xmlns:a16="http://schemas.microsoft.com/office/drawing/2014/main" id="{88197CC9-3BFB-48A3-8224-0964519D4F8B}"/>
              </a:ext>
            </a:extLst>
          </p:cNvPr>
          <p:cNvSpPr>
            <a:spLocks noGrp="1"/>
          </p:cNvSpPr>
          <p:nvPr>
            <p:ph type="body" sz="quarter" idx="16" hasCustomPrompt="1"/>
          </p:nvPr>
        </p:nvSpPr>
        <p:spPr>
          <a:xfrm>
            <a:off x="565150" y="2497462"/>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25" name="Story Title">
            <a:extLst>
              <a:ext uri="{FF2B5EF4-FFF2-40B4-BE49-F238E27FC236}">
                <a16:creationId xmlns:a16="http://schemas.microsoft.com/office/drawing/2014/main" id="{B443A005-3183-46C0-A23A-DC5E630CE40B}"/>
              </a:ext>
            </a:extLst>
          </p:cNvPr>
          <p:cNvSpPr>
            <a:spLocks noGrp="1"/>
          </p:cNvSpPr>
          <p:nvPr>
            <p:ph type="body" sz="quarter" idx="17" hasCustomPrompt="1"/>
          </p:nvPr>
        </p:nvSpPr>
        <p:spPr>
          <a:xfrm>
            <a:off x="565149" y="3156827"/>
            <a:ext cx="2178051" cy="438861"/>
          </a:xfrm>
          <a:solidFill>
            <a:schemeClr val="accent6">
              <a:lumMod val="50000"/>
            </a:schemeClr>
          </a:solidFill>
        </p:spPr>
        <p:txBody>
          <a:bodyPr lIns="72000" tIns="0" rIns="72000" anchor="t">
            <a:noAutofit/>
          </a:bodyPr>
          <a:lstStyle>
            <a:lvl1pPr marL="0" indent="0">
              <a:lnSpc>
                <a:spcPct val="90000"/>
              </a:lnSpc>
              <a:spcBef>
                <a:spcPts val="0"/>
              </a:spcBef>
              <a:buNone/>
              <a:defRPr sz="3200" i="1" spc="-150">
                <a:solidFill>
                  <a:schemeClr val="bg1"/>
                </a:solidFill>
              </a:defRPr>
            </a:lvl1pPr>
          </a:lstStyle>
          <a:p>
            <a:pPr lvl="0"/>
            <a:r>
              <a:rPr lang="en-US" dirty="0"/>
              <a:t>Story Title</a:t>
            </a:r>
          </a:p>
        </p:txBody>
      </p:sp>
      <p:sp>
        <p:nvSpPr>
          <p:cNvPr id="26" name="Story Blurb">
            <a:extLst>
              <a:ext uri="{FF2B5EF4-FFF2-40B4-BE49-F238E27FC236}">
                <a16:creationId xmlns:a16="http://schemas.microsoft.com/office/drawing/2014/main" id="{A63C3CE1-7E09-4F08-897E-DEC146BE4D35}"/>
              </a:ext>
            </a:extLst>
          </p:cNvPr>
          <p:cNvSpPr>
            <a:spLocks noGrp="1"/>
          </p:cNvSpPr>
          <p:nvPr>
            <p:ph type="body" sz="quarter" idx="18" hasCustomPrompt="1"/>
          </p:nvPr>
        </p:nvSpPr>
        <p:spPr>
          <a:xfrm>
            <a:off x="565150" y="3687985"/>
            <a:ext cx="2039938" cy="402097"/>
          </a:xfrm>
        </p:spPr>
        <p:txBody>
          <a:bodyPr lIns="72000" tIns="18000" rIns="72000">
            <a:noAutofit/>
          </a:bodyPr>
          <a:lstStyle>
            <a:lvl1pPr marL="0" indent="0">
              <a:lnSpc>
                <a:spcPts val="1100"/>
              </a:lnSpc>
              <a:spcBef>
                <a:spcPts val="0"/>
              </a:spcBef>
              <a:buNone/>
              <a:defRPr sz="900"/>
            </a:lvl1pPr>
          </a:lstStyle>
          <a:p>
            <a:pPr lvl="0"/>
            <a:r>
              <a:rPr lang="en-US" dirty="0"/>
              <a:t>Story blurb</a:t>
            </a:r>
          </a:p>
        </p:txBody>
      </p:sp>
      <p:sp>
        <p:nvSpPr>
          <p:cNvPr id="34" name="Story Title">
            <a:extLst>
              <a:ext uri="{FF2B5EF4-FFF2-40B4-BE49-F238E27FC236}">
                <a16:creationId xmlns:a16="http://schemas.microsoft.com/office/drawing/2014/main" id="{56305844-229B-4743-A882-97489E26189C}"/>
              </a:ext>
            </a:extLst>
          </p:cNvPr>
          <p:cNvSpPr>
            <a:spLocks noGrp="1"/>
          </p:cNvSpPr>
          <p:nvPr>
            <p:ph type="body" sz="quarter" idx="26" hasCustomPrompt="1"/>
          </p:nvPr>
        </p:nvSpPr>
        <p:spPr>
          <a:xfrm>
            <a:off x="3017521" y="4767455"/>
            <a:ext cx="3275330" cy="1703638"/>
          </a:xfrm>
          <a:noFill/>
        </p:spPr>
        <p:txBody>
          <a:bodyPr lIns="72000" tIns="18000" rIns="72000" anchor="ctr">
            <a:noAutofit/>
          </a:bodyPr>
          <a:lstStyle>
            <a:lvl1pPr marL="0" indent="0" algn="r">
              <a:lnSpc>
                <a:spcPct val="70000"/>
              </a:lnSpc>
              <a:spcBef>
                <a:spcPts val="0"/>
              </a:spcBef>
              <a:buNone/>
              <a:defRPr sz="4800" i="0" spc="-300"/>
            </a:lvl1pPr>
          </a:lstStyle>
          <a:p>
            <a:pPr lvl="0"/>
            <a:r>
              <a:rPr lang="en-US" dirty="0"/>
              <a:t>Story Title</a:t>
            </a:r>
          </a:p>
        </p:txBody>
      </p:sp>
      <p:sp>
        <p:nvSpPr>
          <p:cNvPr id="36" name="Post story note">
            <a:extLst>
              <a:ext uri="{FF2B5EF4-FFF2-40B4-BE49-F238E27FC236}">
                <a16:creationId xmlns:a16="http://schemas.microsoft.com/office/drawing/2014/main" id="{92AC3A3B-11D4-4008-850B-A5CF35E3B9CC}"/>
              </a:ext>
            </a:extLst>
          </p:cNvPr>
          <p:cNvSpPr>
            <a:spLocks noGrp="1"/>
          </p:cNvSpPr>
          <p:nvPr>
            <p:ph type="body" sz="quarter" idx="28" hasCustomPrompt="1"/>
          </p:nvPr>
        </p:nvSpPr>
        <p:spPr>
          <a:xfrm>
            <a:off x="5375275" y="6502229"/>
            <a:ext cx="854075" cy="129038"/>
          </a:xfrm>
          <a:solidFill>
            <a:schemeClr val="accent6">
              <a:lumMod val="50000"/>
            </a:schemeClr>
          </a:solidFill>
        </p:spPr>
        <p:txBody>
          <a:bodyPr lIns="0" tIns="18000" rIns="72000">
            <a:noAutofit/>
          </a:bodyPr>
          <a:lstStyle>
            <a:lvl1pPr marL="0" indent="0" algn="r">
              <a:buNone/>
              <a:defRPr>
                <a:solidFill>
                  <a:schemeClr val="bg1"/>
                </a:solidFill>
                <a:latin typeface="+mj-lt"/>
              </a:defRPr>
            </a:lvl1pPr>
            <a:lvl5pPr>
              <a:defRPr/>
            </a:lvl5pPr>
          </a:lstStyle>
          <a:p>
            <a:pPr lvl="0"/>
            <a:r>
              <a:rPr lang="en-US" dirty="0"/>
              <a:t>Post story note</a:t>
            </a:r>
          </a:p>
        </p:txBody>
      </p:sp>
      <p:sp>
        <p:nvSpPr>
          <p:cNvPr id="3" name="Subtitle 2"/>
          <p:cNvSpPr>
            <a:spLocks noGrp="1"/>
          </p:cNvSpPr>
          <p:nvPr>
            <p:ph type="subTitle" idx="1" hasCustomPrompt="1"/>
          </p:nvPr>
        </p:nvSpPr>
        <p:spPr>
          <a:xfrm>
            <a:off x="241200" y="7418883"/>
            <a:ext cx="6375600" cy="940460"/>
          </a:xfrm>
          <a:solidFill>
            <a:schemeClr val="accent5">
              <a:lumMod val="60000"/>
              <a:lumOff val="40000"/>
            </a:schemeClr>
          </a:solidFill>
        </p:spPr>
        <p:txBody>
          <a:bodyPr lIns="504000" rIns="0" anchor="ctr">
            <a:noAutofit/>
          </a:bodyPr>
          <a:lstStyle>
            <a:lvl1pPr marL="0" indent="0" algn="l">
              <a:lnSpc>
                <a:spcPts val="2400"/>
              </a:lnSpc>
              <a:spcBef>
                <a:spcPts val="0"/>
              </a:spcBef>
              <a:buNone/>
              <a:defRPr sz="2600" b="1" spc="-150">
                <a:solidFill>
                  <a:schemeClr val="tx1">
                    <a:lumMod val="85000"/>
                    <a:lumOff val="15000"/>
                  </a:schemeClr>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Story Title </a:t>
            </a:r>
            <a:br>
              <a:rPr lang="en-US" dirty="0"/>
            </a:br>
            <a:r>
              <a:rPr lang="en-US" dirty="0"/>
              <a:t>Here</a:t>
            </a:r>
          </a:p>
        </p:txBody>
      </p:sp>
      <p:sp>
        <p:nvSpPr>
          <p:cNvPr id="11" name="Blurb">
            <a:extLst>
              <a:ext uri="{FF2B5EF4-FFF2-40B4-BE49-F238E27FC236}">
                <a16:creationId xmlns:a16="http://schemas.microsoft.com/office/drawing/2014/main" id="{05F1FB1B-F43D-4846-AFFD-E5A1D1CCBD99}"/>
              </a:ext>
            </a:extLst>
          </p:cNvPr>
          <p:cNvSpPr>
            <a:spLocks noGrp="1"/>
          </p:cNvSpPr>
          <p:nvPr>
            <p:ph type="body" sz="quarter" idx="11" hasCustomPrompt="1"/>
          </p:nvPr>
        </p:nvSpPr>
        <p:spPr>
          <a:xfrm>
            <a:off x="2743200" y="7581932"/>
            <a:ext cx="2087563" cy="614363"/>
          </a:xfrm>
        </p:spPr>
        <p:txBody>
          <a:bodyPr anchor="ctr"/>
          <a:lstStyle>
            <a:lvl1pPr marL="0" indent="0">
              <a:lnSpc>
                <a:spcPts val="1400"/>
              </a:lnSpc>
              <a:spcBef>
                <a:spcPts val="0"/>
              </a:spcBef>
              <a:buNone/>
              <a:defRPr sz="1000"/>
            </a:lvl1pPr>
            <a:lvl2pPr marL="342900" indent="0">
              <a:buNone/>
              <a:defRPr/>
            </a:lvl2pPr>
            <a:lvl3pPr marL="685800" indent="0">
              <a:buNone/>
              <a:defRPr/>
            </a:lvl3pPr>
            <a:lvl4pPr marL="1028700" indent="0">
              <a:buNone/>
              <a:defRPr/>
            </a:lvl4pPr>
            <a:lvl5pPr marL="1371600" indent="0">
              <a:buNone/>
              <a:defRPr/>
            </a:lvl5pPr>
          </a:lstStyle>
          <a:p>
            <a:pPr lvl="0"/>
            <a:r>
              <a:rPr lang="en-US" dirty="0"/>
              <a:t>Blurb or overview here</a:t>
            </a:r>
          </a:p>
        </p:txBody>
      </p:sp>
      <p:sp>
        <p:nvSpPr>
          <p:cNvPr id="13" name="Sub Image">
            <a:extLst>
              <a:ext uri="{FF2B5EF4-FFF2-40B4-BE49-F238E27FC236}">
                <a16:creationId xmlns:a16="http://schemas.microsoft.com/office/drawing/2014/main" id="{F6B274C4-BB7A-489A-99E9-C7AC0C01A0C1}"/>
              </a:ext>
            </a:extLst>
          </p:cNvPr>
          <p:cNvSpPr>
            <a:spLocks noGrp="1"/>
          </p:cNvSpPr>
          <p:nvPr>
            <p:ph type="pic" sz="quarter" idx="12" hasCustomPrompt="1"/>
          </p:nvPr>
        </p:nvSpPr>
        <p:spPr>
          <a:xfrm>
            <a:off x="5013325" y="7243867"/>
            <a:ext cx="1252538" cy="1250950"/>
          </a:xfrm>
          <a:prstGeom prst="ellipse">
            <a:avLst/>
          </a:prstGeom>
          <a:solidFill>
            <a:schemeClr val="bg1">
              <a:lumMod val="95000"/>
            </a:schemeClr>
          </a:solidFill>
        </p:spPr>
        <p:txBody>
          <a:bodyPr wrap="square" anchor="ctr"/>
          <a:lstStyle>
            <a:lvl1pPr marL="0" indent="0" algn="ctr">
              <a:buNone/>
              <a:defRPr i="1"/>
            </a:lvl1pPr>
          </a:lstStyle>
          <a:p>
            <a:r>
              <a:rPr lang="en-US" dirty="0"/>
              <a:t>Insert or Drag &amp; Drop Your Photo Here</a:t>
            </a:r>
          </a:p>
        </p:txBody>
      </p:sp>
      <p:sp>
        <p:nvSpPr>
          <p:cNvPr id="24" name="Footnote Left">
            <a:extLst>
              <a:ext uri="{FF2B5EF4-FFF2-40B4-BE49-F238E27FC236}">
                <a16:creationId xmlns:a16="http://schemas.microsoft.com/office/drawing/2014/main" id="{EDC52ACD-DE73-4DF0-9BFE-525228025E53}"/>
              </a:ext>
            </a:extLst>
          </p:cNvPr>
          <p:cNvSpPr>
            <a:spLocks noGrp="1"/>
          </p:cNvSpPr>
          <p:nvPr>
            <p:ph type="body" sz="quarter" idx="38" hasCustomPrompt="1"/>
          </p:nvPr>
        </p:nvSpPr>
        <p:spPr>
          <a:xfrm>
            <a:off x="565150" y="8571087"/>
            <a:ext cx="2039938" cy="201048"/>
          </a:xfrm>
        </p:spPr>
        <p:txBody>
          <a:bodyPr lIns="72000" tIns="18000" rIns="72000" anchor="b">
            <a:noAutofit/>
          </a:bodyPr>
          <a:lstStyle>
            <a:lvl1pPr marL="0" indent="0">
              <a:buNone/>
              <a:defRPr sz="900">
                <a:latin typeface="+mj-lt"/>
              </a:defRPr>
            </a:lvl1pPr>
          </a:lstStyle>
          <a:p>
            <a:pPr lvl="0"/>
            <a:r>
              <a:rPr lang="en-US" dirty="0"/>
              <a:t>Footnote Left</a:t>
            </a:r>
          </a:p>
        </p:txBody>
      </p:sp>
      <p:sp>
        <p:nvSpPr>
          <p:cNvPr id="27" name="Footnote Right">
            <a:extLst>
              <a:ext uri="{FF2B5EF4-FFF2-40B4-BE49-F238E27FC236}">
                <a16:creationId xmlns:a16="http://schemas.microsoft.com/office/drawing/2014/main" id="{3CC6A589-C57A-4BB7-A185-69207C6E2967}"/>
              </a:ext>
            </a:extLst>
          </p:cNvPr>
          <p:cNvSpPr>
            <a:spLocks noGrp="1"/>
          </p:cNvSpPr>
          <p:nvPr>
            <p:ph type="body" sz="quarter" idx="39" hasCustomPrompt="1"/>
          </p:nvPr>
        </p:nvSpPr>
        <p:spPr>
          <a:xfrm>
            <a:off x="4252912" y="8571087"/>
            <a:ext cx="2039938" cy="201048"/>
          </a:xfrm>
        </p:spPr>
        <p:txBody>
          <a:bodyPr lIns="72000" tIns="18000" rIns="72000" anchor="b">
            <a:noAutofit/>
          </a:bodyPr>
          <a:lstStyle>
            <a:lvl1pPr marL="0" indent="0" algn="r">
              <a:buNone/>
              <a:defRPr sz="900">
                <a:latin typeface="+mj-lt"/>
              </a:defRPr>
            </a:lvl1pPr>
          </a:lstStyle>
          <a:p>
            <a:pPr lvl="0"/>
            <a:r>
              <a:rPr lang="en-US" dirty="0"/>
              <a:t>Footnote Right</a:t>
            </a:r>
          </a:p>
        </p:txBody>
      </p:sp>
    </p:spTree>
    <p:extLst>
      <p:ext uri="{BB962C8B-B14F-4D97-AF65-F5344CB8AC3E}">
        <p14:creationId xmlns:p14="http://schemas.microsoft.com/office/powerpoint/2010/main" val="536939310"/>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5232236"/>
      </p:ext>
    </p:extLst>
  </p:cSld>
  <p:clrMap bg1="lt1" tx1="dk1" bg2="lt2" tx2="dk2" accent1="accent1" accent2="accent2" accent3="accent3" accent4="accent4" accent5="accent5" accent6="accent6" hlink="hlink" folHlink="folHlink"/>
  <p:sldLayoutIdLst>
    <p:sldLayoutId id="2147483662" r:id="rId1"/>
  </p:sldLayoutIdLst>
  <p:txStyles>
    <p:titleStyle>
      <a:lvl1pPr algn="l" defTabSz="685800" rtl="0" eaLnBrk="1" latinLnBrk="0" hangingPunct="1">
        <a:lnSpc>
          <a:spcPct val="100000"/>
        </a:lnSpc>
        <a:spcBef>
          <a:spcPct val="0"/>
        </a:spcBef>
        <a:buNone/>
        <a:defRPr sz="5000" kern="1200" spc="-3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BA6DC12-2C45-0630-36A0-8E59D8A3ADCF}"/>
              </a:ext>
            </a:extLst>
          </p:cNvPr>
          <p:cNvPicPr>
            <a:picLocks noChangeAspect="1"/>
          </p:cNvPicPr>
          <p:nvPr/>
        </p:nvPicPr>
        <p:blipFill>
          <a:blip r:embed="rId2"/>
          <a:stretch>
            <a:fillRect/>
          </a:stretch>
        </p:blipFill>
        <p:spPr>
          <a:xfrm>
            <a:off x="493793" y="372979"/>
            <a:ext cx="4031291" cy="2707105"/>
          </a:xfrm>
          <a:prstGeom prst="rect">
            <a:avLst/>
          </a:prstGeom>
        </p:spPr>
      </p:pic>
      <p:pic>
        <p:nvPicPr>
          <p:cNvPr id="5" name="Picture 4">
            <a:extLst>
              <a:ext uri="{FF2B5EF4-FFF2-40B4-BE49-F238E27FC236}">
                <a16:creationId xmlns:a16="http://schemas.microsoft.com/office/drawing/2014/main" id="{E66EB170-0ACF-A34E-40C6-3C865E7960FC}"/>
              </a:ext>
            </a:extLst>
          </p:cNvPr>
          <p:cNvPicPr>
            <a:picLocks noChangeAspect="1"/>
          </p:cNvPicPr>
          <p:nvPr/>
        </p:nvPicPr>
        <p:blipFill>
          <a:blip r:embed="rId3"/>
          <a:stretch>
            <a:fillRect/>
          </a:stretch>
        </p:blipFill>
        <p:spPr>
          <a:xfrm>
            <a:off x="493793" y="3420968"/>
            <a:ext cx="3225715" cy="2076420"/>
          </a:xfrm>
          <a:prstGeom prst="rect">
            <a:avLst/>
          </a:prstGeom>
        </p:spPr>
      </p:pic>
      <p:pic>
        <p:nvPicPr>
          <p:cNvPr id="7" name="Picture 6">
            <a:extLst>
              <a:ext uri="{FF2B5EF4-FFF2-40B4-BE49-F238E27FC236}">
                <a16:creationId xmlns:a16="http://schemas.microsoft.com/office/drawing/2014/main" id="{EE02CF98-3E9E-D3B9-BAAF-00DF13AAFF17}"/>
              </a:ext>
            </a:extLst>
          </p:cNvPr>
          <p:cNvPicPr>
            <a:picLocks noChangeAspect="1"/>
          </p:cNvPicPr>
          <p:nvPr/>
        </p:nvPicPr>
        <p:blipFill>
          <a:blip r:embed="rId4"/>
          <a:stretch>
            <a:fillRect/>
          </a:stretch>
        </p:blipFill>
        <p:spPr>
          <a:xfrm>
            <a:off x="2875548" y="5838272"/>
            <a:ext cx="3483990" cy="2299340"/>
          </a:xfrm>
          <a:prstGeom prst="rect">
            <a:avLst/>
          </a:prstGeom>
        </p:spPr>
      </p:pic>
    </p:spTree>
    <p:extLst>
      <p:ext uri="{BB962C8B-B14F-4D97-AF65-F5344CB8AC3E}">
        <p14:creationId xmlns:p14="http://schemas.microsoft.com/office/powerpoint/2010/main" val="2228252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C200581-0899-94F4-5C81-F8A38FA089A7}"/>
              </a:ext>
            </a:extLst>
          </p:cNvPr>
          <p:cNvSpPr>
            <a:spLocks noChangeArrowheads="1"/>
          </p:cNvSpPr>
          <p:nvPr/>
        </p:nvSpPr>
        <p:spPr bwMode="auto">
          <a:xfrm>
            <a:off x="95491" y="3223060"/>
            <a:ext cx="6667018" cy="5047536"/>
          </a:xfrm>
          <a:prstGeom prst="rect">
            <a:avLst/>
          </a:prstGeom>
          <a:solidFill>
            <a:schemeClr val="accent3">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US" sz="1400" dirty="0">
                <a:latin typeface="Arial" panose="020B0604020202020204" pitchFamily="34" charset="0"/>
                <a:cs typeface="Arial" panose="020B0604020202020204" pitchFamily="34" charset="0"/>
              </a:rPr>
              <a:t>When comparing regular processes to containerized processes, the fundamental operation remains the same: both types of processes make system calls to access protected resources, such as RAM, disk, and file systems. System calls serve as a common language for processes to communicate with the kernel.</a:t>
            </a:r>
            <a:endParaRPr lang="en-IN" sz="14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Differences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Environment Visibility</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Regular Processes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When you run a command like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a regular Linux system, you see all processes running on that system.</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Containerized Processes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Inside a container, using the same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ps</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command will only show the processes running within that container due to the use of process ID namespaces. This creates a more isolated environment, where processes are "jailed" and do not have visibility into the host system or other containers.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Isolation</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Containerized processes benefit from additional layers of isolation, which include namespaces for process IDs, network interfaces, and file systems. This helps in ensuring that the processes are secure and do not interfere with each 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433420BA-40C1-44FC-83E9-20EA611FEF51}"/>
              </a:ext>
            </a:extLst>
          </p:cNvPr>
          <p:cNvPicPr>
            <a:picLocks noChangeAspect="1"/>
          </p:cNvPicPr>
          <p:nvPr/>
        </p:nvPicPr>
        <p:blipFill>
          <a:blip r:embed="rId2"/>
          <a:stretch>
            <a:fillRect/>
          </a:stretch>
        </p:blipFill>
        <p:spPr>
          <a:xfrm>
            <a:off x="95491" y="498132"/>
            <a:ext cx="6454699" cy="2522439"/>
          </a:xfrm>
          <a:prstGeom prst="rect">
            <a:avLst/>
          </a:prstGeom>
        </p:spPr>
      </p:pic>
    </p:spTree>
    <p:extLst>
      <p:ext uri="{BB962C8B-B14F-4D97-AF65-F5344CB8AC3E}">
        <p14:creationId xmlns:p14="http://schemas.microsoft.com/office/powerpoint/2010/main" val="4008291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341EB7-5E4C-23F8-34B9-5368BD53F633}"/>
              </a:ext>
            </a:extLst>
          </p:cNvPr>
          <p:cNvSpPr>
            <a:spLocks noChangeArrowheads="1"/>
          </p:cNvSpPr>
          <p:nvPr/>
        </p:nvSpPr>
        <p:spPr bwMode="auto">
          <a:xfrm>
            <a:off x="217024" y="2588359"/>
            <a:ext cx="6640975" cy="6370975"/>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How Containerization Works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Containerization in Linux involves several key concepts and system calls that enable the isolation and management of processes. Here’s how it works:</a:t>
            </a: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Process Creation</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Starting a Process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Normal Linux processes are typically initiated using system calls like </a:t>
            </a:r>
            <a:r>
              <a:rPr kumimoji="0" lang="en-US" altLang="en-US" sz="1200" b="0" i="0" u="none" strike="noStrike" cap="none" normalizeH="0" baseline="0" dirty="0">
                <a:ln>
                  <a:noFill/>
                </a:ln>
                <a:solidFill>
                  <a:schemeClr val="tx1"/>
                </a:solidFill>
                <a:effectLst/>
                <a:latin typeface="Arial Unicode MS"/>
              </a:rPr>
              <a:t>fork</a:t>
            </a:r>
            <a:r>
              <a:rPr kumimoji="0" lang="en-US" altLang="en-US" sz="1200" b="0" i="0" u="none" strike="noStrike" cap="none" normalizeH="0" baseline="0" dirty="0">
                <a:ln>
                  <a:noFill/>
                </a:ln>
                <a:solidFill>
                  <a:schemeClr val="tx1"/>
                </a:solidFill>
                <a:effectLst/>
              </a:rPr>
              <a:t> and </a:t>
            </a:r>
            <a:r>
              <a:rPr kumimoji="0" lang="en-US" altLang="en-US" sz="1200" b="0" i="0" u="none" strike="noStrike" cap="none" normalizeH="0" baseline="0" dirty="0">
                <a:ln>
                  <a:noFill/>
                </a:ln>
                <a:solidFill>
                  <a:schemeClr val="tx1"/>
                </a:solidFill>
                <a:effectLst/>
                <a:latin typeface="Arial Unicode MS"/>
              </a:rPr>
              <a:t>exec</a:t>
            </a:r>
            <a:r>
              <a:rPr kumimoji="0" lang="en-US" altLang="en-US" sz="1200" b="0" i="0" u="none" strike="noStrike" cap="none" normalizeH="0" baseline="0" dirty="0">
                <a:ln>
                  <a:noFill/>
                </a:ln>
                <a:solidFill>
                  <a:schemeClr val="tx1"/>
                </a:solidFill>
                <a:effectLst/>
              </a:rPr>
              <a:t>. For instance, when you type a command in a shell (like </a:t>
            </a:r>
            <a:r>
              <a:rPr kumimoji="0" lang="en-US" altLang="en-US" sz="1200" b="0" i="0" u="none" strike="noStrike" cap="none" normalizeH="0" baseline="0" dirty="0">
                <a:ln>
                  <a:noFill/>
                </a:ln>
                <a:solidFill>
                  <a:schemeClr val="tx1"/>
                </a:solidFill>
                <a:effectLst/>
                <a:latin typeface="Arial Unicode MS"/>
              </a:rPr>
              <a:t>bash</a:t>
            </a:r>
            <a:r>
              <a:rPr kumimoji="0" lang="en-US" altLang="en-US" sz="1200" b="0" i="0" u="none" strike="noStrike" cap="none" normalizeH="0" baseline="0" dirty="0">
                <a:ln>
                  <a:noFill/>
                </a:ln>
                <a:solidFill>
                  <a:schemeClr val="tx1"/>
                </a:solidFill>
                <a:effectLst/>
              </a:rPr>
              <a:t>), it uses </a:t>
            </a:r>
            <a:r>
              <a:rPr kumimoji="0" lang="en-US" altLang="en-US" sz="1200" b="0" i="0" u="none" strike="noStrike" cap="none" normalizeH="0" baseline="0" dirty="0">
                <a:ln>
                  <a:noFill/>
                </a:ln>
                <a:solidFill>
                  <a:schemeClr val="tx1"/>
                </a:solidFill>
                <a:effectLst/>
                <a:latin typeface="Arial Unicode MS"/>
              </a:rPr>
              <a:t>exec</a:t>
            </a:r>
            <a:r>
              <a:rPr kumimoji="0" lang="en-US" altLang="en-US" sz="1200" b="0" i="0" u="none" strike="noStrike" cap="none" normalizeH="0" baseline="0" dirty="0">
                <a:ln>
                  <a:noFill/>
                </a:ln>
                <a:solidFill>
                  <a:schemeClr val="tx1"/>
                </a:solidFill>
                <a:effectLst/>
              </a:rPr>
              <a:t> to run that command.</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Visibility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When you execute a command such as </a:t>
            </a:r>
            <a:r>
              <a:rPr kumimoji="0" lang="en-US" altLang="en-US" sz="1200" b="0" i="0" u="none" strike="noStrike" cap="none" normalizeH="0" baseline="0" dirty="0" err="1">
                <a:ln>
                  <a:noFill/>
                </a:ln>
                <a:solidFill>
                  <a:schemeClr val="tx1"/>
                </a:solidFill>
                <a:effectLst/>
                <a:latin typeface="Arial Unicode MS"/>
              </a:rPr>
              <a:t>ps</a:t>
            </a:r>
            <a:r>
              <a:rPr kumimoji="0" lang="en-US" altLang="en-US" sz="1200" b="0" i="0" u="none" strike="noStrike" cap="none" normalizeH="0" baseline="0" dirty="0">
                <a:ln>
                  <a:noFill/>
                </a:ln>
                <a:solidFill>
                  <a:schemeClr val="tx1"/>
                </a:solidFill>
                <a:effectLst/>
              </a:rPr>
              <a:t>, the process can access various kernel data structures, allowing it to see all processes running on the system, unless restricted by controls like </a:t>
            </a:r>
            <a:r>
              <a:rPr kumimoji="0" lang="en-US" altLang="en-US" sz="1200" b="0" i="0" u="none" strike="noStrike" cap="none" normalizeH="0" baseline="0" dirty="0" err="1">
                <a:ln>
                  <a:noFill/>
                </a:ln>
                <a:solidFill>
                  <a:schemeClr val="tx1"/>
                </a:solidFill>
                <a:effectLst/>
              </a:rPr>
              <a:t>cgroups</a:t>
            </a:r>
            <a:r>
              <a:rPr kumimoji="0" lang="en-US" altLang="en-US" sz="1200" b="0" i="0" u="none" strike="noStrike" cap="none" normalizeH="0" baseline="0" dirty="0">
                <a:ln>
                  <a:noFill/>
                </a:ln>
                <a:solidFill>
                  <a:schemeClr val="tx1"/>
                </a:solidFill>
                <a:effectLst/>
              </a:rPr>
              <a:t> or </a:t>
            </a:r>
            <a:r>
              <a:rPr kumimoji="0" lang="en-US" altLang="en-US" sz="1200" b="0" i="0" u="none" strike="noStrike" cap="none" normalizeH="0" baseline="0" dirty="0" err="1">
                <a:ln>
                  <a:noFill/>
                </a:ln>
                <a:solidFill>
                  <a:schemeClr val="tx1"/>
                </a:solidFill>
                <a:effectLst/>
              </a:rPr>
              <a:t>SELinux</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Isolation Mechanisms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Namespaces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The introduction of the </a:t>
            </a:r>
            <a:r>
              <a:rPr kumimoji="0" lang="en-US" altLang="en-US" sz="1200" b="0" i="0" u="none" strike="noStrike" cap="none" normalizeH="0" baseline="0" dirty="0">
                <a:ln>
                  <a:noFill/>
                </a:ln>
                <a:solidFill>
                  <a:schemeClr val="tx1"/>
                </a:solidFill>
                <a:effectLst/>
                <a:latin typeface="Arial Unicode MS"/>
              </a:rPr>
              <a:t>clone</a:t>
            </a:r>
            <a:r>
              <a:rPr kumimoji="0" lang="en-US" altLang="en-US" sz="1200" b="0" i="0" u="none" strike="noStrike" cap="none" normalizeH="0" baseline="0" dirty="0">
                <a:ln>
                  <a:noFill/>
                </a:ln>
                <a:solidFill>
                  <a:schemeClr val="tx1"/>
                </a:solidFill>
                <a:effectLst/>
              </a:rPr>
              <a:t> system call allows processes to operate within their own namespaces. This isolation means that processes inside a container can only see and interact with other processes within the same container, creating a separate execution environment.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Control Groups (</a:t>
            </a:r>
            <a:r>
              <a:rPr kumimoji="0" lang="en-US" altLang="en-US" sz="1200" b="1" i="0" u="none" strike="noStrike" cap="none" normalizeH="0" baseline="0" dirty="0" err="1">
                <a:ln>
                  <a:noFill/>
                </a:ln>
                <a:solidFill>
                  <a:schemeClr val="tx1"/>
                </a:solidFill>
                <a:effectLst/>
                <a:latin typeface="Arial" panose="020B0604020202020204" pitchFamily="34" charset="0"/>
              </a:rPr>
              <a:t>cgroups</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rPr>
              <a:t>Cgroups</a:t>
            </a:r>
            <a:r>
              <a:rPr kumimoji="0" lang="en-US" altLang="en-US" sz="1200" b="0" i="0" u="none" strike="noStrike" cap="none" normalizeH="0" baseline="0" dirty="0">
                <a:ln>
                  <a:noFill/>
                </a:ln>
                <a:solidFill>
                  <a:schemeClr val="tx1"/>
                </a:solidFill>
                <a:effectLst/>
                <a:latin typeface="Arial" panose="020B0604020202020204" pitchFamily="34" charset="0"/>
              </a:rPr>
              <a:t> are used to limit, prioritize, and isolate resource usage (like CPU, memory, etc.) for a set of processes, further enforcing boundaries.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err="1">
                <a:ln>
                  <a:noFill/>
                </a:ln>
                <a:solidFill>
                  <a:schemeClr val="tx1"/>
                </a:solidFill>
                <a:effectLst/>
                <a:latin typeface="Arial" panose="020B0604020202020204" pitchFamily="34" charset="0"/>
              </a:rPr>
              <a:t>SELinux</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err="1">
                <a:ln>
                  <a:noFill/>
                </a:ln>
                <a:solidFill>
                  <a:schemeClr val="tx1"/>
                </a:solidFill>
                <a:effectLst/>
                <a:latin typeface="Arial" panose="020B0604020202020204" pitchFamily="34" charset="0"/>
              </a:rPr>
              <a:t>SELinux</a:t>
            </a:r>
            <a:r>
              <a:rPr kumimoji="0" lang="en-US" altLang="en-US" sz="1200" b="0" i="0" u="none" strike="noStrike" cap="none" normalizeH="0" baseline="0" dirty="0">
                <a:ln>
                  <a:noFill/>
                </a:ln>
                <a:solidFill>
                  <a:schemeClr val="tx1"/>
                </a:solidFill>
                <a:effectLst/>
                <a:latin typeface="Arial" panose="020B0604020202020204" pitchFamily="34" charset="0"/>
              </a:rPr>
              <a:t> (Security-Enhanced Linux) can apply security policies to restrict how processes interact. Each process within a container is assigned a unique Multi-Category Security (MCS) label, allowing only those processes to access each other’s resources.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Seccomp</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Seccomp (Secure Computing Mode) allows for filtering system calls that a process can make. This means that only specific system calls necessary for the application’s operation are permitted, enhancing security.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Practical Application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In a containerized environment, when a process runs a command like </a:t>
            </a:r>
            <a:r>
              <a:rPr kumimoji="0" lang="en-US" altLang="en-US" sz="1200" b="0" i="0" u="none" strike="noStrike" cap="none" normalizeH="0" baseline="0" dirty="0">
                <a:ln>
                  <a:noFill/>
                </a:ln>
                <a:solidFill>
                  <a:schemeClr val="tx1"/>
                </a:solidFill>
                <a:effectLst/>
                <a:latin typeface="Arial Unicode MS"/>
              </a:rPr>
              <a:t>cat /</a:t>
            </a:r>
            <a:r>
              <a:rPr kumimoji="0" lang="en-US" altLang="en-US" sz="1200" b="0" i="0" u="none" strike="noStrike" cap="none" normalizeH="0" baseline="0" dirty="0" err="1">
                <a:ln>
                  <a:noFill/>
                </a:ln>
                <a:solidFill>
                  <a:schemeClr val="tx1"/>
                </a:solidFill>
                <a:effectLst/>
                <a:latin typeface="Arial Unicode MS"/>
              </a:rPr>
              <a:t>etc</a:t>
            </a:r>
            <a:r>
              <a:rPr kumimoji="0" lang="en-US" altLang="en-US" sz="1200" b="0" i="0" u="none" strike="noStrike" cap="none" normalizeH="0" baseline="0" dirty="0">
                <a:ln>
                  <a:noFill/>
                </a:ln>
                <a:solidFill>
                  <a:schemeClr val="tx1"/>
                </a:solidFill>
                <a:effectLst/>
                <a:latin typeface="Arial Unicode MS"/>
              </a:rPr>
              <a:t>/hosts</a:t>
            </a:r>
            <a:r>
              <a:rPr kumimoji="0" lang="en-US" altLang="en-US" sz="1200" b="0" i="0" u="none" strike="noStrike" cap="none" normalizeH="0" baseline="0" dirty="0">
                <a:ln>
                  <a:noFill/>
                </a:ln>
                <a:solidFill>
                  <a:schemeClr val="tx1"/>
                </a:solidFill>
                <a:effectLst/>
              </a:rPr>
              <a:t> or </a:t>
            </a:r>
            <a:r>
              <a:rPr kumimoji="0" lang="en-US" altLang="en-US" sz="1200" b="0" i="0" u="none" strike="noStrike" cap="none" normalizeH="0" baseline="0" dirty="0" err="1">
                <a:ln>
                  <a:noFill/>
                </a:ln>
                <a:solidFill>
                  <a:schemeClr val="tx1"/>
                </a:solidFill>
                <a:effectLst/>
                <a:latin typeface="Arial Unicode MS"/>
              </a:rPr>
              <a:t>ps</a:t>
            </a:r>
            <a:r>
              <a:rPr kumimoji="0" lang="en-US" altLang="en-US" sz="1200" b="0" i="0" u="none" strike="noStrike" cap="none" normalizeH="0" baseline="0" dirty="0">
                <a:ln>
                  <a:noFill/>
                </a:ln>
                <a:solidFill>
                  <a:schemeClr val="tx1"/>
                </a:solidFill>
                <a:effectLst/>
              </a:rPr>
              <a:t>, it will only see the processes and resources within that container due to the enforced namespaces. All processes in the container share the same PID namespace, </a:t>
            </a:r>
            <a:r>
              <a:rPr kumimoji="0" lang="en-US" altLang="en-US" sz="1200" b="0" i="0" u="none" strike="noStrike" cap="none" normalizeH="0" baseline="0" dirty="0" err="1">
                <a:ln>
                  <a:noFill/>
                </a:ln>
                <a:solidFill>
                  <a:schemeClr val="tx1"/>
                </a:solidFill>
                <a:effectLst/>
              </a:rPr>
              <a:t>cgroup</a:t>
            </a:r>
            <a:r>
              <a:rPr kumimoji="0" lang="en-US" altLang="en-US" sz="1200" b="0" i="0" u="none" strike="noStrike" cap="none" normalizeH="0" baseline="0" dirty="0">
                <a:ln>
                  <a:noFill/>
                </a:ln>
                <a:solidFill>
                  <a:schemeClr val="tx1"/>
                </a:solidFill>
                <a:effectLst/>
              </a:rPr>
              <a:t>, and MCS label, ensuring they can only interact with each other.</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11EF1F4-D1F9-5D5D-8138-7832F507E22D}"/>
              </a:ext>
            </a:extLst>
          </p:cNvPr>
          <p:cNvPicPr>
            <a:picLocks noChangeAspect="1"/>
          </p:cNvPicPr>
          <p:nvPr/>
        </p:nvPicPr>
        <p:blipFill>
          <a:blip r:embed="rId2"/>
          <a:stretch>
            <a:fillRect/>
          </a:stretch>
        </p:blipFill>
        <p:spPr>
          <a:xfrm>
            <a:off x="0" y="0"/>
            <a:ext cx="6637595" cy="2362405"/>
          </a:xfrm>
          <a:prstGeom prst="rect">
            <a:avLst/>
          </a:prstGeom>
        </p:spPr>
      </p:pic>
    </p:spTree>
    <p:extLst>
      <p:ext uri="{BB962C8B-B14F-4D97-AF65-F5344CB8AC3E}">
        <p14:creationId xmlns:p14="http://schemas.microsoft.com/office/powerpoint/2010/main" val="3627671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3D8E5D-2F43-2B8E-275E-7336AA607A96}"/>
              </a:ext>
            </a:extLst>
          </p:cNvPr>
          <p:cNvSpPr>
            <a:spLocks noChangeArrowheads="1"/>
          </p:cNvSpPr>
          <p:nvPr/>
        </p:nvSpPr>
        <p:spPr bwMode="auto">
          <a:xfrm>
            <a:off x="106681" y="109240"/>
            <a:ext cx="6751319" cy="8925520"/>
          </a:xfrm>
          <a:prstGeom prst="rect">
            <a:avLst/>
          </a:prstGeom>
          <a:solidFill>
            <a:schemeClr val="accent5">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Understanding Namespaces in Containerization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Namespaces are critical for isolating processes in containerized environments, allowing each container to have its own view of the system. Here’s a deeper look into the various types of namespaces and their functions:</a:t>
            </a:r>
            <a:endPar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Types of Namespaces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Process ID (PID)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Isolates process IDs, so processes within a container see only their own PIDs, not those of other containers or the host.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User ID (UID)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for different user IDs within containers, enhancing security by enabling non-root user execution within the container.</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Network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Provides isolated networking, giving each container its own network interfaces, IP addresses, and routing tables, preventing interference with other containers or the host.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Mount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container can have its own filesystem view, only accessing files and directories that are explicitly mounted for it. This is essential for security and resource management.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IPC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Isolates inter-process communication resources, so containers can communicate with their own processes without affecting others.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UTS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containers to have their own hostname and domain name, enabling isolation at the networking level.</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Time Namespace</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Provides a separate notion of time, allowing containers to have their own time settings.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Creating and Using Namespaces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Clone System Call</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When starting a container, the clone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syscall</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used to create these namespaces. This </a:t>
            </a:r>
            <a:r>
              <a:rPr kumimoji="0" lang="en-US" altLang="en-US" sz="1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syscall</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allows for specifying which namespaces to use, effectively defining the isolated environment for the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Virtual View</a:t>
            </a: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Each namespace provides a "virtual view" of the system, enabling containers to operate independently and securely. Processes within a namespace cannot see or interact with resources in other namespaces unless explicitly shared.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6161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C72D4B-A400-3DCB-FC84-C0A3906BA2B5}"/>
              </a:ext>
            </a:extLst>
          </p:cNvPr>
          <p:cNvPicPr>
            <a:picLocks noChangeAspect="1"/>
          </p:cNvPicPr>
          <p:nvPr/>
        </p:nvPicPr>
        <p:blipFill>
          <a:blip r:embed="rId2"/>
          <a:srcRect t="10078"/>
          <a:stretch/>
        </p:blipFill>
        <p:spPr>
          <a:xfrm>
            <a:off x="78548" y="0"/>
            <a:ext cx="6563912" cy="4079537"/>
          </a:xfrm>
          <a:prstGeom prst="rect">
            <a:avLst/>
          </a:prstGeom>
        </p:spPr>
      </p:pic>
      <p:sp>
        <p:nvSpPr>
          <p:cNvPr id="5" name="TextBox 4">
            <a:extLst>
              <a:ext uri="{FF2B5EF4-FFF2-40B4-BE49-F238E27FC236}">
                <a16:creationId xmlns:a16="http://schemas.microsoft.com/office/drawing/2014/main" id="{067245F5-A6A2-10E1-945A-93B933756EEF}"/>
              </a:ext>
            </a:extLst>
          </p:cNvPr>
          <p:cNvSpPr txBox="1"/>
          <p:nvPr/>
        </p:nvSpPr>
        <p:spPr>
          <a:xfrm>
            <a:off x="78548" y="4572000"/>
            <a:ext cx="6406816" cy="4616648"/>
          </a:xfrm>
          <a:prstGeom prst="rect">
            <a:avLst/>
          </a:prstGeom>
          <a:solidFill>
            <a:schemeClr val="accent3">
              <a:lumMod val="20000"/>
              <a:lumOff val="80000"/>
            </a:schemeClr>
          </a:solidFill>
        </p:spPr>
        <p:txBody>
          <a:bodyPr wrap="square">
            <a:spAutoFit/>
          </a:bodyPr>
          <a:lstStyle/>
          <a:p>
            <a:r>
              <a:rPr lang="en-US" sz="1400" dirty="0">
                <a:latin typeface="Arial" panose="020B0604020202020204" pitchFamily="34" charset="0"/>
                <a:cs typeface="Arial" panose="020B0604020202020204" pitchFamily="34" charset="0"/>
              </a:rPr>
              <a:t>The application definition in Kubernetes and OpenShift describes how applications should be built, deployed, and interact with various resources. It utilizes various objects that represent real-world components like container hosts, registries, and load balancers, making it easier to understand.</a:t>
            </a:r>
          </a:p>
          <a:p>
            <a:r>
              <a:rPr lang="en-US" sz="1400" dirty="0">
                <a:latin typeface="Arial" panose="020B0604020202020204" pitchFamily="34" charset="0"/>
                <a:cs typeface="Arial" panose="020B0604020202020204" pitchFamily="34" charset="0"/>
              </a:rPr>
              <a:t>Kubernetes can be complex initially, but by mapping familiar concepts to its objects, the learning curve can be mitigated. At the core of application definition are the </a:t>
            </a:r>
            <a:r>
              <a:rPr lang="en-US" sz="1400" b="1" dirty="0" err="1">
                <a:latin typeface="Arial" panose="020B0604020202020204" pitchFamily="34" charset="0"/>
                <a:cs typeface="Arial" panose="020B0604020202020204" pitchFamily="34" charset="0"/>
              </a:rPr>
              <a:t>BuildConfig</a:t>
            </a:r>
            <a:r>
              <a:rPr lang="en-US" sz="1400" dirty="0">
                <a:latin typeface="Arial" panose="020B0604020202020204" pitchFamily="34" charset="0"/>
                <a:cs typeface="Arial" panose="020B0604020202020204" pitchFamily="34" charset="0"/>
              </a:rPr>
              <a:t> and </a:t>
            </a:r>
            <a:r>
              <a:rPr lang="en-US" sz="1400" b="1" dirty="0" err="1">
                <a:latin typeface="Arial" panose="020B0604020202020204" pitchFamily="34" charset="0"/>
                <a:cs typeface="Arial" panose="020B0604020202020204" pitchFamily="34" charset="0"/>
              </a:rPr>
              <a:t>DeploymentConfig</a:t>
            </a:r>
            <a:r>
              <a:rPr lang="en-US" sz="1400" dirty="0">
                <a:latin typeface="Arial" panose="020B0604020202020204" pitchFamily="34" charset="0"/>
                <a:cs typeface="Arial" panose="020B0604020202020204" pitchFamily="34" charset="0"/>
              </a:rPr>
              <a:t> objects.</a:t>
            </a:r>
          </a:p>
          <a:p>
            <a:pPr>
              <a:buFont typeface="+mj-lt"/>
              <a:buAutoNum type="arabicPeriod"/>
            </a:pPr>
            <a:r>
              <a:rPr lang="en-US" sz="1400" b="1" dirty="0" err="1">
                <a:latin typeface="Arial" panose="020B0604020202020204" pitchFamily="34" charset="0"/>
                <a:cs typeface="Arial" panose="020B0604020202020204" pitchFamily="34" charset="0"/>
              </a:rPr>
              <a:t>BuildConfig</a:t>
            </a:r>
            <a:r>
              <a:rPr lang="en-US" sz="1400" dirty="0">
                <a:latin typeface="Arial" panose="020B0604020202020204" pitchFamily="34" charset="0"/>
                <a:cs typeface="Arial" panose="020B0604020202020204" pitchFamily="34" charset="0"/>
              </a:rPr>
              <a:t>: This object defines how builds are initiated. When a build is triggered, it generates an image, which is then stored in a registry. The image stream represents these images and can trigger further automation, like cascading builds for dependencies.</a:t>
            </a:r>
          </a:p>
          <a:p>
            <a:pPr>
              <a:buFont typeface="+mj-lt"/>
              <a:buAutoNum type="arabicPeriod"/>
            </a:pPr>
            <a:r>
              <a:rPr lang="en-US" sz="1400" b="1" dirty="0" err="1">
                <a:latin typeface="Arial" panose="020B0604020202020204" pitchFamily="34" charset="0"/>
                <a:cs typeface="Arial" panose="020B0604020202020204" pitchFamily="34" charset="0"/>
              </a:rPr>
              <a:t>DeploymentConfig</a:t>
            </a:r>
            <a:r>
              <a:rPr lang="en-US" sz="1400" dirty="0">
                <a:latin typeface="Arial" panose="020B0604020202020204" pitchFamily="34" charset="0"/>
                <a:cs typeface="Arial" panose="020B0604020202020204" pitchFamily="34" charset="0"/>
              </a:rPr>
              <a:t>: Once the images are ready, the </a:t>
            </a:r>
            <a:r>
              <a:rPr lang="en-US" sz="1400" dirty="0" err="1">
                <a:latin typeface="Arial" panose="020B0604020202020204" pitchFamily="34" charset="0"/>
                <a:cs typeface="Arial" panose="020B0604020202020204" pitchFamily="34" charset="0"/>
              </a:rPr>
              <a:t>DeploymentConfig</a:t>
            </a:r>
            <a:r>
              <a:rPr lang="en-US" sz="1400" dirty="0">
                <a:latin typeface="Arial" panose="020B0604020202020204" pitchFamily="34" charset="0"/>
                <a:cs typeface="Arial" panose="020B0604020202020204" pitchFamily="34" charset="0"/>
              </a:rPr>
              <a:t> handles the deployment of these images into pods, which run the applications. It allows for complex deployment patterns, enabling sophisticated upgrade processes, such as coordinating the update of a database and web server.</a:t>
            </a:r>
          </a:p>
          <a:p>
            <a:r>
              <a:rPr lang="en-US" sz="1400" dirty="0">
                <a:latin typeface="Arial" panose="020B0604020202020204" pitchFamily="34" charset="0"/>
                <a:cs typeface="Arial" panose="020B0604020202020204" pitchFamily="34" charset="0"/>
              </a:rPr>
              <a:t>Additionally, the application definition can include persistent storage specifications and service configurations for internal and external access. This standardized object model allows for easy portability between environments, enabling consistent deployment from development to production.</a:t>
            </a:r>
          </a:p>
          <a:p>
            <a:r>
              <a:rPr lang="en-US" sz="1400" dirty="0">
                <a:latin typeface="Arial" panose="020B0604020202020204" pitchFamily="34" charset="0"/>
                <a:cs typeface="Arial" panose="020B0604020202020204" pitchFamily="34" charset="0"/>
              </a:rPr>
              <a:t>Overall, this structured approach provides an elegant way to manage complex applications in a Kubernetes environment.</a:t>
            </a:r>
          </a:p>
        </p:txBody>
      </p:sp>
    </p:spTree>
    <p:extLst>
      <p:ext uri="{BB962C8B-B14F-4D97-AF65-F5344CB8AC3E}">
        <p14:creationId xmlns:p14="http://schemas.microsoft.com/office/powerpoint/2010/main" val="2486920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F5EAC-DA7C-A6D2-1F18-0F34174DC921}"/>
              </a:ext>
            </a:extLst>
          </p:cNvPr>
          <p:cNvPicPr>
            <a:picLocks noChangeAspect="1"/>
          </p:cNvPicPr>
          <p:nvPr/>
        </p:nvPicPr>
        <p:blipFill>
          <a:blip r:embed="rId2"/>
          <a:stretch>
            <a:fillRect/>
          </a:stretch>
        </p:blipFill>
        <p:spPr>
          <a:xfrm>
            <a:off x="370259" y="192506"/>
            <a:ext cx="4116764" cy="2906601"/>
          </a:xfrm>
          <a:prstGeom prst="rect">
            <a:avLst/>
          </a:prstGeom>
        </p:spPr>
      </p:pic>
      <p:pic>
        <p:nvPicPr>
          <p:cNvPr id="8" name="Picture 7">
            <a:extLst>
              <a:ext uri="{FF2B5EF4-FFF2-40B4-BE49-F238E27FC236}">
                <a16:creationId xmlns:a16="http://schemas.microsoft.com/office/drawing/2014/main" id="{48205B6A-4F44-2169-0665-2CEA2B12D97A}"/>
              </a:ext>
            </a:extLst>
          </p:cNvPr>
          <p:cNvPicPr>
            <a:picLocks noChangeAspect="1"/>
          </p:cNvPicPr>
          <p:nvPr/>
        </p:nvPicPr>
        <p:blipFill>
          <a:blip r:embed="rId3"/>
          <a:stretch>
            <a:fillRect/>
          </a:stretch>
        </p:blipFill>
        <p:spPr>
          <a:xfrm>
            <a:off x="2769391" y="3616288"/>
            <a:ext cx="3435263" cy="2345140"/>
          </a:xfrm>
          <a:prstGeom prst="rect">
            <a:avLst/>
          </a:prstGeom>
        </p:spPr>
      </p:pic>
    </p:spTree>
    <p:extLst>
      <p:ext uri="{BB962C8B-B14F-4D97-AF65-F5344CB8AC3E}">
        <p14:creationId xmlns:p14="http://schemas.microsoft.com/office/powerpoint/2010/main" val="349248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50B6C2-5026-6744-B263-D9F2AD50AFEB}"/>
              </a:ext>
            </a:extLst>
          </p:cNvPr>
          <p:cNvPicPr>
            <a:picLocks noChangeAspect="1"/>
          </p:cNvPicPr>
          <p:nvPr/>
        </p:nvPicPr>
        <p:blipFill>
          <a:blip r:embed="rId2"/>
          <a:stretch>
            <a:fillRect/>
          </a:stretch>
        </p:blipFill>
        <p:spPr>
          <a:xfrm>
            <a:off x="264694" y="480742"/>
            <a:ext cx="6216206" cy="2876069"/>
          </a:xfrm>
          <a:prstGeom prst="rect">
            <a:avLst/>
          </a:prstGeom>
        </p:spPr>
      </p:pic>
      <p:pic>
        <p:nvPicPr>
          <p:cNvPr id="8" name="Picture 7">
            <a:extLst>
              <a:ext uri="{FF2B5EF4-FFF2-40B4-BE49-F238E27FC236}">
                <a16:creationId xmlns:a16="http://schemas.microsoft.com/office/drawing/2014/main" id="{3B08A435-59C2-4A75-75C2-49560A223699}"/>
              </a:ext>
            </a:extLst>
          </p:cNvPr>
          <p:cNvPicPr>
            <a:picLocks noChangeAspect="1"/>
          </p:cNvPicPr>
          <p:nvPr/>
        </p:nvPicPr>
        <p:blipFill>
          <a:blip r:embed="rId3"/>
          <a:stretch>
            <a:fillRect/>
          </a:stretch>
        </p:blipFill>
        <p:spPr>
          <a:xfrm>
            <a:off x="327391" y="4021008"/>
            <a:ext cx="3101609" cy="1958510"/>
          </a:xfrm>
          <a:prstGeom prst="rect">
            <a:avLst/>
          </a:prstGeom>
        </p:spPr>
      </p:pic>
    </p:spTree>
    <p:extLst>
      <p:ext uri="{BB962C8B-B14F-4D97-AF65-F5344CB8AC3E}">
        <p14:creationId xmlns:p14="http://schemas.microsoft.com/office/powerpoint/2010/main" val="292413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5F81B15D-4A8B-30C1-1026-ACB51E38C748}"/>
              </a:ext>
            </a:extLst>
          </p:cNvPr>
          <p:cNvSpPr txBox="1"/>
          <p:nvPr/>
        </p:nvSpPr>
        <p:spPr>
          <a:xfrm>
            <a:off x="150471" y="405113"/>
            <a:ext cx="6557058" cy="5355312"/>
          </a:xfrm>
          <a:prstGeom prst="rect">
            <a:avLst/>
          </a:prstGeom>
          <a:noFill/>
        </p:spPr>
        <p:txBody>
          <a:bodyPr wrap="square">
            <a:spAutoFit/>
          </a:bodyPr>
          <a:lstStyle/>
          <a:p>
            <a:r>
              <a:rPr lang="en-US" dirty="0"/>
              <a:t>Key concepts include:</a:t>
            </a:r>
          </a:p>
          <a:p>
            <a:pPr>
              <a:buFont typeface="+mj-lt"/>
              <a:buAutoNum type="arabicPeriod"/>
            </a:pPr>
            <a:r>
              <a:rPr lang="en-US" b="1" dirty="0"/>
              <a:t>Containerization Basics</a:t>
            </a:r>
            <a:r>
              <a:rPr lang="en-US" dirty="0"/>
              <a:t>: Containers are simply Linux processes utilizing kernel features like namespaces, </a:t>
            </a:r>
            <a:r>
              <a:rPr lang="en-US" dirty="0" err="1"/>
              <a:t>cgroups</a:t>
            </a:r>
            <a:r>
              <a:rPr lang="en-US" dirty="0"/>
              <a:t>, and </a:t>
            </a:r>
            <a:r>
              <a:rPr lang="en-US" dirty="0" err="1"/>
              <a:t>SELinux</a:t>
            </a:r>
            <a:r>
              <a:rPr lang="en-US" dirty="0"/>
              <a:t> for isolation and resource management. They function like regular processes but are created through specialized libraries.</a:t>
            </a:r>
          </a:p>
          <a:p>
            <a:pPr>
              <a:buFont typeface="+mj-lt"/>
              <a:buAutoNum type="arabicPeriod"/>
            </a:pPr>
            <a:r>
              <a:rPr lang="en-US" b="1" dirty="0"/>
              <a:t>Docker's Contributions</a:t>
            </a:r>
            <a:r>
              <a:rPr lang="en-US" dirty="0"/>
              <a:t>: Docker introduced a user-friendly daemon and a simple API for managing containers, along with the concept of container images standardized by the Open Container Initiative (OCI).</a:t>
            </a:r>
          </a:p>
          <a:p>
            <a:pPr>
              <a:buFont typeface="+mj-lt"/>
              <a:buAutoNum type="arabicPeriod"/>
            </a:pPr>
            <a:r>
              <a:rPr lang="en-US" b="1" dirty="0"/>
              <a:t>Orchestration</a:t>
            </a:r>
            <a:r>
              <a:rPr lang="en-US" dirty="0"/>
              <a:t>: Tools like OpenShift and Kubernetes operate at a higher level, coordinating multiple nodes and managing workloads while still interacting with the Docker ecosystem.</a:t>
            </a:r>
          </a:p>
          <a:p>
            <a:pPr>
              <a:buFont typeface="+mj-lt"/>
              <a:buAutoNum type="arabicPeriod"/>
            </a:pPr>
            <a:r>
              <a:rPr lang="en-US" b="1" dirty="0"/>
              <a:t>User Interaction</a:t>
            </a:r>
            <a:r>
              <a:rPr lang="en-US" dirty="0"/>
              <a:t>: Users can interface with the system through a load balancer or directly with the Docker daemon for troubleshooting.</a:t>
            </a:r>
          </a:p>
          <a:p>
            <a:pPr>
              <a:buFont typeface="+mj-lt"/>
              <a:buAutoNum type="arabicPeriod"/>
            </a:pPr>
            <a:r>
              <a:rPr lang="en-US" b="1" dirty="0"/>
              <a:t>Community Landscape</a:t>
            </a:r>
            <a:r>
              <a:rPr lang="en-US" dirty="0"/>
              <a:t>: Understanding the relationships between various projects like Kubernetes, OpenShift, and OCI is crucial. These collaborations help create a standardized environment for container management.</a:t>
            </a:r>
          </a:p>
        </p:txBody>
      </p:sp>
    </p:spTree>
    <p:extLst>
      <p:ext uri="{BB962C8B-B14F-4D97-AF65-F5344CB8AC3E}">
        <p14:creationId xmlns:p14="http://schemas.microsoft.com/office/powerpoint/2010/main" val="3676702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810F0A9-5D7A-0DA8-DAEB-4EAFC8881378}"/>
              </a:ext>
            </a:extLst>
          </p:cNvPr>
          <p:cNvPicPr>
            <a:picLocks noChangeAspect="1"/>
          </p:cNvPicPr>
          <p:nvPr/>
        </p:nvPicPr>
        <p:blipFill>
          <a:blip r:embed="rId2"/>
          <a:stretch>
            <a:fillRect/>
          </a:stretch>
        </p:blipFill>
        <p:spPr>
          <a:xfrm>
            <a:off x="171926" y="4884420"/>
            <a:ext cx="3209260" cy="2141758"/>
          </a:xfrm>
          <a:prstGeom prst="rect">
            <a:avLst/>
          </a:prstGeom>
        </p:spPr>
      </p:pic>
      <p:pic>
        <p:nvPicPr>
          <p:cNvPr id="7" name="Picture 6">
            <a:extLst>
              <a:ext uri="{FF2B5EF4-FFF2-40B4-BE49-F238E27FC236}">
                <a16:creationId xmlns:a16="http://schemas.microsoft.com/office/drawing/2014/main" id="{A3296E15-24BD-B4D6-CBB3-D541D0F71458}"/>
              </a:ext>
            </a:extLst>
          </p:cNvPr>
          <p:cNvPicPr>
            <a:picLocks noChangeAspect="1"/>
          </p:cNvPicPr>
          <p:nvPr/>
        </p:nvPicPr>
        <p:blipFill>
          <a:blip r:embed="rId3"/>
          <a:stretch>
            <a:fillRect/>
          </a:stretch>
        </p:blipFill>
        <p:spPr>
          <a:xfrm>
            <a:off x="187954" y="273934"/>
            <a:ext cx="6386465" cy="4443296"/>
          </a:xfrm>
          <a:prstGeom prst="rect">
            <a:avLst/>
          </a:prstGeom>
        </p:spPr>
      </p:pic>
      <p:sp>
        <p:nvSpPr>
          <p:cNvPr id="8" name="TextBox 7">
            <a:extLst>
              <a:ext uri="{FF2B5EF4-FFF2-40B4-BE49-F238E27FC236}">
                <a16:creationId xmlns:a16="http://schemas.microsoft.com/office/drawing/2014/main" id="{BB0A91B9-74C2-7E92-31EC-1BF7E3EC9ED4}"/>
              </a:ext>
            </a:extLst>
          </p:cNvPr>
          <p:cNvSpPr txBox="1"/>
          <p:nvPr/>
        </p:nvSpPr>
        <p:spPr>
          <a:xfrm>
            <a:off x="3647440" y="4884420"/>
            <a:ext cx="2804160" cy="3139321"/>
          </a:xfrm>
          <a:prstGeom prst="rect">
            <a:avLst/>
          </a:prstGeom>
          <a:noFill/>
        </p:spPr>
        <p:txBody>
          <a:bodyPr wrap="square" rtlCol="0">
            <a:spAutoFit/>
          </a:bodyPr>
          <a:lstStyle/>
          <a:p>
            <a:r>
              <a:rPr lang="en-IN" dirty="0"/>
              <a:t>From traditional uses normal Linux we can create LXC which is separate jail kind</a:t>
            </a:r>
          </a:p>
          <a:p>
            <a:r>
              <a:rPr lang="en-IN" dirty="0"/>
              <a:t>One </a:t>
            </a:r>
            <a:r>
              <a:rPr lang="en-IN" dirty="0" err="1"/>
              <a:t>lxc</a:t>
            </a:r>
            <a:r>
              <a:rPr lang="en-IN" dirty="0"/>
              <a:t> cant talk to other </a:t>
            </a:r>
            <a:r>
              <a:rPr lang="en-IN" dirty="0" err="1"/>
              <a:t>lxc</a:t>
            </a:r>
            <a:r>
              <a:rPr lang="en-IN" dirty="0"/>
              <a:t> </a:t>
            </a:r>
          </a:p>
          <a:p>
            <a:r>
              <a:rPr lang="en-IN" dirty="0"/>
              <a:t>Here kernel has namespace(resources </a:t>
            </a:r>
            <a:r>
              <a:rPr lang="en-IN" dirty="0" err="1"/>
              <a:t>processess</a:t>
            </a:r>
            <a:r>
              <a:rPr lang="en-IN" dirty="0"/>
              <a:t>) and </a:t>
            </a:r>
            <a:r>
              <a:rPr lang="en-IN" dirty="0" err="1"/>
              <a:t>cgroup</a:t>
            </a:r>
            <a:r>
              <a:rPr lang="en-IN" dirty="0"/>
              <a:t> </a:t>
            </a:r>
          </a:p>
          <a:p>
            <a:endParaRPr lang="en-IN" dirty="0"/>
          </a:p>
          <a:p>
            <a:endParaRPr lang="en-IN" dirty="0"/>
          </a:p>
        </p:txBody>
      </p:sp>
    </p:spTree>
    <p:extLst>
      <p:ext uri="{BB962C8B-B14F-4D97-AF65-F5344CB8AC3E}">
        <p14:creationId xmlns:p14="http://schemas.microsoft.com/office/powerpoint/2010/main" val="188288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825DB1A-5038-1496-58B5-754B1044EA97}"/>
              </a:ext>
            </a:extLst>
          </p:cNvPr>
          <p:cNvPicPr>
            <a:picLocks noChangeAspect="1"/>
          </p:cNvPicPr>
          <p:nvPr/>
        </p:nvPicPr>
        <p:blipFill>
          <a:blip r:embed="rId2"/>
          <a:stretch>
            <a:fillRect/>
          </a:stretch>
        </p:blipFill>
        <p:spPr>
          <a:xfrm>
            <a:off x="0" y="77596"/>
            <a:ext cx="6858000" cy="3722244"/>
          </a:xfrm>
          <a:prstGeom prst="rect">
            <a:avLst/>
          </a:prstGeom>
        </p:spPr>
      </p:pic>
      <p:sp>
        <p:nvSpPr>
          <p:cNvPr id="4" name="TextBox 3">
            <a:extLst>
              <a:ext uri="{FF2B5EF4-FFF2-40B4-BE49-F238E27FC236}">
                <a16:creationId xmlns:a16="http://schemas.microsoft.com/office/drawing/2014/main" id="{93233793-E480-838A-A20F-7C0469B3AF68}"/>
              </a:ext>
            </a:extLst>
          </p:cNvPr>
          <p:cNvSpPr txBox="1"/>
          <p:nvPr/>
        </p:nvSpPr>
        <p:spPr>
          <a:xfrm>
            <a:off x="71120" y="508000"/>
            <a:ext cx="1274708" cy="369332"/>
          </a:xfrm>
          <a:prstGeom prst="rect">
            <a:avLst/>
          </a:prstGeom>
          <a:noFill/>
        </p:spPr>
        <p:txBody>
          <a:bodyPr wrap="none" rtlCol="0">
            <a:spAutoFit/>
          </a:bodyPr>
          <a:lstStyle/>
          <a:p>
            <a:r>
              <a:rPr lang="en-IN" dirty="0"/>
              <a:t>Single host </a:t>
            </a:r>
          </a:p>
        </p:txBody>
      </p:sp>
      <p:sp>
        <p:nvSpPr>
          <p:cNvPr id="6" name="TextBox 5">
            <a:extLst>
              <a:ext uri="{FF2B5EF4-FFF2-40B4-BE49-F238E27FC236}">
                <a16:creationId xmlns:a16="http://schemas.microsoft.com/office/drawing/2014/main" id="{1E3674C9-1D86-BBD7-ED36-156C783552DE}"/>
              </a:ext>
            </a:extLst>
          </p:cNvPr>
          <p:cNvSpPr txBox="1"/>
          <p:nvPr/>
        </p:nvSpPr>
        <p:spPr>
          <a:xfrm>
            <a:off x="1076960" y="3799840"/>
            <a:ext cx="184731" cy="369332"/>
          </a:xfrm>
          <a:prstGeom prst="rect">
            <a:avLst/>
          </a:prstGeom>
          <a:noFill/>
        </p:spPr>
        <p:txBody>
          <a:bodyPr wrap="none" rtlCol="0">
            <a:spAutoFit/>
          </a:bodyPr>
          <a:lstStyle/>
          <a:p>
            <a:endParaRPr lang="en-IN" dirty="0"/>
          </a:p>
        </p:txBody>
      </p:sp>
      <p:sp>
        <p:nvSpPr>
          <p:cNvPr id="10" name="Rectangle 9">
            <a:extLst>
              <a:ext uri="{FF2B5EF4-FFF2-40B4-BE49-F238E27FC236}">
                <a16:creationId xmlns:a16="http://schemas.microsoft.com/office/drawing/2014/main" id="{E5D6DE83-DE66-D7D8-EFEE-7785C6090718}"/>
              </a:ext>
            </a:extLst>
          </p:cNvPr>
          <p:cNvSpPr/>
          <p:nvPr/>
        </p:nvSpPr>
        <p:spPr>
          <a:xfrm>
            <a:off x="71120" y="6448926"/>
            <a:ext cx="6593184" cy="2503876"/>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Docker Daemon</a:t>
            </a:r>
            <a:r>
              <a:rPr kumimoji="0" lang="en-US" altLang="en-US" sz="1400" b="0" i="0" u="none" strike="noStrike" cap="none" normalizeH="0" baseline="0" dirty="0">
                <a:ln>
                  <a:noFill/>
                </a:ln>
                <a:solidFill>
                  <a:schemeClr val="tx1"/>
                </a:solidFill>
                <a:effectLst/>
                <a:latin typeface="Arial" panose="020B0604020202020204" pitchFamily="34" charset="0"/>
              </a:rPr>
              <a:t>: The daemon simplifies the process of launching containers and supports the use of container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OCI Image Format</a:t>
            </a:r>
            <a:r>
              <a:rPr kumimoji="0" lang="en-US" altLang="en-US" sz="1400" b="0" i="0" u="none" strike="noStrike" cap="none" normalizeH="0" baseline="0" dirty="0">
                <a:ln>
                  <a:noFill/>
                </a:ln>
                <a:solidFill>
                  <a:schemeClr val="tx1"/>
                </a:solidFill>
                <a:effectLst/>
                <a:latin typeface="Arial" panose="020B0604020202020204" pitchFamily="34" charset="0"/>
              </a:rPr>
              <a:t>: Docker's introduction of container images led to the development of the Open Container Initiative (OCI) image format, providing a standardized, industry-neutral format for container images. This enables interoperability among various software and registries.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Architecture</a:t>
            </a:r>
            <a:r>
              <a:rPr kumimoji="0" lang="en-US" altLang="en-US" sz="1400" b="0" i="0" u="none" strike="noStrike" cap="none" normalizeH="0" baseline="0" dirty="0">
                <a:ln>
                  <a:noFill/>
                </a:ln>
                <a:solidFill>
                  <a:schemeClr val="tx1"/>
                </a:solidFill>
                <a:effectLst/>
                <a:latin typeface="Arial" panose="020B0604020202020204" pitchFamily="34" charset="0"/>
              </a:rPr>
              <a:t>: The Docker daemon initiates container processes through libraries that interact with the kernel, using features like namespaces and </a:t>
            </a:r>
            <a:r>
              <a:rPr kumimoji="0" lang="en-US" altLang="en-US" sz="1400" b="0" i="0" u="none" strike="noStrike" cap="none" normalizeH="0" baseline="0" dirty="0" err="1">
                <a:ln>
                  <a:noFill/>
                </a:ln>
                <a:solidFill>
                  <a:schemeClr val="tx1"/>
                </a:solidFill>
                <a:effectLst/>
                <a:latin typeface="Arial" panose="020B0604020202020204" pitchFamily="34" charset="0"/>
              </a:rPr>
              <a:t>SELinux</a:t>
            </a:r>
            <a:r>
              <a:rPr kumimoji="0" lang="en-US" altLang="en-US" sz="1400" b="0" i="0" u="none" strike="noStrike" cap="none" normalizeH="0" baseline="0" dirty="0">
                <a:ln>
                  <a:noFill/>
                </a:ln>
                <a:solidFill>
                  <a:schemeClr val="tx1"/>
                </a:solidFill>
                <a:effectLst/>
                <a:latin typeface="Arial" panose="020B0604020202020204" pitchFamily="34" charset="0"/>
              </a:rPr>
              <a:t> for isolation. Within each container, there is a virtual view of the Linux mounts, with the container image serving as the root filesystem.</a:t>
            </a:r>
          </a:p>
          <a:p>
            <a:pPr algn="ctr"/>
            <a:endParaRPr lang="en-IN" sz="1400" dirty="0"/>
          </a:p>
        </p:txBody>
      </p:sp>
      <p:sp>
        <p:nvSpPr>
          <p:cNvPr id="13" name="TextBox 12">
            <a:extLst>
              <a:ext uri="{FF2B5EF4-FFF2-40B4-BE49-F238E27FC236}">
                <a16:creationId xmlns:a16="http://schemas.microsoft.com/office/drawing/2014/main" id="{001D9BCA-C849-CFED-86E3-4E2C58130BAA}"/>
              </a:ext>
            </a:extLst>
          </p:cNvPr>
          <p:cNvSpPr txBox="1"/>
          <p:nvPr/>
        </p:nvSpPr>
        <p:spPr>
          <a:xfrm>
            <a:off x="204535" y="3984506"/>
            <a:ext cx="4319337" cy="646331"/>
          </a:xfrm>
          <a:prstGeom prst="rect">
            <a:avLst/>
          </a:prstGeom>
          <a:noFill/>
        </p:spPr>
        <p:txBody>
          <a:bodyPr wrap="square" rtlCol="0">
            <a:spAutoFit/>
          </a:bodyPr>
          <a:lstStyle/>
          <a:p>
            <a:r>
              <a:rPr lang="en-IN" dirty="0"/>
              <a:t>Use can login into container using </a:t>
            </a:r>
            <a:r>
              <a:rPr lang="en-IN" dirty="0" err="1"/>
              <a:t>dockerd</a:t>
            </a:r>
            <a:r>
              <a:rPr lang="en-IN" dirty="0"/>
              <a:t> which it speaks with </a:t>
            </a:r>
            <a:r>
              <a:rPr lang="en-IN" dirty="0" err="1"/>
              <a:t>kernal</a:t>
            </a:r>
            <a:r>
              <a:rPr lang="en-IN" dirty="0"/>
              <a:t> as </a:t>
            </a:r>
            <a:r>
              <a:rPr lang="en-IN" dirty="0" err="1"/>
              <a:t>api</a:t>
            </a:r>
            <a:r>
              <a:rPr lang="en-IN" dirty="0"/>
              <a:t> </a:t>
            </a:r>
          </a:p>
        </p:txBody>
      </p:sp>
    </p:spTree>
    <p:extLst>
      <p:ext uri="{BB962C8B-B14F-4D97-AF65-F5344CB8AC3E}">
        <p14:creationId xmlns:p14="http://schemas.microsoft.com/office/powerpoint/2010/main" val="8199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8A723A-DDE8-945E-9B1D-8DEEB101D5AB}"/>
              </a:ext>
            </a:extLst>
          </p:cNvPr>
          <p:cNvPicPr>
            <a:picLocks noChangeAspect="1"/>
          </p:cNvPicPr>
          <p:nvPr/>
        </p:nvPicPr>
        <p:blipFill>
          <a:blip r:embed="rId2"/>
          <a:stretch>
            <a:fillRect/>
          </a:stretch>
        </p:blipFill>
        <p:spPr>
          <a:xfrm>
            <a:off x="0" y="0"/>
            <a:ext cx="6858000" cy="3439583"/>
          </a:xfrm>
          <a:prstGeom prst="rect">
            <a:avLst/>
          </a:prstGeom>
        </p:spPr>
      </p:pic>
      <p:sp>
        <p:nvSpPr>
          <p:cNvPr id="4" name="Rectangle 1">
            <a:extLst>
              <a:ext uri="{FF2B5EF4-FFF2-40B4-BE49-F238E27FC236}">
                <a16:creationId xmlns:a16="http://schemas.microsoft.com/office/drawing/2014/main" id="{A8F88467-ADBE-B8A3-60E2-FBCA808D529E}"/>
              </a:ext>
            </a:extLst>
          </p:cNvPr>
          <p:cNvSpPr>
            <a:spLocks noChangeArrowheads="1"/>
          </p:cNvSpPr>
          <p:nvPr/>
        </p:nvSpPr>
        <p:spPr bwMode="auto">
          <a:xfrm>
            <a:off x="0" y="3684622"/>
            <a:ext cx="6106160" cy="360098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Key points include: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Architecture Overview</a:t>
            </a:r>
            <a:r>
              <a:rPr kumimoji="0" lang="en-US" altLang="en-US" sz="1200" b="0" i="0" u="none" strike="noStrike" cap="none" normalizeH="0" baseline="0" dirty="0">
                <a:ln>
                  <a:noFill/>
                </a:ln>
                <a:solidFill>
                  <a:schemeClr val="tx1"/>
                </a:solidFill>
                <a:effectLst/>
                <a:latin typeface="Arial" panose="020B0604020202020204" pitchFamily="34" charset="0"/>
              </a:rPr>
              <a:t>: The orchestration involves several components: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Docker Daemon</a:t>
            </a:r>
            <a:r>
              <a:rPr kumimoji="0" lang="en-US" altLang="en-US" sz="1200" b="0" i="0" u="none" strike="noStrike" cap="none" normalizeH="0" baseline="0" dirty="0">
                <a:ln>
                  <a:noFill/>
                </a:ln>
                <a:solidFill>
                  <a:schemeClr val="tx1"/>
                </a:solidFill>
                <a:effectLst/>
                <a:latin typeface="Arial" panose="020B0604020202020204" pitchFamily="34" charset="0"/>
              </a:rPr>
              <a:t>: Manages container processes.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Arial" panose="020B0604020202020204" pitchFamily="34" charset="0"/>
              </a:rPr>
              <a:t>Containerd</a:t>
            </a:r>
            <a:r>
              <a:rPr kumimoji="0" lang="en-US" altLang="en-US" sz="1200" b="1" i="0" u="none" strike="noStrike" cap="none" normalizeH="0" baseline="0" dirty="0">
                <a:ln>
                  <a:noFill/>
                </a:ln>
                <a:solidFill>
                  <a:schemeClr val="tx1"/>
                </a:solidFill>
                <a:effectLst/>
                <a:latin typeface="Arial" panose="020B0604020202020204" pitchFamily="34" charset="0"/>
              </a:rPr>
              <a:t> and </a:t>
            </a:r>
            <a:r>
              <a:rPr kumimoji="0" lang="en-US" altLang="en-US" sz="1200" b="1" i="0" u="none" strike="noStrike" cap="none" normalizeH="0" baseline="0" dirty="0" err="1">
                <a:ln>
                  <a:noFill/>
                </a:ln>
                <a:solidFill>
                  <a:schemeClr val="tx1"/>
                </a:solidFill>
                <a:effectLst/>
                <a:latin typeface="Arial" panose="020B0604020202020204" pitchFamily="34" charset="0"/>
              </a:rPr>
              <a:t>RunC</a:t>
            </a:r>
            <a:r>
              <a:rPr kumimoji="0" lang="en-US" altLang="en-US" sz="1200" b="0" i="0" u="none" strike="noStrike" cap="none" normalizeH="0" baseline="0" dirty="0">
                <a:ln>
                  <a:noFill/>
                </a:ln>
                <a:solidFill>
                  <a:schemeClr val="tx1"/>
                </a:solidFill>
                <a:effectLst/>
                <a:latin typeface="Arial" panose="020B0604020202020204" pitchFamily="34" charset="0"/>
              </a:rPr>
              <a:t>: Handle the actual container execution by interacting with the Linux kernel.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OpenShift Master and Nodes</a:t>
            </a:r>
            <a:r>
              <a:rPr kumimoji="0" lang="en-US" altLang="en-US" sz="1200" b="0" i="0" u="none" strike="noStrike" cap="none" normalizeH="0" baseline="0" dirty="0">
                <a:ln>
                  <a:noFill/>
                </a:ln>
                <a:solidFill>
                  <a:schemeClr val="tx1"/>
                </a:solidFill>
                <a:effectLst/>
                <a:latin typeface="Arial" panose="020B0604020202020204" pitchFamily="34" charset="0"/>
              </a:rPr>
              <a:t>: Users interact with the OpenShift Master using commands (</a:t>
            </a:r>
            <a:r>
              <a:rPr kumimoji="0" lang="en-US" altLang="en-US" sz="1200" b="0" i="0" u="none" strike="noStrike" cap="none" normalizeH="0" baseline="0" dirty="0" err="1">
                <a:ln>
                  <a:noFill/>
                </a:ln>
                <a:solidFill>
                  <a:schemeClr val="tx1"/>
                </a:solidFill>
                <a:effectLst/>
                <a:latin typeface="Arial Unicode MS"/>
              </a:rPr>
              <a:t>oc</a:t>
            </a:r>
            <a:r>
              <a:rPr kumimoji="0" lang="en-US" altLang="en-US" sz="1200" b="0" i="0" u="none" strike="noStrike" cap="none" normalizeH="0" baseline="0" dirty="0">
                <a:ln>
                  <a:noFill/>
                </a:ln>
                <a:solidFill>
                  <a:schemeClr val="tx1"/>
                </a:solidFill>
                <a:effectLst/>
              </a:rPr>
              <a:t> or </a:t>
            </a:r>
            <a:r>
              <a:rPr kumimoji="0" lang="en-US" altLang="en-US" sz="1200" b="0" i="0" u="none" strike="noStrike" cap="none" normalizeH="0" baseline="0" dirty="0" err="1">
                <a:ln>
                  <a:noFill/>
                </a:ln>
                <a:solidFill>
                  <a:schemeClr val="tx1"/>
                </a:solidFill>
                <a:effectLst/>
                <a:latin typeface="Arial Unicode MS"/>
              </a:rPr>
              <a:t>kubectl</a:t>
            </a:r>
            <a:r>
              <a:rPr kumimoji="0" lang="en-US" altLang="en-US" sz="1200" b="0" i="0" u="none" strike="noStrike" cap="none" normalizeH="0" baseline="0" dirty="0">
                <a:ln>
                  <a:noFill/>
                </a:ln>
                <a:solidFill>
                  <a:schemeClr val="tx1"/>
                </a:solidFill>
                <a:effectLst/>
              </a:rPr>
              <a:t>), which communicates with the OpenShift nodes.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User Space Processes</a:t>
            </a:r>
            <a:r>
              <a:rPr kumimoji="0" lang="en-US" altLang="en-US" sz="1200" b="0" i="0" u="none" strike="noStrike" cap="none" normalizeH="0" baseline="0" dirty="0">
                <a:ln>
                  <a:noFill/>
                </a:ln>
                <a:solidFill>
                  <a:schemeClr val="tx1"/>
                </a:solidFill>
                <a:effectLst/>
                <a:latin typeface="Arial" panose="020B0604020202020204" pitchFamily="34" charset="0"/>
              </a:rPr>
              <a:t>: All components, including the Docker daemon, </a:t>
            </a:r>
            <a:r>
              <a:rPr kumimoji="0" lang="en-US" altLang="en-US" sz="1200" b="0" i="0" u="none" strike="noStrike" cap="none" normalizeH="0" baseline="0" dirty="0" err="1">
                <a:ln>
                  <a:noFill/>
                </a:ln>
                <a:solidFill>
                  <a:schemeClr val="tx1"/>
                </a:solidFill>
                <a:effectLst/>
                <a:latin typeface="Arial" panose="020B0604020202020204" pitchFamily="34" charset="0"/>
              </a:rPr>
              <a:t>Containerd</a:t>
            </a: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err="1">
                <a:ln>
                  <a:noFill/>
                </a:ln>
                <a:solidFill>
                  <a:schemeClr val="tx1"/>
                </a:solidFill>
                <a:effectLst/>
                <a:latin typeface="Arial" panose="020B0604020202020204" pitchFamily="34" charset="0"/>
              </a:rPr>
              <a:t>RunC</a:t>
            </a:r>
            <a:r>
              <a:rPr kumimoji="0" lang="en-US" altLang="en-US" sz="1200" b="0" i="0" u="none" strike="noStrike" cap="none" normalizeH="0" baseline="0" dirty="0">
                <a:ln>
                  <a:noFill/>
                </a:ln>
                <a:solidFill>
                  <a:schemeClr val="tx1"/>
                </a:solidFill>
                <a:effectLst/>
                <a:latin typeface="Arial" panose="020B0604020202020204" pitchFamily="34" charset="0"/>
              </a:rPr>
              <a:t>, and OpenShift processes, operate in user space. They do not reside in the kernel, emphasizing that these are standard daemons and processes without any magical functionalities.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System Initialization</a:t>
            </a:r>
            <a:r>
              <a:rPr kumimoji="0" lang="en-US" altLang="en-US" sz="1200" b="0" i="0" u="none" strike="noStrike" cap="none" normalizeH="0" baseline="0" dirty="0">
                <a:ln>
                  <a:noFill/>
                </a:ln>
                <a:solidFill>
                  <a:schemeClr val="tx1"/>
                </a:solidFill>
                <a:effectLst/>
                <a:latin typeface="Arial" panose="020B0604020202020204" pitchFamily="34" charset="0"/>
              </a:rPr>
              <a:t>: The architecture illustrates that </a:t>
            </a:r>
            <a:r>
              <a:rPr kumimoji="0" lang="en-US" altLang="en-US" sz="1200" b="0" i="0" u="none" strike="noStrike" cap="none" normalizeH="0" baseline="0" dirty="0" err="1">
                <a:ln>
                  <a:noFill/>
                </a:ln>
                <a:solidFill>
                  <a:schemeClr val="tx1"/>
                </a:solidFill>
                <a:effectLst/>
                <a:latin typeface="Arial" panose="020B0604020202020204" pitchFamily="34" charset="0"/>
              </a:rPr>
              <a:t>systemd</a:t>
            </a:r>
            <a:r>
              <a:rPr kumimoji="0" lang="en-US" altLang="en-US" sz="1200" b="0" i="0" u="none" strike="noStrike" cap="none" normalizeH="0" baseline="0" dirty="0">
                <a:ln>
                  <a:noFill/>
                </a:ln>
                <a:solidFill>
                  <a:schemeClr val="tx1"/>
                </a:solidFill>
                <a:effectLst/>
                <a:latin typeface="Arial" panose="020B0604020202020204" pitchFamily="34" charset="0"/>
              </a:rPr>
              <a:t> starts the Docker daemon, OpenShift nodes, and the OpenShift master, which together manage the orchestration of containerized applications across the cluster.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Overall, this section outlines the multi-layered orchestration architecture that enables efficient container management and deployment using OpenShift and Kubernetes.</a:t>
            </a:r>
          </a:p>
        </p:txBody>
      </p:sp>
    </p:spTree>
    <p:extLst>
      <p:ext uri="{BB962C8B-B14F-4D97-AF65-F5344CB8AC3E}">
        <p14:creationId xmlns:p14="http://schemas.microsoft.com/office/powerpoint/2010/main" val="3863050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D052F5-7FD6-8B5B-FD5F-8445AB682561}"/>
              </a:ext>
            </a:extLst>
          </p:cNvPr>
          <p:cNvPicPr>
            <a:picLocks noChangeAspect="1"/>
          </p:cNvPicPr>
          <p:nvPr/>
        </p:nvPicPr>
        <p:blipFill>
          <a:blip r:embed="rId2"/>
          <a:stretch>
            <a:fillRect/>
          </a:stretch>
        </p:blipFill>
        <p:spPr>
          <a:xfrm>
            <a:off x="278592" y="426720"/>
            <a:ext cx="6300816" cy="2028500"/>
          </a:xfrm>
          <a:prstGeom prst="rect">
            <a:avLst/>
          </a:prstGeom>
        </p:spPr>
      </p:pic>
      <p:sp>
        <p:nvSpPr>
          <p:cNvPr id="7" name="TextBox 6">
            <a:extLst>
              <a:ext uri="{FF2B5EF4-FFF2-40B4-BE49-F238E27FC236}">
                <a16:creationId xmlns:a16="http://schemas.microsoft.com/office/drawing/2014/main" id="{A4D96B90-3424-4CDD-D061-5BB1FC884466}"/>
              </a:ext>
            </a:extLst>
          </p:cNvPr>
          <p:cNvSpPr txBox="1"/>
          <p:nvPr/>
        </p:nvSpPr>
        <p:spPr>
          <a:xfrm>
            <a:off x="278592" y="3288893"/>
            <a:ext cx="6300816" cy="4832092"/>
          </a:xfrm>
          <a:prstGeom prst="rect">
            <a:avLst/>
          </a:prstGeom>
          <a:solidFill>
            <a:schemeClr val="accent4">
              <a:lumMod val="20000"/>
              <a:lumOff val="80000"/>
            </a:schemeClr>
          </a:solidFill>
        </p:spPr>
        <p:txBody>
          <a:bodyPr wrap="square">
            <a:spAutoFit/>
          </a:bodyPr>
          <a:lstStyle/>
          <a:p>
            <a:r>
              <a:rPr lang="en-US" sz="1400" dirty="0">
                <a:latin typeface="Arial" panose="020B0604020202020204" pitchFamily="34" charset="0"/>
                <a:cs typeface="Arial" panose="020B0604020202020204" pitchFamily="34" charset="0"/>
              </a:rPr>
              <a:t>In the "Class Architecture" section, the focus is on the distributed architecture of OpenShift, which includes multiple masters and nodes. Key components include:</a:t>
            </a:r>
          </a:p>
          <a:p>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Load Balancing</a:t>
            </a:r>
            <a:r>
              <a:rPr lang="en-US" sz="1400" dirty="0">
                <a:latin typeface="Arial" panose="020B0604020202020204" pitchFamily="34" charset="0"/>
                <a:cs typeface="Arial" panose="020B0604020202020204" pitchFamily="34" charset="0"/>
              </a:rPr>
              <a:t>: A load balancer or proxy is used to distribute traffic to the OpenShift master’s API, enhancing system reliability and performance.</a:t>
            </a: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OpenShift Master</a:t>
            </a:r>
            <a:r>
              <a:rPr lang="en-US" sz="1400" dirty="0">
                <a:latin typeface="Arial" panose="020B0604020202020204" pitchFamily="34" charset="0"/>
                <a:cs typeface="Arial" panose="020B0604020202020204" pitchFamily="34" charset="0"/>
              </a:rPr>
              <a:t>: This component maintains an </a:t>
            </a:r>
            <a:r>
              <a:rPr lang="en-US" sz="1400" dirty="0" err="1">
                <a:latin typeface="Arial" panose="020B0604020202020204" pitchFamily="34" charset="0"/>
                <a:cs typeface="Arial" panose="020B0604020202020204" pitchFamily="34" charset="0"/>
              </a:rPr>
              <a:t>etcd</a:t>
            </a:r>
            <a:r>
              <a:rPr lang="en-US" sz="1400" dirty="0">
                <a:latin typeface="Arial" panose="020B0604020202020204" pitchFamily="34" charset="0"/>
                <a:cs typeface="Arial" panose="020B0604020202020204" pitchFamily="34" charset="0"/>
              </a:rPr>
              <a:t> database that tracks the status of all nodes, ensuring it knows which nodes are operational and can reschedule workloads as necessary.</a:t>
            </a: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Node Configuration</a:t>
            </a:r>
            <a:r>
              <a:rPr lang="en-US" sz="1400" dirty="0">
                <a:latin typeface="Arial" panose="020B0604020202020204" pitchFamily="34" charset="0"/>
                <a:cs typeface="Arial" panose="020B0604020202020204" pitchFamily="34" charset="0"/>
              </a:rPr>
              <a:t>: Each node runs the Docker daemon, </a:t>
            </a:r>
            <a:r>
              <a:rPr lang="en-US" sz="1400" dirty="0" err="1">
                <a:latin typeface="Arial" panose="020B0604020202020204" pitchFamily="34" charset="0"/>
                <a:cs typeface="Arial" panose="020B0604020202020204" pitchFamily="34" charset="0"/>
              </a:rPr>
              <a:t>Containerd</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RunC</a:t>
            </a:r>
            <a:r>
              <a:rPr lang="en-US" sz="1400" dirty="0">
                <a:latin typeface="Arial" panose="020B0604020202020204" pitchFamily="34" charset="0"/>
                <a:cs typeface="Arial" panose="020B0604020202020204" pitchFamily="34" charset="0"/>
              </a:rPr>
              <a:t> to manage containerized processes. The architecture allows for the registry server to exist on some nodes, providing flexibility.</a:t>
            </a: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Persistent Storage</a:t>
            </a:r>
            <a:r>
              <a:rPr lang="en-US" sz="1400" dirty="0">
                <a:latin typeface="Arial" panose="020B0604020202020204" pitchFamily="34" charset="0"/>
                <a:cs typeface="Arial" panose="020B0604020202020204" pitchFamily="34" charset="0"/>
              </a:rPr>
              <a:t>: The registry requires persistent storage, typically using NFS, but can also support various other storage solutions.</a:t>
            </a:r>
          </a:p>
          <a:p>
            <a:pPr>
              <a:buFont typeface="+mj-lt"/>
              <a:buAutoNum type="arabicPeriod"/>
            </a:pPr>
            <a:endParaRPr lang="en-US" sz="1400" dirty="0">
              <a:latin typeface="Arial" panose="020B0604020202020204" pitchFamily="34" charset="0"/>
              <a:cs typeface="Arial" panose="020B0604020202020204" pitchFamily="34" charset="0"/>
            </a:endParaRPr>
          </a:p>
          <a:p>
            <a:pPr>
              <a:buFont typeface="+mj-lt"/>
              <a:buAutoNum type="arabicPeriod"/>
            </a:pPr>
            <a:r>
              <a:rPr lang="en-US" sz="1400" b="1" dirty="0">
                <a:latin typeface="Arial" panose="020B0604020202020204" pitchFamily="34" charset="0"/>
                <a:cs typeface="Arial" panose="020B0604020202020204" pitchFamily="34" charset="0"/>
              </a:rPr>
              <a:t>User Interaction</a:t>
            </a:r>
            <a:r>
              <a:rPr lang="en-US" sz="1400" dirty="0">
                <a:latin typeface="Arial" panose="020B0604020202020204" pitchFamily="34" charset="0"/>
                <a:cs typeface="Arial" panose="020B0604020202020204" pitchFamily="34" charset="0"/>
              </a:rPr>
              <a:t>: Users can interact with the cluster via the load balancer or directly through the Docker daemon for troubleshooting. While direct connections are possible, they are generally not recommended for regular use.</a:t>
            </a:r>
          </a:p>
        </p:txBody>
      </p:sp>
    </p:spTree>
    <p:extLst>
      <p:ext uri="{BB962C8B-B14F-4D97-AF65-F5344CB8AC3E}">
        <p14:creationId xmlns:p14="http://schemas.microsoft.com/office/powerpoint/2010/main" val="271242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F3B785-F35D-C8CD-F1D3-6400B4A663A5}"/>
              </a:ext>
            </a:extLst>
          </p:cNvPr>
          <p:cNvSpPr txBox="1"/>
          <p:nvPr/>
        </p:nvSpPr>
        <p:spPr>
          <a:xfrm>
            <a:off x="222250" y="266645"/>
            <a:ext cx="6413500" cy="2123658"/>
          </a:xfrm>
          <a:prstGeom prst="rect">
            <a:avLst/>
          </a:prstGeom>
          <a:solidFill>
            <a:schemeClr val="accent3">
              <a:lumMod val="20000"/>
              <a:lumOff val="80000"/>
            </a:schemeClr>
          </a:solidFill>
        </p:spPr>
        <p:txBody>
          <a:bodyPr wrap="square">
            <a:spAutoFit/>
          </a:bodyPr>
          <a:lstStyle/>
          <a:p>
            <a:r>
              <a:rPr lang="en-US" sz="1200" b="1" dirty="0"/>
              <a:t>Virtualization vs. Containerization</a:t>
            </a:r>
          </a:p>
          <a:p>
            <a:r>
              <a:rPr lang="en-US" sz="1200" dirty="0"/>
              <a:t>This section begins by comparing virtual machines (VMs) and containers. VMs bundle an entire operating system, application, and dependencies into a single disk image, making updates cumbersome due to tightly coupled components. In contrast, containers package only application dependencies with the host OS kernel remaining separate, allowing for greater agility in deployment and updates. Containers are lightweight and can be deployed across clusters more efficiently.</a:t>
            </a:r>
          </a:p>
          <a:p>
            <a:endParaRPr lang="en-US" sz="1200" dirty="0"/>
          </a:p>
          <a:p>
            <a:r>
              <a:rPr lang="en-US" sz="1200" b="1" dirty="0"/>
              <a:t>Operating System Interaction</a:t>
            </a:r>
          </a:p>
          <a:p>
            <a:r>
              <a:rPr lang="en-US" sz="1200" dirty="0"/>
              <a:t>The operating system has four main interactions involving user programs, libraries, system calls, and the kernel. Applications rely on system calls to interact with protected resources, and compatibility between libraries and system calls is crucial.</a:t>
            </a:r>
          </a:p>
        </p:txBody>
      </p:sp>
    </p:spTree>
    <p:extLst>
      <p:ext uri="{BB962C8B-B14F-4D97-AF65-F5344CB8AC3E}">
        <p14:creationId xmlns:p14="http://schemas.microsoft.com/office/powerpoint/2010/main" val="3144308990"/>
      </p:ext>
    </p:extLst>
  </p:cSld>
  <p:clrMapOvr>
    <a:masterClrMapping/>
  </p:clrMapOvr>
</p:sld>
</file>

<file path=ppt/theme/theme1.xml><?xml version="1.0" encoding="utf-8"?>
<a:theme xmlns:a="http://schemas.openxmlformats.org/drawingml/2006/main" name="Office Theme">
  <a:themeElements>
    <a:clrScheme name="Custom 224">
      <a:dk1>
        <a:sysClr val="windowText" lastClr="000000"/>
      </a:dk1>
      <a:lt1>
        <a:sysClr val="window" lastClr="FFFFFF"/>
      </a:lt1>
      <a:dk2>
        <a:srgbClr val="3F3F3F"/>
      </a:dk2>
      <a:lt2>
        <a:srgbClr val="E7E6E6"/>
      </a:lt2>
      <a:accent1>
        <a:srgbClr val="7030A0"/>
      </a:accent1>
      <a:accent2>
        <a:srgbClr val="00007F"/>
      </a:accent2>
      <a:accent3>
        <a:srgbClr val="FFC000"/>
      </a:accent3>
      <a:accent4>
        <a:srgbClr val="92D050"/>
      </a:accent4>
      <a:accent5>
        <a:srgbClr val="6AC0D4"/>
      </a:accent5>
      <a:accent6>
        <a:srgbClr val="00B050"/>
      </a:accent6>
      <a:hlink>
        <a:srgbClr val="7030A0"/>
      </a:hlink>
      <a:folHlink>
        <a:srgbClr val="7030A0"/>
      </a:folHlink>
    </a:clrScheme>
    <a:fontScheme name="Custom 231">
      <a:majorFont>
        <a:latin typeface="Franklin Gothic Heavy"/>
        <a:ea typeface=""/>
        <a:cs typeface=""/>
      </a:majorFont>
      <a:minorFont>
        <a:latin typeface="Times New Roman"/>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agazine Covers_03_Variation 2 - SB - v2" id="{00C065ED-CA68-41B7-AADC-3B5EC953CBDF}" vid="{4AEEB591-3D6A-41AE-8578-BC1314C837F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02E0EF7D44C04B9FA644DBFF45FF6A" ma:contentTypeVersion="13" ma:contentTypeDescription="Create a new document." ma:contentTypeScope="" ma:versionID="206b9469efed5238e3299da57cdc015e">
  <xsd:schema xmlns:xsd="http://www.w3.org/2001/XMLSchema" xmlns:xs="http://www.w3.org/2001/XMLSchema" xmlns:p="http://schemas.microsoft.com/office/2006/metadata/properties" xmlns:ns2="876de33e-aaa5-4507-9b92-b84e676ded0d" xmlns:ns3="ef88797d-310b-4d46-ad9c-0c23fa0c8d45" targetNamespace="http://schemas.microsoft.com/office/2006/metadata/properties" ma:root="true" ma:fieldsID="281ed500249cd3fe925a7af84a8b56c4" ns2:_="" ns3:_="">
    <xsd:import namespace="876de33e-aaa5-4507-9b92-b84e676ded0d"/>
    <xsd:import namespace="ef88797d-310b-4d46-ad9c-0c23fa0c8d4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6de33e-aaa5-4507-9b92-b84e676ded0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ef88797d-310b-4d46-ad9c-0c23fa0c8d4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false">
      <xsd:simpleType>
        <xsd:restriction base="dms:Note">
          <xsd:maxLength value="255"/>
        </xsd:restriction>
      </xsd:simpleType>
    </xsd:element>
    <xsd:element name="MediaServiceAutoTags" ma:index="19" nillable="true" ma:displayName="Tags" ma:internalName="MediaServiceAutoTags"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ef88797d-310b-4d46-ad9c-0c23fa0c8d45" xsi:nil="true"/>
  </documentManagement>
</p:properties>
</file>

<file path=customXml/itemProps1.xml><?xml version="1.0" encoding="utf-8"?>
<ds:datastoreItem xmlns:ds="http://schemas.openxmlformats.org/officeDocument/2006/customXml" ds:itemID="{02617006-AA85-4A8E-98BB-7E8148074A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6de33e-aaa5-4507-9b92-b84e676ded0d"/>
    <ds:schemaRef ds:uri="ef88797d-310b-4d46-ad9c-0c23fa0c8d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93861E-0A92-480D-8C3E-05EA800DE468}">
  <ds:schemaRefs>
    <ds:schemaRef ds:uri="http://schemas.microsoft.com/sharepoint/v3/contenttype/forms"/>
  </ds:schemaRefs>
</ds:datastoreItem>
</file>

<file path=customXml/itemProps3.xml><?xml version="1.0" encoding="utf-8"?>
<ds:datastoreItem xmlns:ds="http://schemas.openxmlformats.org/officeDocument/2006/customXml" ds:itemID="{19162979-8400-4FF6-9A0F-47D079EEC66D}">
  <ds:schemaRefs>
    <ds:schemaRef ds:uri="http://schemas.microsoft.com/office/2006/metadata/properties"/>
    <ds:schemaRef ds:uri="http://schemas.microsoft.com/office/infopath/2007/PartnerControls"/>
    <ds:schemaRef ds:uri="ef88797d-310b-4d46-ad9c-0c23fa0c8d45"/>
  </ds:schemaRefs>
</ds:datastoreItem>
</file>

<file path=docProps/app.xml><?xml version="1.0" encoding="utf-8"?>
<Properties xmlns="http://schemas.openxmlformats.org/officeDocument/2006/extended-properties" xmlns:vt="http://schemas.openxmlformats.org/officeDocument/2006/docPropsVTypes">
  <Template>{73E38582-C38B-49BC-AF68-F69FB0E82EBC}tf33480975_win32</Template>
  <TotalTime>5280</TotalTime>
  <Words>1828</Words>
  <Application>Microsoft Office PowerPoint</Application>
  <PresentationFormat>Letter Paper (8.5x11 in)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Unicode MS</vt:lpstr>
      <vt:lpstr>Franklin Gothic Heavy</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Pradeep Balakrishnan</dc:creator>
  <cp:lastModifiedBy>Pradeep Balakrishnan</cp:lastModifiedBy>
  <cp:revision>533</cp:revision>
  <dcterms:created xsi:type="dcterms:W3CDTF">2021-09-17T17:18:55Z</dcterms:created>
  <dcterms:modified xsi:type="dcterms:W3CDTF">2024-10-20T07:07:42Z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0x0101005F02E0EF7D44C04B9FA644DBFF45FF6A</vt:lpwstr>
  </property>
</Properties>
</file>