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0" r:id="rId6"/>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24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Stories + Ribbon">
    <p:spTree>
      <p:nvGrpSpPr>
        <p:cNvPr id="1" name=""/>
        <p:cNvGrpSpPr/>
        <p:nvPr/>
      </p:nvGrpSpPr>
      <p:grpSpPr>
        <a:xfrm>
          <a:off x="0" y="0"/>
          <a:ext cx="0" cy="0"/>
          <a:chOff x="0" y="0"/>
          <a:chExt cx="0" cy="0"/>
        </a:xfrm>
      </p:grpSpPr>
      <p:sp>
        <p:nvSpPr>
          <p:cNvPr id="9" name="Main Image">
            <a:extLst>
              <a:ext uri="{FF2B5EF4-FFF2-40B4-BE49-F238E27FC236}">
                <a16:creationId xmlns:a16="http://schemas.microsoft.com/office/drawing/2014/main" id="{4C35C861-2D37-4F1F-8149-0759604BBAFF}"/>
              </a:ext>
            </a:extLst>
          </p:cNvPr>
          <p:cNvSpPr>
            <a:spLocks noGrp="1"/>
          </p:cNvSpPr>
          <p:nvPr>
            <p:ph type="pic" sz="quarter" idx="10" hasCustomPrompt="1"/>
          </p:nvPr>
        </p:nvSpPr>
        <p:spPr>
          <a:xfrm>
            <a:off x="241200" y="241200"/>
            <a:ext cx="6375600" cy="8661600"/>
          </a:xfrm>
          <a:solidFill>
            <a:schemeClr val="bg1">
              <a:lumMod val="95000"/>
            </a:schemeClr>
          </a:solidFill>
        </p:spPr>
        <p:txBody>
          <a:bodyPr anchor="ctr"/>
          <a:lstStyle>
            <a:lvl1pPr marL="0" indent="0" algn="ctr">
              <a:buNone/>
              <a:defRPr i="1"/>
            </a:lvl1pPr>
          </a:lstStyle>
          <a:p>
            <a:r>
              <a:rPr lang="en-US" dirty="0"/>
              <a:t>Insert Your Magazine</a:t>
            </a:r>
            <a:br>
              <a:rPr lang="en-US" dirty="0"/>
            </a:br>
            <a:r>
              <a:rPr lang="en-US" dirty="0"/>
              <a:t>Cover Image</a:t>
            </a:r>
          </a:p>
        </p:txBody>
      </p:sp>
      <p:sp>
        <p:nvSpPr>
          <p:cNvPr id="2" name="Title 1"/>
          <p:cNvSpPr>
            <a:spLocks noGrp="1"/>
          </p:cNvSpPr>
          <p:nvPr>
            <p:ph type="ctrTitle" hasCustomPrompt="1"/>
          </p:nvPr>
        </p:nvSpPr>
        <p:spPr>
          <a:xfrm>
            <a:off x="241200" y="179011"/>
            <a:ext cx="6375600" cy="1403047"/>
          </a:xfrm>
        </p:spPr>
        <p:txBody>
          <a:bodyPr lIns="0" tIns="0" rIns="0" bIns="0" anchor="t">
            <a:noAutofit/>
          </a:bodyPr>
          <a:lstStyle>
            <a:lvl1pPr algn="ctr">
              <a:defRPr sz="9000" b="1">
                <a:solidFill>
                  <a:schemeClr val="accent1"/>
                </a:solidFill>
              </a:defRPr>
            </a:lvl1pPr>
          </a:lstStyle>
          <a:p>
            <a:r>
              <a:rPr lang="en-US" dirty="0"/>
              <a:t>TITLE</a:t>
            </a:r>
          </a:p>
        </p:txBody>
      </p:sp>
      <p:sp>
        <p:nvSpPr>
          <p:cNvPr id="15" name="Issue Number">
            <a:extLst>
              <a:ext uri="{FF2B5EF4-FFF2-40B4-BE49-F238E27FC236}">
                <a16:creationId xmlns:a16="http://schemas.microsoft.com/office/drawing/2014/main" id="{D4F2DCAB-659B-41DD-A365-B388C6833414}"/>
              </a:ext>
            </a:extLst>
          </p:cNvPr>
          <p:cNvSpPr>
            <a:spLocks noGrp="1"/>
          </p:cNvSpPr>
          <p:nvPr>
            <p:ph type="body" sz="quarter" idx="13" hasCustomPrompt="1"/>
          </p:nvPr>
        </p:nvSpPr>
        <p:spPr>
          <a:xfrm>
            <a:off x="5639594" y="1241857"/>
            <a:ext cx="766763" cy="196797"/>
          </a:xfrm>
          <a:solidFill>
            <a:schemeClr val="tx1"/>
          </a:solidFill>
        </p:spPr>
        <p:txBody>
          <a:bodyPr anchor="ctr"/>
          <a:lstStyle>
            <a:lvl1pPr marL="0" indent="0" algn="ctr">
              <a:buNone/>
              <a:defRPr sz="9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Month YY</a:t>
            </a:r>
          </a:p>
        </p:txBody>
      </p:sp>
      <p:sp>
        <p:nvSpPr>
          <p:cNvPr id="19" name="Story Title">
            <a:extLst>
              <a:ext uri="{FF2B5EF4-FFF2-40B4-BE49-F238E27FC236}">
                <a16:creationId xmlns:a16="http://schemas.microsoft.com/office/drawing/2014/main" id="{E623A5B8-DD72-4D62-87F8-24F2BAF2993B}"/>
              </a:ext>
            </a:extLst>
          </p:cNvPr>
          <p:cNvSpPr>
            <a:spLocks noGrp="1"/>
          </p:cNvSpPr>
          <p:nvPr>
            <p:ph type="body" sz="quarter" idx="15" hasCustomPrompt="1"/>
          </p:nvPr>
        </p:nvSpPr>
        <p:spPr>
          <a:xfrm>
            <a:off x="565149" y="1973762"/>
            <a:ext cx="2039939" cy="500063"/>
          </a:xfrm>
          <a:noFill/>
        </p:spPr>
        <p:txBody>
          <a:bodyPr lIns="72000" tIns="18000" rIns="72000">
            <a:noAutofit/>
          </a:bodyPr>
          <a:lstStyle>
            <a:lvl1pPr marL="0" indent="0">
              <a:buNone/>
              <a:defRPr sz="3000" b="1" spc="-150">
                <a:latin typeface="+mj-lt"/>
              </a:defRPr>
            </a:lvl1pPr>
          </a:lstStyle>
          <a:p>
            <a:pPr lvl="0"/>
            <a:r>
              <a:rPr lang="en-US" dirty="0"/>
              <a:t>Story Title</a:t>
            </a:r>
          </a:p>
        </p:txBody>
      </p:sp>
      <p:sp>
        <p:nvSpPr>
          <p:cNvPr id="17" name="Story Pre-title">
            <a:extLst>
              <a:ext uri="{FF2B5EF4-FFF2-40B4-BE49-F238E27FC236}">
                <a16:creationId xmlns:a16="http://schemas.microsoft.com/office/drawing/2014/main" id="{D3A6699D-0E97-4E6D-81AF-872783FF1EE4}"/>
              </a:ext>
            </a:extLst>
          </p:cNvPr>
          <p:cNvSpPr>
            <a:spLocks noGrp="1"/>
          </p:cNvSpPr>
          <p:nvPr>
            <p:ph type="body" sz="quarter" idx="14" hasCustomPrompt="1"/>
          </p:nvPr>
        </p:nvSpPr>
        <p:spPr>
          <a:xfrm>
            <a:off x="628650" y="1876080"/>
            <a:ext cx="854075" cy="129038"/>
          </a:xfrm>
          <a:solidFill>
            <a:schemeClr val="tx1"/>
          </a:solidFill>
        </p:spPr>
        <p:txBody>
          <a:bodyPr lIns="72000" tIns="18000" rIns="72000">
            <a:noAutofit/>
          </a:bodyPr>
          <a:lstStyle>
            <a:lvl1pPr marL="0" indent="0">
              <a:buNone/>
              <a:defRPr>
                <a:solidFill>
                  <a:schemeClr val="bg1"/>
                </a:solidFill>
                <a:latin typeface="+mj-lt"/>
              </a:defRPr>
            </a:lvl1pPr>
            <a:lvl5pPr>
              <a:defRPr/>
            </a:lvl5pPr>
          </a:lstStyle>
          <a:p>
            <a:pPr lvl="0"/>
            <a:r>
              <a:rPr lang="en-US" dirty="0"/>
              <a:t>Pre-title</a:t>
            </a:r>
          </a:p>
        </p:txBody>
      </p:sp>
      <p:sp>
        <p:nvSpPr>
          <p:cNvPr id="21" name="Story Blurb">
            <a:extLst>
              <a:ext uri="{FF2B5EF4-FFF2-40B4-BE49-F238E27FC236}">
                <a16:creationId xmlns:a16="http://schemas.microsoft.com/office/drawing/2014/main" id="{88197CC9-3BFB-48A3-8224-0964519D4F8B}"/>
              </a:ext>
            </a:extLst>
          </p:cNvPr>
          <p:cNvSpPr>
            <a:spLocks noGrp="1"/>
          </p:cNvSpPr>
          <p:nvPr>
            <p:ph type="body" sz="quarter" idx="16" hasCustomPrompt="1"/>
          </p:nvPr>
        </p:nvSpPr>
        <p:spPr>
          <a:xfrm>
            <a:off x="565150" y="2497462"/>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25" name="Story Title">
            <a:extLst>
              <a:ext uri="{FF2B5EF4-FFF2-40B4-BE49-F238E27FC236}">
                <a16:creationId xmlns:a16="http://schemas.microsoft.com/office/drawing/2014/main" id="{B443A005-3183-46C0-A23A-DC5E630CE40B}"/>
              </a:ext>
            </a:extLst>
          </p:cNvPr>
          <p:cNvSpPr>
            <a:spLocks noGrp="1"/>
          </p:cNvSpPr>
          <p:nvPr>
            <p:ph type="body" sz="quarter" idx="17" hasCustomPrompt="1"/>
          </p:nvPr>
        </p:nvSpPr>
        <p:spPr>
          <a:xfrm>
            <a:off x="565149" y="3156827"/>
            <a:ext cx="2178051" cy="438861"/>
          </a:xfrm>
          <a:solidFill>
            <a:schemeClr val="accent6">
              <a:lumMod val="50000"/>
            </a:schemeClr>
          </a:solidFill>
        </p:spPr>
        <p:txBody>
          <a:bodyPr lIns="72000" tIns="0" rIns="72000" anchor="t">
            <a:noAutofit/>
          </a:bodyPr>
          <a:lstStyle>
            <a:lvl1pPr marL="0" indent="0">
              <a:lnSpc>
                <a:spcPct val="90000"/>
              </a:lnSpc>
              <a:spcBef>
                <a:spcPts val="0"/>
              </a:spcBef>
              <a:buNone/>
              <a:defRPr sz="3200" i="1" spc="-150">
                <a:solidFill>
                  <a:schemeClr val="bg1"/>
                </a:solidFill>
              </a:defRPr>
            </a:lvl1pPr>
          </a:lstStyle>
          <a:p>
            <a:pPr lvl="0"/>
            <a:r>
              <a:rPr lang="en-US" dirty="0"/>
              <a:t>Story Title</a:t>
            </a:r>
          </a:p>
        </p:txBody>
      </p:sp>
      <p:sp>
        <p:nvSpPr>
          <p:cNvPr id="26" name="Story Blurb">
            <a:extLst>
              <a:ext uri="{FF2B5EF4-FFF2-40B4-BE49-F238E27FC236}">
                <a16:creationId xmlns:a16="http://schemas.microsoft.com/office/drawing/2014/main" id="{A63C3CE1-7E09-4F08-897E-DEC146BE4D35}"/>
              </a:ext>
            </a:extLst>
          </p:cNvPr>
          <p:cNvSpPr>
            <a:spLocks noGrp="1"/>
          </p:cNvSpPr>
          <p:nvPr>
            <p:ph type="body" sz="quarter" idx="18" hasCustomPrompt="1"/>
          </p:nvPr>
        </p:nvSpPr>
        <p:spPr>
          <a:xfrm>
            <a:off x="565150" y="3687985"/>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34" name="Story Title">
            <a:extLst>
              <a:ext uri="{FF2B5EF4-FFF2-40B4-BE49-F238E27FC236}">
                <a16:creationId xmlns:a16="http://schemas.microsoft.com/office/drawing/2014/main" id="{56305844-229B-4743-A882-97489E26189C}"/>
              </a:ext>
            </a:extLst>
          </p:cNvPr>
          <p:cNvSpPr>
            <a:spLocks noGrp="1"/>
          </p:cNvSpPr>
          <p:nvPr>
            <p:ph type="body" sz="quarter" idx="26" hasCustomPrompt="1"/>
          </p:nvPr>
        </p:nvSpPr>
        <p:spPr>
          <a:xfrm>
            <a:off x="3017521" y="4767455"/>
            <a:ext cx="3275330" cy="1703638"/>
          </a:xfrm>
          <a:noFill/>
        </p:spPr>
        <p:txBody>
          <a:bodyPr lIns="72000" tIns="18000" rIns="72000" anchor="ctr">
            <a:noAutofit/>
          </a:bodyPr>
          <a:lstStyle>
            <a:lvl1pPr marL="0" indent="0" algn="r">
              <a:lnSpc>
                <a:spcPct val="70000"/>
              </a:lnSpc>
              <a:spcBef>
                <a:spcPts val="0"/>
              </a:spcBef>
              <a:buNone/>
              <a:defRPr sz="4800" i="0" spc="-300"/>
            </a:lvl1pPr>
          </a:lstStyle>
          <a:p>
            <a:pPr lvl="0"/>
            <a:r>
              <a:rPr lang="en-US" dirty="0"/>
              <a:t>Story Title</a:t>
            </a:r>
          </a:p>
        </p:txBody>
      </p:sp>
      <p:sp>
        <p:nvSpPr>
          <p:cNvPr id="36" name="Post story note">
            <a:extLst>
              <a:ext uri="{FF2B5EF4-FFF2-40B4-BE49-F238E27FC236}">
                <a16:creationId xmlns:a16="http://schemas.microsoft.com/office/drawing/2014/main" id="{92AC3A3B-11D4-4008-850B-A5CF35E3B9CC}"/>
              </a:ext>
            </a:extLst>
          </p:cNvPr>
          <p:cNvSpPr>
            <a:spLocks noGrp="1"/>
          </p:cNvSpPr>
          <p:nvPr>
            <p:ph type="body" sz="quarter" idx="28" hasCustomPrompt="1"/>
          </p:nvPr>
        </p:nvSpPr>
        <p:spPr>
          <a:xfrm>
            <a:off x="5375275" y="6502229"/>
            <a:ext cx="854075" cy="129038"/>
          </a:xfrm>
          <a:solidFill>
            <a:schemeClr val="accent6">
              <a:lumMod val="50000"/>
            </a:schemeClr>
          </a:solidFill>
        </p:spPr>
        <p:txBody>
          <a:bodyPr lIns="0" tIns="18000" rIns="72000">
            <a:noAutofit/>
          </a:bodyPr>
          <a:lstStyle>
            <a:lvl1pPr marL="0" indent="0" algn="r">
              <a:buNone/>
              <a:defRPr>
                <a:solidFill>
                  <a:schemeClr val="bg1"/>
                </a:solidFill>
                <a:latin typeface="+mj-lt"/>
              </a:defRPr>
            </a:lvl1pPr>
            <a:lvl5pPr>
              <a:defRPr/>
            </a:lvl5pPr>
          </a:lstStyle>
          <a:p>
            <a:pPr lvl="0"/>
            <a:r>
              <a:rPr lang="en-US" dirty="0"/>
              <a:t>Post story note</a:t>
            </a:r>
          </a:p>
        </p:txBody>
      </p:sp>
      <p:sp>
        <p:nvSpPr>
          <p:cNvPr id="3" name="Subtitle 2"/>
          <p:cNvSpPr>
            <a:spLocks noGrp="1"/>
          </p:cNvSpPr>
          <p:nvPr>
            <p:ph type="subTitle" idx="1" hasCustomPrompt="1"/>
          </p:nvPr>
        </p:nvSpPr>
        <p:spPr>
          <a:xfrm>
            <a:off x="241200" y="7418883"/>
            <a:ext cx="6375600" cy="940460"/>
          </a:xfrm>
          <a:solidFill>
            <a:schemeClr val="accent5">
              <a:lumMod val="60000"/>
              <a:lumOff val="40000"/>
            </a:schemeClr>
          </a:solidFill>
        </p:spPr>
        <p:txBody>
          <a:bodyPr lIns="504000" rIns="0" anchor="ctr">
            <a:noAutofit/>
          </a:bodyPr>
          <a:lstStyle>
            <a:lvl1pPr marL="0" indent="0" algn="l">
              <a:lnSpc>
                <a:spcPts val="2400"/>
              </a:lnSpc>
              <a:spcBef>
                <a:spcPts val="0"/>
              </a:spcBef>
              <a:buNone/>
              <a:defRPr sz="2600" b="1" spc="-150">
                <a:solidFill>
                  <a:schemeClr val="tx1">
                    <a:lumMod val="85000"/>
                    <a:lumOff val="1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Story Title </a:t>
            </a:r>
            <a:br>
              <a:rPr lang="en-US" dirty="0"/>
            </a:br>
            <a:r>
              <a:rPr lang="en-US" dirty="0"/>
              <a:t>Here</a:t>
            </a:r>
          </a:p>
        </p:txBody>
      </p:sp>
      <p:sp>
        <p:nvSpPr>
          <p:cNvPr id="11" name="Blurb">
            <a:extLst>
              <a:ext uri="{FF2B5EF4-FFF2-40B4-BE49-F238E27FC236}">
                <a16:creationId xmlns:a16="http://schemas.microsoft.com/office/drawing/2014/main" id="{05F1FB1B-F43D-4846-AFFD-E5A1D1CCBD99}"/>
              </a:ext>
            </a:extLst>
          </p:cNvPr>
          <p:cNvSpPr>
            <a:spLocks noGrp="1"/>
          </p:cNvSpPr>
          <p:nvPr>
            <p:ph type="body" sz="quarter" idx="11" hasCustomPrompt="1"/>
          </p:nvPr>
        </p:nvSpPr>
        <p:spPr>
          <a:xfrm>
            <a:off x="2743200" y="7581932"/>
            <a:ext cx="2087563" cy="614363"/>
          </a:xfrm>
        </p:spPr>
        <p:txBody>
          <a:bodyPr anchor="ctr"/>
          <a:lstStyle>
            <a:lvl1pPr marL="0" indent="0">
              <a:lnSpc>
                <a:spcPts val="1400"/>
              </a:lnSpc>
              <a:spcBef>
                <a:spcPts val="0"/>
              </a:spcBef>
              <a:buNone/>
              <a:defRPr sz="1000"/>
            </a:lvl1pPr>
            <a:lvl2pPr marL="342900" indent="0">
              <a:buNone/>
              <a:defRPr/>
            </a:lvl2pPr>
            <a:lvl3pPr marL="685800" indent="0">
              <a:buNone/>
              <a:defRPr/>
            </a:lvl3pPr>
            <a:lvl4pPr marL="1028700" indent="0">
              <a:buNone/>
              <a:defRPr/>
            </a:lvl4pPr>
            <a:lvl5pPr marL="1371600" indent="0">
              <a:buNone/>
              <a:defRPr/>
            </a:lvl5pPr>
          </a:lstStyle>
          <a:p>
            <a:pPr lvl="0"/>
            <a:r>
              <a:rPr lang="en-US" dirty="0"/>
              <a:t>Blurb or overview here</a:t>
            </a:r>
          </a:p>
        </p:txBody>
      </p:sp>
      <p:sp>
        <p:nvSpPr>
          <p:cNvPr id="13" name="Sub Image">
            <a:extLst>
              <a:ext uri="{FF2B5EF4-FFF2-40B4-BE49-F238E27FC236}">
                <a16:creationId xmlns:a16="http://schemas.microsoft.com/office/drawing/2014/main" id="{F6B274C4-BB7A-489A-99E9-C7AC0C01A0C1}"/>
              </a:ext>
            </a:extLst>
          </p:cNvPr>
          <p:cNvSpPr>
            <a:spLocks noGrp="1"/>
          </p:cNvSpPr>
          <p:nvPr>
            <p:ph type="pic" sz="quarter" idx="12" hasCustomPrompt="1"/>
          </p:nvPr>
        </p:nvSpPr>
        <p:spPr>
          <a:xfrm>
            <a:off x="5013325" y="7243867"/>
            <a:ext cx="1252538" cy="1250950"/>
          </a:xfrm>
          <a:prstGeom prst="ellipse">
            <a:avLst/>
          </a:prstGeom>
          <a:solidFill>
            <a:schemeClr val="bg1">
              <a:lumMod val="95000"/>
            </a:schemeClr>
          </a:solidFill>
        </p:spPr>
        <p:txBody>
          <a:bodyPr wrap="square" anchor="ctr"/>
          <a:lstStyle>
            <a:lvl1pPr marL="0" indent="0" algn="ctr">
              <a:buNone/>
              <a:defRPr i="1"/>
            </a:lvl1pPr>
          </a:lstStyle>
          <a:p>
            <a:r>
              <a:rPr lang="en-US" dirty="0"/>
              <a:t>Insert or Drag &amp; Drop Your Photo Here</a:t>
            </a:r>
          </a:p>
        </p:txBody>
      </p:sp>
      <p:sp>
        <p:nvSpPr>
          <p:cNvPr id="24" name="Footnote Left">
            <a:extLst>
              <a:ext uri="{FF2B5EF4-FFF2-40B4-BE49-F238E27FC236}">
                <a16:creationId xmlns:a16="http://schemas.microsoft.com/office/drawing/2014/main" id="{EDC52ACD-DE73-4DF0-9BFE-525228025E53}"/>
              </a:ext>
            </a:extLst>
          </p:cNvPr>
          <p:cNvSpPr>
            <a:spLocks noGrp="1"/>
          </p:cNvSpPr>
          <p:nvPr>
            <p:ph type="body" sz="quarter" idx="38" hasCustomPrompt="1"/>
          </p:nvPr>
        </p:nvSpPr>
        <p:spPr>
          <a:xfrm>
            <a:off x="565150" y="8571087"/>
            <a:ext cx="2039938" cy="201048"/>
          </a:xfrm>
        </p:spPr>
        <p:txBody>
          <a:bodyPr lIns="72000" tIns="18000" rIns="72000" anchor="b">
            <a:noAutofit/>
          </a:bodyPr>
          <a:lstStyle>
            <a:lvl1pPr marL="0" indent="0">
              <a:buNone/>
              <a:defRPr sz="900">
                <a:latin typeface="+mj-lt"/>
              </a:defRPr>
            </a:lvl1pPr>
          </a:lstStyle>
          <a:p>
            <a:pPr lvl="0"/>
            <a:r>
              <a:rPr lang="en-US" dirty="0"/>
              <a:t>Footnote Left</a:t>
            </a:r>
          </a:p>
        </p:txBody>
      </p:sp>
      <p:sp>
        <p:nvSpPr>
          <p:cNvPr id="27" name="Footnote Right">
            <a:extLst>
              <a:ext uri="{FF2B5EF4-FFF2-40B4-BE49-F238E27FC236}">
                <a16:creationId xmlns:a16="http://schemas.microsoft.com/office/drawing/2014/main" id="{3CC6A589-C57A-4BB7-A185-69207C6E2967}"/>
              </a:ext>
            </a:extLst>
          </p:cNvPr>
          <p:cNvSpPr>
            <a:spLocks noGrp="1"/>
          </p:cNvSpPr>
          <p:nvPr>
            <p:ph type="body" sz="quarter" idx="39" hasCustomPrompt="1"/>
          </p:nvPr>
        </p:nvSpPr>
        <p:spPr>
          <a:xfrm>
            <a:off x="4252912" y="8571087"/>
            <a:ext cx="2039938" cy="201048"/>
          </a:xfrm>
        </p:spPr>
        <p:txBody>
          <a:bodyPr lIns="72000" tIns="18000" rIns="72000" anchor="b">
            <a:noAutofit/>
          </a:bodyPr>
          <a:lstStyle>
            <a:lvl1pPr marL="0" indent="0" algn="r">
              <a:buNone/>
              <a:defRPr sz="900">
                <a:latin typeface="+mj-lt"/>
              </a:defRPr>
            </a:lvl1pPr>
          </a:lstStyle>
          <a:p>
            <a:pPr lvl="0"/>
            <a:r>
              <a:rPr lang="en-US" dirty="0"/>
              <a:t>Footnote Right</a:t>
            </a:r>
          </a:p>
        </p:txBody>
      </p:sp>
    </p:spTree>
    <p:extLst>
      <p:ext uri="{BB962C8B-B14F-4D97-AF65-F5344CB8AC3E}">
        <p14:creationId xmlns:p14="http://schemas.microsoft.com/office/powerpoint/2010/main" val="5369393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232236"/>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685800" rtl="0" eaLnBrk="1" latinLnBrk="0" hangingPunct="1">
        <a:lnSpc>
          <a:spcPct val="100000"/>
        </a:lnSpc>
        <a:spcBef>
          <a:spcPct val="0"/>
        </a:spcBef>
        <a:buNone/>
        <a:defRPr sz="5000" kern="1200" spc="-3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4090CC9-5982-C209-D9DB-A2432F1225C3}"/>
              </a:ext>
            </a:extLst>
          </p:cNvPr>
          <p:cNvPicPr>
            <a:picLocks noChangeAspect="1"/>
          </p:cNvPicPr>
          <p:nvPr/>
        </p:nvPicPr>
        <p:blipFill>
          <a:blip r:embed="rId2"/>
          <a:stretch>
            <a:fillRect/>
          </a:stretch>
        </p:blipFill>
        <p:spPr>
          <a:xfrm>
            <a:off x="713833" y="128152"/>
            <a:ext cx="5430334" cy="2807554"/>
          </a:xfrm>
          <a:prstGeom prst="rect">
            <a:avLst/>
          </a:prstGeom>
        </p:spPr>
      </p:pic>
      <p:sp>
        <p:nvSpPr>
          <p:cNvPr id="10" name="TextBox 9">
            <a:extLst>
              <a:ext uri="{FF2B5EF4-FFF2-40B4-BE49-F238E27FC236}">
                <a16:creationId xmlns:a16="http://schemas.microsoft.com/office/drawing/2014/main" id="{3FDC9E98-054F-ECC7-79A9-EFAE63C5C088}"/>
              </a:ext>
            </a:extLst>
          </p:cNvPr>
          <p:cNvSpPr txBox="1"/>
          <p:nvPr/>
        </p:nvSpPr>
        <p:spPr>
          <a:xfrm>
            <a:off x="216568" y="3341887"/>
            <a:ext cx="6424863" cy="5478423"/>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OpenShift Overview:</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OpenShift is an enterprise-level Kubernetes platform developed by Red Hat. It enhances the capabilities of Kubernetes by providing additional features and support tailored for large organizations, addressing common challenges faced when deploying and managing containerized applications.</a:t>
            </a:r>
          </a:p>
          <a:p>
            <a:r>
              <a:rPr lang="en-US" sz="1400" b="1" dirty="0">
                <a:latin typeface="Arial" panose="020B0604020202020204" pitchFamily="34" charset="0"/>
                <a:cs typeface="Arial" panose="020B0604020202020204" pitchFamily="34" charset="0"/>
              </a:rPr>
              <a:t>Kubernetes Recap:</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Container Orchestration</a:t>
            </a:r>
            <a:r>
              <a:rPr lang="en-US" sz="1400" dirty="0">
                <a:latin typeface="Arial" panose="020B0604020202020204" pitchFamily="34" charset="0"/>
                <a:cs typeface="Arial" panose="020B0604020202020204" pitchFamily="34" charset="0"/>
              </a:rPr>
              <a:t>: Kubernetes orchestrates containers, allowing users to deploy applications in isolated environments called pods.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Deployment and Services</a:t>
            </a:r>
            <a:r>
              <a:rPr lang="en-US" sz="1400" dirty="0">
                <a:latin typeface="Arial" panose="020B0604020202020204" pitchFamily="34" charset="0"/>
                <a:cs typeface="Arial" panose="020B0604020202020204" pitchFamily="34" charset="0"/>
              </a:rPr>
              <a:t>: Pods are managed using resources like Deployments and </a:t>
            </a:r>
            <a:r>
              <a:rPr lang="en-US" sz="1400" dirty="0" err="1">
                <a:latin typeface="Arial" panose="020B0604020202020204" pitchFamily="34" charset="0"/>
                <a:cs typeface="Arial" panose="020B0604020202020204" pitchFamily="34" charset="0"/>
              </a:rPr>
              <a:t>ReplicaSets</a:t>
            </a:r>
            <a:r>
              <a:rPr lang="en-US" sz="1400" dirty="0">
                <a:latin typeface="Arial" panose="020B0604020202020204" pitchFamily="34" charset="0"/>
                <a:cs typeface="Arial" panose="020B0604020202020204" pitchFamily="34" charset="0"/>
              </a:rPr>
              <a:t>, with Service resources enabling communication and service discovery.</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Ingress and Networking</a:t>
            </a:r>
            <a:r>
              <a:rPr lang="en-US" sz="1400" dirty="0">
                <a:latin typeface="Arial" panose="020B0604020202020204" pitchFamily="34" charset="0"/>
                <a:cs typeface="Arial" panose="020B0604020202020204" pitchFamily="34" charset="0"/>
              </a:rPr>
              <a:t>: Ingress resources manage incoming traffic, while Container Network Interface (CNI) handles pod-to-pod communication.</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Configuration Management</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ConfigMaps</a:t>
            </a:r>
            <a:r>
              <a:rPr lang="en-US" sz="1400" dirty="0">
                <a:latin typeface="Arial" panose="020B0604020202020204" pitchFamily="34" charset="0"/>
                <a:cs typeface="Arial" panose="020B0604020202020204" pitchFamily="34" charset="0"/>
              </a:rPr>
              <a:t> and Secrets are used to manage application configurations, with Secrets providing secure storage for sensitive data.</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Security and Management</a:t>
            </a:r>
            <a:r>
              <a:rPr lang="en-US" sz="1400" dirty="0">
                <a:latin typeface="Arial" panose="020B0604020202020204" pitchFamily="34" charset="0"/>
                <a:cs typeface="Arial" panose="020B0604020202020204" pitchFamily="34" charset="0"/>
              </a:rPr>
              <a:t>: Kubernetes includes features like Network Policies, admission controls, and Pod Disruption Budgets to enhance security and ensure reliability.</a:t>
            </a:r>
          </a:p>
          <a:p>
            <a:r>
              <a:rPr lang="en-US" sz="1400" b="1" dirty="0">
                <a:latin typeface="Arial" panose="020B0604020202020204" pitchFamily="34" charset="0"/>
                <a:cs typeface="Arial" panose="020B0604020202020204" pitchFamily="34" charset="0"/>
              </a:rPr>
              <a:t>Challenges with Open Source Kubernetes:</a:t>
            </a:r>
          </a:p>
          <a:p>
            <a:pPr>
              <a:buFont typeface="+mj-lt"/>
              <a:buAutoNum type="arabicPeriod"/>
            </a:pPr>
            <a:r>
              <a:rPr lang="en-US" sz="1400" b="1" dirty="0">
                <a:latin typeface="Arial" panose="020B0604020202020204" pitchFamily="34" charset="0"/>
                <a:cs typeface="Arial" panose="020B0604020202020204" pitchFamily="34" charset="0"/>
              </a:rPr>
              <a:t>Lack of Support</a:t>
            </a:r>
            <a:r>
              <a:rPr lang="en-US" sz="1400" dirty="0">
                <a:latin typeface="Arial" panose="020B0604020202020204" pitchFamily="34" charset="0"/>
                <a:cs typeface="Arial" panose="020B0604020202020204" pitchFamily="34" charset="0"/>
              </a:rPr>
              <a:t>: Users may encounter issues without immediate access to expert support, leading to delays in problem resolution.</a:t>
            </a:r>
          </a:p>
          <a:p>
            <a:pPr>
              <a:buFont typeface="+mj-lt"/>
              <a:buAutoNum type="arabicPeriod"/>
            </a:pPr>
            <a:r>
              <a:rPr lang="en-US" sz="1400" b="1" dirty="0">
                <a:latin typeface="Arial" panose="020B0604020202020204" pitchFamily="34" charset="0"/>
                <a:cs typeface="Arial" panose="020B0604020202020204" pitchFamily="34" charset="0"/>
              </a:rPr>
              <a:t>Management Overhead</a:t>
            </a:r>
            <a:r>
              <a:rPr lang="en-US" sz="1400" dirty="0">
                <a:latin typeface="Arial" panose="020B0604020202020204" pitchFamily="34" charset="0"/>
                <a:cs typeface="Arial" panose="020B0604020202020204" pitchFamily="34" charset="0"/>
              </a:rPr>
              <a:t>: The flexibility of Kubernetes can result in significant management challenges, especially when scaling applications across multiple clusters and environments.</a:t>
            </a:r>
          </a:p>
        </p:txBody>
      </p:sp>
    </p:spTree>
    <p:extLst>
      <p:ext uri="{BB962C8B-B14F-4D97-AF65-F5344CB8AC3E}">
        <p14:creationId xmlns:p14="http://schemas.microsoft.com/office/powerpoint/2010/main" val="3538525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219C9-9020-5636-8EA9-D57D654108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65709E-975A-6C86-DA61-8A3F1AB9F921}"/>
              </a:ext>
            </a:extLst>
          </p:cNvPr>
          <p:cNvSpPr txBox="1"/>
          <p:nvPr/>
        </p:nvSpPr>
        <p:spPr>
          <a:xfrm>
            <a:off x="90236" y="141978"/>
            <a:ext cx="6418847" cy="3323987"/>
          </a:xfrm>
          <a:prstGeom prst="rect">
            <a:avLst/>
          </a:prstGeom>
          <a:noFill/>
        </p:spPr>
        <p:txBody>
          <a:bodyPr wrap="square">
            <a:spAutoFit/>
          </a:bodyPr>
          <a:lstStyle/>
          <a:p>
            <a:r>
              <a:rPr lang="en-US" sz="1400" b="1" dirty="0">
                <a:latin typeface="Arial" panose="020B0604020202020204" pitchFamily="34" charset="0"/>
                <a:cs typeface="Arial" panose="020B0604020202020204" pitchFamily="34" charset="0"/>
              </a:rPr>
              <a:t>Why OpenShift?</a:t>
            </a:r>
          </a:p>
          <a:p>
            <a:r>
              <a:rPr lang="en-US" sz="1400" dirty="0">
                <a:latin typeface="Arial" panose="020B0604020202020204" pitchFamily="34" charset="0"/>
                <a:cs typeface="Arial" panose="020B0604020202020204" pitchFamily="34" charset="0"/>
              </a:rPr>
              <a:t>OpenShift addresses these challenges by:</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Offering enterprise-grade support and services.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Reducing management complexity with streamlined installation and operation processes.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Providing additional features such as a developer-friendly interface, enhanced security, and integrated CI/CD pipelines.</a:t>
            </a:r>
          </a:p>
          <a:p>
            <a:r>
              <a:rPr lang="en-US" sz="1400" b="1" dirty="0">
                <a:latin typeface="Arial" panose="020B0604020202020204" pitchFamily="34" charset="0"/>
                <a:cs typeface="Arial" panose="020B0604020202020204" pitchFamily="34" charset="0"/>
              </a:rPr>
              <a:t>Other Enterprise Kubernetes Solutions:</a:t>
            </a:r>
          </a:p>
          <a:p>
            <a:r>
              <a:rPr lang="en-US" sz="1400" dirty="0">
                <a:latin typeface="Arial" panose="020B0604020202020204" pitchFamily="34" charset="0"/>
                <a:cs typeface="Arial" panose="020B0604020202020204" pitchFamily="34" charset="0"/>
              </a:rPr>
              <a:t>OpenShift is part of a broader ecosystem of enterprise Kubernetes offerings, including Amazon EKS, Azure AKS, Google GKE, and Rancher. These solutions typically build upon the open-source Kubernetes foundation, adding proprietary features to better meet enterprise needs.</a:t>
            </a:r>
          </a:p>
          <a:p>
            <a:r>
              <a:rPr lang="en-US" sz="1400" dirty="0">
                <a:latin typeface="Arial" panose="020B0604020202020204" pitchFamily="34" charset="0"/>
                <a:cs typeface="Arial" panose="020B0604020202020204" pitchFamily="34" charset="0"/>
              </a:rPr>
              <a:t>In summary, OpenShift is designed for organizations seeking a robust, supported Kubernetes solution that simplifies deployment and management while enhancing security and scalability.</a:t>
            </a:r>
          </a:p>
        </p:txBody>
      </p:sp>
    </p:spTree>
    <p:extLst>
      <p:ext uri="{BB962C8B-B14F-4D97-AF65-F5344CB8AC3E}">
        <p14:creationId xmlns:p14="http://schemas.microsoft.com/office/powerpoint/2010/main" val="975674189"/>
      </p:ext>
    </p:extLst>
  </p:cSld>
  <p:clrMapOvr>
    <a:masterClrMapping/>
  </p:clrMapOvr>
</p:sld>
</file>

<file path=ppt/theme/theme1.xml><?xml version="1.0" encoding="utf-8"?>
<a:theme xmlns:a="http://schemas.openxmlformats.org/drawingml/2006/main" name="Office Theme">
  <a:themeElements>
    <a:clrScheme name="Custom 224">
      <a:dk1>
        <a:sysClr val="windowText" lastClr="000000"/>
      </a:dk1>
      <a:lt1>
        <a:sysClr val="window" lastClr="FFFFFF"/>
      </a:lt1>
      <a:dk2>
        <a:srgbClr val="3F3F3F"/>
      </a:dk2>
      <a:lt2>
        <a:srgbClr val="E7E6E6"/>
      </a:lt2>
      <a:accent1>
        <a:srgbClr val="7030A0"/>
      </a:accent1>
      <a:accent2>
        <a:srgbClr val="00007F"/>
      </a:accent2>
      <a:accent3>
        <a:srgbClr val="FFC000"/>
      </a:accent3>
      <a:accent4>
        <a:srgbClr val="92D050"/>
      </a:accent4>
      <a:accent5>
        <a:srgbClr val="6AC0D4"/>
      </a:accent5>
      <a:accent6>
        <a:srgbClr val="00B050"/>
      </a:accent6>
      <a:hlink>
        <a:srgbClr val="7030A0"/>
      </a:hlink>
      <a:folHlink>
        <a:srgbClr val="7030A0"/>
      </a:folHlink>
    </a:clrScheme>
    <a:fontScheme name="Custom 231">
      <a:majorFont>
        <a:latin typeface="Franklin Gothic Heavy"/>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agazine Covers_03_Variation 2 - SB - v2" id="{00C065ED-CA68-41B7-AADC-3B5EC953CBDF}" vid="{4AEEB591-3D6A-41AE-8578-BC1314C837F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93861E-0A92-480D-8C3E-05EA800DE468}">
  <ds:schemaRefs>
    <ds:schemaRef ds:uri="http://schemas.microsoft.com/sharepoint/v3/contenttype/forms"/>
  </ds:schemaRefs>
</ds:datastoreItem>
</file>

<file path=customXml/itemProps2.xml><?xml version="1.0" encoding="utf-8"?>
<ds:datastoreItem xmlns:ds="http://schemas.openxmlformats.org/officeDocument/2006/customXml" ds:itemID="{19162979-8400-4FF6-9A0F-47D079EEC66D}">
  <ds:schemaRefs>
    <ds:schemaRef ds:uri="http://schemas.microsoft.com/office/2006/metadata/properties"/>
    <ds:schemaRef ds:uri="http://schemas.microsoft.com/office/infopath/2007/PartnerControls"/>
    <ds:schemaRef ds:uri="ef88797d-310b-4d46-ad9c-0c23fa0c8d45"/>
  </ds:schemaRefs>
</ds:datastoreItem>
</file>

<file path=customXml/itemProps3.xml><?xml version="1.0" encoding="utf-8"?>
<ds:datastoreItem xmlns:ds="http://schemas.openxmlformats.org/officeDocument/2006/customXml" ds:itemID="{02617006-AA85-4A8E-98BB-7E8148074A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{73E38582-C38B-49BC-AF68-F69FB0E82EBC}tf33480975_win32</Template>
  <TotalTime>5047</TotalTime>
  <Words>325</Words>
  <Application>Microsoft Office PowerPoint</Application>
  <PresentationFormat>Letter Paper (8.5x11 in)</PresentationFormat>
  <Paragraphs>19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Franklin Gothic Heavy</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Balakrishnan</dc:creator>
  <cp:lastModifiedBy>Pradeep Balakrishnan</cp:lastModifiedBy>
  <cp:revision>492</cp:revision>
  <dcterms:created xsi:type="dcterms:W3CDTF">2021-09-17T17:18:55Z</dcterms:created>
  <dcterms:modified xsi:type="dcterms:W3CDTF">2024-10-27T16:00:46Z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