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0" r:id="rId4"/>
    <p:sldId id="261" r:id="rId5"/>
    <p:sldId id="262" r:id="rId6"/>
    <p:sldId id="263" r:id="rId7"/>
    <p:sldId id="264" r:id="rId8"/>
    <p:sldId id="270" r:id="rId9"/>
    <p:sldId id="271" r:id="rId10"/>
    <p:sldId id="269" r:id="rId11"/>
    <p:sldId id="272" r:id="rId12"/>
    <p:sldId id="273" r:id="rId13"/>
    <p:sldId id="268" r:id="rId14"/>
    <p:sldId id="267" r:id="rId15"/>
    <p:sldId id="266" r:id="rId16"/>
    <p:sldId id="265" r:id="rId17"/>
    <p:sldId id="275" r:id="rId18"/>
    <p:sldId id="276" r:id="rId19"/>
    <p:sldId id="274" r:id="rId20"/>
    <p:sldId id="27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81" d="100"/>
          <a:sy n="81" d="100"/>
        </p:scale>
        <p:origin x="725"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9E60A-8975-9F8D-4B64-40B212F452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DEDD510-6E2A-F12F-2CC8-96D73AC2AA6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1121036-D020-0B4B-4200-8DB2FFBE4257}"/>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816F14CA-FFCF-84FF-14C5-231CE705801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C05EEC-0A8A-A5F0-2EC9-386BFE54DB2B}"/>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1682340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5B7834-28CB-A799-998C-44E7D405601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0061D6B-8231-5952-090F-A37BCF758DB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49446-1247-CBE7-D8F9-92BEC45A1CBB}"/>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D76CB7F9-48BB-0A6D-015B-C2702EDD467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DF88256-F014-B729-A0DD-24B09E305ADF}"/>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417755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1F435D-A471-F7B0-BFD0-656A86B7000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27332FF-BBC3-6943-5A35-8C997B62BF5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9D40F-A7D2-6A0F-2B60-C2BA0ADC77E8}"/>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2C2F276F-5B0A-B3AF-37E6-44446170830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9A46734-2389-EB15-5FC5-CB089D9F7C37}"/>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147453130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Stories + Ribbon">
    <p:spTree>
      <p:nvGrpSpPr>
        <p:cNvPr id="1" name=""/>
        <p:cNvGrpSpPr/>
        <p:nvPr/>
      </p:nvGrpSpPr>
      <p:grpSpPr>
        <a:xfrm>
          <a:off x="0" y="0"/>
          <a:ext cx="0" cy="0"/>
          <a:chOff x="0" y="0"/>
          <a:chExt cx="0" cy="0"/>
        </a:xfrm>
      </p:grpSpPr>
      <p:sp>
        <p:nvSpPr>
          <p:cNvPr id="9" name="Main Image">
            <a:extLst>
              <a:ext uri="{FF2B5EF4-FFF2-40B4-BE49-F238E27FC236}">
                <a16:creationId xmlns:a16="http://schemas.microsoft.com/office/drawing/2014/main" id="{4C35C861-2D37-4F1F-8149-0759604BBAFF}"/>
              </a:ext>
            </a:extLst>
          </p:cNvPr>
          <p:cNvSpPr>
            <a:spLocks noGrp="1"/>
          </p:cNvSpPr>
          <p:nvPr>
            <p:ph type="pic" sz="quarter" idx="10" hasCustomPrompt="1"/>
          </p:nvPr>
        </p:nvSpPr>
        <p:spPr>
          <a:xfrm>
            <a:off x="428800" y="180900"/>
            <a:ext cx="11334400" cy="6496200"/>
          </a:xfrm>
          <a:solidFill>
            <a:schemeClr val="bg1">
              <a:lumMod val="95000"/>
            </a:schemeClr>
          </a:solidFill>
        </p:spPr>
        <p:txBody>
          <a:bodyPr anchor="ctr"/>
          <a:lstStyle>
            <a:lvl1pPr marL="0" indent="0" algn="ctr">
              <a:buNone/>
              <a:defRPr i="1"/>
            </a:lvl1pPr>
          </a:lstStyle>
          <a:p>
            <a:r>
              <a:rPr lang="en-US" dirty="0"/>
              <a:t>Insert Your Magazine</a:t>
            </a:r>
            <a:br>
              <a:rPr lang="en-US" dirty="0"/>
            </a:br>
            <a:r>
              <a:rPr lang="en-US" dirty="0"/>
              <a:t>Cover Image</a:t>
            </a:r>
          </a:p>
        </p:txBody>
      </p:sp>
      <p:sp>
        <p:nvSpPr>
          <p:cNvPr id="2" name="Title 1"/>
          <p:cNvSpPr>
            <a:spLocks noGrp="1"/>
          </p:cNvSpPr>
          <p:nvPr>
            <p:ph type="ctrTitle" hasCustomPrompt="1"/>
          </p:nvPr>
        </p:nvSpPr>
        <p:spPr>
          <a:xfrm>
            <a:off x="428800" y="134259"/>
            <a:ext cx="11334400" cy="1052285"/>
          </a:xfrm>
        </p:spPr>
        <p:txBody>
          <a:bodyPr lIns="0" tIns="0" rIns="0" bIns="0" anchor="t">
            <a:noAutofit/>
          </a:bodyPr>
          <a:lstStyle>
            <a:lvl1pPr algn="ctr">
              <a:defRPr sz="6750" b="1">
                <a:solidFill>
                  <a:schemeClr val="accent1"/>
                </a:solidFill>
              </a:defRPr>
            </a:lvl1pPr>
          </a:lstStyle>
          <a:p>
            <a:r>
              <a:rPr lang="en-US" dirty="0"/>
              <a:t>TITLE</a:t>
            </a:r>
          </a:p>
        </p:txBody>
      </p:sp>
      <p:sp>
        <p:nvSpPr>
          <p:cNvPr id="15" name="Issue Number">
            <a:extLst>
              <a:ext uri="{FF2B5EF4-FFF2-40B4-BE49-F238E27FC236}">
                <a16:creationId xmlns:a16="http://schemas.microsoft.com/office/drawing/2014/main" id="{D4F2DCAB-659B-41DD-A365-B388C6833414}"/>
              </a:ext>
            </a:extLst>
          </p:cNvPr>
          <p:cNvSpPr>
            <a:spLocks noGrp="1"/>
          </p:cNvSpPr>
          <p:nvPr>
            <p:ph type="body" sz="quarter" idx="13" hasCustomPrompt="1"/>
          </p:nvPr>
        </p:nvSpPr>
        <p:spPr>
          <a:xfrm>
            <a:off x="10025946" y="931393"/>
            <a:ext cx="1363134" cy="147598"/>
          </a:xfrm>
          <a:solidFill>
            <a:schemeClr val="tx1"/>
          </a:solidFill>
        </p:spPr>
        <p:txBody>
          <a:bodyPr anchor="ctr"/>
          <a:lstStyle>
            <a:lvl1pPr marL="0" indent="0" algn="ctr">
              <a:buNone/>
              <a:defRPr sz="675">
                <a:solidFill>
                  <a:schemeClr val="bg1"/>
                </a:solidFill>
                <a:latin typeface="+mj-lt"/>
              </a:defRPr>
            </a:lvl1pPr>
            <a:lvl2pPr marL="257175" indent="0">
              <a:buNone/>
              <a:defRPr>
                <a:solidFill>
                  <a:schemeClr val="bg1"/>
                </a:solidFill>
              </a:defRPr>
            </a:lvl2pPr>
            <a:lvl3pPr marL="514350" indent="0">
              <a:buNone/>
              <a:defRPr>
                <a:solidFill>
                  <a:schemeClr val="bg1"/>
                </a:solidFill>
              </a:defRPr>
            </a:lvl3pPr>
            <a:lvl4pPr marL="771525" indent="0">
              <a:buNone/>
              <a:defRPr>
                <a:solidFill>
                  <a:schemeClr val="bg1"/>
                </a:solidFill>
              </a:defRPr>
            </a:lvl4pPr>
            <a:lvl5pPr marL="1028700" indent="0">
              <a:buNone/>
              <a:defRPr>
                <a:solidFill>
                  <a:schemeClr val="bg1"/>
                </a:solidFill>
              </a:defRPr>
            </a:lvl5pPr>
          </a:lstStyle>
          <a:p>
            <a:pPr lvl="0"/>
            <a:r>
              <a:rPr lang="en-US" dirty="0"/>
              <a:t>Month YY</a:t>
            </a:r>
          </a:p>
        </p:txBody>
      </p:sp>
      <p:sp>
        <p:nvSpPr>
          <p:cNvPr id="19" name="Story Title">
            <a:extLst>
              <a:ext uri="{FF2B5EF4-FFF2-40B4-BE49-F238E27FC236}">
                <a16:creationId xmlns:a16="http://schemas.microsoft.com/office/drawing/2014/main" id="{E623A5B8-DD72-4D62-87F8-24F2BAF2993B}"/>
              </a:ext>
            </a:extLst>
          </p:cNvPr>
          <p:cNvSpPr>
            <a:spLocks noGrp="1"/>
          </p:cNvSpPr>
          <p:nvPr>
            <p:ph type="body" sz="quarter" idx="15" hasCustomPrompt="1"/>
          </p:nvPr>
        </p:nvSpPr>
        <p:spPr>
          <a:xfrm>
            <a:off x="1004710" y="1480322"/>
            <a:ext cx="3626558" cy="375047"/>
          </a:xfrm>
          <a:noFill/>
        </p:spPr>
        <p:txBody>
          <a:bodyPr lIns="72000" tIns="18000" rIns="72000">
            <a:noAutofit/>
          </a:bodyPr>
          <a:lstStyle>
            <a:lvl1pPr marL="0" indent="0">
              <a:buNone/>
              <a:defRPr sz="2250" b="1" spc="-113">
                <a:latin typeface="+mj-lt"/>
              </a:defRPr>
            </a:lvl1pPr>
          </a:lstStyle>
          <a:p>
            <a:pPr lvl="0"/>
            <a:r>
              <a:rPr lang="en-US" dirty="0"/>
              <a:t>Story Title</a:t>
            </a:r>
          </a:p>
        </p:txBody>
      </p:sp>
      <p:sp>
        <p:nvSpPr>
          <p:cNvPr id="17" name="Story Pre-title">
            <a:extLst>
              <a:ext uri="{FF2B5EF4-FFF2-40B4-BE49-F238E27FC236}">
                <a16:creationId xmlns:a16="http://schemas.microsoft.com/office/drawing/2014/main" id="{D3A6699D-0E97-4E6D-81AF-872783FF1EE4}"/>
              </a:ext>
            </a:extLst>
          </p:cNvPr>
          <p:cNvSpPr>
            <a:spLocks noGrp="1"/>
          </p:cNvSpPr>
          <p:nvPr>
            <p:ph type="body" sz="quarter" idx="14" hasCustomPrompt="1"/>
          </p:nvPr>
        </p:nvSpPr>
        <p:spPr>
          <a:xfrm>
            <a:off x="1117601" y="1407060"/>
            <a:ext cx="1518356" cy="96779"/>
          </a:xfrm>
          <a:solidFill>
            <a:schemeClr val="tx1"/>
          </a:solidFill>
        </p:spPr>
        <p:txBody>
          <a:bodyPr lIns="72000" tIns="18000" rIns="72000">
            <a:noAutofit/>
          </a:bodyPr>
          <a:lstStyle>
            <a:lvl1pPr marL="0" indent="0">
              <a:buNone/>
              <a:defRPr>
                <a:solidFill>
                  <a:schemeClr val="bg1"/>
                </a:solidFill>
                <a:latin typeface="+mj-lt"/>
              </a:defRPr>
            </a:lvl1pPr>
            <a:lvl5pPr>
              <a:defRPr/>
            </a:lvl5pPr>
          </a:lstStyle>
          <a:p>
            <a:pPr lvl="0"/>
            <a:r>
              <a:rPr lang="en-US" dirty="0"/>
              <a:t>Pre-title</a:t>
            </a:r>
          </a:p>
        </p:txBody>
      </p:sp>
      <p:sp>
        <p:nvSpPr>
          <p:cNvPr id="21" name="Story Blurb">
            <a:extLst>
              <a:ext uri="{FF2B5EF4-FFF2-40B4-BE49-F238E27FC236}">
                <a16:creationId xmlns:a16="http://schemas.microsoft.com/office/drawing/2014/main" id="{88197CC9-3BFB-48A3-8224-0964519D4F8B}"/>
              </a:ext>
            </a:extLst>
          </p:cNvPr>
          <p:cNvSpPr>
            <a:spLocks noGrp="1"/>
          </p:cNvSpPr>
          <p:nvPr>
            <p:ph type="body" sz="quarter" idx="16" hasCustomPrompt="1"/>
          </p:nvPr>
        </p:nvSpPr>
        <p:spPr>
          <a:xfrm>
            <a:off x="1004711" y="1873097"/>
            <a:ext cx="3626556" cy="301573"/>
          </a:xfrm>
        </p:spPr>
        <p:txBody>
          <a:bodyPr lIns="72000" tIns="18000" rIns="72000">
            <a:noAutofit/>
          </a:bodyPr>
          <a:lstStyle>
            <a:lvl1pPr marL="0" indent="0">
              <a:lnSpc>
                <a:spcPts val="825"/>
              </a:lnSpc>
              <a:spcBef>
                <a:spcPts val="0"/>
              </a:spcBef>
              <a:buNone/>
              <a:defRPr sz="675"/>
            </a:lvl1pPr>
          </a:lstStyle>
          <a:p>
            <a:pPr lvl="0"/>
            <a:r>
              <a:rPr lang="en-US" dirty="0"/>
              <a:t>Story blurb</a:t>
            </a:r>
          </a:p>
        </p:txBody>
      </p:sp>
      <p:sp>
        <p:nvSpPr>
          <p:cNvPr id="25" name="Story Title">
            <a:extLst>
              <a:ext uri="{FF2B5EF4-FFF2-40B4-BE49-F238E27FC236}">
                <a16:creationId xmlns:a16="http://schemas.microsoft.com/office/drawing/2014/main" id="{B443A005-3183-46C0-A23A-DC5E630CE40B}"/>
              </a:ext>
            </a:extLst>
          </p:cNvPr>
          <p:cNvSpPr>
            <a:spLocks noGrp="1"/>
          </p:cNvSpPr>
          <p:nvPr>
            <p:ph type="body" sz="quarter" idx="17" hasCustomPrompt="1"/>
          </p:nvPr>
        </p:nvSpPr>
        <p:spPr>
          <a:xfrm>
            <a:off x="1004710" y="2367621"/>
            <a:ext cx="3872091" cy="329146"/>
          </a:xfrm>
          <a:solidFill>
            <a:schemeClr val="accent6">
              <a:lumMod val="50000"/>
            </a:schemeClr>
          </a:solidFill>
        </p:spPr>
        <p:txBody>
          <a:bodyPr lIns="72000" tIns="0" rIns="72000" anchor="t">
            <a:noAutofit/>
          </a:bodyPr>
          <a:lstStyle>
            <a:lvl1pPr marL="0" indent="0">
              <a:lnSpc>
                <a:spcPct val="90000"/>
              </a:lnSpc>
              <a:spcBef>
                <a:spcPts val="0"/>
              </a:spcBef>
              <a:buNone/>
              <a:defRPr sz="2400" i="1" spc="-113">
                <a:solidFill>
                  <a:schemeClr val="bg1"/>
                </a:solidFill>
              </a:defRPr>
            </a:lvl1pPr>
          </a:lstStyle>
          <a:p>
            <a:pPr lvl="0"/>
            <a:r>
              <a:rPr lang="en-US" dirty="0"/>
              <a:t>Story Title</a:t>
            </a:r>
          </a:p>
        </p:txBody>
      </p:sp>
      <p:sp>
        <p:nvSpPr>
          <p:cNvPr id="26" name="Story Blurb">
            <a:extLst>
              <a:ext uri="{FF2B5EF4-FFF2-40B4-BE49-F238E27FC236}">
                <a16:creationId xmlns:a16="http://schemas.microsoft.com/office/drawing/2014/main" id="{A63C3CE1-7E09-4F08-897E-DEC146BE4D35}"/>
              </a:ext>
            </a:extLst>
          </p:cNvPr>
          <p:cNvSpPr>
            <a:spLocks noGrp="1"/>
          </p:cNvSpPr>
          <p:nvPr>
            <p:ph type="body" sz="quarter" idx="18" hasCustomPrompt="1"/>
          </p:nvPr>
        </p:nvSpPr>
        <p:spPr>
          <a:xfrm>
            <a:off x="1004711" y="2765989"/>
            <a:ext cx="3626556" cy="301573"/>
          </a:xfrm>
        </p:spPr>
        <p:txBody>
          <a:bodyPr lIns="72000" tIns="18000" rIns="72000">
            <a:noAutofit/>
          </a:bodyPr>
          <a:lstStyle>
            <a:lvl1pPr marL="0" indent="0">
              <a:lnSpc>
                <a:spcPts val="825"/>
              </a:lnSpc>
              <a:spcBef>
                <a:spcPts val="0"/>
              </a:spcBef>
              <a:buNone/>
              <a:defRPr sz="675"/>
            </a:lvl1pPr>
          </a:lstStyle>
          <a:p>
            <a:pPr lvl="0"/>
            <a:r>
              <a:rPr lang="en-US" dirty="0"/>
              <a:t>Story blurb</a:t>
            </a:r>
          </a:p>
        </p:txBody>
      </p:sp>
      <p:sp>
        <p:nvSpPr>
          <p:cNvPr id="34" name="Story Title">
            <a:extLst>
              <a:ext uri="{FF2B5EF4-FFF2-40B4-BE49-F238E27FC236}">
                <a16:creationId xmlns:a16="http://schemas.microsoft.com/office/drawing/2014/main" id="{56305844-229B-4743-A882-97489E26189C}"/>
              </a:ext>
            </a:extLst>
          </p:cNvPr>
          <p:cNvSpPr>
            <a:spLocks noGrp="1"/>
          </p:cNvSpPr>
          <p:nvPr>
            <p:ph type="body" sz="quarter" idx="26" hasCustomPrompt="1"/>
          </p:nvPr>
        </p:nvSpPr>
        <p:spPr>
          <a:xfrm>
            <a:off x="5364482" y="3575591"/>
            <a:ext cx="5822809" cy="1277729"/>
          </a:xfrm>
          <a:noFill/>
        </p:spPr>
        <p:txBody>
          <a:bodyPr lIns="72000" tIns="18000" rIns="72000" anchor="ctr">
            <a:noAutofit/>
          </a:bodyPr>
          <a:lstStyle>
            <a:lvl1pPr marL="0" indent="0" algn="r">
              <a:lnSpc>
                <a:spcPct val="70000"/>
              </a:lnSpc>
              <a:spcBef>
                <a:spcPts val="0"/>
              </a:spcBef>
              <a:buNone/>
              <a:defRPr sz="3600" i="0" spc="-225"/>
            </a:lvl1pPr>
          </a:lstStyle>
          <a:p>
            <a:pPr lvl="0"/>
            <a:r>
              <a:rPr lang="en-US" dirty="0"/>
              <a:t>Story Title</a:t>
            </a:r>
          </a:p>
        </p:txBody>
      </p:sp>
      <p:sp>
        <p:nvSpPr>
          <p:cNvPr id="36" name="Post story note">
            <a:extLst>
              <a:ext uri="{FF2B5EF4-FFF2-40B4-BE49-F238E27FC236}">
                <a16:creationId xmlns:a16="http://schemas.microsoft.com/office/drawing/2014/main" id="{92AC3A3B-11D4-4008-850B-A5CF35E3B9CC}"/>
              </a:ext>
            </a:extLst>
          </p:cNvPr>
          <p:cNvSpPr>
            <a:spLocks noGrp="1"/>
          </p:cNvSpPr>
          <p:nvPr>
            <p:ph type="body" sz="quarter" idx="28" hasCustomPrompt="1"/>
          </p:nvPr>
        </p:nvSpPr>
        <p:spPr>
          <a:xfrm>
            <a:off x="9556045" y="4876672"/>
            <a:ext cx="1518356" cy="96779"/>
          </a:xfrm>
          <a:solidFill>
            <a:schemeClr val="accent6">
              <a:lumMod val="50000"/>
            </a:schemeClr>
          </a:solidFill>
        </p:spPr>
        <p:txBody>
          <a:bodyPr lIns="0" tIns="18000" rIns="72000">
            <a:noAutofit/>
          </a:bodyPr>
          <a:lstStyle>
            <a:lvl1pPr marL="0" indent="0" algn="r">
              <a:buNone/>
              <a:defRPr>
                <a:solidFill>
                  <a:schemeClr val="bg1"/>
                </a:solidFill>
                <a:latin typeface="+mj-lt"/>
              </a:defRPr>
            </a:lvl1pPr>
            <a:lvl5pPr>
              <a:defRPr/>
            </a:lvl5pPr>
          </a:lstStyle>
          <a:p>
            <a:pPr lvl="0"/>
            <a:r>
              <a:rPr lang="en-US" dirty="0"/>
              <a:t>Post story note</a:t>
            </a:r>
          </a:p>
        </p:txBody>
      </p:sp>
      <p:sp>
        <p:nvSpPr>
          <p:cNvPr id="3" name="Subtitle 2"/>
          <p:cNvSpPr>
            <a:spLocks noGrp="1"/>
          </p:cNvSpPr>
          <p:nvPr>
            <p:ph type="subTitle" idx="1" hasCustomPrompt="1"/>
          </p:nvPr>
        </p:nvSpPr>
        <p:spPr>
          <a:xfrm>
            <a:off x="428800" y="5564162"/>
            <a:ext cx="11334400" cy="705345"/>
          </a:xfrm>
          <a:solidFill>
            <a:schemeClr val="accent5">
              <a:lumMod val="60000"/>
              <a:lumOff val="40000"/>
            </a:schemeClr>
          </a:solidFill>
        </p:spPr>
        <p:txBody>
          <a:bodyPr lIns="504000" rIns="0" anchor="ctr">
            <a:noAutofit/>
          </a:bodyPr>
          <a:lstStyle>
            <a:lvl1pPr marL="0" indent="0" algn="l">
              <a:lnSpc>
                <a:spcPts val="1800"/>
              </a:lnSpc>
              <a:spcBef>
                <a:spcPts val="0"/>
              </a:spcBef>
              <a:buNone/>
              <a:defRPr sz="1950" b="1" spc="-113">
                <a:solidFill>
                  <a:schemeClr val="tx1">
                    <a:lumMod val="85000"/>
                    <a:lumOff val="15000"/>
                  </a:schemeClr>
                </a:solidFill>
              </a:defRPr>
            </a:lvl1pPr>
            <a:lvl2pPr marL="257175" indent="0" algn="ctr">
              <a:buNone/>
              <a:defRPr sz="1125"/>
            </a:lvl2pPr>
            <a:lvl3pPr marL="514350" indent="0" algn="ctr">
              <a:buNone/>
              <a:defRPr sz="1013"/>
            </a:lvl3pPr>
            <a:lvl4pPr marL="771525" indent="0" algn="ctr">
              <a:buNone/>
              <a:defRPr sz="900"/>
            </a:lvl4pPr>
            <a:lvl5pPr marL="1028700" indent="0" algn="ctr">
              <a:buNone/>
              <a:defRPr sz="900"/>
            </a:lvl5pPr>
            <a:lvl6pPr marL="1285875" indent="0" algn="ctr">
              <a:buNone/>
              <a:defRPr sz="900"/>
            </a:lvl6pPr>
            <a:lvl7pPr marL="1543050" indent="0" algn="ctr">
              <a:buNone/>
              <a:defRPr sz="900"/>
            </a:lvl7pPr>
            <a:lvl8pPr marL="1800225" indent="0" algn="ctr">
              <a:buNone/>
              <a:defRPr sz="900"/>
            </a:lvl8pPr>
            <a:lvl9pPr marL="2057400" indent="0" algn="ctr">
              <a:buNone/>
              <a:defRPr sz="900"/>
            </a:lvl9pPr>
          </a:lstStyle>
          <a:p>
            <a:r>
              <a:rPr lang="en-US" dirty="0"/>
              <a:t>Story Title </a:t>
            </a:r>
            <a:br>
              <a:rPr lang="en-US" dirty="0"/>
            </a:br>
            <a:r>
              <a:rPr lang="en-US" dirty="0"/>
              <a:t>Here</a:t>
            </a:r>
          </a:p>
        </p:txBody>
      </p:sp>
      <p:sp>
        <p:nvSpPr>
          <p:cNvPr id="11" name="Blurb">
            <a:extLst>
              <a:ext uri="{FF2B5EF4-FFF2-40B4-BE49-F238E27FC236}">
                <a16:creationId xmlns:a16="http://schemas.microsoft.com/office/drawing/2014/main" id="{05F1FB1B-F43D-4846-AFFD-E5A1D1CCBD99}"/>
              </a:ext>
            </a:extLst>
          </p:cNvPr>
          <p:cNvSpPr>
            <a:spLocks noGrp="1"/>
          </p:cNvSpPr>
          <p:nvPr>
            <p:ph type="body" sz="quarter" idx="11" hasCustomPrompt="1"/>
          </p:nvPr>
        </p:nvSpPr>
        <p:spPr>
          <a:xfrm>
            <a:off x="4876801" y="5686450"/>
            <a:ext cx="3711223" cy="460772"/>
          </a:xfrm>
        </p:spPr>
        <p:txBody>
          <a:bodyPr anchor="ctr"/>
          <a:lstStyle>
            <a:lvl1pPr marL="0" indent="0">
              <a:lnSpc>
                <a:spcPts val="1050"/>
              </a:lnSpc>
              <a:spcBef>
                <a:spcPts val="0"/>
              </a:spcBef>
              <a:buNone/>
              <a:defRPr sz="750"/>
            </a:lvl1pPr>
            <a:lvl2pPr marL="257175" indent="0">
              <a:buNone/>
              <a:defRPr/>
            </a:lvl2pPr>
            <a:lvl3pPr marL="514350" indent="0">
              <a:buNone/>
              <a:defRPr/>
            </a:lvl3pPr>
            <a:lvl4pPr marL="771525" indent="0">
              <a:buNone/>
              <a:defRPr/>
            </a:lvl4pPr>
            <a:lvl5pPr marL="1028700" indent="0">
              <a:buNone/>
              <a:defRPr/>
            </a:lvl5pPr>
          </a:lstStyle>
          <a:p>
            <a:pPr lvl="0"/>
            <a:r>
              <a:rPr lang="en-US" dirty="0"/>
              <a:t>Blurb or overview here</a:t>
            </a:r>
          </a:p>
        </p:txBody>
      </p:sp>
      <p:sp>
        <p:nvSpPr>
          <p:cNvPr id="13" name="Sub Image">
            <a:extLst>
              <a:ext uri="{FF2B5EF4-FFF2-40B4-BE49-F238E27FC236}">
                <a16:creationId xmlns:a16="http://schemas.microsoft.com/office/drawing/2014/main" id="{F6B274C4-BB7A-489A-99E9-C7AC0C01A0C1}"/>
              </a:ext>
            </a:extLst>
          </p:cNvPr>
          <p:cNvSpPr>
            <a:spLocks noGrp="1"/>
          </p:cNvSpPr>
          <p:nvPr>
            <p:ph type="pic" sz="quarter" idx="12" hasCustomPrompt="1"/>
          </p:nvPr>
        </p:nvSpPr>
        <p:spPr>
          <a:xfrm>
            <a:off x="8912578" y="5432900"/>
            <a:ext cx="2226734" cy="938213"/>
          </a:xfrm>
          <a:prstGeom prst="ellipse">
            <a:avLst/>
          </a:prstGeom>
          <a:solidFill>
            <a:schemeClr val="bg1">
              <a:lumMod val="95000"/>
            </a:schemeClr>
          </a:solidFill>
        </p:spPr>
        <p:txBody>
          <a:bodyPr wrap="square" anchor="ctr"/>
          <a:lstStyle>
            <a:lvl1pPr marL="0" indent="0" algn="ctr">
              <a:buNone/>
              <a:defRPr i="1"/>
            </a:lvl1pPr>
          </a:lstStyle>
          <a:p>
            <a:r>
              <a:rPr lang="en-US" dirty="0"/>
              <a:t>Insert or Drag &amp; Drop Your Photo Here</a:t>
            </a:r>
          </a:p>
        </p:txBody>
      </p:sp>
      <p:sp>
        <p:nvSpPr>
          <p:cNvPr id="24" name="Footnote Left">
            <a:extLst>
              <a:ext uri="{FF2B5EF4-FFF2-40B4-BE49-F238E27FC236}">
                <a16:creationId xmlns:a16="http://schemas.microsoft.com/office/drawing/2014/main" id="{EDC52ACD-DE73-4DF0-9BFE-525228025E53}"/>
              </a:ext>
            </a:extLst>
          </p:cNvPr>
          <p:cNvSpPr>
            <a:spLocks noGrp="1"/>
          </p:cNvSpPr>
          <p:nvPr>
            <p:ph type="body" sz="quarter" idx="38" hasCustomPrompt="1"/>
          </p:nvPr>
        </p:nvSpPr>
        <p:spPr>
          <a:xfrm>
            <a:off x="1004711" y="6428315"/>
            <a:ext cx="3626556" cy="150786"/>
          </a:xfrm>
        </p:spPr>
        <p:txBody>
          <a:bodyPr lIns="72000" tIns="18000" rIns="72000" anchor="b">
            <a:noAutofit/>
          </a:bodyPr>
          <a:lstStyle>
            <a:lvl1pPr marL="0" indent="0">
              <a:buNone/>
              <a:defRPr sz="675">
                <a:latin typeface="+mj-lt"/>
              </a:defRPr>
            </a:lvl1pPr>
          </a:lstStyle>
          <a:p>
            <a:pPr lvl="0"/>
            <a:r>
              <a:rPr lang="en-US" dirty="0"/>
              <a:t>Footnote Left</a:t>
            </a:r>
          </a:p>
        </p:txBody>
      </p:sp>
      <p:sp>
        <p:nvSpPr>
          <p:cNvPr id="27" name="Footnote Right">
            <a:extLst>
              <a:ext uri="{FF2B5EF4-FFF2-40B4-BE49-F238E27FC236}">
                <a16:creationId xmlns:a16="http://schemas.microsoft.com/office/drawing/2014/main" id="{3CC6A589-C57A-4BB7-A185-69207C6E2967}"/>
              </a:ext>
            </a:extLst>
          </p:cNvPr>
          <p:cNvSpPr>
            <a:spLocks noGrp="1"/>
          </p:cNvSpPr>
          <p:nvPr>
            <p:ph type="body" sz="quarter" idx="39" hasCustomPrompt="1"/>
          </p:nvPr>
        </p:nvSpPr>
        <p:spPr>
          <a:xfrm>
            <a:off x="7560733" y="6428315"/>
            <a:ext cx="3626556" cy="150786"/>
          </a:xfrm>
        </p:spPr>
        <p:txBody>
          <a:bodyPr lIns="72000" tIns="18000" rIns="72000" anchor="b">
            <a:noAutofit/>
          </a:bodyPr>
          <a:lstStyle>
            <a:lvl1pPr marL="0" indent="0" algn="r">
              <a:buNone/>
              <a:defRPr sz="675">
                <a:latin typeface="+mj-lt"/>
              </a:defRPr>
            </a:lvl1pPr>
          </a:lstStyle>
          <a:p>
            <a:pPr lvl="0"/>
            <a:r>
              <a:rPr lang="en-US" dirty="0"/>
              <a:t>Footnote Right</a:t>
            </a:r>
          </a:p>
        </p:txBody>
      </p:sp>
    </p:spTree>
    <p:extLst>
      <p:ext uri="{BB962C8B-B14F-4D97-AF65-F5344CB8AC3E}">
        <p14:creationId xmlns:p14="http://schemas.microsoft.com/office/powerpoint/2010/main" val="31706080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3E4F6-C58D-840A-EDEF-6B72BCA6A10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23073B4-C71D-AA1C-F582-C4E7887C76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0BABE3AD-1F94-8A19-3427-7E7FBA60C5F1}"/>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9D39EA4D-C56D-766D-723B-303821906E9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BCE03C-4ECC-5EA0-E43D-6C411D352284}"/>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35384490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C9F4AD-5FB9-4C84-79EC-8F070D8035D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E11602E1-EE7E-8B9D-1766-9043178A7D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566092C-5CFD-3DB6-7313-7D41EBD3BCF2}"/>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D6076FB0-BA4C-3F0C-D64B-34B464F472B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39AA5DD-BB18-2EF0-6E4E-393CBB24908B}"/>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2132818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E1871-68E8-99B7-BA44-C607AF630BA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3BBEBB3-9E8F-4398-EBBD-298A30BE630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30B38E5-ADDF-E401-708D-E0D72BDE8A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934BA48-1F6E-F2BE-11B5-BA11E8D4B1D9}"/>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6" name="Footer Placeholder 5">
            <a:extLst>
              <a:ext uri="{FF2B5EF4-FFF2-40B4-BE49-F238E27FC236}">
                <a16:creationId xmlns:a16="http://schemas.microsoft.com/office/drawing/2014/main" id="{59EBF687-5469-7390-A390-983AC91D0A3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40F636B-DE8B-F689-ED3C-AC6E260EC1D1}"/>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780617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5697C-C2EC-134D-2FCD-53F47FD4B46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B03289A-7846-B36D-EC79-A2D9DD910FB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2C7F9A-CD6D-788F-A5E5-A5AD74FAA7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5EEC719-0A06-29C4-ABA5-458B79DB4B7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AB60592-BB3C-D0B8-9A9D-EE4C44FACD5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276F4D1-25E1-B5F7-A572-931CAC539650}"/>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8" name="Footer Placeholder 7">
            <a:extLst>
              <a:ext uri="{FF2B5EF4-FFF2-40B4-BE49-F238E27FC236}">
                <a16:creationId xmlns:a16="http://schemas.microsoft.com/office/drawing/2014/main" id="{3B19AB43-FB03-66FF-D056-9ACBC3D9AEC4}"/>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6E09328-2534-F21D-CBC2-66477D1108B3}"/>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1115571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9676C-7026-9F7A-AB1C-A9AF1CCE133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CEA7D3E-8212-E001-C744-1058F8493E53}"/>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4" name="Footer Placeholder 3">
            <a:extLst>
              <a:ext uri="{FF2B5EF4-FFF2-40B4-BE49-F238E27FC236}">
                <a16:creationId xmlns:a16="http://schemas.microsoft.com/office/drawing/2014/main" id="{7442826A-870E-6F16-2549-1DE7853BC95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CB79AB5-569F-1EE3-046F-CC07D7A4C3EB}"/>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118547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98785F1-79C0-8E70-099C-560571358157}"/>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3" name="Footer Placeholder 2">
            <a:extLst>
              <a:ext uri="{FF2B5EF4-FFF2-40B4-BE49-F238E27FC236}">
                <a16:creationId xmlns:a16="http://schemas.microsoft.com/office/drawing/2014/main" id="{5459DF44-3E4D-FC4E-9E56-0DFD5A5DA45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7F9E341-D99F-4958-4BBC-65675664D226}"/>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6675243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F6215B-F345-1575-C709-E1412A7744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3CB62CA-30EF-D92D-94F9-20BB42BBEA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D00B721-15F7-2FB3-F271-75DAD58B40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C3A2C-F96E-44A4-A4E4-E8E334A8FDE0}"/>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6" name="Footer Placeholder 5">
            <a:extLst>
              <a:ext uri="{FF2B5EF4-FFF2-40B4-BE49-F238E27FC236}">
                <a16:creationId xmlns:a16="http://schemas.microsoft.com/office/drawing/2014/main" id="{1E465CB5-1168-0286-3057-23BB0FD3A0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E483C6C-114E-CC2A-60F0-917C7B3F3000}"/>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37594153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15101-882C-0AAB-FC31-51D3623C94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D6E0FDF-BE2D-8428-487D-735157B838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AE96298-65F5-E13E-865A-527AFFBA6C8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1F2714-C99F-9EE9-AD86-A1D3585713D9}"/>
              </a:ext>
            </a:extLst>
          </p:cNvPr>
          <p:cNvSpPr>
            <a:spLocks noGrp="1"/>
          </p:cNvSpPr>
          <p:nvPr>
            <p:ph type="dt" sz="half" idx="10"/>
          </p:nvPr>
        </p:nvSpPr>
        <p:spPr/>
        <p:txBody>
          <a:bodyPr/>
          <a:lstStyle/>
          <a:p>
            <a:fld id="{1E28D82F-580F-4762-BF66-9607C71E8332}" type="datetimeFigureOut">
              <a:rPr lang="en-IN" smtClean="0"/>
              <a:t>22-03-2025</a:t>
            </a:fld>
            <a:endParaRPr lang="en-IN"/>
          </a:p>
        </p:txBody>
      </p:sp>
      <p:sp>
        <p:nvSpPr>
          <p:cNvPr id="6" name="Footer Placeholder 5">
            <a:extLst>
              <a:ext uri="{FF2B5EF4-FFF2-40B4-BE49-F238E27FC236}">
                <a16:creationId xmlns:a16="http://schemas.microsoft.com/office/drawing/2014/main" id="{86B02645-2C4B-863B-20FB-253EA15D523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49B5238-3DFE-DD21-63D8-A3F4A0EDD93D}"/>
              </a:ext>
            </a:extLst>
          </p:cNvPr>
          <p:cNvSpPr>
            <a:spLocks noGrp="1"/>
          </p:cNvSpPr>
          <p:nvPr>
            <p:ph type="sldNum" sz="quarter" idx="12"/>
          </p:nvPr>
        </p:nvSpPr>
        <p:spPr/>
        <p:txBody>
          <a:bodyPr/>
          <a:lstStyle/>
          <a:p>
            <a:fld id="{B6CF1D48-44D2-4053-AC8F-84601903BD41}" type="slidenum">
              <a:rPr lang="en-IN" smtClean="0"/>
              <a:t>‹#›</a:t>
            </a:fld>
            <a:endParaRPr lang="en-IN"/>
          </a:p>
        </p:txBody>
      </p:sp>
    </p:spTree>
    <p:extLst>
      <p:ext uri="{BB962C8B-B14F-4D97-AF65-F5344CB8AC3E}">
        <p14:creationId xmlns:p14="http://schemas.microsoft.com/office/powerpoint/2010/main" val="8892491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68B29A-CA65-6DD5-58DF-1FBC8D3664C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0482C6F-A5CA-C20A-03F7-5D006E6B70C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55405D7-B7D3-6F4B-A099-2B2732D5A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28D82F-580F-4762-BF66-9607C71E8332}" type="datetimeFigureOut">
              <a:rPr lang="en-IN" smtClean="0"/>
              <a:t>22-03-2025</a:t>
            </a:fld>
            <a:endParaRPr lang="en-IN"/>
          </a:p>
        </p:txBody>
      </p:sp>
      <p:sp>
        <p:nvSpPr>
          <p:cNvPr id="5" name="Footer Placeholder 4">
            <a:extLst>
              <a:ext uri="{FF2B5EF4-FFF2-40B4-BE49-F238E27FC236}">
                <a16:creationId xmlns:a16="http://schemas.microsoft.com/office/drawing/2014/main" id="{ED1EA847-3E53-C8B1-B892-C1D2EDBEF8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B818464-3D10-51E1-CD96-CA14EC43670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F1D48-44D2-4053-AC8F-84601903BD41}" type="slidenum">
              <a:rPr lang="en-IN" smtClean="0"/>
              <a:t>‹#›</a:t>
            </a:fld>
            <a:endParaRPr lang="en-IN"/>
          </a:p>
        </p:txBody>
      </p:sp>
    </p:spTree>
    <p:extLst>
      <p:ext uri="{BB962C8B-B14F-4D97-AF65-F5344CB8AC3E}">
        <p14:creationId xmlns:p14="http://schemas.microsoft.com/office/powerpoint/2010/main" val="3589843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5B8431-AF18-987F-8FE3-2CB2C999773B}"/>
              </a:ext>
            </a:extLst>
          </p:cNvPr>
          <p:cNvSpPr txBox="1"/>
          <p:nvPr/>
        </p:nvSpPr>
        <p:spPr>
          <a:xfrm>
            <a:off x="153186" y="243512"/>
            <a:ext cx="11875416" cy="6370975"/>
          </a:xfrm>
          <a:prstGeom prst="rect">
            <a:avLst/>
          </a:prstGeom>
          <a:solidFill>
            <a:schemeClr val="accent6">
              <a:lumMod val="20000"/>
              <a:lumOff val="80000"/>
            </a:schemeClr>
          </a:solidFill>
        </p:spPr>
        <p:txBody>
          <a:bodyPr wrap="square">
            <a:spAutoFit/>
          </a:bodyPr>
          <a:lstStyle/>
          <a:p>
            <a:r>
              <a:rPr lang="en-US" sz="1200" dirty="0">
                <a:latin typeface="Arial" panose="020B0604020202020204" pitchFamily="34" charset="0"/>
                <a:cs typeface="Arial" panose="020B0604020202020204" pitchFamily="34" charset="0"/>
              </a:rPr>
              <a:t>implementing Service Level Indicators (SLIs) and Service Level Objectives (SLOs) for measuring system reliability:</a:t>
            </a:r>
          </a:p>
          <a:p>
            <a:r>
              <a:rPr lang="en-US" sz="1200" b="1" dirty="0">
                <a:latin typeface="Arial" panose="020B0604020202020204" pitchFamily="34" charset="0"/>
                <a:cs typeface="Arial" panose="020B0604020202020204" pitchFamily="34" charset="0"/>
              </a:rPr>
              <a:t>Step 1: Define Service Level Indicators (SLIs)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Identify Key Metrics</a:t>
            </a:r>
            <a:r>
              <a:rPr lang="en-US" sz="1200" dirty="0">
                <a:latin typeface="Arial" panose="020B0604020202020204" pitchFamily="34" charset="0"/>
                <a:cs typeface="Arial" panose="020B0604020202020204" pitchFamily="34" charset="0"/>
              </a:rPr>
              <a:t>: Determine what aspects of reliability are important for your service. Common SLIs include:</a:t>
            </a:r>
          </a:p>
          <a:p>
            <a:pPr marL="742950" lvl="1"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Availability</a:t>
            </a:r>
            <a:r>
              <a:rPr lang="en-US" sz="1200" dirty="0">
                <a:latin typeface="Arial" panose="020B0604020202020204" pitchFamily="34" charset="0"/>
                <a:cs typeface="Arial" panose="020B0604020202020204" pitchFamily="34" charset="0"/>
              </a:rPr>
              <a:t>: Are users able to access the service?</a:t>
            </a:r>
          </a:p>
          <a:p>
            <a:pPr marL="742950" lvl="1"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Latency</a:t>
            </a:r>
            <a:r>
              <a:rPr lang="en-US" sz="1200" dirty="0">
                <a:latin typeface="Arial" panose="020B0604020202020204" pitchFamily="34" charset="0"/>
                <a:cs typeface="Arial" panose="020B0604020202020204" pitchFamily="34" charset="0"/>
              </a:rPr>
              <a:t>: How quickly do responses occur?</a:t>
            </a:r>
          </a:p>
          <a:p>
            <a:pPr marL="742950" lvl="1"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Throughput</a:t>
            </a:r>
            <a:r>
              <a:rPr lang="en-US" sz="1200" dirty="0">
                <a:latin typeface="Arial" panose="020B0604020202020204" pitchFamily="34" charset="0"/>
                <a:cs typeface="Arial" panose="020B0604020202020204" pitchFamily="34" charset="0"/>
              </a:rPr>
              <a:t>: How many requests can be handled in a given time?</a:t>
            </a:r>
          </a:p>
          <a:p>
            <a:pPr marL="742950" lvl="1" indent="-285750">
              <a:buFont typeface="Arial" panose="020B0604020202020204" pitchFamily="34" charset="0"/>
              <a:buChar char="•"/>
            </a:pPr>
            <a:r>
              <a:rPr lang="en-US" sz="1200" b="1" dirty="0">
                <a:latin typeface="Arial" panose="020B0604020202020204" pitchFamily="34" charset="0"/>
                <a:cs typeface="Arial" panose="020B0604020202020204" pitchFamily="34" charset="0"/>
              </a:rPr>
              <a:t>Error Rates</a:t>
            </a:r>
            <a:r>
              <a:rPr lang="en-US" sz="1200" dirty="0">
                <a:latin typeface="Arial" panose="020B0604020202020204" pitchFamily="34" charset="0"/>
                <a:cs typeface="Arial" panose="020B0604020202020204" pitchFamily="34" charset="0"/>
              </a:rPr>
              <a:t>: How many requests result in errors?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Customer Perspective</a:t>
            </a:r>
            <a:r>
              <a:rPr lang="en-US" sz="1200" dirty="0">
                <a:latin typeface="Arial" panose="020B0604020202020204" pitchFamily="34" charset="0"/>
                <a:cs typeface="Arial" panose="020B0604020202020204" pitchFamily="34" charset="0"/>
              </a:rPr>
              <a:t>: Ensure that these metrics reflect the experience of the end user.</a:t>
            </a:r>
          </a:p>
          <a:p>
            <a:r>
              <a:rPr lang="en-US" sz="1200" b="1" dirty="0">
                <a:latin typeface="Arial" panose="020B0604020202020204" pitchFamily="34" charset="0"/>
                <a:cs typeface="Arial" panose="020B0604020202020204" pitchFamily="34" charset="0"/>
              </a:rPr>
              <a:t>Step 2: Establish Service Level Objectives (SLOs)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Set Targets</a:t>
            </a:r>
            <a:r>
              <a:rPr lang="en-US" sz="1200" dirty="0">
                <a:latin typeface="Arial" panose="020B0604020202020204" pitchFamily="34" charset="0"/>
                <a:cs typeface="Arial" panose="020B0604020202020204" pitchFamily="34" charset="0"/>
              </a:rPr>
              <a:t>: For each SLI, define a specific target that you want to achieve. For example:</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"99.9% of requests should succeed."</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"90% of responses should be under 200 milliseconds."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Time Frame</a:t>
            </a:r>
            <a:r>
              <a:rPr lang="en-US" sz="1200" dirty="0">
                <a:latin typeface="Arial" panose="020B0604020202020204" pitchFamily="34" charset="0"/>
                <a:cs typeface="Arial" panose="020B0604020202020204" pitchFamily="34" charset="0"/>
              </a:rPr>
              <a:t>: Specify the period over which these metrics will be measured, such as daily, weekly, or rolling 30 days.</a:t>
            </a:r>
          </a:p>
          <a:p>
            <a:r>
              <a:rPr lang="en-US" sz="1200" b="1" dirty="0">
                <a:latin typeface="Arial" panose="020B0604020202020204" pitchFamily="34" charset="0"/>
                <a:cs typeface="Arial" panose="020B0604020202020204" pitchFamily="34" charset="0"/>
              </a:rPr>
              <a:t>Step 3: Implement Monitoring</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Choose a Monitoring System</a:t>
            </a:r>
            <a:r>
              <a:rPr lang="en-US" sz="1200" dirty="0">
                <a:latin typeface="Arial" panose="020B0604020202020204" pitchFamily="34" charset="0"/>
                <a:cs typeface="Arial" panose="020B0604020202020204" pitchFamily="34" charset="0"/>
              </a:rPr>
              <a:t>: Select a reliable monitoring tool that can track your SLIs and SLOs.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Integrate SLIs into the System</a:t>
            </a:r>
            <a:r>
              <a:rPr lang="en-US" sz="1200" dirty="0">
                <a:latin typeface="Arial" panose="020B0604020202020204" pitchFamily="34" charset="0"/>
                <a:cs typeface="Arial" panose="020B0604020202020204" pitchFamily="34" charset="0"/>
              </a:rPr>
              <a:t>: Set up your monitoring system to collect and report the defined SLIs in real-time.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Ensure Trustworthiness</a:t>
            </a:r>
            <a:r>
              <a:rPr lang="en-US" sz="1200" dirty="0">
                <a:latin typeface="Arial" panose="020B0604020202020204" pitchFamily="34" charset="0"/>
                <a:cs typeface="Arial" panose="020B0604020202020204" pitchFamily="34" charset="0"/>
              </a:rPr>
              <a:t>: Make sure the monitoring data is accurate and reliable, as this will serve as the basis for your discussions and decisions.</a:t>
            </a:r>
          </a:p>
          <a:p>
            <a:r>
              <a:rPr lang="en-US" sz="1200" b="1" dirty="0">
                <a:latin typeface="Arial" panose="020B0604020202020204" pitchFamily="34" charset="0"/>
                <a:cs typeface="Arial" panose="020B0604020202020204" pitchFamily="34" charset="0"/>
              </a:rPr>
              <a:t>Step 4: Use Data for Decision-Making</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Monitor Performance</a:t>
            </a:r>
            <a:r>
              <a:rPr lang="en-US" sz="1200" dirty="0">
                <a:latin typeface="Arial" panose="020B0604020202020204" pitchFamily="34" charset="0"/>
                <a:cs typeface="Arial" panose="020B0604020202020204" pitchFamily="34" charset="0"/>
              </a:rPr>
              <a:t>: Regularly check your SLIs against the established SLOs.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Assess Reliability</a:t>
            </a:r>
            <a:r>
              <a:rPr lang="en-US" sz="1200" dirty="0">
                <a:latin typeface="Arial" panose="020B0604020202020204" pitchFamily="34" charset="0"/>
                <a:cs typeface="Arial" panose="020B0604020202020204" pitchFamily="34" charset="0"/>
              </a:rPr>
              <a:t>: Determine if the service is meeting the objectives. For example:</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If availability is at 95%, but your SLO is 99.9%, investigate the reasons for the shortfall.</a:t>
            </a:r>
          </a:p>
          <a:p>
            <a:r>
              <a:rPr lang="en-US" sz="1200" b="1" dirty="0">
                <a:latin typeface="Arial" panose="020B0604020202020204" pitchFamily="34" charset="0"/>
                <a:cs typeface="Arial" panose="020B0604020202020204" pitchFamily="34" charset="0"/>
              </a:rPr>
              <a:t>Step 5: Error Budgets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Calculate the Error Budget</a:t>
            </a:r>
            <a:r>
              <a:rPr lang="en-US" sz="1200" dirty="0">
                <a:latin typeface="Arial" panose="020B0604020202020204" pitchFamily="34" charset="0"/>
                <a:cs typeface="Arial" panose="020B0604020202020204" pitchFamily="34" charset="0"/>
              </a:rPr>
              <a:t>: This is the difference between your SLO and actual performance. For example, if your SLO is 99.9% and you achieved 98%, you have a 1.9% error budget.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Manage Changes</a:t>
            </a:r>
            <a:r>
              <a:rPr lang="en-US" sz="1200" dirty="0">
                <a:latin typeface="Arial" panose="020B0604020202020204" pitchFamily="34" charset="0"/>
                <a:cs typeface="Arial" panose="020B0604020202020204" pitchFamily="34" charset="0"/>
              </a:rPr>
              <a:t>:</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If you're under your error budget, consider increasing release frequency or adding new features.</a:t>
            </a:r>
          </a:p>
          <a:p>
            <a:pPr marL="742950" lvl="1" indent="-285750">
              <a:buFont typeface="Arial" panose="020B0604020202020204" pitchFamily="34" charset="0"/>
              <a:buChar char="•"/>
            </a:pPr>
            <a:r>
              <a:rPr lang="en-US" sz="1200" dirty="0">
                <a:latin typeface="Arial" panose="020B0604020202020204" pitchFamily="34" charset="0"/>
                <a:cs typeface="Arial" panose="020B0604020202020204" pitchFamily="34" charset="0"/>
              </a:rPr>
              <a:t>If you exhaust your error budget (i.e., performance drops below your SLO), focus on improving reliability before making further changes.</a:t>
            </a:r>
          </a:p>
          <a:p>
            <a:r>
              <a:rPr lang="en-US" sz="1200" b="1" dirty="0">
                <a:latin typeface="Arial" panose="020B0604020202020204" pitchFamily="34" charset="0"/>
                <a:cs typeface="Arial" panose="020B0604020202020204" pitchFamily="34" charset="0"/>
              </a:rPr>
              <a:t>Step 6: Continuous Improvement</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Review and Adjust</a:t>
            </a:r>
            <a:r>
              <a:rPr lang="en-US" sz="1200" dirty="0">
                <a:latin typeface="Arial" panose="020B0604020202020204" pitchFamily="34" charset="0"/>
                <a:cs typeface="Arial" panose="020B0604020202020204" pitchFamily="34" charset="0"/>
              </a:rPr>
              <a:t>: Regularly evaluate the SLIs and SLOs to ensure they remain relevant and achievable.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Foster a Culture of Reliability</a:t>
            </a:r>
            <a:r>
              <a:rPr lang="en-US" sz="1200" dirty="0">
                <a:latin typeface="Arial" panose="020B0604020202020204" pitchFamily="34" charset="0"/>
                <a:cs typeface="Arial" panose="020B0604020202020204" pitchFamily="34" charset="0"/>
              </a:rPr>
              <a:t>: Encourage teams to use data in discussions about performance, leading to informed decision-making and continuous improvement efforts.</a:t>
            </a:r>
          </a:p>
          <a:p>
            <a:r>
              <a:rPr lang="en-US" sz="1200" b="1" dirty="0">
                <a:latin typeface="Arial" panose="020B0604020202020204" pitchFamily="34" charset="0"/>
                <a:cs typeface="Arial" panose="020B0604020202020204" pitchFamily="34" charset="0"/>
              </a:rPr>
              <a:t>Step 7: Communicate and Collaborate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Establish Common Language</a:t>
            </a:r>
            <a:r>
              <a:rPr lang="en-US" sz="1200" dirty="0">
                <a:latin typeface="Arial" panose="020B0604020202020204" pitchFamily="34" charset="0"/>
                <a:cs typeface="Arial" panose="020B0604020202020204" pitchFamily="34" charset="0"/>
              </a:rPr>
              <a:t>: Use SLIs and SLOs to create a shared understanding among stakeholders, developers, and management about system performance.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Facilitate Conversations</a:t>
            </a:r>
            <a:r>
              <a:rPr lang="en-US" sz="1200" dirty="0">
                <a:latin typeface="Arial" panose="020B0604020202020204" pitchFamily="34" charset="0"/>
                <a:cs typeface="Arial" panose="020B0604020202020204" pitchFamily="34" charset="0"/>
              </a:rPr>
              <a:t>: Focus discussions on objective data rather than subjective opinions to foster transparency and trust within the team.</a:t>
            </a:r>
          </a:p>
          <a:p>
            <a:r>
              <a:rPr lang="en-US" sz="1200" dirty="0">
                <a:latin typeface="Arial" panose="020B0604020202020204" pitchFamily="34" charset="0"/>
                <a:cs typeface="Arial" panose="020B0604020202020204" pitchFamily="34" charset="0"/>
              </a:rPr>
              <a:t>By following these steps, you can effectively implement SLIs and SLOs in your organization, leading to improved reliability and better alignment with customer expectations.</a:t>
            </a:r>
          </a:p>
        </p:txBody>
      </p:sp>
    </p:spTree>
    <p:extLst>
      <p:ext uri="{BB962C8B-B14F-4D97-AF65-F5344CB8AC3E}">
        <p14:creationId xmlns:p14="http://schemas.microsoft.com/office/powerpoint/2010/main" val="26594688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C00E2A-DFCA-D3A6-6C4F-B625C93A45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7159289B-830D-F369-E9AB-BE904B43F6D2}"/>
              </a:ext>
            </a:extLst>
          </p:cNvPr>
          <p:cNvSpPr txBox="1"/>
          <p:nvPr/>
        </p:nvSpPr>
        <p:spPr>
          <a:xfrm>
            <a:off x="256879" y="298316"/>
            <a:ext cx="10442543" cy="5078313"/>
          </a:xfrm>
          <a:prstGeom prst="rect">
            <a:avLst/>
          </a:prstGeom>
          <a:noFill/>
        </p:spPr>
        <p:txBody>
          <a:bodyPr wrap="square">
            <a:spAutoFit/>
          </a:bodyPr>
          <a:lstStyle/>
          <a:p>
            <a:r>
              <a:rPr lang="en-US" sz="1200" dirty="0"/>
              <a:t>Emphasizing gradual change through practices like CI/CD and canarying not only reduces the cost of failure but also fosters a more innovative culture within teams. By creating an environment where changes can be tested safely, teams are encouraged to think creatively and explore bold ideas. Here's a summary of how design thinking and prototyping fit into this framework:</a:t>
            </a:r>
          </a:p>
          <a:p>
            <a:r>
              <a:rPr lang="en-US" sz="1200" b="1" dirty="0"/>
              <a:t>Design Thinking in SRE Culture</a:t>
            </a:r>
          </a:p>
          <a:p>
            <a:r>
              <a:rPr lang="en-US" sz="1200" dirty="0"/>
              <a:t>Design thinking combines creativity with a structured approach to problem-solving, consisting of five key phases:</a:t>
            </a:r>
          </a:p>
          <a:p>
            <a:pPr>
              <a:buFont typeface="+mj-lt"/>
              <a:buAutoNum type="arabicPeriod"/>
            </a:pPr>
            <a:r>
              <a:rPr lang="en-US" sz="1200" b="1" dirty="0"/>
              <a:t>Empathize</a:t>
            </a:r>
            <a:r>
              <a:rPr lang="en-US" sz="1200" dirty="0"/>
              <a:t>: Understand the needs and environments of your users through observation and engagement. This phase is crucial for setting aside assumptions and gaining real insights.</a:t>
            </a:r>
          </a:p>
          <a:p>
            <a:pPr>
              <a:buFont typeface="+mj-lt"/>
              <a:buAutoNum type="arabicPeriod"/>
            </a:pPr>
            <a:r>
              <a:rPr lang="en-US" sz="1200" b="1" dirty="0"/>
              <a:t>Define</a:t>
            </a:r>
            <a:r>
              <a:rPr lang="en-US" sz="1200" dirty="0"/>
              <a:t>: Clearly articulate the problem from the user's perspective. This helps focus the team's efforts on solving real user issues.</a:t>
            </a:r>
          </a:p>
          <a:p>
            <a:pPr>
              <a:buFont typeface="+mj-lt"/>
              <a:buAutoNum type="arabicPeriod"/>
            </a:pPr>
            <a:r>
              <a:rPr lang="en-US" sz="1200" b="1" dirty="0"/>
              <a:t>Ideate</a:t>
            </a:r>
            <a:r>
              <a:rPr lang="en-US" sz="1200" dirty="0"/>
              <a:t>: Generate a wide range of ideas and potential solutions. This phase encourages expansive thinking and creativity without immediate constraints.</a:t>
            </a:r>
          </a:p>
          <a:p>
            <a:pPr>
              <a:buFont typeface="+mj-lt"/>
              <a:buAutoNum type="arabicPeriod"/>
            </a:pPr>
            <a:r>
              <a:rPr lang="en-US" sz="1200" b="1" dirty="0"/>
              <a:t>Prototype</a:t>
            </a:r>
            <a:r>
              <a:rPr lang="en-US" sz="1200" dirty="0"/>
              <a:t>: Transform ideas into tangible representations. Prototyping is experimental and allows teams to explore solutions without committing fully, making it easier to identify the best options.</a:t>
            </a:r>
          </a:p>
          <a:p>
            <a:pPr>
              <a:buFont typeface="+mj-lt"/>
              <a:buAutoNum type="arabicPeriod"/>
            </a:pPr>
            <a:r>
              <a:rPr lang="en-US" sz="1200" b="1" dirty="0"/>
              <a:t>Test</a:t>
            </a:r>
            <a:r>
              <a:rPr lang="en-US" sz="1200" dirty="0"/>
              <a:t>: Evaluate prototypes in real-world settings with users. This feedback is essential for refining solutions before full-scale implementation.</a:t>
            </a:r>
          </a:p>
          <a:p>
            <a:r>
              <a:rPr lang="en-US" sz="1200" b="1" dirty="0"/>
              <a:t>The Importance of Prototyping</a:t>
            </a:r>
          </a:p>
          <a:p>
            <a:r>
              <a:rPr lang="en-US" sz="1200" dirty="0"/>
              <a:t>A prototype-driven culture allows teams to test more ideas rapidly, leading to quicker failures and, consequently, more opportunities for success. Without prototyping, teams may become risk-averse, limiting innovation.</a:t>
            </a:r>
          </a:p>
          <a:p>
            <a:r>
              <a:rPr lang="en-US" sz="1200" b="1" dirty="0"/>
              <a:t>Types of Prototyping:</a:t>
            </a:r>
          </a:p>
          <a:p>
            <a:pPr>
              <a:buFont typeface="Arial" panose="020B0604020202020204" pitchFamily="34" charset="0"/>
              <a:buChar char="•"/>
            </a:pPr>
            <a:r>
              <a:rPr lang="en-US" sz="1200" b="1" dirty="0"/>
              <a:t>Physical Prototyping</a:t>
            </a:r>
            <a:r>
              <a:rPr lang="en-US" sz="1200" dirty="0"/>
              <a:t>: Using models made from building blocks or other materials.</a:t>
            </a:r>
          </a:p>
          <a:p>
            <a:pPr>
              <a:buFont typeface="Arial" panose="020B0604020202020204" pitchFamily="34" charset="0"/>
              <a:buChar char="•"/>
            </a:pPr>
            <a:r>
              <a:rPr lang="en-US" sz="1200" b="1" dirty="0"/>
              <a:t>Paper and Drawing</a:t>
            </a:r>
            <a:r>
              <a:rPr lang="en-US" sz="1200" dirty="0"/>
              <a:t>: Sketching ideas to visualize concepts.</a:t>
            </a:r>
          </a:p>
          <a:p>
            <a:pPr>
              <a:buFont typeface="Arial" panose="020B0604020202020204" pitchFamily="34" charset="0"/>
              <a:buChar char="•"/>
            </a:pPr>
            <a:r>
              <a:rPr lang="en-US" sz="1200" b="1" dirty="0"/>
              <a:t>Clickable Prototypes</a:t>
            </a:r>
            <a:r>
              <a:rPr lang="en-US" sz="1200" dirty="0"/>
              <a:t>: Using software to simulate a solution.</a:t>
            </a:r>
          </a:p>
          <a:p>
            <a:pPr>
              <a:buFont typeface="Arial" panose="020B0604020202020204" pitchFamily="34" charset="0"/>
              <a:buChar char="•"/>
            </a:pPr>
            <a:r>
              <a:rPr lang="en-US" sz="1200" b="1" dirty="0"/>
              <a:t>Role Play</a:t>
            </a:r>
            <a:r>
              <a:rPr lang="en-US" sz="1200" dirty="0"/>
              <a:t>: Engaging testers in interactive scenarios.</a:t>
            </a:r>
          </a:p>
          <a:p>
            <a:pPr>
              <a:buFont typeface="Arial" panose="020B0604020202020204" pitchFamily="34" charset="0"/>
              <a:buChar char="•"/>
            </a:pPr>
            <a:r>
              <a:rPr lang="en-US" sz="1200" b="1" dirty="0"/>
              <a:t>Video Prototypes</a:t>
            </a:r>
            <a:r>
              <a:rPr lang="en-US" sz="1200" dirty="0"/>
              <a:t>: Recording interactions to analyze user behavior.</a:t>
            </a:r>
          </a:p>
          <a:p>
            <a:r>
              <a:rPr lang="en-US" sz="1200" b="1" dirty="0"/>
              <a:t>Real-World Applications</a:t>
            </a:r>
          </a:p>
          <a:p>
            <a:r>
              <a:rPr lang="en-US" sz="1200" dirty="0"/>
              <a:t>Successful prototyping can lead to innovative solutions and improvements in complex processes. For example, a leading online retailer in the Netherlands used paper cups to represent and visualize their production steps, highlighting areas for improvement.</a:t>
            </a:r>
          </a:p>
          <a:p>
            <a:r>
              <a:rPr lang="en-US" sz="1200" b="1" dirty="0"/>
              <a:t>Conclusion</a:t>
            </a:r>
          </a:p>
          <a:p>
            <a:r>
              <a:rPr lang="en-US" sz="1200" dirty="0"/>
              <a:t>Cultivating a culture of design thinking and prototyping encourages teams to experiment and innovate. Leaders in organizations must actively support and promote these practices to fully realize their benefits.</a:t>
            </a:r>
          </a:p>
        </p:txBody>
      </p:sp>
    </p:spTree>
    <p:extLst>
      <p:ext uri="{BB962C8B-B14F-4D97-AF65-F5344CB8AC3E}">
        <p14:creationId xmlns:p14="http://schemas.microsoft.com/office/powerpoint/2010/main" val="12505797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EE4B25-AE95-1383-9574-07475BEF718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160491D-0A19-217E-CB41-9B168725E112}"/>
              </a:ext>
            </a:extLst>
          </p:cNvPr>
          <p:cNvSpPr txBox="1"/>
          <p:nvPr/>
        </p:nvSpPr>
        <p:spPr>
          <a:xfrm>
            <a:off x="539685" y="243512"/>
            <a:ext cx="10895028" cy="5078313"/>
          </a:xfrm>
          <a:prstGeom prst="rect">
            <a:avLst/>
          </a:prstGeom>
          <a:noFill/>
        </p:spPr>
        <p:txBody>
          <a:bodyPr wrap="square">
            <a:spAutoFit/>
          </a:bodyPr>
          <a:lstStyle/>
          <a:p>
            <a:r>
              <a:rPr lang="en-US" sz="1200" dirty="0"/>
              <a:t>The emphasis on reducing toil through automation is central to the Site Reliability Engineering (SRE) philosophy at Google. Here's a concise breakdown of the key points:</a:t>
            </a:r>
          </a:p>
          <a:p>
            <a:r>
              <a:rPr lang="en-US" sz="1200" b="1" dirty="0"/>
              <a:t>Understanding Toil</a:t>
            </a:r>
          </a:p>
          <a:p>
            <a:r>
              <a:rPr lang="en-US" sz="1200" b="1" dirty="0"/>
              <a:t>Toil</a:t>
            </a:r>
            <a:r>
              <a:rPr lang="en-US" sz="1200" dirty="0"/>
              <a:t> is defined as work that is:</a:t>
            </a:r>
          </a:p>
          <a:p>
            <a:pPr>
              <a:buFont typeface="Arial" panose="020B0604020202020204" pitchFamily="34" charset="0"/>
              <a:buChar char="•"/>
            </a:pPr>
            <a:r>
              <a:rPr lang="en-US" sz="1200" dirty="0"/>
              <a:t>Manual and repetitive</a:t>
            </a:r>
          </a:p>
          <a:p>
            <a:pPr>
              <a:buFont typeface="Arial" panose="020B0604020202020204" pitchFamily="34" charset="0"/>
              <a:buChar char="•"/>
            </a:pPr>
            <a:r>
              <a:rPr lang="en-US" sz="1200" dirty="0"/>
              <a:t>Automatable</a:t>
            </a:r>
          </a:p>
          <a:p>
            <a:pPr>
              <a:buFont typeface="Arial" panose="020B0604020202020204" pitchFamily="34" charset="0"/>
              <a:buChar char="•"/>
            </a:pPr>
            <a:r>
              <a:rPr lang="en-US" sz="1200" dirty="0"/>
              <a:t>Tactical and without enduring value</a:t>
            </a:r>
          </a:p>
          <a:p>
            <a:pPr>
              <a:buFont typeface="Arial" panose="020B0604020202020204" pitchFamily="34" charset="0"/>
              <a:buChar char="•"/>
            </a:pPr>
            <a:r>
              <a:rPr lang="en-US" sz="1200" dirty="0"/>
              <a:t>Scalable linearly with service growth</a:t>
            </a:r>
          </a:p>
          <a:p>
            <a:r>
              <a:rPr lang="en-US" sz="1200" dirty="0"/>
              <a:t>Toil is distinct from necessary administrative tasks and can hinder an SRE team's effectiveness.</a:t>
            </a:r>
          </a:p>
          <a:p>
            <a:r>
              <a:rPr lang="en-US" sz="1200" b="1" dirty="0"/>
              <a:t>Problems Caused by Toil</a:t>
            </a:r>
          </a:p>
          <a:p>
            <a:pPr>
              <a:buFont typeface="+mj-lt"/>
              <a:buAutoNum type="arabicPeriod"/>
            </a:pPr>
            <a:r>
              <a:rPr lang="en-US" sz="1200" b="1" dirty="0"/>
              <a:t>Career Stagnation</a:t>
            </a:r>
            <a:r>
              <a:rPr lang="en-US" sz="1200" dirty="0"/>
              <a:t>: Excessive toil limits opportunities for professional growth.</a:t>
            </a:r>
          </a:p>
          <a:p>
            <a:pPr>
              <a:buFont typeface="+mj-lt"/>
              <a:buAutoNum type="arabicPeriod"/>
            </a:pPr>
            <a:r>
              <a:rPr lang="en-US" sz="1200" b="1" dirty="0"/>
              <a:t>Low Morale</a:t>
            </a:r>
            <a:r>
              <a:rPr lang="en-US" sz="1200" dirty="0"/>
              <a:t>: High levels of toil can lead to burnout and dissatisfaction among team members.</a:t>
            </a:r>
          </a:p>
          <a:p>
            <a:pPr>
              <a:buFont typeface="+mj-lt"/>
              <a:buAutoNum type="arabicPeriod"/>
            </a:pPr>
            <a:r>
              <a:rPr lang="en-US" sz="1200" b="1" dirty="0"/>
              <a:t>Confusion</a:t>
            </a:r>
            <a:r>
              <a:rPr lang="en-US" sz="1200" dirty="0"/>
              <a:t>: Engaging too much in toil can blur the lines between SRE and traditional operations roles.</a:t>
            </a:r>
          </a:p>
          <a:p>
            <a:pPr>
              <a:buFont typeface="+mj-lt"/>
              <a:buAutoNum type="arabicPeriod"/>
            </a:pPr>
            <a:r>
              <a:rPr lang="en-US" sz="1200" b="1" dirty="0"/>
              <a:t>Slowed Progress</a:t>
            </a:r>
            <a:r>
              <a:rPr lang="en-US" sz="1200" dirty="0"/>
              <a:t>: Teams overwhelmed with toil struggle to deliver new features quickly.</a:t>
            </a:r>
          </a:p>
          <a:p>
            <a:pPr>
              <a:buFont typeface="+mj-lt"/>
              <a:buAutoNum type="arabicPeriod"/>
            </a:pPr>
            <a:r>
              <a:rPr lang="en-US" sz="1200" b="1" dirty="0"/>
              <a:t>Precedence Setting</a:t>
            </a:r>
            <a:r>
              <a:rPr lang="en-US" sz="1200" dirty="0"/>
              <a:t>: Taking on too much toil can encourage developers to shift operational responsibilities to SREs.</a:t>
            </a:r>
          </a:p>
          <a:p>
            <a:pPr>
              <a:buFont typeface="+mj-lt"/>
              <a:buAutoNum type="arabicPeriod"/>
            </a:pPr>
            <a:r>
              <a:rPr lang="en-US" sz="1200" b="1" dirty="0"/>
              <a:t>Attrition</a:t>
            </a:r>
            <a:r>
              <a:rPr lang="en-US" sz="1200" dirty="0"/>
              <a:t>: Talented engineers may leave if they feel burdened by excessive toil.</a:t>
            </a:r>
          </a:p>
          <a:p>
            <a:pPr>
              <a:buFont typeface="+mj-lt"/>
              <a:buAutoNum type="arabicPeriod"/>
            </a:pPr>
            <a:r>
              <a:rPr lang="en-US" sz="1200" b="1" dirty="0"/>
              <a:t>Breach of Faith</a:t>
            </a:r>
            <a:r>
              <a:rPr lang="en-US" sz="1200" dirty="0"/>
              <a:t>: New hires expecting project work may feel misled if they encounter high levels of toil.</a:t>
            </a:r>
          </a:p>
          <a:p>
            <a:r>
              <a:rPr lang="en-US" sz="1200" b="1" dirty="0"/>
              <a:t>The Role of Automation</a:t>
            </a:r>
          </a:p>
          <a:p>
            <a:r>
              <a:rPr lang="en-US" sz="1200" dirty="0"/>
              <a:t>To combat toil, SREs prioritize </a:t>
            </a:r>
            <a:r>
              <a:rPr lang="en-US" sz="1200" b="1" dirty="0"/>
              <a:t>automation</a:t>
            </a:r>
            <a:r>
              <a:rPr lang="en-US" sz="1200" dirty="0"/>
              <a:t>. Key benefits include:</a:t>
            </a:r>
          </a:p>
          <a:p>
            <a:pPr>
              <a:buFont typeface="Arial" panose="020B0604020202020204" pitchFamily="34" charset="0"/>
              <a:buChar char="•"/>
            </a:pPr>
            <a:r>
              <a:rPr lang="en-US" sz="1200" b="1" dirty="0"/>
              <a:t>Consistency</a:t>
            </a:r>
            <a:r>
              <a:rPr lang="en-US" sz="1200" dirty="0"/>
              <a:t>: Reduces human error by ensuring uniformity in processes.</a:t>
            </a:r>
          </a:p>
          <a:p>
            <a:pPr>
              <a:buFont typeface="Arial" panose="020B0604020202020204" pitchFamily="34" charset="0"/>
              <a:buChar char="•"/>
            </a:pPr>
            <a:r>
              <a:rPr lang="en-US" sz="1200" b="1" dirty="0"/>
              <a:t>Scalability</a:t>
            </a:r>
            <a:r>
              <a:rPr lang="en-US" sz="1200" dirty="0"/>
              <a:t>: Automated systems can be extended and centralized, making it easier to fix issues.</a:t>
            </a:r>
          </a:p>
          <a:p>
            <a:pPr>
              <a:buFont typeface="Arial" panose="020B0604020202020204" pitchFamily="34" charset="0"/>
              <a:buChar char="•"/>
            </a:pPr>
            <a:r>
              <a:rPr lang="en-US" sz="1200" b="1" dirty="0"/>
              <a:t>Speed</a:t>
            </a:r>
            <a:r>
              <a:rPr lang="en-US" sz="1200" dirty="0"/>
              <a:t>: Machines can act faster than humans, which is crucial for managing large production systems.</a:t>
            </a:r>
          </a:p>
          <a:p>
            <a:pPr>
              <a:buFont typeface="Arial" panose="020B0604020202020204" pitchFamily="34" charset="0"/>
              <a:buChar char="•"/>
            </a:pPr>
            <a:r>
              <a:rPr lang="en-US" sz="1200" b="1" dirty="0"/>
              <a:t>Cost Reduction</a:t>
            </a:r>
            <a:r>
              <a:rPr lang="en-US" sz="1200" dirty="0"/>
              <a:t>: Early detection and resolution of issues are generally less expensive.</a:t>
            </a:r>
          </a:p>
          <a:p>
            <a:pPr>
              <a:buFont typeface="Arial" panose="020B0604020202020204" pitchFamily="34" charset="0"/>
              <a:buChar char="•"/>
            </a:pPr>
            <a:r>
              <a:rPr lang="en-US" sz="1200" b="1" dirty="0"/>
              <a:t>Time Savings</a:t>
            </a:r>
            <a:r>
              <a:rPr lang="en-US" sz="1200" dirty="0"/>
              <a:t>: Once a task is automated, it can be executed easily by anyone without ongoing training.</a:t>
            </a:r>
          </a:p>
          <a:p>
            <a:r>
              <a:rPr lang="en-US" sz="1200" b="1" dirty="0"/>
              <a:t>Balancing Toil and Project Work</a:t>
            </a:r>
          </a:p>
          <a:p>
            <a:r>
              <a:rPr lang="en-US" sz="1200" dirty="0"/>
              <a:t>Toil should be limited to a maximum of 50% of an SRE’s time. This allows SREs to focus on:</a:t>
            </a:r>
          </a:p>
          <a:p>
            <a:pPr>
              <a:buFont typeface="Arial" panose="020B0604020202020204" pitchFamily="34" charset="0"/>
              <a:buChar char="•"/>
            </a:pPr>
            <a:r>
              <a:rPr lang="en-US" sz="1200" dirty="0"/>
              <a:t>Projects that enhance reliability and performance.</a:t>
            </a:r>
          </a:p>
          <a:p>
            <a:pPr>
              <a:buFont typeface="Arial" panose="020B0604020202020204" pitchFamily="34" charset="0"/>
              <a:buChar char="•"/>
            </a:pPr>
            <a:r>
              <a:rPr lang="en-US" sz="1200" dirty="0"/>
              <a:t>Initiatives aimed at reducing future toil.</a:t>
            </a:r>
          </a:p>
        </p:txBody>
      </p:sp>
    </p:spTree>
    <p:extLst>
      <p:ext uri="{BB962C8B-B14F-4D97-AF65-F5344CB8AC3E}">
        <p14:creationId xmlns:p14="http://schemas.microsoft.com/office/powerpoint/2010/main" val="2322758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872A38-4341-FFAF-F558-FFAE18C9565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19D6FA33-EC94-6BFF-C1A2-6FA4C6BFB691}"/>
              </a:ext>
            </a:extLst>
          </p:cNvPr>
          <p:cNvSpPr txBox="1"/>
          <p:nvPr/>
        </p:nvSpPr>
        <p:spPr>
          <a:xfrm>
            <a:off x="223101" y="353514"/>
            <a:ext cx="11745797" cy="6370975"/>
          </a:xfrm>
          <a:prstGeom prst="rect">
            <a:avLst/>
          </a:prstGeom>
          <a:noFill/>
        </p:spPr>
        <p:txBody>
          <a:bodyPr wrap="square">
            <a:spAutoFit/>
          </a:bodyPr>
          <a:lstStyle/>
          <a:p>
            <a:r>
              <a:rPr lang="en-US" sz="1200" dirty="0"/>
              <a:t>Implementing automation to reduce toil can lead to resistance from team members, and it's crucial to understand the psychological aspects behind these reactions. Here’s a summary of the key points regarding change management and addressing resistance in the context of Site Reliability Engineering (SRE):</a:t>
            </a:r>
          </a:p>
          <a:p>
            <a:r>
              <a:rPr lang="en-US" sz="1200" b="1" dirty="0"/>
              <a:t>Understanding Resistance to Change</a:t>
            </a:r>
          </a:p>
          <a:p>
            <a:pPr>
              <a:buFont typeface="+mj-lt"/>
              <a:buAutoNum type="arabicPeriod"/>
            </a:pPr>
            <a:r>
              <a:rPr lang="en-US" sz="1200" b="1" dirty="0"/>
              <a:t>Categories of Reactions</a:t>
            </a:r>
            <a:r>
              <a:rPr lang="en-US" sz="1200" dirty="0"/>
              <a:t>:</a:t>
            </a:r>
          </a:p>
          <a:p>
            <a:pPr marL="742950" lvl="1" indent="-285750">
              <a:buFont typeface="+mj-lt"/>
              <a:buAutoNum type="arabicPeriod"/>
            </a:pPr>
            <a:r>
              <a:rPr lang="en-US" sz="1200" b="1" dirty="0"/>
              <a:t>Navigators</a:t>
            </a:r>
            <a:r>
              <a:rPr lang="en-US" sz="1200" dirty="0"/>
              <a:t>: Champions of change who can lead and support others. Celebrate and utilize their influence.</a:t>
            </a:r>
          </a:p>
          <a:p>
            <a:pPr marL="742950" lvl="1" indent="-285750">
              <a:buFont typeface="+mj-lt"/>
              <a:buAutoNum type="arabicPeriod"/>
            </a:pPr>
            <a:r>
              <a:rPr lang="en-US" sz="1200" b="1" dirty="0"/>
              <a:t>Critics</a:t>
            </a:r>
            <a:r>
              <a:rPr lang="en-US" sz="1200" dirty="0"/>
              <a:t>: Passionate individuals with valid concerns. Engage with them to turn their fears into support.</a:t>
            </a:r>
          </a:p>
          <a:p>
            <a:pPr marL="742950" lvl="1" indent="-285750">
              <a:buFont typeface="+mj-lt"/>
              <a:buAutoNum type="arabicPeriod"/>
            </a:pPr>
            <a:r>
              <a:rPr lang="en-US" sz="1200" b="1" dirty="0"/>
              <a:t>Victims</a:t>
            </a:r>
            <a:r>
              <a:rPr lang="en-US" sz="1200" dirty="0"/>
              <a:t>: Those who feel personally affected by change. Listen to their concerns and empathize to help them move forward.</a:t>
            </a:r>
          </a:p>
          <a:p>
            <a:pPr marL="742950" lvl="1" indent="-285750">
              <a:buFont typeface="+mj-lt"/>
              <a:buAutoNum type="arabicPeriod"/>
            </a:pPr>
            <a:r>
              <a:rPr lang="en-US" sz="1200" b="1" dirty="0"/>
              <a:t>Bystanders</a:t>
            </a:r>
            <a:r>
              <a:rPr lang="en-US" sz="1200" dirty="0"/>
              <a:t>: Individuals who are unaware of the changes. Communicate clearly with them to gauge their feelings and awareness.</a:t>
            </a:r>
          </a:p>
          <a:p>
            <a:pPr>
              <a:buFont typeface="+mj-lt"/>
              <a:buAutoNum type="arabicPeriod"/>
            </a:pPr>
            <a:r>
              <a:rPr lang="en-US" sz="1200" b="1" dirty="0"/>
              <a:t>Emotional Responses to Change</a:t>
            </a:r>
            <a:r>
              <a:rPr lang="en-US" sz="1200" dirty="0"/>
              <a:t>:</a:t>
            </a:r>
          </a:p>
          <a:p>
            <a:pPr marL="742950" lvl="1" indent="-285750">
              <a:buFont typeface="+mj-lt"/>
              <a:buAutoNum type="arabicPeriod"/>
            </a:pPr>
            <a:r>
              <a:rPr lang="en-US" sz="1200" dirty="0"/>
              <a:t>Change can elicit a range of emotions, from anxiety to excitement. Understanding that these reactions are natural is important for effective leadership.</a:t>
            </a:r>
          </a:p>
          <a:p>
            <a:pPr marL="742950" lvl="1" indent="-285750">
              <a:buFont typeface="+mj-lt"/>
              <a:buAutoNum type="arabicPeriod"/>
            </a:pPr>
            <a:r>
              <a:rPr lang="en-US" sz="1200" dirty="0"/>
              <a:t>Biological responses in the brain, such as feelings of exclusion or anxiety about deception, can influence how people react to changes.</a:t>
            </a:r>
          </a:p>
          <a:p>
            <a:r>
              <a:rPr lang="en-US" sz="1200" b="1" dirty="0"/>
              <a:t>Addressing Emotional Responses</a:t>
            </a:r>
          </a:p>
          <a:p>
            <a:pPr>
              <a:buFont typeface="Arial" panose="020B0604020202020204" pitchFamily="34" charset="0"/>
              <a:buChar char="•"/>
            </a:pPr>
            <a:r>
              <a:rPr lang="en-US" sz="1200" b="1" dirty="0"/>
              <a:t>Involvement</a:t>
            </a:r>
            <a:r>
              <a:rPr lang="en-US" sz="1200" dirty="0"/>
              <a:t>: Include team members in the change process to mitigate feelings of exclusion.</a:t>
            </a:r>
          </a:p>
          <a:p>
            <a:pPr>
              <a:buFont typeface="Arial" panose="020B0604020202020204" pitchFamily="34" charset="0"/>
              <a:buChar char="•"/>
            </a:pPr>
            <a:r>
              <a:rPr lang="en-US" sz="1200" b="1" dirty="0"/>
              <a:t>Set Realistic Expectations</a:t>
            </a:r>
            <a:r>
              <a:rPr lang="en-US" sz="1200" dirty="0"/>
              <a:t>: Clearly communicate the reasons behind the changes to reduce anxiety.</a:t>
            </a:r>
          </a:p>
          <a:p>
            <a:pPr>
              <a:buFont typeface="Arial" panose="020B0604020202020204" pitchFamily="34" charset="0"/>
              <a:buChar char="•"/>
            </a:pPr>
            <a:r>
              <a:rPr lang="en-US" sz="1200" b="1" dirty="0"/>
              <a:t>Co-Creation</a:t>
            </a:r>
            <a:r>
              <a:rPr lang="en-US" sz="1200" dirty="0"/>
              <a:t>: Encourage collaboration and problem-solving to empower team members.</a:t>
            </a:r>
          </a:p>
          <a:p>
            <a:pPr>
              <a:buFont typeface="Arial" panose="020B0604020202020204" pitchFamily="34" charset="0"/>
              <a:buChar char="•"/>
            </a:pPr>
            <a:r>
              <a:rPr lang="en-US" sz="1200" b="1" dirty="0"/>
              <a:t>Simplify Messaging</a:t>
            </a:r>
            <a:r>
              <a:rPr lang="en-US" sz="1200" dirty="0"/>
              <a:t>: Focus on key concepts to reduce overwhelm and ensure clear communication.</a:t>
            </a:r>
          </a:p>
          <a:p>
            <a:pPr>
              <a:buFont typeface="Arial" panose="020B0604020202020204" pitchFamily="34" charset="0"/>
              <a:buChar char="•"/>
            </a:pPr>
            <a:r>
              <a:rPr lang="en-US" sz="1200" b="1" dirty="0"/>
              <a:t>Build New Habits</a:t>
            </a:r>
            <a:r>
              <a:rPr lang="en-US" sz="1200" dirty="0"/>
              <a:t>: Allow time for team members to adapt to new processes.</a:t>
            </a:r>
          </a:p>
          <a:p>
            <a:r>
              <a:rPr lang="en-US" sz="1200" b="1" dirty="0"/>
              <a:t>Supporting Teams Through Change</a:t>
            </a:r>
          </a:p>
          <a:p>
            <a:pPr>
              <a:buFont typeface="+mj-lt"/>
              <a:buAutoNum type="arabicPeriod"/>
            </a:pPr>
            <a:r>
              <a:rPr lang="en-US" sz="1200" b="1" dirty="0"/>
              <a:t>Connect on Three Levels</a:t>
            </a:r>
            <a:r>
              <a:rPr lang="en-US" sz="1200" dirty="0"/>
              <a:t>:</a:t>
            </a:r>
          </a:p>
          <a:p>
            <a:pPr marL="742950" lvl="1" indent="-285750">
              <a:buFont typeface="+mj-lt"/>
              <a:buAutoNum type="arabicPeriod"/>
            </a:pPr>
            <a:r>
              <a:rPr lang="en-US" sz="1200" b="1" dirty="0"/>
              <a:t>Head</a:t>
            </a:r>
            <a:r>
              <a:rPr lang="en-US" sz="1200" dirty="0"/>
              <a:t>: Rational explanation of the change's purpose and strategic importance.</a:t>
            </a:r>
          </a:p>
          <a:p>
            <a:pPr marL="742950" lvl="1" indent="-285750">
              <a:buFont typeface="+mj-lt"/>
              <a:buAutoNum type="arabicPeriod"/>
            </a:pPr>
            <a:r>
              <a:rPr lang="en-US" sz="1200" b="1" dirty="0"/>
              <a:t>Heart</a:t>
            </a:r>
            <a:r>
              <a:rPr lang="en-US" sz="1200" dirty="0"/>
              <a:t>: Address personal impacts and benefits, making individuals feel involved.</a:t>
            </a:r>
          </a:p>
          <a:p>
            <a:pPr marL="742950" lvl="1" indent="-285750">
              <a:buFont typeface="+mj-lt"/>
              <a:buAutoNum type="arabicPeriod"/>
            </a:pPr>
            <a:r>
              <a:rPr lang="en-US" sz="1200" b="1" dirty="0"/>
              <a:t>Feet</a:t>
            </a:r>
            <a:r>
              <a:rPr lang="en-US" sz="1200" dirty="0"/>
              <a:t>: Provide necessary resources, training, and support for successful adaptation.</a:t>
            </a:r>
          </a:p>
          <a:p>
            <a:pPr>
              <a:buFont typeface="+mj-lt"/>
              <a:buAutoNum type="arabicPeriod"/>
            </a:pPr>
            <a:r>
              <a:rPr lang="en-US" sz="1200" b="1" dirty="0"/>
              <a:t>Change Curve Awareness</a:t>
            </a:r>
            <a:r>
              <a:rPr lang="en-US" sz="1200" dirty="0"/>
              <a:t>: Recognize that individuals may move back and forth through various stages of acceptance and that it's normal for people to need time to adjust.</a:t>
            </a:r>
          </a:p>
          <a:p>
            <a:r>
              <a:rPr lang="en-US" sz="1200" b="1" dirty="0"/>
              <a:t>Handling Resistance</a:t>
            </a:r>
          </a:p>
          <a:p>
            <a:pPr>
              <a:buFont typeface="Arial" panose="020B0604020202020204" pitchFamily="34" charset="0"/>
              <a:buChar char="•"/>
            </a:pPr>
            <a:r>
              <a:rPr lang="en-US" sz="1200" b="1" dirty="0"/>
              <a:t>Fear of Loss</a:t>
            </a:r>
            <a:r>
              <a:rPr lang="en-US" sz="1200" dirty="0"/>
              <a:t>: Understand that resistance often stems from fears about losing security, control, or relationships.</a:t>
            </a:r>
          </a:p>
          <a:p>
            <a:pPr>
              <a:buFont typeface="Arial" panose="020B0604020202020204" pitchFamily="34" charset="0"/>
              <a:buChar char="•"/>
            </a:pPr>
            <a:r>
              <a:rPr lang="en-US" sz="1200" b="1" dirty="0"/>
              <a:t>Checklist for Successful Change</a:t>
            </a:r>
            <a:r>
              <a:rPr lang="en-US" sz="1200" dirty="0"/>
              <a:t>:</a:t>
            </a:r>
          </a:p>
          <a:p>
            <a:pPr marL="742950" lvl="1" indent="-285750">
              <a:buFont typeface="Arial" panose="020B0604020202020204" pitchFamily="34" charset="0"/>
              <a:buChar char="•"/>
            </a:pPr>
            <a:r>
              <a:rPr lang="en-US" sz="1200" dirty="0"/>
              <a:t>Ensure leaders model desired behaviors.</a:t>
            </a:r>
          </a:p>
          <a:p>
            <a:pPr marL="742950" lvl="1" indent="-285750">
              <a:buFont typeface="Arial" panose="020B0604020202020204" pitchFamily="34" charset="0"/>
              <a:buChar char="•"/>
            </a:pPr>
            <a:r>
              <a:rPr lang="en-US" sz="1200" dirty="0"/>
              <a:t>Clarify the reasons behind the change.</a:t>
            </a:r>
          </a:p>
          <a:p>
            <a:pPr marL="742950" lvl="1" indent="-285750">
              <a:buFont typeface="Arial" panose="020B0604020202020204" pitchFamily="34" charset="0"/>
              <a:buChar char="•"/>
            </a:pPr>
            <a:r>
              <a:rPr lang="en-US" sz="1200" dirty="0"/>
              <a:t>Foster genuine care for the change's success.</a:t>
            </a:r>
          </a:p>
          <a:p>
            <a:pPr marL="742950" lvl="1" indent="-285750">
              <a:buFont typeface="Arial" panose="020B0604020202020204" pitchFamily="34" charset="0"/>
              <a:buChar char="•"/>
            </a:pPr>
            <a:r>
              <a:rPr lang="en-US" sz="1200" dirty="0"/>
              <a:t>Provide knowledge and resources for success.</a:t>
            </a:r>
          </a:p>
          <a:p>
            <a:pPr marL="742950" lvl="1" indent="-285750">
              <a:buFont typeface="Arial" panose="020B0604020202020204" pitchFamily="34" charset="0"/>
              <a:buChar char="•"/>
            </a:pPr>
            <a:r>
              <a:rPr lang="en-US" sz="1200" dirty="0"/>
              <a:t>Implement reinforcement and recognition programs.</a:t>
            </a:r>
          </a:p>
          <a:p>
            <a:r>
              <a:rPr lang="en-US" sz="1200" b="1" dirty="0"/>
              <a:t>Case Study Example</a:t>
            </a:r>
          </a:p>
          <a:p>
            <a:r>
              <a:rPr lang="en-US" sz="1200" dirty="0"/>
              <a:t>A leading commercial bank in Spain faced resistance when trying to automate processes. The engineering teams perceived automation as a threat to their jobs due to a lack of communication and support during the SRE implementation. This highlights the importance of clear communication and support to alleviate fears and promote acceptance.</a:t>
            </a:r>
          </a:p>
        </p:txBody>
      </p:sp>
    </p:spTree>
    <p:extLst>
      <p:ext uri="{BB962C8B-B14F-4D97-AF65-F5344CB8AC3E}">
        <p14:creationId xmlns:p14="http://schemas.microsoft.com/office/powerpoint/2010/main" val="1484972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11D55E-9A41-8BF9-C0BD-8FF26A39C09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79E85D1B-B68E-97BE-0C3D-BA73359BB170}"/>
              </a:ext>
            </a:extLst>
          </p:cNvPr>
          <p:cNvSpPr txBox="1"/>
          <p:nvPr/>
        </p:nvSpPr>
        <p:spPr>
          <a:xfrm>
            <a:off x="228600" y="217118"/>
            <a:ext cx="11592611" cy="2492990"/>
          </a:xfrm>
          <a:prstGeom prst="rect">
            <a:avLst/>
          </a:prstGeom>
          <a:noFill/>
        </p:spPr>
        <p:txBody>
          <a:bodyPr wrap="square">
            <a:spAutoFit/>
          </a:bodyPr>
          <a:lstStyle/>
          <a:p>
            <a:r>
              <a:rPr lang="en-US" sz="1200" dirty="0">
                <a:latin typeface="Arial" panose="020B0604020202020204" pitchFamily="34" charset="0"/>
                <a:cs typeface="Arial" panose="020B0604020202020204" pitchFamily="34" charset="0"/>
              </a:rPr>
              <a:t>The final pillar of DevOps philosophy emphasizes the importance of measuring everything to gain clear insights into service performance. At Google, three primary goals for measurement are identified:</a:t>
            </a:r>
          </a:p>
          <a:p>
            <a:pPr>
              <a:buFont typeface="+mj-lt"/>
              <a:buAutoNum type="arabicPeriod"/>
            </a:pPr>
            <a:r>
              <a:rPr lang="en-US" sz="1200" b="1" dirty="0">
                <a:latin typeface="Arial" panose="020B0604020202020204" pitchFamily="34" charset="0"/>
                <a:cs typeface="Arial" panose="020B0604020202020204" pitchFamily="34" charset="0"/>
              </a:rPr>
              <a:t>Objective Status Understanding</a:t>
            </a:r>
            <a:r>
              <a:rPr lang="en-US" sz="1200" dirty="0">
                <a:latin typeface="Arial" panose="020B0604020202020204" pitchFamily="34" charset="0"/>
                <a:cs typeface="Arial" panose="020B0604020202020204" pitchFamily="34" charset="0"/>
              </a:rPr>
              <a:t>: IT teams can assess the current service status using metrics like SLIs (Service Level Indicators) and SLOs (Service Level Objectives).</a:t>
            </a:r>
          </a:p>
          <a:p>
            <a:pPr>
              <a:buFont typeface="+mj-lt"/>
              <a:buAutoNum type="arabicPeriod"/>
            </a:pPr>
            <a:r>
              <a:rPr lang="en-US" sz="1200" b="1" dirty="0">
                <a:latin typeface="Arial" panose="020B0604020202020204" pitchFamily="34" charset="0"/>
                <a:cs typeface="Arial" panose="020B0604020202020204" pitchFamily="34" charset="0"/>
              </a:rPr>
              <a:t>Data Analysis for Improvement</a:t>
            </a:r>
            <a:r>
              <a:rPr lang="en-US" sz="1200" dirty="0">
                <a:latin typeface="Arial" panose="020B0604020202020204" pitchFamily="34" charset="0"/>
                <a:cs typeface="Arial" panose="020B0604020202020204" pitchFamily="34" charset="0"/>
              </a:rPr>
              <a:t>: Teams can analyze collected data to determine necessary actions for service enhancement.</a:t>
            </a:r>
          </a:p>
          <a:p>
            <a:pPr>
              <a:buFont typeface="+mj-lt"/>
              <a:buAutoNum type="arabicPeriod"/>
            </a:pPr>
            <a:r>
              <a:rPr lang="en-US" sz="1200" b="1" dirty="0">
                <a:latin typeface="Arial" panose="020B0604020202020204" pitchFamily="34" charset="0"/>
                <a:cs typeface="Arial" panose="020B0604020202020204" pitchFamily="34" charset="0"/>
              </a:rPr>
              <a:t>Collaboration for Better Decisions</a:t>
            </a:r>
            <a:r>
              <a:rPr lang="en-US" sz="1200" dirty="0">
                <a:latin typeface="Arial" panose="020B0604020202020204" pitchFamily="34" charset="0"/>
                <a:cs typeface="Arial" panose="020B0604020202020204" pitchFamily="34" charset="0"/>
              </a:rPr>
              <a:t>: Measurement fosters collaboration between IT and business teams, facilitating informed decision-making across the organization.</a:t>
            </a:r>
          </a:p>
          <a:p>
            <a:r>
              <a:rPr lang="en-US" sz="1200" dirty="0">
                <a:latin typeface="Arial" panose="020B0604020202020204" pitchFamily="34" charset="0"/>
                <a:cs typeface="Arial" panose="020B0604020202020204" pitchFamily="34" charset="0"/>
              </a:rPr>
              <a:t>Effective measurement leads to data-driven businesses and improved operational decisions. Key practices include: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Measuring Reliability</a:t>
            </a:r>
            <a:r>
              <a:rPr lang="en-US" sz="1200" dirty="0">
                <a:latin typeface="Arial" panose="020B0604020202020204" pitchFamily="34" charset="0"/>
                <a:cs typeface="Arial" panose="020B0604020202020204" pitchFamily="34" charset="0"/>
              </a:rPr>
              <a:t>: It’s vital to choose SLIs that reflect user experience, focusing on metrics that clearly indicate user happiness rather than technical performance.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Measuring Toil</a:t>
            </a:r>
            <a:r>
              <a:rPr lang="en-US" sz="1200" dirty="0">
                <a:latin typeface="Arial" panose="020B0604020202020204" pitchFamily="34" charset="0"/>
                <a:cs typeface="Arial" panose="020B0604020202020204" pitchFamily="34" charset="0"/>
              </a:rPr>
              <a:t>: Toil refers to repetitive, low-value work. Teams can identify, quantify, and track toil to reduce it, improving efficiency and morale.</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Monitoring</a:t>
            </a:r>
            <a:r>
              <a:rPr lang="en-US" sz="1200" dirty="0">
                <a:latin typeface="Arial" panose="020B0604020202020204" pitchFamily="34" charset="0"/>
                <a:cs typeface="Arial" panose="020B0604020202020204" pitchFamily="34" charset="0"/>
              </a:rPr>
              <a:t>: Effective monitoring involves alerting based on user-visible symptoms rather than underlying causes. Google suggests focusing on the "four golden signals": latency, traffic, errors, and saturation.</a:t>
            </a:r>
          </a:p>
          <a:p>
            <a:r>
              <a:rPr lang="en-US" sz="1200" dirty="0">
                <a:latin typeface="Arial" panose="020B0604020202020204" pitchFamily="34" charset="0"/>
                <a:cs typeface="Arial" panose="020B0604020202020204" pitchFamily="34" charset="0"/>
              </a:rPr>
              <a:t>Overall, measurement and monitoring are crucial for maintaining service health and enabling development teams to prioritize critical business tasks. The upcoming discussion will explore cultural aspects like goal setting and data-driven decision-making that support effective measurement practices.</a:t>
            </a:r>
          </a:p>
        </p:txBody>
      </p:sp>
    </p:spTree>
    <p:extLst>
      <p:ext uri="{BB962C8B-B14F-4D97-AF65-F5344CB8AC3E}">
        <p14:creationId xmlns:p14="http://schemas.microsoft.com/office/powerpoint/2010/main" val="3195098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D22579-F91A-988E-36AD-9DB6E83010A6}"/>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C7D7290-F6AD-D4B2-2D8E-CAA5D6DF18C2}"/>
              </a:ext>
            </a:extLst>
          </p:cNvPr>
          <p:cNvSpPr txBox="1"/>
          <p:nvPr/>
        </p:nvSpPr>
        <p:spPr>
          <a:xfrm>
            <a:off x="445417" y="188944"/>
            <a:ext cx="9839226" cy="5447645"/>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1. Goal Setting</a:t>
            </a:r>
          </a:p>
          <a:p>
            <a:r>
              <a:rPr lang="en-US" sz="1200" b="1" dirty="0">
                <a:latin typeface="Arial" panose="020B0604020202020204" pitchFamily="34" charset="0"/>
                <a:cs typeface="Arial" panose="020B0604020202020204" pitchFamily="34" charset="0"/>
              </a:rPr>
              <a:t>a. Data-Driven Process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Develop a structured approach to setting goals using data as the foundation. This involves identifying specific metrics that are relevant to the team's objectives and organizational priorities.</a:t>
            </a:r>
          </a:p>
          <a:p>
            <a:r>
              <a:rPr lang="en-US" sz="1200" b="1" dirty="0">
                <a:latin typeface="Arial" panose="020B0604020202020204" pitchFamily="34" charset="0"/>
                <a:cs typeface="Arial" panose="020B0604020202020204" pitchFamily="34" charset="0"/>
              </a:rPr>
              <a:t>b. Key Performance Indicators (KPIs)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Utilize KPIs to measure success and track progress. Google employs OKRs (Objectives and Key Results) as a framework for defining and communicating goals.</a:t>
            </a:r>
          </a:p>
          <a:p>
            <a:r>
              <a:rPr lang="en-US" sz="1200" b="1" dirty="0">
                <a:latin typeface="Arial" panose="020B0604020202020204" pitchFamily="34" charset="0"/>
                <a:cs typeface="Arial" panose="020B0604020202020204" pitchFamily="34" charset="0"/>
              </a:rPr>
              <a:t>c. Setting Ambitious OKRs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Encourage teams to think big when formulating OKRs. The optimal achievement level for these goals is typically between 60% to 70%, promoting ambition while recognizing that not every goal will be fully met.</a:t>
            </a:r>
          </a:p>
          <a:p>
            <a:r>
              <a:rPr lang="en-US" sz="1200" b="1" dirty="0">
                <a:latin typeface="Arial" panose="020B0604020202020204" pitchFamily="34" charset="0"/>
                <a:cs typeface="Arial" panose="020B0604020202020204" pitchFamily="34" charset="0"/>
              </a:rPr>
              <a:t>d. Public Grading of OKRs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Make OKR progress visible across the organization. This transparency helps foster accountability and motivates teams to stay aligned with their objectives.</a:t>
            </a:r>
          </a:p>
          <a:p>
            <a:r>
              <a:rPr lang="en-US" sz="1200" b="1" dirty="0">
                <a:latin typeface="Arial" panose="020B0604020202020204" pitchFamily="34" charset="0"/>
                <a:cs typeface="Arial" panose="020B0604020202020204" pitchFamily="34" charset="0"/>
              </a:rPr>
              <a:t>e. Regular Check-Ins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Implement frequent check-ins throughout the quarter. These meetings help teams discuss progress, adjust goals as necessary, and maintain momentum towards achieving their objectives.</a:t>
            </a:r>
          </a:p>
          <a:p>
            <a:r>
              <a:rPr lang="en-US" sz="1200" b="1" dirty="0">
                <a:latin typeface="Arial" panose="020B0604020202020204" pitchFamily="34" charset="0"/>
                <a:cs typeface="Arial" panose="020B0604020202020204" pitchFamily="34" charset="0"/>
              </a:rPr>
              <a:t>2. Transparency</a:t>
            </a:r>
          </a:p>
          <a:p>
            <a:r>
              <a:rPr lang="en-US" sz="1200" b="1" dirty="0">
                <a:latin typeface="Arial" panose="020B0604020202020204" pitchFamily="34" charset="0"/>
                <a:cs typeface="Arial" panose="020B0604020202020204" pitchFamily="34" charset="0"/>
              </a:rPr>
              <a:t>a. Embracing Transparency</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Cultivate a culture that values openness. As noted by former Google SVP Laszlo Bock, demonstrating trust in employees encourages better judgment and engagement.</a:t>
            </a:r>
          </a:p>
          <a:p>
            <a:r>
              <a:rPr lang="en-US" sz="1200" b="1" dirty="0">
                <a:latin typeface="Arial" panose="020B0604020202020204" pitchFamily="34" charset="0"/>
                <a:cs typeface="Arial" panose="020B0604020202020204" pitchFamily="34" charset="0"/>
              </a:rPr>
              <a:t>b. Sharing Tools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Provide access to tools that facilitate collaboration and information sharing. For example, Google’s issue tracker, </a:t>
            </a:r>
            <a:r>
              <a:rPr lang="en-US" sz="1200" dirty="0" err="1">
                <a:latin typeface="Arial" panose="020B0604020202020204" pitchFamily="34" charset="0"/>
                <a:cs typeface="Arial" panose="020B0604020202020204" pitchFamily="34" charset="0"/>
              </a:rPr>
              <a:t>Buganizer</a:t>
            </a:r>
            <a:r>
              <a:rPr lang="en-US" sz="1200" dirty="0">
                <a:latin typeface="Arial" panose="020B0604020202020204" pitchFamily="34" charset="0"/>
                <a:cs typeface="Arial" panose="020B0604020202020204" pitchFamily="34" charset="0"/>
              </a:rPr>
              <a:t>, allows development and operations teams to monitor issues and track resolution progress transparently.</a:t>
            </a:r>
          </a:p>
          <a:p>
            <a:r>
              <a:rPr lang="en-US" sz="1200" b="1" dirty="0">
                <a:latin typeface="Arial" panose="020B0604020202020204" pitchFamily="34" charset="0"/>
                <a:cs typeface="Arial" panose="020B0604020202020204" pitchFamily="34" charset="0"/>
              </a:rPr>
              <a:t>c. Communication and Feedback Loops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Establish clear communication channels that allow for regular feedback. This creates a cycle of production, measurement, and improvement, where teams continuously learn from outcomes.</a:t>
            </a:r>
          </a:p>
          <a:p>
            <a:r>
              <a:rPr lang="en-US" sz="1200" b="1" dirty="0">
                <a:latin typeface="Arial" panose="020B0604020202020204" pitchFamily="34" charset="0"/>
                <a:cs typeface="Arial" panose="020B0604020202020204" pitchFamily="34" charset="0"/>
              </a:rPr>
              <a:t>d. Systemic Transparency</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Beyond tool sharing, ensure that the organization’s systems promote information sharing. This helps everyone stay informed about processes and changes, fostering a culture of collective responsibility.</a:t>
            </a:r>
          </a:p>
        </p:txBody>
      </p:sp>
    </p:spTree>
    <p:extLst>
      <p:ext uri="{BB962C8B-B14F-4D97-AF65-F5344CB8AC3E}">
        <p14:creationId xmlns:p14="http://schemas.microsoft.com/office/powerpoint/2010/main" val="2009763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9E9DAD-8FDE-0471-EBB0-BACE301D19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BE40467-4836-31F8-388C-D4E41B058CDD}"/>
              </a:ext>
            </a:extLst>
          </p:cNvPr>
          <p:cNvSpPr txBox="1"/>
          <p:nvPr/>
        </p:nvSpPr>
        <p:spPr>
          <a:xfrm>
            <a:off x="238026" y="352742"/>
            <a:ext cx="11668027" cy="3785652"/>
          </a:xfrm>
          <a:prstGeom prst="rect">
            <a:avLst/>
          </a:prstGeom>
          <a:noFill/>
        </p:spPr>
        <p:txBody>
          <a:bodyPr wrap="square">
            <a:spAutoFit/>
          </a:bodyPr>
          <a:lstStyle/>
          <a:p>
            <a:r>
              <a:rPr lang="en-US" sz="1200" b="1" dirty="0">
                <a:latin typeface="Arial" panose="020B0604020202020204" pitchFamily="34" charset="0"/>
                <a:cs typeface="Arial" panose="020B0604020202020204" pitchFamily="34" charset="0"/>
              </a:rPr>
              <a:t>3. Data-Driven Decision-Making</a:t>
            </a:r>
          </a:p>
          <a:p>
            <a:r>
              <a:rPr lang="en-US" sz="1200" b="1" dirty="0">
                <a:latin typeface="Arial" panose="020B0604020202020204" pitchFamily="34" charset="0"/>
                <a:cs typeface="Arial" panose="020B0604020202020204" pitchFamily="34" charset="0"/>
              </a:rPr>
              <a:t>a. Removing Unconscious Biases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Acknowledge and address unconscious biases that can impact decision-making. This includes biases like affinity bias (favoring those similar to oneself) and confirmation bias (favoring information that supports pre-existing beliefs).</a:t>
            </a:r>
          </a:p>
          <a:p>
            <a:r>
              <a:rPr lang="en-US" sz="1200" b="1" dirty="0">
                <a:latin typeface="Arial" panose="020B0604020202020204" pitchFamily="34" charset="0"/>
                <a:cs typeface="Arial" panose="020B0604020202020204" pitchFamily="34" charset="0"/>
              </a:rPr>
              <a:t>b. Strategies to Mitigate Bias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Question First Impressions</a:t>
            </a:r>
            <a:r>
              <a:rPr lang="en-US" sz="1200" dirty="0">
                <a:latin typeface="Arial" panose="020B0604020202020204" pitchFamily="34" charset="0"/>
                <a:cs typeface="Arial" panose="020B0604020202020204" pitchFamily="34" charset="0"/>
              </a:rPr>
              <a:t>: Encourage team members to reflect critically on their initial judgments before making decisions, particularly regarding promotions or hiring.</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Justify Decisions</a:t>
            </a:r>
            <a:r>
              <a:rPr lang="en-US" sz="1200" dirty="0">
                <a:latin typeface="Arial" panose="020B0604020202020204" pitchFamily="34" charset="0"/>
                <a:cs typeface="Arial" panose="020B0604020202020204" pitchFamily="34" charset="0"/>
              </a:rPr>
              <a:t>: Promote accountability by requiring individuals to explain the rationale behind their decisions. Documenting these justifications can serve as a reference for future choices.</a:t>
            </a:r>
          </a:p>
          <a:p>
            <a:pPr>
              <a:buFont typeface="Arial" panose="020B0604020202020204" pitchFamily="34" charset="0"/>
              <a:buChar char="•"/>
            </a:pPr>
            <a:r>
              <a:rPr lang="en-US" sz="1200" b="1" dirty="0">
                <a:latin typeface="Arial" panose="020B0604020202020204" pitchFamily="34" charset="0"/>
                <a:cs typeface="Arial" panose="020B0604020202020204" pitchFamily="34" charset="0"/>
              </a:rPr>
              <a:t>Collective Decision-Making</a:t>
            </a:r>
            <a:r>
              <a:rPr lang="en-US" sz="1200" dirty="0">
                <a:latin typeface="Arial" panose="020B0604020202020204" pitchFamily="34" charset="0"/>
                <a:cs typeface="Arial" panose="020B0604020202020204" pitchFamily="34" charset="0"/>
              </a:rPr>
              <a:t>: Foster an environment where decisions are made collaboratively. Encourage team discussions to verify understanding and challenge biases collectively.</a:t>
            </a:r>
          </a:p>
          <a:p>
            <a:r>
              <a:rPr lang="en-US" sz="1200" b="1" dirty="0">
                <a:latin typeface="Arial" panose="020B0604020202020204" pitchFamily="34" charset="0"/>
                <a:cs typeface="Arial" panose="020B0604020202020204" pitchFamily="34" charset="0"/>
              </a:rPr>
              <a:t>c. Encouraging Openness to Call Out Bias</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Create a safe space for team members to voice concerns about potential biases influencing decisions. This practice helps maintain a healthy workplace culture and encourages accountability among team members.</a:t>
            </a:r>
          </a:p>
          <a:p>
            <a:r>
              <a:rPr lang="en-US" sz="1200" b="1" dirty="0">
                <a:latin typeface="Arial" panose="020B0604020202020204" pitchFamily="34" charset="0"/>
                <a:cs typeface="Arial" panose="020B0604020202020204" pitchFamily="34" charset="0"/>
              </a:rPr>
              <a:t>d. Empowering Objectivity</a:t>
            </a:r>
            <a:endParaRPr lang="en-US" sz="1200" dirty="0">
              <a:latin typeface="Arial" panose="020B0604020202020204" pitchFamily="34" charset="0"/>
              <a:cs typeface="Arial" panose="020B0604020202020204" pitchFamily="34" charset="0"/>
            </a:endParaRPr>
          </a:p>
          <a:p>
            <a:pPr>
              <a:buFont typeface="Arial" panose="020B0604020202020204" pitchFamily="34" charset="0"/>
              <a:buChar char="•"/>
            </a:pPr>
            <a:r>
              <a:rPr lang="en-US" sz="1200" dirty="0">
                <a:latin typeface="Arial" panose="020B0604020202020204" pitchFamily="34" charset="0"/>
                <a:cs typeface="Arial" panose="020B0604020202020204" pitchFamily="34" charset="0"/>
              </a:rPr>
              <a:t>Ultimately, by removing biases and fostering an open environment, teams can make more objective, data-driven decisions. This leads to better outcomes and a more inclusive culture, which enhances creativity, morale, and overall engagement.</a:t>
            </a:r>
          </a:p>
          <a:p>
            <a:r>
              <a:rPr lang="en-US" sz="1200" b="1" dirty="0">
                <a:latin typeface="Arial" panose="020B0604020202020204" pitchFamily="34" charset="0"/>
                <a:cs typeface="Arial" panose="020B0604020202020204" pitchFamily="34" charset="0"/>
              </a:rPr>
              <a:t>Conclusion</a:t>
            </a:r>
          </a:p>
          <a:p>
            <a:r>
              <a:rPr lang="en-US" sz="1200" dirty="0">
                <a:latin typeface="Arial" panose="020B0604020202020204" pitchFamily="34" charset="0"/>
                <a:cs typeface="Arial" panose="020B0604020202020204" pitchFamily="34" charset="0"/>
              </a:rPr>
              <a:t>By focusing on these three areas—goal setting, transparency, and data-driven decision-making—organizations can create a robust culture that supports effective measurement in SRE. This culture not only improves service reliability but also enhances team performance and job satisfaction. The next steps involve applying these principles in practical scenarios, such as team structure and collaboration with external services like Google Cloud.</a:t>
            </a:r>
          </a:p>
        </p:txBody>
      </p:sp>
    </p:spTree>
    <p:extLst>
      <p:ext uri="{BB962C8B-B14F-4D97-AF65-F5344CB8AC3E}">
        <p14:creationId xmlns:p14="http://schemas.microsoft.com/office/powerpoint/2010/main" val="2378574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CBF57-8062-B873-1475-22C0F2EE1DA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A972590-5513-653C-E458-7CD589D30278}"/>
              </a:ext>
            </a:extLst>
          </p:cNvPr>
          <p:cNvPicPr>
            <a:picLocks noChangeAspect="1"/>
          </p:cNvPicPr>
          <p:nvPr/>
        </p:nvPicPr>
        <p:blipFill>
          <a:blip r:embed="rId2"/>
          <a:stretch>
            <a:fillRect/>
          </a:stretch>
        </p:blipFill>
        <p:spPr>
          <a:xfrm>
            <a:off x="3325890" y="1920109"/>
            <a:ext cx="5540220" cy="3017782"/>
          </a:xfrm>
          <a:prstGeom prst="rect">
            <a:avLst/>
          </a:prstGeom>
        </p:spPr>
      </p:pic>
    </p:spTree>
    <p:extLst>
      <p:ext uri="{BB962C8B-B14F-4D97-AF65-F5344CB8AC3E}">
        <p14:creationId xmlns:p14="http://schemas.microsoft.com/office/powerpoint/2010/main" val="6732766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40CDD-618B-C6F0-916D-A225A584A8F1}"/>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2B393B0-3D88-9D52-3F81-AFA9A537025D}"/>
              </a:ext>
            </a:extLst>
          </p:cNvPr>
          <p:cNvSpPr txBox="1"/>
          <p:nvPr/>
        </p:nvSpPr>
        <p:spPr>
          <a:xfrm>
            <a:off x="783996" y="535900"/>
            <a:ext cx="11408004" cy="5786199"/>
          </a:xfrm>
          <a:prstGeom prst="rect">
            <a:avLst/>
          </a:prstGeom>
          <a:noFill/>
        </p:spPr>
        <p:txBody>
          <a:bodyPr wrap="square">
            <a:spAutoFit/>
          </a:bodyPr>
          <a:lstStyle/>
          <a:p>
            <a:r>
              <a:rPr lang="en-US" sz="1000" dirty="0"/>
              <a:t>Here’s a step-by-step breakdown of the key points from the presentation:</a:t>
            </a:r>
          </a:p>
          <a:p>
            <a:r>
              <a:rPr lang="en-US" sz="1000" b="1" dirty="0"/>
              <a:t>1. Introduction of Speakers</a:t>
            </a:r>
          </a:p>
          <a:p>
            <a:pPr>
              <a:buFont typeface="Arial" panose="020B0604020202020204" pitchFamily="34" charset="0"/>
              <a:buChar char="•"/>
            </a:pPr>
            <a:r>
              <a:rPr lang="en-US" sz="1000" b="1" dirty="0"/>
              <a:t>Garrett Pollard</a:t>
            </a:r>
            <a:r>
              <a:rPr lang="en-US" sz="1000" dirty="0"/>
              <a:t> (Senior Specialist in Cloud Operations) introduces himself and his colleague </a:t>
            </a:r>
            <a:r>
              <a:rPr lang="en-US" sz="1000" b="1" dirty="0"/>
              <a:t>Kevin Lewin</a:t>
            </a:r>
            <a:r>
              <a:rPr lang="en-US" sz="1000" dirty="0"/>
              <a:t> (Specialist Solutions Architect for Observability).</a:t>
            </a:r>
          </a:p>
          <a:p>
            <a:pPr>
              <a:buFont typeface="Arial" panose="020B0604020202020204" pitchFamily="34" charset="0"/>
              <a:buChar char="•"/>
            </a:pPr>
            <a:r>
              <a:rPr lang="en-US" sz="1000" dirty="0"/>
              <a:t>They will be presenting on </a:t>
            </a:r>
            <a:r>
              <a:rPr lang="en-US" sz="1000" b="1" dirty="0"/>
              <a:t>Observability with AI Ops on AWS</a:t>
            </a:r>
            <a:r>
              <a:rPr lang="en-US" sz="1000" dirty="0"/>
              <a:t>.</a:t>
            </a:r>
          </a:p>
          <a:p>
            <a:r>
              <a:rPr lang="en-US" sz="1000" b="1" dirty="0"/>
              <a:t>2. What is Observability?</a:t>
            </a:r>
          </a:p>
          <a:p>
            <a:pPr>
              <a:buFont typeface="Arial" panose="020B0604020202020204" pitchFamily="34" charset="0"/>
              <a:buChar char="•"/>
            </a:pPr>
            <a:r>
              <a:rPr lang="en-US" sz="1000" b="1" dirty="0"/>
              <a:t>Observability</a:t>
            </a:r>
            <a:r>
              <a:rPr lang="en-US" sz="1000" dirty="0"/>
              <a:t> is defined as not just monitoring failures but preventing them in the future.</a:t>
            </a:r>
          </a:p>
          <a:p>
            <a:pPr>
              <a:buFont typeface="Arial" panose="020B0604020202020204" pitchFamily="34" charset="0"/>
              <a:buChar char="•"/>
            </a:pPr>
            <a:r>
              <a:rPr lang="en-US" sz="1000" dirty="0"/>
              <a:t>It helps businesses make </a:t>
            </a:r>
            <a:r>
              <a:rPr lang="en-US" sz="1000" b="1" dirty="0"/>
              <a:t>real-time decisions</a:t>
            </a:r>
            <a:r>
              <a:rPr lang="en-US" sz="1000" dirty="0"/>
              <a:t> by using </a:t>
            </a:r>
            <a:r>
              <a:rPr lang="en-US" sz="1000" b="1" dirty="0"/>
              <a:t>real-time data</a:t>
            </a:r>
            <a:r>
              <a:rPr lang="en-US" sz="1000" dirty="0"/>
              <a:t>.</a:t>
            </a:r>
          </a:p>
          <a:p>
            <a:pPr>
              <a:buFont typeface="Arial" panose="020B0604020202020204" pitchFamily="34" charset="0"/>
              <a:buChar char="•"/>
            </a:pPr>
            <a:r>
              <a:rPr lang="en-US" sz="1000" dirty="0"/>
              <a:t>This improves </a:t>
            </a:r>
            <a:r>
              <a:rPr lang="en-US" sz="1000" b="1" dirty="0"/>
              <a:t>application availability, reliability</a:t>
            </a:r>
            <a:r>
              <a:rPr lang="en-US" sz="1000" dirty="0"/>
              <a:t>, and </a:t>
            </a:r>
            <a:r>
              <a:rPr lang="en-US" sz="1000" b="1" dirty="0"/>
              <a:t>latency</a:t>
            </a:r>
            <a:r>
              <a:rPr lang="en-US" sz="1000" dirty="0"/>
              <a:t> and reduces </a:t>
            </a:r>
            <a:r>
              <a:rPr lang="en-US" sz="1000" b="1" dirty="0"/>
              <a:t>downtime</a:t>
            </a:r>
            <a:r>
              <a:rPr lang="en-US" sz="1000" dirty="0"/>
              <a:t> (which costs money).</a:t>
            </a:r>
          </a:p>
          <a:p>
            <a:pPr>
              <a:buFont typeface="Arial" panose="020B0604020202020204" pitchFamily="34" charset="0"/>
              <a:buChar char="•"/>
            </a:pPr>
            <a:r>
              <a:rPr lang="en-US" sz="1000" dirty="0"/>
              <a:t>AWS focuses on helping customers:</a:t>
            </a:r>
          </a:p>
          <a:p>
            <a:pPr marL="742950" lvl="1" indent="-285750">
              <a:buFont typeface="Arial" panose="020B0604020202020204" pitchFamily="34" charset="0"/>
              <a:buChar char="•"/>
            </a:pPr>
            <a:r>
              <a:rPr lang="en-US" sz="1000" dirty="0"/>
              <a:t>Understand application and infrastructure health.</a:t>
            </a:r>
          </a:p>
          <a:p>
            <a:pPr marL="742950" lvl="1" indent="-285750">
              <a:buFont typeface="Arial" panose="020B0604020202020204" pitchFamily="34" charset="0"/>
              <a:buChar char="•"/>
            </a:pPr>
            <a:r>
              <a:rPr lang="en-US" sz="1000" dirty="0"/>
              <a:t>Improve collaboration.</a:t>
            </a:r>
          </a:p>
          <a:p>
            <a:pPr marL="742950" lvl="1" indent="-285750">
              <a:buFont typeface="Arial" panose="020B0604020202020204" pitchFamily="34" charset="0"/>
              <a:buChar char="•"/>
            </a:pPr>
            <a:r>
              <a:rPr lang="en-US" sz="1000" dirty="0"/>
              <a:t>Reduce operational costs.</a:t>
            </a:r>
          </a:p>
          <a:p>
            <a:pPr marL="742950" lvl="1" indent="-285750">
              <a:buFont typeface="Arial" panose="020B0604020202020204" pitchFamily="34" charset="0"/>
              <a:buChar char="•"/>
            </a:pPr>
            <a:r>
              <a:rPr lang="en-US" sz="1000" dirty="0"/>
              <a:t>Enhance customer satisfaction and experience.</a:t>
            </a:r>
          </a:p>
          <a:p>
            <a:r>
              <a:rPr lang="en-US" sz="1000" b="1" dirty="0"/>
              <a:t>3. Maturity Levels in Observability</a:t>
            </a:r>
          </a:p>
          <a:p>
            <a:pPr>
              <a:buFont typeface="Arial" panose="020B0604020202020204" pitchFamily="34" charset="0"/>
              <a:buChar char="•"/>
            </a:pPr>
            <a:r>
              <a:rPr lang="en-US" sz="1000" dirty="0"/>
              <a:t>Observability isn’t one-size-fits-all; it evolves as businesses mature.</a:t>
            </a:r>
          </a:p>
          <a:p>
            <a:pPr>
              <a:buFont typeface="Arial" panose="020B0604020202020204" pitchFamily="34" charset="0"/>
              <a:buChar char="•"/>
            </a:pPr>
            <a:r>
              <a:rPr lang="en-US" sz="1000" b="1" dirty="0"/>
              <a:t>Level 0</a:t>
            </a:r>
            <a:r>
              <a:rPr lang="en-US" sz="1000" dirty="0"/>
              <a:t>: Basic monitoring with dashboards and logs.</a:t>
            </a:r>
          </a:p>
          <a:p>
            <a:pPr>
              <a:buFont typeface="Arial" panose="020B0604020202020204" pitchFamily="34" charset="0"/>
              <a:buChar char="•"/>
            </a:pPr>
            <a:r>
              <a:rPr lang="en-US" sz="1000" b="1" dirty="0"/>
              <a:t>Higher Levels</a:t>
            </a:r>
            <a:r>
              <a:rPr lang="en-US" sz="1000" dirty="0"/>
              <a:t>: More proactive observability where automatic actions are taken, and systems are optimized for greater resilience.</a:t>
            </a:r>
          </a:p>
          <a:p>
            <a:r>
              <a:rPr lang="en-US" sz="1000" b="1" dirty="0"/>
              <a:t>4. Traditional Monitoring Workload</a:t>
            </a:r>
          </a:p>
          <a:p>
            <a:pPr>
              <a:buFont typeface="Arial" panose="020B0604020202020204" pitchFamily="34" charset="0"/>
              <a:buChar char="•"/>
            </a:pPr>
            <a:r>
              <a:rPr lang="en-US" sz="1000" dirty="0"/>
              <a:t>Traditional monitoring involves:</a:t>
            </a:r>
          </a:p>
          <a:p>
            <a:pPr marL="742950" lvl="1" indent="-285750">
              <a:buFont typeface="Arial" panose="020B0604020202020204" pitchFamily="34" charset="0"/>
              <a:buChar char="•"/>
            </a:pPr>
            <a:r>
              <a:rPr lang="en-US" sz="1000" b="1" dirty="0"/>
              <a:t>Ingesting metrics</a:t>
            </a:r>
            <a:r>
              <a:rPr lang="en-US" sz="1000" dirty="0"/>
              <a:t> from applications and infrastructure.</a:t>
            </a:r>
          </a:p>
          <a:p>
            <a:pPr marL="742950" lvl="1" indent="-285750">
              <a:buFont typeface="Arial" panose="020B0604020202020204" pitchFamily="34" charset="0"/>
              <a:buChar char="•"/>
            </a:pPr>
            <a:r>
              <a:rPr lang="en-US" sz="1000" b="1" dirty="0"/>
              <a:t>Creating dashboards and alarms</a:t>
            </a:r>
            <a:r>
              <a:rPr lang="en-US" sz="1000" dirty="0"/>
              <a:t>.</a:t>
            </a:r>
          </a:p>
          <a:p>
            <a:pPr marL="742950" lvl="1" indent="-285750">
              <a:buFont typeface="Arial" panose="020B0604020202020204" pitchFamily="34" charset="0"/>
              <a:buChar char="•"/>
            </a:pPr>
            <a:r>
              <a:rPr lang="en-US" sz="1000" b="1" dirty="0"/>
              <a:t>Manual efforts</a:t>
            </a:r>
            <a:r>
              <a:rPr lang="en-US" sz="1000" dirty="0"/>
              <a:t> to visualize business-critical KPIs.</a:t>
            </a:r>
          </a:p>
          <a:p>
            <a:r>
              <a:rPr lang="en-US" sz="1000" b="1" dirty="0"/>
              <a:t>5. AI Ops for Monitoring with AWS</a:t>
            </a:r>
          </a:p>
          <a:p>
            <a:pPr>
              <a:buFont typeface="Arial" panose="020B0604020202020204" pitchFamily="34" charset="0"/>
              <a:buChar char="•"/>
            </a:pPr>
            <a:r>
              <a:rPr lang="en-US" sz="1000" b="1" dirty="0"/>
              <a:t>AI Ops</a:t>
            </a:r>
            <a:r>
              <a:rPr lang="en-US" sz="1000" dirty="0"/>
              <a:t> (artificial intelligence for operations) simplifies the process and reduces manual efforts.</a:t>
            </a:r>
          </a:p>
          <a:p>
            <a:pPr>
              <a:buFont typeface="Arial" panose="020B0604020202020204" pitchFamily="34" charset="0"/>
              <a:buChar char="•"/>
            </a:pPr>
            <a:r>
              <a:rPr lang="en-US" sz="1000" b="1" dirty="0"/>
              <a:t>DevOps Guru</a:t>
            </a:r>
            <a:r>
              <a:rPr lang="en-US" sz="1000" dirty="0"/>
              <a:t> uses machine learning to provide insights and automated actions to address issues in real-time.</a:t>
            </a:r>
          </a:p>
          <a:p>
            <a:pPr marL="742950" lvl="1" indent="-285750">
              <a:buFont typeface="Arial" panose="020B0604020202020204" pitchFamily="34" charset="0"/>
              <a:buChar char="•"/>
            </a:pPr>
            <a:r>
              <a:rPr lang="en-US" sz="1000" dirty="0"/>
              <a:t>Customers can get </a:t>
            </a:r>
            <a:r>
              <a:rPr lang="en-US" sz="1000" b="1" dirty="0"/>
              <a:t>out-of-the-box insights</a:t>
            </a:r>
            <a:r>
              <a:rPr lang="en-US" sz="1000" dirty="0"/>
              <a:t> and </a:t>
            </a:r>
            <a:r>
              <a:rPr lang="en-US" sz="1000" b="1" dirty="0"/>
              <a:t>automated operational actions</a:t>
            </a:r>
            <a:r>
              <a:rPr lang="en-US" sz="1000" dirty="0"/>
              <a:t> with </a:t>
            </a:r>
            <a:r>
              <a:rPr lang="en-US" sz="1000" b="1" dirty="0"/>
              <a:t>AWS Systems Manager Incident Manager</a:t>
            </a:r>
            <a:r>
              <a:rPr lang="en-US" sz="1000" dirty="0"/>
              <a:t>.</a:t>
            </a:r>
          </a:p>
          <a:p>
            <a:pPr marL="742950" lvl="1" indent="-285750">
              <a:buFont typeface="Arial" panose="020B0604020202020204" pitchFamily="34" charset="0"/>
              <a:buChar char="•"/>
            </a:pPr>
            <a:r>
              <a:rPr lang="en-US" sz="1000" b="1" dirty="0"/>
              <a:t>DevOps Guru</a:t>
            </a:r>
            <a:r>
              <a:rPr lang="en-US" sz="1000" dirty="0"/>
              <a:t> reduces noise, focusing only on critical issues and helping to quickly resolve problems.</a:t>
            </a:r>
          </a:p>
          <a:p>
            <a:r>
              <a:rPr lang="en-US" sz="1000" b="1" dirty="0"/>
              <a:t>6. Why Use DevOps Guru?</a:t>
            </a:r>
          </a:p>
          <a:p>
            <a:pPr>
              <a:buFont typeface="Arial" panose="020B0604020202020204" pitchFamily="34" charset="0"/>
              <a:buChar char="•"/>
            </a:pPr>
            <a:r>
              <a:rPr lang="en-US" sz="1000" dirty="0"/>
              <a:t>DevOps Guru is a </a:t>
            </a:r>
            <a:r>
              <a:rPr lang="en-US" sz="1000" b="1" dirty="0"/>
              <a:t>fully managed service</a:t>
            </a:r>
            <a:r>
              <a:rPr lang="en-US" sz="1000" dirty="0"/>
              <a:t> that:</a:t>
            </a:r>
          </a:p>
          <a:p>
            <a:pPr marL="742950" lvl="1" indent="-285750">
              <a:buFont typeface="Arial" panose="020B0604020202020204" pitchFamily="34" charset="0"/>
              <a:buChar char="•"/>
            </a:pPr>
            <a:r>
              <a:rPr lang="en-US" sz="1000" dirty="0"/>
              <a:t>Requires no training of machine learning models or hardware setup.</a:t>
            </a:r>
          </a:p>
          <a:p>
            <a:pPr marL="742950" lvl="1" indent="-285750">
              <a:buFont typeface="Arial" panose="020B0604020202020204" pitchFamily="34" charset="0"/>
              <a:buChar char="•"/>
            </a:pPr>
            <a:r>
              <a:rPr lang="en-US" sz="1000" dirty="0"/>
              <a:t>Automatically monitors application data and adapts as new resources are added.</a:t>
            </a:r>
          </a:p>
          <a:p>
            <a:pPr marL="742950" lvl="1" indent="-285750">
              <a:buFont typeface="Arial" panose="020B0604020202020204" pitchFamily="34" charset="0"/>
              <a:buChar char="•"/>
            </a:pPr>
            <a:r>
              <a:rPr lang="en-US" sz="1000" dirty="0"/>
              <a:t>Helps improve </a:t>
            </a:r>
            <a:r>
              <a:rPr lang="en-US" sz="1000" b="1" dirty="0"/>
              <a:t>Mean Time to Recovery (MTTR)</a:t>
            </a:r>
            <a:r>
              <a:rPr lang="en-US" sz="1000" dirty="0"/>
              <a:t> by focusing on high-severity issues.</a:t>
            </a:r>
          </a:p>
          <a:p>
            <a:r>
              <a:rPr lang="en-US" sz="1000" b="1" dirty="0"/>
              <a:t>7. CloudWatch and Anomaly Detection</a:t>
            </a:r>
          </a:p>
          <a:p>
            <a:pPr>
              <a:buFont typeface="Arial" panose="020B0604020202020204" pitchFamily="34" charset="0"/>
              <a:buChar char="•"/>
            </a:pPr>
            <a:r>
              <a:rPr lang="en-US" sz="1000" dirty="0"/>
              <a:t>Some resources may not be covered by DevOps Guru, or customers may need more customization. </a:t>
            </a:r>
            <a:r>
              <a:rPr lang="en-US" sz="1000" b="1" dirty="0"/>
              <a:t>CloudWatch</a:t>
            </a:r>
            <a:r>
              <a:rPr lang="en-US" sz="1000" dirty="0"/>
              <a:t> fills these gaps.</a:t>
            </a:r>
          </a:p>
          <a:p>
            <a:pPr marL="742950" lvl="1" indent="-285750">
              <a:buFont typeface="Arial" panose="020B0604020202020204" pitchFamily="34" charset="0"/>
              <a:buChar char="•"/>
            </a:pPr>
            <a:r>
              <a:rPr lang="en-US" sz="1000" b="1" dirty="0"/>
              <a:t>Anomaly Detection</a:t>
            </a:r>
            <a:r>
              <a:rPr lang="en-US" sz="1000" dirty="0"/>
              <a:t> in CloudWatch uses machine learning models to set dynamic thresholds based on expected values.</a:t>
            </a:r>
          </a:p>
          <a:p>
            <a:pPr marL="742950" lvl="1" indent="-285750">
              <a:buFont typeface="Arial" panose="020B0604020202020204" pitchFamily="34" charset="0"/>
              <a:buChar char="•"/>
            </a:pPr>
            <a:r>
              <a:rPr lang="en-US" sz="1000" b="1" dirty="0"/>
              <a:t>Custom metrics</a:t>
            </a:r>
            <a:r>
              <a:rPr lang="en-US" sz="1000" dirty="0"/>
              <a:t> can also be monitored using anomaly detection.</a:t>
            </a:r>
          </a:p>
          <a:p>
            <a:pPr marL="742950" lvl="1" indent="-285750">
              <a:buFont typeface="Arial" panose="020B0604020202020204" pitchFamily="34" charset="0"/>
              <a:buChar char="•"/>
            </a:pPr>
            <a:r>
              <a:rPr lang="en-US" sz="1000" b="1" dirty="0"/>
              <a:t>CloudWatch alarms</a:t>
            </a:r>
            <a:r>
              <a:rPr lang="en-US" sz="1000" dirty="0"/>
              <a:t> are triggered when a metric is outside the expected value range, helping to identify issues early.</a:t>
            </a:r>
          </a:p>
        </p:txBody>
      </p:sp>
    </p:spTree>
    <p:extLst>
      <p:ext uri="{BB962C8B-B14F-4D97-AF65-F5344CB8AC3E}">
        <p14:creationId xmlns:p14="http://schemas.microsoft.com/office/powerpoint/2010/main" val="1967451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72387-2C36-74BD-96EA-78D551F82C6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01CF30B5-120B-29CF-69DD-9B7614E3168B}"/>
              </a:ext>
            </a:extLst>
          </p:cNvPr>
          <p:cNvSpPr txBox="1"/>
          <p:nvPr/>
        </p:nvSpPr>
        <p:spPr>
          <a:xfrm>
            <a:off x="188536" y="718501"/>
            <a:ext cx="11660957" cy="4708981"/>
          </a:xfrm>
          <a:prstGeom prst="rect">
            <a:avLst/>
          </a:prstGeom>
          <a:noFill/>
        </p:spPr>
        <p:txBody>
          <a:bodyPr wrap="square">
            <a:spAutoFit/>
          </a:bodyPr>
          <a:lstStyle/>
          <a:p>
            <a:r>
              <a:rPr lang="en-US" sz="1000" b="1" dirty="0"/>
              <a:t>8. X-Ray Insights for Performance</a:t>
            </a:r>
          </a:p>
          <a:p>
            <a:pPr>
              <a:buFont typeface="Arial" panose="020B0604020202020204" pitchFamily="34" charset="0"/>
              <a:buChar char="•"/>
            </a:pPr>
            <a:r>
              <a:rPr lang="en-US" sz="1000" b="1" dirty="0"/>
              <a:t>X-Ray</a:t>
            </a:r>
            <a:r>
              <a:rPr lang="en-US" sz="1000" dirty="0"/>
              <a:t> provides distributed tracing, which helps detect bottlenecks in applications.</a:t>
            </a:r>
          </a:p>
          <a:p>
            <a:pPr>
              <a:buFont typeface="Arial" panose="020B0604020202020204" pitchFamily="34" charset="0"/>
              <a:buChar char="•"/>
            </a:pPr>
            <a:r>
              <a:rPr lang="en-US" sz="1000" dirty="0"/>
              <a:t>By instrumenting an application, X-Ray correlates performance data across various sources, giving insights on performance issues.</a:t>
            </a:r>
          </a:p>
          <a:p>
            <a:pPr>
              <a:buFont typeface="Arial" panose="020B0604020202020204" pitchFamily="34" charset="0"/>
              <a:buChar char="•"/>
            </a:pPr>
            <a:r>
              <a:rPr lang="en-US" sz="1000" dirty="0"/>
              <a:t>This helps optimize application-level performance.</a:t>
            </a:r>
          </a:p>
          <a:p>
            <a:r>
              <a:rPr lang="en-US" sz="1000" b="1" dirty="0"/>
              <a:t>9. End-to-End Observability in AWS</a:t>
            </a:r>
          </a:p>
          <a:p>
            <a:pPr>
              <a:buFont typeface="Arial" panose="020B0604020202020204" pitchFamily="34" charset="0"/>
              <a:buChar char="•"/>
            </a:pPr>
            <a:r>
              <a:rPr lang="en-US" sz="1000" dirty="0"/>
              <a:t>AWS offers a </a:t>
            </a:r>
            <a:r>
              <a:rPr lang="en-US" sz="1000" b="1" dirty="0"/>
              <a:t>unified observability experience</a:t>
            </a:r>
            <a:r>
              <a:rPr lang="en-US" sz="1000" dirty="0"/>
              <a:t>:</a:t>
            </a:r>
          </a:p>
          <a:p>
            <a:pPr marL="742950" lvl="1" indent="-285750">
              <a:buFont typeface="Arial" panose="020B0604020202020204" pitchFamily="34" charset="0"/>
              <a:buChar char="•"/>
            </a:pPr>
            <a:r>
              <a:rPr lang="en-US" sz="1000" dirty="0"/>
              <a:t>It integrates with over </a:t>
            </a:r>
            <a:r>
              <a:rPr lang="en-US" sz="1000" b="1" dirty="0"/>
              <a:t>120 AWS services</a:t>
            </a:r>
            <a:r>
              <a:rPr lang="en-US" sz="1000" dirty="0"/>
              <a:t> and can monitor </a:t>
            </a:r>
            <a:r>
              <a:rPr lang="en-US" sz="1000" b="1" dirty="0"/>
              <a:t>on-premises, hybrid, and multi-cloud environments</a:t>
            </a:r>
            <a:r>
              <a:rPr lang="en-US" sz="1000" dirty="0"/>
              <a:t>.</a:t>
            </a:r>
          </a:p>
          <a:p>
            <a:pPr marL="742950" lvl="1" indent="-285750">
              <a:buFont typeface="Arial" panose="020B0604020202020204" pitchFamily="34" charset="0"/>
              <a:buChar char="•"/>
            </a:pPr>
            <a:r>
              <a:rPr lang="en-US" sz="1000" dirty="0"/>
              <a:t>AWS collects data from various sources, including </a:t>
            </a:r>
            <a:r>
              <a:rPr lang="en-US" sz="1000" b="1" dirty="0"/>
              <a:t>IOT sensors</a:t>
            </a:r>
            <a:r>
              <a:rPr lang="en-US" sz="1000" dirty="0"/>
              <a:t>, </a:t>
            </a:r>
            <a:r>
              <a:rPr lang="en-US" sz="1000" b="1" dirty="0"/>
              <a:t>applications</a:t>
            </a:r>
            <a:r>
              <a:rPr lang="en-US" sz="1000" dirty="0"/>
              <a:t>, and </a:t>
            </a:r>
            <a:r>
              <a:rPr lang="en-US" sz="1000" b="1" dirty="0"/>
              <a:t>infrastructure</a:t>
            </a:r>
            <a:r>
              <a:rPr lang="en-US" sz="1000" dirty="0"/>
              <a:t>.</a:t>
            </a:r>
          </a:p>
          <a:p>
            <a:r>
              <a:rPr lang="en-US" sz="1000" b="1" dirty="0"/>
              <a:t>10. How Data is Collected and Processed</a:t>
            </a:r>
          </a:p>
          <a:p>
            <a:pPr>
              <a:buFont typeface="Arial" panose="020B0604020202020204" pitchFamily="34" charset="0"/>
              <a:buChar char="•"/>
            </a:pPr>
            <a:r>
              <a:rPr lang="en-US" sz="1000" dirty="0"/>
              <a:t>AWS collects data from different sources, such as:</a:t>
            </a:r>
          </a:p>
          <a:p>
            <a:pPr marL="742950" lvl="1" indent="-285750">
              <a:buFont typeface="Arial" panose="020B0604020202020204" pitchFamily="34" charset="0"/>
              <a:buChar char="•"/>
            </a:pPr>
            <a:r>
              <a:rPr lang="en-US" sz="1000" dirty="0"/>
              <a:t>AWS resources (e.g., EC2, RDS).</a:t>
            </a:r>
          </a:p>
          <a:p>
            <a:pPr marL="742950" lvl="1" indent="-285750">
              <a:buFont typeface="Arial" panose="020B0604020202020204" pitchFamily="34" charset="0"/>
              <a:buChar char="•"/>
            </a:pPr>
            <a:r>
              <a:rPr lang="en-US" sz="1000" b="1" dirty="0"/>
              <a:t>Custom metrics</a:t>
            </a:r>
            <a:r>
              <a:rPr lang="en-US" sz="1000" dirty="0"/>
              <a:t>, including third-party services.</a:t>
            </a:r>
          </a:p>
          <a:p>
            <a:pPr>
              <a:buFont typeface="Arial" panose="020B0604020202020204" pitchFamily="34" charset="0"/>
              <a:buChar char="•"/>
            </a:pPr>
            <a:r>
              <a:rPr lang="en-US" sz="1000" b="1" dirty="0"/>
              <a:t>Processing data</a:t>
            </a:r>
            <a:r>
              <a:rPr lang="en-US" sz="1000" dirty="0"/>
              <a:t>: Enrich the collected data to make it actionable for observability purposes. This allows for better insights, dashboarding, alarming, and correlation.</a:t>
            </a:r>
          </a:p>
          <a:p>
            <a:r>
              <a:rPr lang="en-US" sz="1000" b="1" dirty="0"/>
              <a:t>11. Managed Open Source Observability Services</a:t>
            </a:r>
          </a:p>
          <a:p>
            <a:pPr>
              <a:buFont typeface="Arial" panose="020B0604020202020204" pitchFamily="34" charset="0"/>
              <a:buChar char="•"/>
            </a:pPr>
            <a:r>
              <a:rPr lang="en-US" sz="1000" dirty="0"/>
              <a:t>AWS offers </a:t>
            </a:r>
            <a:r>
              <a:rPr lang="en-US" sz="1000" b="1" dirty="0"/>
              <a:t>managed services for open-source tools</a:t>
            </a:r>
            <a:r>
              <a:rPr lang="en-US" sz="1000" dirty="0"/>
              <a:t> like </a:t>
            </a:r>
            <a:r>
              <a:rPr lang="en-US" sz="1000" b="1" dirty="0"/>
              <a:t>Grafana</a:t>
            </a:r>
            <a:r>
              <a:rPr lang="en-US" sz="1000" dirty="0"/>
              <a:t> and </a:t>
            </a:r>
            <a:r>
              <a:rPr lang="en-US" sz="1000" b="1" dirty="0"/>
              <a:t>Prometheus</a:t>
            </a:r>
            <a:r>
              <a:rPr lang="en-US" sz="1000" dirty="0"/>
              <a:t>, reducing the complexity of managing these tools at scale.</a:t>
            </a:r>
          </a:p>
          <a:p>
            <a:pPr>
              <a:buFont typeface="Arial" panose="020B0604020202020204" pitchFamily="34" charset="0"/>
              <a:buChar char="•"/>
            </a:pPr>
            <a:r>
              <a:rPr lang="en-US" sz="1000" dirty="0"/>
              <a:t>These services help customers focus on observability without worrying about managing infrastructure.</a:t>
            </a:r>
          </a:p>
          <a:p>
            <a:r>
              <a:rPr lang="en-US" sz="1000" b="1" dirty="0"/>
              <a:t>12. AWS Observability Benefits</a:t>
            </a:r>
          </a:p>
          <a:p>
            <a:pPr>
              <a:buFont typeface="Arial" panose="020B0604020202020204" pitchFamily="34" charset="0"/>
              <a:buChar char="•"/>
            </a:pPr>
            <a:r>
              <a:rPr lang="en-US" sz="1000" b="1" dirty="0"/>
              <a:t>Improved user experience</a:t>
            </a:r>
            <a:r>
              <a:rPr lang="en-US" sz="1000" dirty="0"/>
              <a:t> through better </a:t>
            </a:r>
            <a:r>
              <a:rPr lang="en-US" sz="1000" b="1" dirty="0"/>
              <a:t>application performance</a:t>
            </a:r>
            <a:r>
              <a:rPr lang="en-US" sz="1000" dirty="0"/>
              <a:t> and </a:t>
            </a:r>
            <a:r>
              <a:rPr lang="en-US" sz="1000" b="1" dirty="0"/>
              <a:t>reliability</a:t>
            </a:r>
            <a:r>
              <a:rPr lang="en-US" sz="1000" dirty="0"/>
              <a:t>.</a:t>
            </a:r>
          </a:p>
          <a:p>
            <a:pPr>
              <a:buFont typeface="Arial" panose="020B0604020202020204" pitchFamily="34" charset="0"/>
              <a:buChar char="•"/>
            </a:pPr>
            <a:r>
              <a:rPr lang="en-US" sz="1000" dirty="0"/>
              <a:t>Helps with monitoring </a:t>
            </a:r>
            <a:r>
              <a:rPr lang="en-US" sz="1000" b="1" dirty="0"/>
              <a:t>SLOs (Service Level Objectives)</a:t>
            </a:r>
            <a:r>
              <a:rPr lang="en-US" sz="1000" dirty="0"/>
              <a:t> and </a:t>
            </a:r>
            <a:r>
              <a:rPr lang="en-US" sz="1000" b="1" dirty="0"/>
              <a:t>SLAs (Service Level Agreements)</a:t>
            </a:r>
            <a:r>
              <a:rPr lang="en-US" sz="1000" dirty="0"/>
              <a:t>.</a:t>
            </a:r>
          </a:p>
          <a:p>
            <a:pPr>
              <a:buFont typeface="Arial" panose="020B0604020202020204" pitchFamily="34" charset="0"/>
              <a:buChar char="•"/>
            </a:pPr>
            <a:r>
              <a:rPr lang="en-US" sz="1000" dirty="0"/>
              <a:t>Reduces downtime, optimizes costs, and improves </a:t>
            </a:r>
            <a:r>
              <a:rPr lang="en-US" sz="1000" b="1" dirty="0"/>
              <a:t>end-user experiences</a:t>
            </a:r>
            <a:r>
              <a:rPr lang="en-US" sz="1000" dirty="0"/>
              <a:t>.</a:t>
            </a:r>
          </a:p>
          <a:p>
            <a:r>
              <a:rPr lang="en-US" sz="1000" b="1" dirty="0"/>
              <a:t>13. End-to-End Observability</a:t>
            </a:r>
          </a:p>
          <a:p>
            <a:pPr>
              <a:buFont typeface="Arial" panose="020B0604020202020204" pitchFamily="34" charset="0"/>
              <a:buChar char="•"/>
            </a:pPr>
            <a:r>
              <a:rPr lang="en-US" sz="1000" dirty="0"/>
              <a:t>AWS supports a comprehensive observability framework for every part of your system, whether </a:t>
            </a:r>
            <a:r>
              <a:rPr lang="en-US" sz="1000" b="1" dirty="0"/>
              <a:t>cloud-based</a:t>
            </a:r>
            <a:r>
              <a:rPr lang="en-US" sz="1000" dirty="0"/>
              <a:t>, </a:t>
            </a:r>
            <a:r>
              <a:rPr lang="en-US" sz="1000" b="1" dirty="0"/>
              <a:t>on-premises</a:t>
            </a:r>
            <a:r>
              <a:rPr lang="en-US" sz="1000" dirty="0"/>
              <a:t>, or </a:t>
            </a:r>
            <a:r>
              <a:rPr lang="en-US" sz="1000" b="1" dirty="0"/>
              <a:t>hybrid</a:t>
            </a:r>
            <a:r>
              <a:rPr lang="en-US" sz="1000" dirty="0"/>
              <a:t>.</a:t>
            </a:r>
          </a:p>
          <a:p>
            <a:pPr>
              <a:buFont typeface="Arial" panose="020B0604020202020204" pitchFamily="34" charset="0"/>
              <a:buChar char="•"/>
            </a:pPr>
            <a:r>
              <a:rPr lang="en-US" sz="1000" dirty="0"/>
              <a:t>This includes monitoring </a:t>
            </a:r>
            <a:r>
              <a:rPr lang="en-US" sz="1000" b="1" dirty="0"/>
              <a:t>infrastructure</a:t>
            </a:r>
            <a:r>
              <a:rPr lang="en-US" sz="1000" dirty="0"/>
              <a:t>, </a:t>
            </a:r>
            <a:r>
              <a:rPr lang="en-US" sz="1000" b="1" dirty="0"/>
              <a:t>containers</a:t>
            </a:r>
            <a:r>
              <a:rPr lang="en-US" sz="1000" dirty="0"/>
              <a:t>, </a:t>
            </a:r>
            <a:r>
              <a:rPr lang="en-US" sz="1000" b="1" dirty="0"/>
              <a:t>applications</a:t>
            </a:r>
            <a:r>
              <a:rPr lang="en-US" sz="1000" dirty="0"/>
              <a:t>, and </a:t>
            </a:r>
            <a:r>
              <a:rPr lang="en-US" sz="1000" b="1" dirty="0"/>
              <a:t>networks</a:t>
            </a:r>
            <a:r>
              <a:rPr lang="en-US" sz="1000" dirty="0"/>
              <a:t>.</a:t>
            </a:r>
          </a:p>
          <a:p>
            <a:r>
              <a:rPr lang="en-US" sz="1000" b="1" dirty="0"/>
              <a:t>14. Resources and Next Steps</a:t>
            </a:r>
          </a:p>
          <a:p>
            <a:pPr>
              <a:buFont typeface="Arial" panose="020B0604020202020204" pitchFamily="34" charset="0"/>
              <a:buChar char="•"/>
            </a:pPr>
            <a:r>
              <a:rPr lang="en-US" sz="1000" dirty="0"/>
              <a:t>AWS offers various </a:t>
            </a:r>
            <a:r>
              <a:rPr lang="en-US" sz="1000" b="1" dirty="0"/>
              <a:t>resources</a:t>
            </a:r>
            <a:r>
              <a:rPr lang="en-US" sz="1000" dirty="0"/>
              <a:t> to help implement these observability tools:</a:t>
            </a:r>
          </a:p>
          <a:p>
            <a:pPr marL="742950" lvl="1" indent="-285750">
              <a:buFont typeface="Arial" panose="020B0604020202020204" pitchFamily="34" charset="0"/>
              <a:buChar char="•"/>
            </a:pPr>
            <a:r>
              <a:rPr lang="en-US" sz="1000" b="1" dirty="0"/>
              <a:t>DevOps Guru</a:t>
            </a:r>
            <a:r>
              <a:rPr lang="en-US" sz="1000" dirty="0"/>
              <a:t>, </a:t>
            </a:r>
            <a:r>
              <a:rPr lang="en-US" sz="1000" b="1" dirty="0"/>
              <a:t>CloudWatch anomaly detection</a:t>
            </a:r>
            <a:r>
              <a:rPr lang="en-US" sz="1000" dirty="0"/>
              <a:t>, and </a:t>
            </a:r>
            <a:r>
              <a:rPr lang="en-US" sz="1000" b="1" dirty="0"/>
              <a:t>X-Ray Insights</a:t>
            </a:r>
            <a:r>
              <a:rPr lang="en-US" sz="1000" dirty="0"/>
              <a:t>.</a:t>
            </a:r>
          </a:p>
          <a:p>
            <a:pPr marL="742950" lvl="1" indent="-285750">
              <a:buFont typeface="Arial" panose="020B0604020202020204" pitchFamily="34" charset="0"/>
              <a:buChar char="•"/>
            </a:pPr>
            <a:r>
              <a:rPr lang="en-US" sz="1000" dirty="0"/>
              <a:t>Self-paced </a:t>
            </a:r>
            <a:r>
              <a:rPr lang="en-US" sz="1000" b="1" dirty="0"/>
              <a:t>workshops</a:t>
            </a:r>
            <a:r>
              <a:rPr lang="en-US" sz="1000" dirty="0"/>
              <a:t> and other resources to help you get started with observability.</a:t>
            </a:r>
          </a:p>
          <a:p>
            <a:r>
              <a:rPr lang="en-US" sz="1000" b="1" dirty="0"/>
              <a:t>Conclusion:</a:t>
            </a:r>
          </a:p>
          <a:p>
            <a:r>
              <a:rPr lang="en-US" sz="1000" dirty="0"/>
              <a:t>AWS provides an integrated approach to observability with tools like </a:t>
            </a:r>
            <a:r>
              <a:rPr lang="en-US" sz="1000" b="1" dirty="0"/>
              <a:t>DevOps Guru</a:t>
            </a:r>
            <a:r>
              <a:rPr lang="en-US" sz="1000" dirty="0"/>
              <a:t>, </a:t>
            </a:r>
            <a:r>
              <a:rPr lang="en-US" sz="1000" b="1" dirty="0"/>
              <a:t>CloudWatch</a:t>
            </a:r>
            <a:r>
              <a:rPr lang="en-US" sz="1000" dirty="0"/>
              <a:t>, and </a:t>
            </a:r>
            <a:r>
              <a:rPr lang="en-US" sz="1000" b="1" dirty="0"/>
              <a:t>X-Ray Insights</a:t>
            </a:r>
            <a:r>
              <a:rPr lang="en-US" sz="1000" dirty="0"/>
              <a:t>. These solutions help customers monitor their infrastructure, analyze performance, and reduce downtime—all while simplifying management through AI-powered automation and machine learning. The aim is to improve application health, optimize user experience, and ensure business continuity.</a:t>
            </a:r>
          </a:p>
        </p:txBody>
      </p:sp>
    </p:spTree>
    <p:extLst>
      <p:ext uri="{BB962C8B-B14F-4D97-AF65-F5344CB8AC3E}">
        <p14:creationId xmlns:p14="http://schemas.microsoft.com/office/powerpoint/2010/main" val="40987839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68F91-09A1-39B5-2714-3669ADAA32F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E2FA707E-F477-5D82-CDF2-F4909BA69C9A}"/>
              </a:ext>
            </a:extLst>
          </p:cNvPr>
          <p:cNvPicPr>
            <a:picLocks noChangeAspect="1"/>
          </p:cNvPicPr>
          <p:nvPr/>
        </p:nvPicPr>
        <p:blipFill>
          <a:blip r:embed="rId2"/>
          <a:stretch>
            <a:fillRect/>
          </a:stretch>
        </p:blipFill>
        <p:spPr>
          <a:xfrm>
            <a:off x="518475" y="441636"/>
            <a:ext cx="5662264" cy="1629960"/>
          </a:xfrm>
          <a:prstGeom prst="rect">
            <a:avLst/>
          </a:prstGeom>
        </p:spPr>
      </p:pic>
      <p:pic>
        <p:nvPicPr>
          <p:cNvPr id="5" name="Picture 4">
            <a:extLst>
              <a:ext uri="{FF2B5EF4-FFF2-40B4-BE49-F238E27FC236}">
                <a16:creationId xmlns:a16="http://schemas.microsoft.com/office/drawing/2014/main" id="{9F38BAC6-1428-706D-349E-EC26C6D52500}"/>
              </a:ext>
            </a:extLst>
          </p:cNvPr>
          <p:cNvPicPr>
            <a:picLocks noChangeAspect="1"/>
          </p:cNvPicPr>
          <p:nvPr/>
        </p:nvPicPr>
        <p:blipFill>
          <a:blip r:embed="rId3"/>
          <a:stretch>
            <a:fillRect/>
          </a:stretch>
        </p:blipFill>
        <p:spPr>
          <a:xfrm>
            <a:off x="518475" y="2071596"/>
            <a:ext cx="5662263" cy="2543448"/>
          </a:xfrm>
          <a:prstGeom prst="rect">
            <a:avLst/>
          </a:prstGeom>
        </p:spPr>
      </p:pic>
      <p:pic>
        <p:nvPicPr>
          <p:cNvPr id="7" name="Picture 6">
            <a:extLst>
              <a:ext uri="{FF2B5EF4-FFF2-40B4-BE49-F238E27FC236}">
                <a16:creationId xmlns:a16="http://schemas.microsoft.com/office/drawing/2014/main" id="{A5664F04-351E-574F-8D53-1091D6DDA60B}"/>
              </a:ext>
            </a:extLst>
          </p:cNvPr>
          <p:cNvPicPr>
            <a:picLocks noChangeAspect="1"/>
          </p:cNvPicPr>
          <p:nvPr/>
        </p:nvPicPr>
        <p:blipFill>
          <a:blip r:embed="rId4"/>
          <a:stretch>
            <a:fillRect/>
          </a:stretch>
        </p:blipFill>
        <p:spPr>
          <a:xfrm>
            <a:off x="6416439" y="336992"/>
            <a:ext cx="5571012" cy="2953984"/>
          </a:xfrm>
          <a:prstGeom prst="rect">
            <a:avLst/>
          </a:prstGeom>
        </p:spPr>
      </p:pic>
    </p:spTree>
    <p:extLst>
      <p:ext uri="{BB962C8B-B14F-4D97-AF65-F5344CB8AC3E}">
        <p14:creationId xmlns:p14="http://schemas.microsoft.com/office/powerpoint/2010/main" val="3935541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FA70476-FAF0-2926-3C25-2E8CB3AA78BE}"/>
              </a:ext>
            </a:extLst>
          </p:cNvPr>
          <p:cNvSpPr>
            <a:spLocks noChangeArrowheads="1"/>
          </p:cNvSpPr>
          <p:nvPr/>
        </p:nvSpPr>
        <p:spPr bwMode="auto">
          <a:xfrm>
            <a:off x="122549" y="245633"/>
            <a:ext cx="5750350" cy="5262979"/>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Service Level Objectives (SLOs)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Define clear reliability goals based on user and business needs.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Monitor system performance against these goals.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Ensure that unmet SLOs trigger proactive improvement measures.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Error Budgets</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Quantify acceptable unreliability as the difference between 100% reliability and the SLO.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Use error budgets to determine when changes are necessary if reliability goals are exceeded.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For example, a 99.9% uptime SLO allows for approximately 43 minutes of downtime per month.</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Making Tomorrow Better</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Allocate time for SRE teams to focus on project work aimed at improving system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Balance operational work with initiatives that enhance system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Prevent overload from operational toil by emphasizing continuous improvement.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Shared Responsibility</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Encourage collaboration between SRE and development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SRE teams should not act as gatekeepers; instead, they should partner in maintaining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Share operational responsibilities to foster better teamwork and reduce bottlenecks.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Regulating Workload</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Implement mechanisms for SRE teams to manage their workloads effectively.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Leadership support is crucial for prioritizing reliability efforts and addressing workload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Allow SRE teams to push back when their workload becomes unmanageable.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385255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32EAEDB7-C795-516A-BBCC-39C1D120E426}"/>
              </a:ext>
            </a:extLst>
          </p:cNvPr>
          <p:cNvPicPr>
            <a:picLocks noChangeAspect="1"/>
          </p:cNvPicPr>
          <p:nvPr/>
        </p:nvPicPr>
        <p:blipFill>
          <a:blip r:embed="rId2"/>
          <a:stretch>
            <a:fillRect/>
          </a:stretch>
        </p:blipFill>
        <p:spPr>
          <a:xfrm>
            <a:off x="386498" y="160123"/>
            <a:ext cx="4958097" cy="2607552"/>
          </a:xfrm>
          <a:prstGeom prst="rect">
            <a:avLst/>
          </a:prstGeom>
        </p:spPr>
      </p:pic>
      <p:pic>
        <p:nvPicPr>
          <p:cNvPr id="20" name="Picture 19">
            <a:extLst>
              <a:ext uri="{FF2B5EF4-FFF2-40B4-BE49-F238E27FC236}">
                <a16:creationId xmlns:a16="http://schemas.microsoft.com/office/drawing/2014/main" id="{CCA5D7A0-0397-1D92-8ECC-83CDD42DBE03}"/>
              </a:ext>
            </a:extLst>
          </p:cNvPr>
          <p:cNvPicPr>
            <a:picLocks noChangeAspect="1"/>
          </p:cNvPicPr>
          <p:nvPr/>
        </p:nvPicPr>
        <p:blipFill>
          <a:blip r:embed="rId3"/>
          <a:stretch>
            <a:fillRect/>
          </a:stretch>
        </p:blipFill>
        <p:spPr>
          <a:xfrm>
            <a:off x="2152135" y="2544617"/>
            <a:ext cx="8283658" cy="4153260"/>
          </a:xfrm>
          <a:prstGeom prst="rect">
            <a:avLst/>
          </a:prstGeom>
        </p:spPr>
      </p:pic>
    </p:spTree>
    <p:extLst>
      <p:ext uri="{BB962C8B-B14F-4D97-AF65-F5344CB8AC3E}">
        <p14:creationId xmlns:p14="http://schemas.microsoft.com/office/powerpoint/2010/main" val="556768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33DB6C-5F07-6F05-6123-D4FA423AA934}"/>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516E53FF-E034-D429-F34C-C5B80C97DC55}"/>
              </a:ext>
            </a:extLst>
          </p:cNvPr>
          <p:cNvSpPr>
            <a:spLocks noChangeArrowheads="1"/>
          </p:cNvSpPr>
          <p:nvPr/>
        </p:nvSpPr>
        <p:spPr bwMode="auto">
          <a:xfrm>
            <a:off x="348792" y="417585"/>
            <a:ext cx="6956981" cy="4154984"/>
          </a:xfrm>
          <a:prstGeom prst="rect">
            <a:avLst/>
          </a:prstGeom>
          <a:solidFill>
            <a:schemeClr val="accent4">
              <a:lumMod val="20000"/>
              <a:lumOff val="80000"/>
            </a:schemeClr>
          </a:solidFill>
          <a:ln>
            <a:noFill/>
          </a:ln>
          <a:effectLst/>
        </p:spPr>
        <p:txBody>
          <a:bodyPr vert="horz" wrap="square" lIns="91440" tIns="45720" rIns="91440" bIns="45720" numCol="1" anchor="ctr" anchorCtr="0" compatLnSpc="1">
            <a:prstTxWarp prst="textNoShape">
              <a:avLst/>
            </a:prstTxWarp>
            <a:spAutoFit/>
          </a:bodyPr>
          <a:lstStyle/>
          <a:p>
            <a:r>
              <a:rPr lang="en-US" sz="1200" b="1" dirty="0"/>
              <a:t>Common Monitoring Mistakes</a:t>
            </a:r>
          </a:p>
          <a:p>
            <a:pPr>
              <a:buFont typeface="+mj-lt"/>
              <a:buAutoNum type="arabicPeriod" startAt="2"/>
            </a:pPr>
            <a:r>
              <a:rPr lang="en-US" sz="1200" b="1" dirty="0"/>
              <a:t>Underestimating Monitoring Needs</a:t>
            </a:r>
            <a:endParaRPr lang="en-US" sz="1200" dirty="0"/>
          </a:p>
          <a:p>
            <a:pPr marL="742950" lvl="1" indent="-285750">
              <a:buFont typeface="+mj-lt"/>
              <a:buAutoNum type="arabicPeriod" startAt="2"/>
            </a:pPr>
            <a:r>
              <a:rPr lang="en-US" sz="1200" dirty="0"/>
              <a:t>Relying solely on cloud metrics (AWS, Azure, Google Cloud) is a mistake.</a:t>
            </a:r>
          </a:p>
          <a:p>
            <a:pPr marL="742950" lvl="1" indent="-285750">
              <a:buFont typeface="+mj-lt"/>
              <a:buAutoNum type="arabicPeriod" startAt="2"/>
            </a:pPr>
            <a:r>
              <a:rPr lang="en-US" sz="1200" dirty="0"/>
              <a:t>Assuming market leadership negates the need for robust monitoring.</a:t>
            </a:r>
          </a:p>
          <a:p>
            <a:pPr>
              <a:buFont typeface="+mj-lt"/>
              <a:buAutoNum type="arabicPeriod" startAt="2"/>
            </a:pPr>
            <a:r>
              <a:rPr lang="en-US" sz="1200" b="1" dirty="0"/>
              <a:t>Time Constraints</a:t>
            </a:r>
            <a:endParaRPr lang="en-US" sz="1200" dirty="0"/>
          </a:p>
          <a:p>
            <a:pPr marL="742950" lvl="1" indent="-285750">
              <a:buFont typeface="+mj-lt"/>
              <a:buAutoNum type="arabicPeriod" startAt="2"/>
            </a:pPr>
            <a:r>
              <a:rPr lang="en-US" sz="1200" dirty="0"/>
              <a:t>Developers often prioritize coding and release over monitoring.</a:t>
            </a:r>
          </a:p>
          <a:p>
            <a:pPr marL="742950" lvl="1" indent="-285750">
              <a:buFont typeface="+mj-lt"/>
              <a:buAutoNum type="arabicPeriod" startAt="2"/>
            </a:pPr>
            <a:r>
              <a:rPr lang="en-US" sz="1200" dirty="0"/>
              <a:t>This can lead to serious issues when systems fail.</a:t>
            </a:r>
          </a:p>
          <a:p>
            <a:r>
              <a:rPr lang="en-US" sz="1200" b="1" dirty="0"/>
              <a:t>Importance of Monitoring</a:t>
            </a:r>
          </a:p>
          <a:p>
            <a:pPr>
              <a:buFont typeface="+mj-lt"/>
              <a:buAutoNum type="arabicPeriod" startAt="4"/>
            </a:pPr>
            <a:r>
              <a:rPr lang="en-US" sz="1200" b="1" dirty="0"/>
              <a:t>What is Monitoring?</a:t>
            </a:r>
            <a:endParaRPr lang="en-US" sz="1200" dirty="0"/>
          </a:p>
          <a:p>
            <a:pPr marL="742950" lvl="1" indent="-285750">
              <a:buFont typeface="+mj-lt"/>
              <a:buAutoNum type="arabicPeriod" startAt="4"/>
            </a:pPr>
            <a:r>
              <a:rPr lang="en-US" sz="1200" dirty="0"/>
              <a:t>Systematic collection and analysis of data to track progress and guide decisions.</a:t>
            </a:r>
          </a:p>
          <a:p>
            <a:pPr>
              <a:buFont typeface="+mj-lt"/>
              <a:buAutoNum type="arabicPeriod" startAt="4"/>
            </a:pPr>
            <a:r>
              <a:rPr lang="en-US" sz="1200" b="1" dirty="0"/>
              <a:t>Benefits of Monitoring</a:t>
            </a:r>
            <a:endParaRPr lang="en-US" sz="1200" dirty="0"/>
          </a:p>
          <a:p>
            <a:pPr marL="742950" lvl="1" indent="-285750">
              <a:buFont typeface="+mj-lt"/>
              <a:buAutoNum type="arabicPeriod" startAt="4"/>
            </a:pPr>
            <a:r>
              <a:rPr lang="en-US" sz="1200" dirty="0"/>
              <a:t>Analyzing long-term trends.</a:t>
            </a:r>
          </a:p>
          <a:p>
            <a:pPr marL="742950" lvl="1" indent="-285750">
              <a:buFont typeface="+mj-lt"/>
              <a:buAutoNum type="arabicPeriod" startAt="4"/>
            </a:pPr>
            <a:r>
              <a:rPr lang="en-US" sz="1200" dirty="0"/>
              <a:t>Alerting on threshold breaches.</a:t>
            </a:r>
          </a:p>
          <a:p>
            <a:pPr marL="742950" lvl="1" indent="-285750">
              <a:buFont typeface="+mj-lt"/>
              <a:buAutoNum type="arabicPeriod" startAt="4"/>
            </a:pPr>
            <a:r>
              <a:rPr lang="en-US" sz="1200" dirty="0"/>
              <a:t>Building dashboards for visualization.</a:t>
            </a:r>
          </a:p>
          <a:p>
            <a:pPr marL="742950" lvl="1" indent="-285750">
              <a:buFont typeface="+mj-lt"/>
              <a:buAutoNum type="arabicPeriod" startAt="4"/>
            </a:pPr>
            <a:r>
              <a:rPr lang="en-US" sz="1200" dirty="0"/>
              <a:t>Conducting troubleshooting (ad hoc analysis).</a:t>
            </a:r>
          </a:p>
          <a:p>
            <a:r>
              <a:rPr lang="en-US" sz="1200" b="1" dirty="0"/>
              <a:t>Key Monitoring Areas</a:t>
            </a:r>
          </a:p>
          <a:p>
            <a:pPr>
              <a:buFont typeface="+mj-lt"/>
              <a:buAutoNum type="arabicPeriod" startAt="6"/>
            </a:pPr>
            <a:r>
              <a:rPr lang="en-US" sz="1200" b="1" dirty="0"/>
              <a:t>What to Monitor</a:t>
            </a:r>
            <a:endParaRPr lang="en-US" sz="1200" dirty="0"/>
          </a:p>
          <a:p>
            <a:pPr marL="742950" lvl="1" indent="-285750">
              <a:buFont typeface="+mj-lt"/>
              <a:buAutoNum type="arabicPeriod" startAt="6"/>
            </a:pPr>
            <a:r>
              <a:rPr lang="en-US" sz="1200" b="1" dirty="0"/>
              <a:t>System Level</a:t>
            </a:r>
            <a:r>
              <a:rPr lang="en-US" sz="1200" dirty="0"/>
              <a:t>: CPU, memory, disk usage.</a:t>
            </a:r>
          </a:p>
          <a:p>
            <a:pPr marL="742950" lvl="1" indent="-285750">
              <a:buFont typeface="+mj-lt"/>
              <a:buAutoNum type="arabicPeriod" startAt="6"/>
            </a:pPr>
            <a:r>
              <a:rPr lang="en-US" sz="1200" b="1" dirty="0"/>
              <a:t>Application Level</a:t>
            </a:r>
            <a:r>
              <a:rPr lang="en-US" sz="1200" dirty="0"/>
              <a:t>: Process checks, error rates.</a:t>
            </a:r>
          </a:p>
          <a:p>
            <a:pPr marL="742950" lvl="1" indent="-285750">
              <a:buFont typeface="+mj-lt"/>
              <a:buAutoNum type="arabicPeriod" startAt="6"/>
            </a:pPr>
            <a:r>
              <a:rPr lang="en-US" sz="1200" b="1" dirty="0"/>
              <a:t>Network Monitoring</a:t>
            </a:r>
            <a:r>
              <a:rPr lang="en-US" sz="1200" dirty="0"/>
              <a:t>: Traffic patterns, API performance.</a:t>
            </a:r>
          </a:p>
          <a:p>
            <a:pPr marL="742950" lvl="1" indent="-285750">
              <a:buFont typeface="+mj-lt"/>
              <a:buAutoNum type="arabicPeriod" startAt="6"/>
            </a:pPr>
            <a:r>
              <a:rPr lang="en-US" sz="1200" b="1" dirty="0"/>
              <a:t>Security Monitoring</a:t>
            </a:r>
            <a:r>
              <a:rPr lang="en-US" sz="1200" dirty="0"/>
              <a:t>: Ensuring data integrity and protection.</a:t>
            </a:r>
          </a:p>
          <a:p>
            <a:endParaRPr lang="en-US" sz="1200" dirty="0"/>
          </a:p>
        </p:txBody>
      </p:sp>
      <p:sp>
        <p:nvSpPr>
          <p:cNvPr id="4" name="TextBox 3">
            <a:extLst>
              <a:ext uri="{FF2B5EF4-FFF2-40B4-BE49-F238E27FC236}">
                <a16:creationId xmlns:a16="http://schemas.microsoft.com/office/drawing/2014/main" id="{6BD01FA4-AEF0-C990-9767-FFF3D218AD56}"/>
              </a:ext>
            </a:extLst>
          </p:cNvPr>
          <p:cNvSpPr txBox="1"/>
          <p:nvPr/>
        </p:nvSpPr>
        <p:spPr>
          <a:xfrm>
            <a:off x="5441623" y="3024095"/>
            <a:ext cx="6094428" cy="3416320"/>
          </a:xfrm>
          <a:prstGeom prst="rect">
            <a:avLst/>
          </a:prstGeom>
          <a:solidFill>
            <a:schemeClr val="accent3">
              <a:lumMod val="20000"/>
              <a:lumOff val="80000"/>
            </a:schemeClr>
          </a:solidFill>
        </p:spPr>
        <p:txBody>
          <a:bodyPr wrap="square">
            <a:spAutoFit/>
          </a:bodyPr>
          <a:lstStyle/>
          <a:p>
            <a:r>
              <a:rPr lang="en-US" sz="1200" b="1" dirty="0"/>
              <a:t>Monitoring Types</a:t>
            </a:r>
          </a:p>
          <a:p>
            <a:pPr>
              <a:buFont typeface="+mj-lt"/>
              <a:buAutoNum type="arabicPeriod" startAt="7"/>
            </a:pPr>
            <a:r>
              <a:rPr lang="en-US" sz="1200" b="1" dirty="0"/>
              <a:t>White Box Monitoring</a:t>
            </a:r>
            <a:endParaRPr lang="en-US" sz="1200" dirty="0"/>
          </a:p>
          <a:p>
            <a:pPr marL="742950" lvl="1" indent="-285750">
              <a:buFont typeface="+mj-lt"/>
              <a:buAutoNum type="arabicPeriod" startAt="7"/>
            </a:pPr>
            <a:r>
              <a:rPr lang="en-US" sz="1200" dirty="0"/>
              <a:t>Focuses on internal metrics of applications.</a:t>
            </a:r>
          </a:p>
          <a:p>
            <a:pPr marL="742950" lvl="1" indent="-285750">
              <a:buFont typeface="+mj-lt"/>
              <a:buAutoNum type="arabicPeriod" startAt="7"/>
            </a:pPr>
            <a:r>
              <a:rPr lang="en-US" sz="1200" dirty="0"/>
              <a:t>Tools: Prometheus, Dynatrace, etc.</a:t>
            </a:r>
          </a:p>
          <a:p>
            <a:pPr>
              <a:buFont typeface="+mj-lt"/>
              <a:buAutoNum type="arabicPeriod" startAt="7"/>
            </a:pPr>
            <a:r>
              <a:rPr lang="en-US" sz="1200" b="1" dirty="0"/>
              <a:t>Black Box Monitoring</a:t>
            </a:r>
            <a:endParaRPr lang="en-US" sz="1200" dirty="0"/>
          </a:p>
          <a:p>
            <a:pPr marL="742950" lvl="1" indent="-285750">
              <a:buFont typeface="+mj-lt"/>
              <a:buAutoNum type="arabicPeriod" startAt="7"/>
            </a:pPr>
            <a:r>
              <a:rPr lang="en-US" sz="1200" dirty="0"/>
              <a:t>Monitors external performance from a user's perspective.</a:t>
            </a:r>
          </a:p>
          <a:p>
            <a:pPr marL="742950" lvl="1" indent="-285750">
              <a:buFont typeface="+mj-lt"/>
              <a:buAutoNum type="arabicPeriod" startAt="7"/>
            </a:pPr>
            <a:r>
              <a:rPr lang="en-US" sz="1200" dirty="0"/>
              <a:t>Tools: General system metrics (HTTP status, response times).</a:t>
            </a:r>
          </a:p>
          <a:p>
            <a:r>
              <a:rPr lang="en-US" sz="1200" b="1" dirty="0"/>
              <a:t>Implementation Steps</a:t>
            </a:r>
          </a:p>
          <a:p>
            <a:pPr>
              <a:buFont typeface="+mj-lt"/>
              <a:buAutoNum type="arabicPeriod" startAt="9"/>
            </a:pPr>
            <a:r>
              <a:rPr lang="en-US" sz="1200" b="1" dirty="0"/>
              <a:t>Setting Up Monitoring</a:t>
            </a:r>
            <a:endParaRPr lang="en-US" sz="1200" dirty="0"/>
          </a:p>
          <a:p>
            <a:pPr marL="742950" lvl="1" indent="-285750">
              <a:buFont typeface="+mj-lt"/>
              <a:buAutoNum type="arabicPeriod" startAt="9"/>
            </a:pPr>
            <a:r>
              <a:rPr lang="en-US" sz="1200" dirty="0"/>
              <a:t>Define what to monitor and how.</a:t>
            </a:r>
          </a:p>
          <a:p>
            <a:pPr marL="742950" lvl="1" indent="-285750">
              <a:buFont typeface="+mj-lt"/>
              <a:buAutoNum type="arabicPeriod" startAt="9"/>
            </a:pPr>
            <a:r>
              <a:rPr lang="en-US" sz="1200" dirty="0"/>
              <a:t>Determine data collection methods and storage.</a:t>
            </a:r>
          </a:p>
          <a:p>
            <a:pPr marL="742950" lvl="1" indent="-285750">
              <a:buFont typeface="+mj-lt"/>
              <a:buAutoNum type="arabicPeriod" startAt="9"/>
            </a:pPr>
            <a:r>
              <a:rPr lang="en-US" sz="1200" dirty="0"/>
              <a:t>Analyze data for insights and set up alerts.</a:t>
            </a:r>
          </a:p>
          <a:p>
            <a:r>
              <a:rPr lang="en-US" sz="1200" b="1" dirty="0"/>
              <a:t>Key Metrics: Golden Signals</a:t>
            </a:r>
          </a:p>
          <a:p>
            <a:pPr>
              <a:buFont typeface="+mj-lt"/>
              <a:buAutoNum type="arabicPeriod" startAt="10"/>
            </a:pPr>
            <a:r>
              <a:rPr lang="en-US" sz="1200" b="1" dirty="0"/>
              <a:t>Golden Signals to Monitor</a:t>
            </a:r>
            <a:endParaRPr lang="en-US" sz="1200" dirty="0"/>
          </a:p>
          <a:p>
            <a:pPr marL="742950" lvl="1" indent="-285750">
              <a:buFont typeface="+mj-lt"/>
              <a:buAutoNum type="arabicPeriod" startAt="10"/>
            </a:pPr>
            <a:r>
              <a:rPr lang="en-US" sz="1200" b="1" dirty="0"/>
              <a:t>Latency</a:t>
            </a:r>
            <a:r>
              <a:rPr lang="en-US" sz="1200" dirty="0"/>
              <a:t>: Time to service requests.</a:t>
            </a:r>
          </a:p>
          <a:p>
            <a:pPr marL="742950" lvl="1" indent="-285750">
              <a:buFont typeface="+mj-lt"/>
              <a:buAutoNum type="arabicPeriod" startAt="10"/>
            </a:pPr>
            <a:r>
              <a:rPr lang="en-US" sz="1200" b="1" dirty="0"/>
              <a:t>Traffic</a:t>
            </a:r>
            <a:r>
              <a:rPr lang="en-US" sz="1200" dirty="0"/>
              <a:t>: Number of requests per second.</a:t>
            </a:r>
          </a:p>
          <a:p>
            <a:pPr marL="742950" lvl="1" indent="-285750">
              <a:buFont typeface="+mj-lt"/>
              <a:buAutoNum type="arabicPeriod" startAt="10"/>
            </a:pPr>
            <a:r>
              <a:rPr lang="en-US" sz="1200" b="1" dirty="0"/>
              <a:t>Errors</a:t>
            </a:r>
            <a:r>
              <a:rPr lang="en-US" sz="1200" dirty="0"/>
              <a:t>: Rate of failed requests.</a:t>
            </a:r>
          </a:p>
          <a:p>
            <a:pPr marL="742950" lvl="1" indent="-285750">
              <a:buFont typeface="+mj-lt"/>
              <a:buAutoNum type="arabicPeriod" startAt="10"/>
            </a:pPr>
            <a:r>
              <a:rPr lang="en-US" sz="1200" b="1" dirty="0"/>
              <a:t>Saturation</a:t>
            </a:r>
            <a:r>
              <a:rPr lang="en-US" sz="1200" dirty="0"/>
              <a:t>: Resource utilization levels.</a:t>
            </a:r>
            <a:endParaRPr lang="en-IN" dirty="0"/>
          </a:p>
        </p:txBody>
      </p:sp>
    </p:spTree>
    <p:extLst>
      <p:ext uri="{BB962C8B-B14F-4D97-AF65-F5344CB8AC3E}">
        <p14:creationId xmlns:p14="http://schemas.microsoft.com/office/powerpoint/2010/main" val="1942717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a:extLst>
            <a:ext uri="{FF2B5EF4-FFF2-40B4-BE49-F238E27FC236}">
              <a16:creationId xmlns:a16="http://schemas.microsoft.com/office/drawing/2014/main" id="{9DD58DAD-A4BB-7E87-094A-F98292918B99}"/>
            </a:ext>
          </a:extLst>
        </p:cNvPr>
        <p:cNvGrpSpPr/>
        <p:nvPr/>
      </p:nvGrpSpPr>
      <p:grpSpPr>
        <a:xfrm>
          <a:off x="0" y="0"/>
          <a:ext cx="0" cy="0"/>
          <a:chOff x="0" y="0"/>
          <a:chExt cx="0" cy="0"/>
        </a:xfrm>
      </p:grpSpPr>
      <p:sp>
        <p:nvSpPr>
          <p:cNvPr id="44" name="Rectangle 1">
            <a:extLst>
              <a:ext uri="{FF2B5EF4-FFF2-40B4-BE49-F238E27FC236}">
                <a16:creationId xmlns:a16="http://schemas.microsoft.com/office/drawing/2014/main" id="{132DC3A8-3804-5185-8185-CCA845B3209B}"/>
              </a:ext>
            </a:extLst>
          </p:cNvPr>
          <p:cNvSpPr>
            <a:spLocks noChangeArrowheads="1"/>
          </p:cNvSpPr>
          <p:nvPr/>
        </p:nvSpPr>
        <p:spPr bwMode="auto">
          <a:xfrm>
            <a:off x="1907049" y="831705"/>
            <a:ext cx="5483039"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Observability and monitoring are often confused but have distinct differences.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Both are crucial for identifying and fixing bugs before they impact users.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5" name="Rectangle 3">
            <a:extLst>
              <a:ext uri="{FF2B5EF4-FFF2-40B4-BE49-F238E27FC236}">
                <a16:creationId xmlns:a16="http://schemas.microsoft.com/office/drawing/2014/main" id="{BFDB38E5-ACD2-9B2C-92A3-E4548194FC8C}"/>
              </a:ext>
            </a:extLst>
          </p:cNvPr>
          <p:cNvSpPr>
            <a:spLocks noChangeArrowheads="1"/>
          </p:cNvSpPr>
          <p:nvPr/>
        </p:nvSpPr>
        <p:spPr bwMode="auto">
          <a:xfrm>
            <a:off x="736150" y="404797"/>
            <a:ext cx="5698996"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1. Need for Observability vs. Monitoring</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Early detection of bugs is key to maintaining reliability and customer satisfaction.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Effective observability and monitoring can prevent issues from escalating.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6" name="Rectangle 5">
            <a:extLst>
              <a:ext uri="{FF2B5EF4-FFF2-40B4-BE49-F238E27FC236}">
                <a16:creationId xmlns:a16="http://schemas.microsoft.com/office/drawing/2014/main" id="{E4D67B8C-2C26-CD05-7C0C-7741D41F9662}"/>
              </a:ext>
            </a:extLst>
          </p:cNvPr>
          <p:cNvSpPr>
            <a:spLocks noChangeArrowheads="1"/>
          </p:cNvSpPr>
          <p:nvPr/>
        </p:nvSpPr>
        <p:spPr bwMode="auto">
          <a:xfrm>
            <a:off x="216913" y="1381645"/>
            <a:ext cx="10554492"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2. What is Monitoring?</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Monitoring tracks the performance of applications and infrastructure.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Example: In an e-commerce app, if users face latency while searching for products, monitoring tools can alert developers about the slow search service.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Tools like Prometheus and Grafana are commonly used for monitoring key metrics.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7" name="Rectangle 7">
            <a:extLst>
              <a:ext uri="{FF2B5EF4-FFF2-40B4-BE49-F238E27FC236}">
                <a16:creationId xmlns:a16="http://schemas.microsoft.com/office/drawing/2014/main" id="{D0E88F5E-869F-4325-0921-5681D439915D}"/>
              </a:ext>
            </a:extLst>
          </p:cNvPr>
          <p:cNvSpPr>
            <a:spLocks noChangeArrowheads="1"/>
          </p:cNvSpPr>
          <p:nvPr/>
        </p:nvSpPr>
        <p:spPr bwMode="auto">
          <a:xfrm>
            <a:off x="4646901" y="2220098"/>
            <a:ext cx="69285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3. Key Metrics to Monitor: The Four Golden Signals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Latency</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Time taken for a request to be processed. Lower latency improves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Traffic</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Number of requests over time. Important during peak times, like flash sales.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Error Rate</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Percentage of failed requests. High rates indicate issues in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Saturation</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Resource utilization levels (CPU, memory). High saturation can degrade performance.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8" name="Rectangle 9">
            <a:extLst>
              <a:ext uri="{FF2B5EF4-FFF2-40B4-BE49-F238E27FC236}">
                <a16:creationId xmlns:a16="http://schemas.microsoft.com/office/drawing/2014/main" id="{1E6CC9DF-1775-8294-BF45-4BD36F076159}"/>
              </a:ext>
            </a:extLst>
          </p:cNvPr>
          <p:cNvSpPr>
            <a:spLocks noChangeArrowheads="1"/>
          </p:cNvSpPr>
          <p:nvPr/>
        </p:nvSpPr>
        <p:spPr bwMode="auto">
          <a:xfrm>
            <a:off x="461588" y="2783755"/>
            <a:ext cx="3694794"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4. Monitoring Best Practices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Start monitoring early and focus on key metrics.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Use clear, actionable alerts to prevent alert fatigue.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49" name="Rectangle 11">
            <a:extLst>
              <a:ext uri="{FF2B5EF4-FFF2-40B4-BE49-F238E27FC236}">
                <a16:creationId xmlns:a16="http://schemas.microsoft.com/office/drawing/2014/main" id="{6DABBA91-A7E0-4944-F57F-84322A2BE1B6}"/>
              </a:ext>
            </a:extLst>
          </p:cNvPr>
          <p:cNvSpPr>
            <a:spLocks noChangeArrowheads="1"/>
          </p:cNvSpPr>
          <p:nvPr/>
        </p:nvSpPr>
        <p:spPr bwMode="auto">
          <a:xfrm>
            <a:off x="4749358" y="3314576"/>
            <a:ext cx="643798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5. What is Observability?</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Observability allows deeper insight into application health through logs, metrics, and traces.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It helps identify the root cause of issues, rather than just notifying about them.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0" name="Rectangle 13">
            <a:extLst>
              <a:ext uri="{FF2B5EF4-FFF2-40B4-BE49-F238E27FC236}">
                <a16:creationId xmlns:a16="http://schemas.microsoft.com/office/drawing/2014/main" id="{11E93E69-28F8-44C5-C120-B1B3B2B4D811}"/>
              </a:ext>
            </a:extLst>
          </p:cNvPr>
          <p:cNvSpPr>
            <a:spLocks noChangeArrowheads="1"/>
          </p:cNvSpPr>
          <p:nvPr/>
        </p:nvSpPr>
        <p:spPr bwMode="auto">
          <a:xfrm>
            <a:off x="290756" y="3787482"/>
            <a:ext cx="5805244"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6. Three Pillars of Observability</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Logs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Provide a chronological record of events, helping identify what went wrong.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Metrics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Offer quantitative data about system performance (e.g., response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Traces</a:t>
            </a: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Track requests through services, highlighting where delays occur.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1" name="Rectangle 15">
            <a:extLst>
              <a:ext uri="{FF2B5EF4-FFF2-40B4-BE49-F238E27FC236}">
                <a16:creationId xmlns:a16="http://schemas.microsoft.com/office/drawing/2014/main" id="{E57BDCCB-9FAE-CDA4-A58C-8F9EEDF1FAB2}"/>
              </a:ext>
            </a:extLst>
          </p:cNvPr>
          <p:cNvSpPr>
            <a:spLocks noChangeArrowheads="1"/>
          </p:cNvSpPr>
          <p:nvPr/>
        </p:nvSpPr>
        <p:spPr bwMode="auto">
          <a:xfrm>
            <a:off x="7007667" y="4387646"/>
            <a:ext cx="406598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7. Observability Best Practices</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Control log volume to manage costs.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Ensure sufficient context is available for troubleshooting.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2" name="Rectangle 17">
            <a:extLst>
              <a:ext uri="{FF2B5EF4-FFF2-40B4-BE49-F238E27FC236}">
                <a16:creationId xmlns:a16="http://schemas.microsoft.com/office/drawing/2014/main" id="{4D09559F-1ADA-A746-5C66-580AE2328D9E}"/>
              </a:ext>
            </a:extLst>
          </p:cNvPr>
          <p:cNvSpPr>
            <a:spLocks noChangeArrowheads="1"/>
          </p:cNvSpPr>
          <p:nvPr/>
        </p:nvSpPr>
        <p:spPr bwMode="auto">
          <a:xfrm>
            <a:off x="290756" y="4791208"/>
            <a:ext cx="10522432"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8. Key Differences Between Monitoring and Observability</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Monitoring alerts teams to problems; observability provides the context to understand and fix those problems.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Analogy: Monitoring is like receiving an alert about a patient's high heart rate; observability is gathering additional data to diagnose the underlying issue.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
        <p:nvSpPr>
          <p:cNvPr id="53" name="Rectangle 19">
            <a:extLst>
              <a:ext uri="{FF2B5EF4-FFF2-40B4-BE49-F238E27FC236}">
                <a16:creationId xmlns:a16="http://schemas.microsoft.com/office/drawing/2014/main" id="{B3F61245-1E7B-56FD-40B1-18478E29E169}"/>
              </a:ext>
            </a:extLst>
          </p:cNvPr>
          <p:cNvSpPr>
            <a:spLocks noChangeArrowheads="1"/>
          </p:cNvSpPr>
          <p:nvPr/>
        </p:nvSpPr>
        <p:spPr bwMode="auto">
          <a:xfrm>
            <a:off x="2830049" y="5864278"/>
            <a:ext cx="621061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Conclusion</a:t>
            </a: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Both monitoring and observability are essential for maintaining application reliability.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rPr>
              <a:t>Monitoring identifies issues; observability helps understand and resolve them effectively.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200" b="0"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549710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Rectangle 1">
            <a:extLst>
              <a:ext uri="{FF2B5EF4-FFF2-40B4-BE49-F238E27FC236}">
                <a16:creationId xmlns:a16="http://schemas.microsoft.com/office/drawing/2014/main" id="{ACE052DD-A1D0-2D82-6F7A-F6E918615CDC}"/>
              </a:ext>
            </a:extLst>
          </p:cNvPr>
          <p:cNvSpPr>
            <a:spLocks noChangeArrowheads="1"/>
          </p:cNvSpPr>
          <p:nvPr/>
        </p:nvSpPr>
        <p:spPr bwMode="auto">
          <a:xfrm>
            <a:off x="179108" y="273336"/>
            <a:ext cx="8180891"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Acceptance of Failure</a:t>
            </a:r>
            <a:r>
              <a:rPr kumimoji="0" lang="en-US" altLang="en-US" sz="1200" b="0" i="0" u="none" strike="noStrike" cap="none" normalizeH="0" baseline="0" dirty="0">
                <a:ln>
                  <a:noFill/>
                </a:ln>
                <a:solidFill>
                  <a:schemeClr val="tx1"/>
                </a:solidFill>
                <a:effectLst/>
                <a:latin typeface="Arial" panose="020B0604020202020204" pitchFamily="34" charset="0"/>
              </a:rPr>
              <a:t>: Google views accepting failure as a normal aspect of DevOps. Site Reliability Engineers (SREs) anticipate incidents and outages, even with precautions in place.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Monitoring and Response</a:t>
            </a:r>
            <a:r>
              <a:rPr kumimoji="0" lang="en-US" altLang="en-US" sz="1200" b="0" i="0" u="none" strike="noStrike" cap="none" normalizeH="0" baseline="0" dirty="0">
                <a:ln>
                  <a:noFill/>
                </a:ln>
                <a:solidFill>
                  <a:schemeClr val="tx1"/>
                </a:solidFill>
                <a:effectLst/>
                <a:latin typeface="Arial" panose="020B0604020202020204" pitchFamily="34" charset="0"/>
              </a:rPr>
              <a:t>: Before incidents occur, SREs build robust monitoring and observability systems, and establish documented processes for incident management. This preparation allows teams to focus on resolving issues effectively during an incident.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Blameless Postmortems</a:t>
            </a:r>
            <a:r>
              <a:rPr kumimoji="0" lang="en-US" altLang="en-US" sz="1200" b="0" i="0" u="none" strike="noStrike" cap="none" normalizeH="0" baseline="0" dirty="0">
                <a:ln>
                  <a:noFill/>
                </a:ln>
                <a:solidFill>
                  <a:schemeClr val="tx1"/>
                </a:solidFill>
                <a:effectLst/>
                <a:latin typeface="Arial" panose="020B0604020202020204" pitchFamily="34" charset="0"/>
              </a:rPr>
              <a:t>: After an incident, SREs conduct blameless postmortems or retrospectives to analyze what happened without placing blame on individuals. This approach encourages collective learning and prevents recurrence of the same issues.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Purpose of Postmortems</a:t>
            </a:r>
            <a:r>
              <a:rPr kumimoji="0" lang="en-US" altLang="en-US" sz="1200" b="0" i="0" u="none" strike="noStrike" cap="none" normalizeH="0" baseline="0" dirty="0">
                <a:ln>
                  <a:noFill/>
                </a:ln>
                <a:solidFill>
                  <a:schemeClr val="tx1"/>
                </a:solidFill>
                <a:effectLst/>
                <a:latin typeface="Arial" panose="020B0604020202020204" pitchFamily="34" charset="0"/>
              </a:rPr>
              <a:t>: The main goals of a postmortem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Understanding all root causes, recognizing that multiple factors often contribute to outages.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Implementing actions to prevent future occurrences and reduce stress 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Avoiding unnecessary complexity in systems, as quick fixes can lead to a tangled web of dependencies.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Learning from failures to foster a culture of improvement and resilience.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Cultural Impact</a:t>
            </a:r>
            <a:r>
              <a:rPr kumimoji="0" lang="en-US" altLang="en-US" sz="1200" b="0" i="0" u="none" strike="noStrike" cap="none" normalizeH="0" baseline="0" dirty="0">
                <a:ln>
                  <a:noFill/>
                </a:ln>
                <a:solidFill>
                  <a:schemeClr val="tx1"/>
                </a:solidFill>
                <a:effectLst/>
                <a:latin typeface="Arial" panose="020B0604020202020204" pitchFamily="34" charset="0"/>
              </a:rPr>
              <a:t>: A blameless approach enhances team effectiveness and psychological safety, allowing engineers to focus on preventing problems rather than fearing blame for failures.</a:t>
            </a:r>
          </a:p>
        </p:txBody>
      </p:sp>
    </p:spTree>
    <p:extLst>
      <p:ext uri="{BB962C8B-B14F-4D97-AF65-F5344CB8AC3E}">
        <p14:creationId xmlns:p14="http://schemas.microsoft.com/office/powerpoint/2010/main" val="144251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2">
            <a:extLst>
              <a:ext uri="{FF2B5EF4-FFF2-40B4-BE49-F238E27FC236}">
                <a16:creationId xmlns:a16="http://schemas.microsoft.com/office/drawing/2014/main" id="{8534C6C3-83D6-3F63-4B0D-24B17352E684}"/>
              </a:ext>
            </a:extLst>
          </p:cNvPr>
          <p:cNvSpPr>
            <a:spLocks noChangeArrowheads="1"/>
          </p:cNvSpPr>
          <p:nvPr/>
        </p:nvSpPr>
        <p:spPr bwMode="auto">
          <a:xfrm>
            <a:off x="420354" y="342736"/>
            <a:ext cx="9628619"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Understanding Psychological Safety</a:t>
            </a:r>
            <a:r>
              <a:rPr kumimoji="0" lang="en-US" altLang="en-US" sz="1200" b="0" i="0" u="none" strike="noStrike" cap="none" normalizeH="0" baseline="0" dirty="0">
                <a:ln>
                  <a:noFill/>
                </a:ln>
                <a:solidFill>
                  <a:schemeClr val="tx1"/>
                </a:solidFill>
                <a:effectLst/>
                <a:latin typeface="Arial" panose="020B0604020202020204" pitchFamily="34" charset="0"/>
              </a:rPr>
              <a:t>: Psychological safety is the belief that team members won’t be punished for voicing ideas, concerns, or mistakes. Low psychological safety can stifle communication, innovation, and learning, leading to a fear of speaking up.</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Consequences of Low Psychological Safety</a:t>
            </a:r>
            <a:r>
              <a:rPr kumimoji="0" lang="en-US" altLang="en-US" sz="1200" b="0" i="0" u="none" strike="noStrike" cap="none" normalizeH="0" baseline="0" dirty="0">
                <a:ln>
                  <a:noFill/>
                </a:ln>
                <a:solidFill>
                  <a:schemeClr val="tx1"/>
                </a:solidFill>
                <a:effectLst/>
                <a:latin typeface="Arial" panose="020B0604020202020204" pitchFamily="34" charset="0"/>
              </a:rPr>
              <a:t>: When team members don’t feel safe to express concerns, they miss opportunities for learning and improvement. This can lead to poor team dynamics and hinder overall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Building Psychological Safety</a:t>
            </a:r>
            <a:r>
              <a:rPr kumimoji="0" lang="en-US" altLang="en-US" sz="1200" b="0" i="0" u="none" strike="noStrike" cap="none" normalizeH="0" baseline="0" dirty="0">
                <a:ln>
                  <a:noFill/>
                </a:ln>
                <a:solidFill>
                  <a:schemeClr val="tx1"/>
                </a:solidFill>
                <a:effectLst/>
                <a:latin typeface="Arial" panose="020B0604020202020204" pitchFamily="34" charset="0"/>
              </a:rPr>
              <a:t>: Leaders can cultivate this environment by: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Framing challenges as learning opportunities rather than execution failures.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Encouraging open communication and acknowledging their own mistakes.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Arial" panose="020B0604020202020204" pitchFamily="34" charset="0"/>
              </a:rPr>
              <a:t>Modeling curiosity by asking questions.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Impact on Software Delivery</a:t>
            </a:r>
            <a:r>
              <a:rPr kumimoji="0" lang="en-US" altLang="en-US" sz="1200" b="0" i="0" u="none" strike="noStrike" cap="none" normalizeH="0" baseline="0" dirty="0">
                <a:ln>
                  <a:noFill/>
                </a:ln>
                <a:solidFill>
                  <a:schemeClr val="tx1"/>
                </a:solidFill>
                <a:effectLst/>
                <a:latin typeface="Arial" panose="020B0604020202020204" pitchFamily="34" charset="0"/>
              </a:rPr>
              <a:t>: Environments with high psychological safety encourage collaboration, welcome new ideas, and treat failures as learning opportunities. This ultimately enhances lead times, deployment frequency, and recovery times.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Importance of Blamelessness</a:t>
            </a:r>
            <a:r>
              <a:rPr kumimoji="0" lang="en-US" altLang="en-US" sz="1200" b="0" i="0" u="none" strike="noStrike" cap="none" normalizeH="0" baseline="0" dirty="0">
                <a:ln>
                  <a:noFill/>
                </a:ln>
                <a:solidFill>
                  <a:schemeClr val="tx1"/>
                </a:solidFill>
                <a:effectLst/>
                <a:latin typeface="Arial" panose="020B0604020202020204" pitchFamily="34" charset="0"/>
              </a:rPr>
              <a:t>: Blameless postmortems are essential for learning from incidents. They focus on systems and processes rather than assigning blame to individuals. This helps reduce fear and encourages more open discussions about failures.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Reasons for Blaming</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Hindsight Bias</a:t>
            </a:r>
            <a:r>
              <a:rPr kumimoji="0" lang="en-US" altLang="en-US" sz="1200" b="0" i="0" u="none" strike="noStrike" cap="none" normalizeH="0" baseline="0" dirty="0">
                <a:ln>
                  <a:noFill/>
                </a:ln>
                <a:solidFill>
                  <a:schemeClr val="tx1"/>
                </a:solidFill>
                <a:effectLst/>
                <a:latin typeface="Arial" panose="020B0604020202020204" pitchFamily="34" charset="0"/>
              </a:rPr>
              <a:t>: The tendency to believe one could have predicted an outcome after it has happened, leading to misplaced blame.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Discomfort Discharge</a:t>
            </a:r>
            <a:r>
              <a:rPr kumimoji="0" lang="en-US" altLang="en-US" sz="1200" b="0" i="0" u="none" strike="noStrike" cap="none" normalizeH="0" baseline="0" dirty="0">
                <a:ln>
                  <a:noFill/>
                </a:ln>
                <a:solidFill>
                  <a:schemeClr val="tx1"/>
                </a:solidFill>
                <a:effectLst/>
                <a:latin typeface="Arial" panose="020B0604020202020204" pitchFamily="34" charset="0"/>
              </a:rPr>
              <a:t>: The instinct to blame as a way to alleviate discomfort, which ultimately hinders learning.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Shifting Focus from People to Systems</a:t>
            </a:r>
            <a:r>
              <a:rPr kumimoji="0" lang="en-US" altLang="en-US" sz="1200" b="0" i="0" u="none" strike="noStrike" cap="none" normalizeH="0" baseline="0" dirty="0">
                <a:ln>
                  <a:noFill/>
                </a:ln>
                <a:solidFill>
                  <a:schemeClr val="tx1"/>
                </a:solidFill>
                <a:effectLst/>
                <a:latin typeface="Arial" panose="020B0604020202020204" pitchFamily="34" charset="0"/>
              </a:rPr>
              <a:t>: Organizations should investigate the underlying processes that led to incidents rather than blaming individuals. This approach fosters an environment of trust and encourages risk-taking, essential for innovation.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Real-World Application</a:t>
            </a:r>
            <a:r>
              <a:rPr kumimoji="0" lang="en-US" altLang="en-US" sz="1200" b="0" i="0" u="none" strike="noStrike" cap="none" normalizeH="0" baseline="0" dirty="0">
                <a:ln>
                  <a:noFill/>
                </a:ln>
                <a:solidFill>
                  <a:schemeClr val="tx1"/>
                </a:solidFill>
                <a:effectLst/>
                <a:latin typeface="Arial" panose="020B0604020202020204" pitchFamily="34" charset="0"/>
              </a:rPr>
              <a:t>: Examples, such as the experience of a Dutch retailer with Google’s SRE training, illustrate how shifting from a blaming culture to one of psychological safety can transform team dynamics and enhance operational effectiveness.</a:t>
            </a:r>
          </a:p>
        </p:txBody>
      </p:sp>
    </p:spTree>
    <p:extLst>
      <p:ext uri="{BB962C8B-B14F-4D97-AF65-F5344CB8AC3E}">
        <p14:creationId xmlns:p14="http://schemas.microsoft.com/office/powerpoint/2010/main" val="19899936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A2B62-9E32-8F14-6435-D26F8C5853B6}"/>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C03B9866-3B52-D3E9-B974-238A3423B677}"/>
              </a:ext>
            </a:extLst>
          </p:cNvPr>
          <p:cNvSpPr>
            <a:spLocks noChangeArrowheads="1"/>
          </p:cNvSpPr>
          <p:nvPr/>
        </p:nvSpPr>
        <p:spPr bwMode="auto">
          <a:xfrm>
            <a:off x="245806" y="451297"/>
            <a:ext cx="8210037" cy="36009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Breaking Down Silos</a:t>
            </a:r>
            <a:r>
              <a:rPr kumimoji="0" lang="en-US" altLang="en-US" sz="1200" b="0" i="0" u="none" strike="noStrike" cap="none" normalizeH="0" baseline="0" dirty="0">
                <a:ln>
                  <a:noFill/>
                </a:ln>
                <a:solidFill>
                  <a:schemeClr val="tx1"/>
                </a:solidFill>
                <a:effectLst/>
                <a:latin typeface="Arial" panose="020B0604020202020204" pitchFamily="34" charset="0"/>
              </a:rPr>
              <a:t>: Traditionally, software development and operations have operated in silos, leading to issues with system reliability. To avoid a "break-fix" mentality, collaboration between business, development, and operations teams is essential.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Cost of Maintenance</a:t>
            </a:r>
            <a:r>
              <a:rPr kumimoji="0" lang="en-US" altLang="en-US" sz="1200" b="0" i="0" u="none" strike="noStrike" cap="none" normalizeH="0" baseline="0" dirty="0">
                <a:ln>
                  <a:noFill/>
                </a:ln>
                <a:solidFill>
                  <a:schemeClr val="tx1"/>
                </a:solidFill>
                <a:effectLst/>
                <a:latin typeface="Arial" panose="020B0604020202020204" pitchFamily="34" charset="0"/>
              </a:rPr>
              <a:t>: A significant portion of software costs is incurred after launch (40-90%). Since developers typically focus on building rather than maintaining, SRE practices are vital for bridging the gap between development and operations.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Error Budgets</a:t>
            </a:r>
            <a:r>
              <a:rPr kumimoji="0" lang="en-US" altLang="en-US" sz="1200" b="0" i="0" u="none" strike="noStrike" cap="none" normalizeH="0" baseline="0" dirty="0">
                <a:ln>
                  <a:noFill/>
                </a:ln>
                <a:solidFill>
                  <a:schemeClr val="tx1"/>
                </a:solidFill>
                <a:effectLst/>
                <a:latin typeface="Arial" panose="020B0604020202020204" pitchFamily="34" charset="0"/>
              </a:rPr>
              <a:t>: An error budget defines how much downtime or unreliability a service can tolerate. It allows teams to balance innovation (new features) with reliability. As long as the service remains within its error budget, developers can continue to push updates.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Service-Level Objectives (SLOs)</a:t>
            </a:r>
            <a:r>
              <a:rPr kumimoji="0" lang="en-US" altLang="en-US" sz="1200" b="0" i="0" u="none" strike="noStrike" cap="none" normalizeH="0" baseline="0" dirty="0">
                <a:ln>
                  <a:noFill/>
                </a:ln>
                <a:solidFill>
                  <a:schemeClr val="tx1"/>
                </a:solidFill>
                <a:effectLst/>
                <a:latin typeface="Arial" panose="020B0604020202020204" pitchFamily="34" charset="0"/>
              </a:rPr>
              <a:t>: SLOs are agreed-upon targets for system reliability that provide clear expectations for performance. They help teams gauge the reliability of their services and determine when it's safe to introduce new features without compromising user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Service-Level Indicators (SLIs)</a:t>
            </a:r>
            <a:r>
              <a:rPr kumimoji="0" lang="en-US" altLang="en-US" sz="1200" b="0" i="0" u="none" strike="noStrike" cap="none" normalizeH="0" baseline="0" dirty="0">
                <a:ln>
                  <a:noFill/>
                </a:ln>
                <a:solidFill>
                  <a:schemeClr val="tx1"/>
                </a:solidFill>
                <a:effectLst/>
                <a:latin typeface="Arial" panose="020B0604020202020204" pitchFamily="34" charset="0"/>
              </a:rPr>
              <a:t>: SLIs are quantifiable measures that reflect the service's reliability at any given moment, expressed as a percentage of good events over total valid events. This data informs the SLOs, which should be just below 100% (e.g., 99.9%).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Customer Expectations</a:t>
            </a:r>
            <a:r>
              <a:rPr kumimoji="0" lang="en-US" altLang="en-US" sz="1200" b="0" i="0" u="none" strike="noStrike" cap="none" normalizeH="0" baseline="0" dirty="0">
                <a:ln>
                  <a:noFill/>
                </a:ln>
                <a:solidFill>
                  <a:schemeClr val="tx1"/>
                </a:solidFill>
                <a:effectLst/>
                <a:latin typeface="Arial" panose="020B0604020202020204" pitchFamily="34" charset="0"/>
              </a:rPr>
              <a:t>: Meeting SLOs ensures customer satisfaction, as anything below the agreed-upon target may lead to unhappy customers. SLOs act as a threshold between acceptable and unacceptable service performance.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Service-Level Agreements (SLAs)</a:t>
            </a:r>
            <a:r>
              <a:rPr kumimoji="0" lang="en-US" altLang="en-US" sz="1200" b="0" i="0" u="none" strike="noStrike" cap="none" normalizeH="0" baseline="0" dirty="0">
                <a:ln>
                  <a:noFill/>
                </a:ln>
                <a:solidFill>
                  <a:schemeClr val="tx1"/>
                </a:solidFill>
                <a:effectLst/>
                <a:latin typeface="Arial" panose="020B0604020202020204" pitchFamily="34" charset="0"/>
              </a:rPr>
              <a:t>: SLAs are formal commitments to customers regarding service health and what the business will do if it fails to meet SLOs, such as providing refunds.</a:t>
            </a:r>
          </a:p>
        </p:txBody>
      </p:sp>
    </p:spTree>
    <p:extLst>
      <p:ext uri="{BB962C8B-B14F-4D97-AF65-F5344CB8AC3E}">
        <p14:creationId xmlns:p14="http://schemas.microsoft.com/office/powerpoint/2010/main" val="4264992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B0C168-F014-1FBD-D3A7-B068AB3E4CF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8ADAAE3-BE29-23CC-CACC-DDF068236DFC}"/>
              </a:ext>
            </a:extLst>
          </p:cNvPr>
          <p:cNvSpPr txBox="1"/>
          <p:nvPr/>
        </p:nvSpPr>
        <p:spPr>
          <a:xfrm>
            <a:off x="558538" y="447009"/>
            <a:ext cx="9782665" cy="4524315"/>
          </a:xfrm>
          <a:prstGeom prst="rect">
            <a:avLst/>
          </a:prstGeom>
          <a:noFill/>
        </p:spPr>
        <p:txBody>
          <a:bodyPr wrap="square">
            <a:spAutoFit/>
          </a:bodyPr>
          <a:lstStyle/>
          <a:p>
            <a:r>
              <a:rPr lang="en-US" sz="1200" b="1" dirty="0"/>
              <a:t>1. Unified Vision</a:t>
            </a:r>
          </a:p>
          <a:p>
            <a:pPr>
              <a:buFont typeface="Arial" panose="020B0604020202020204" pitchFamily="34" charset="0"/>
              <a:buChar char="•"/>
            </a:pPr>
            <a:r>
              <a:rPr lang="en-US" sz="1200" b="1" dirty="0"/>
              <a:t>Team Vision</a:t>
            </a:r>
            <a:r>
              <a:rPr lang="en-US" sz="1200" dirty="0"/>
              <a:t>: Aligns with the company's overall vision and includes core values, purpose, mission, strategy, and goals.</a:t>
            </a:r>
          </a:p>
          <a:p>
            <a:pPr>
              <a:buFont typeface="Arial" panose="020B0604020202020204" pitchFamily="34" charset="0"/>
              <a:buChar char="•"/>
            </a:pPr>
            <a:r>
              <a:rPr lang="en-US" sz="1200" b="1" dirty="0"/>
              <a:t>Core Values</a:t>
            </a:r>
            <a:r>
              <a:rPr lang="en-US" sz="1200" dirty="0"/>
              <a:t>: Guide behaviors and build trust, psychological safety, and commitment among team members.</a:t>
            </a:r>
          </a:p>
          <a:p>
            <a:pPr>
              <a:buFont typeface="Arial" panose="020B0604020202020204" pitchFamily="34" charset="0"/>
              <a:buChar char="•"/>
            </a:pPr>
            <a:r>
              <a:rPr lang="en-US" sz="1200" b="1" dirty="0"/>
              <a:t>Purpose</a:t>
            </a:r>
            <a:r>
              <a:rPr lang="en-US" sz="1200" dirty="0"/>
              <a:t>: Clarifies why the team exists; research shows teams with a clear purpose have higher satisfaction and fewer conflicts.</a:t>
            </a:r>
          </a:p>
          <a:p>
            <a:pPr>
              <a:buFont typeface="Arial" panose="020B0604020202020204" pitchFamily="34" charset="0"/>
              <a:buChar char="•"/>
            </a:pPr>
            <a:r>
              <a:rPr lang="en-US" sz="1200" b="1" dirty="0"/>
              <a:t>Mission</a:t>
            </a:r>
            <a:r>
              <a:rPr lang="en-US" sz="1200" dirty="0"/>
              <a:t>: Defines a clear goal for the team to achieve (e.g., Google's mission to organize the world’s information).</a:t>
            </a:r>
          </a:p>
          <a:p>
            <a:pPr>
              <a:buFont typeface="Arial" panose="020B0604020202020204" pitchFamily="34" charset="0"/>
              <a:buChar char="•"/>
            </a:pPr>
            <a:r>
              <a:rPr lang="en-US" sz="1200" b="1" dirty="0"/>
              <a:t>Strategy</a:t>
            </a:r>
            <a:r>
              <a:rPr lang="en-US" sz="1200" dirty="0"/>
              <a:t>: Outlines how to achieve the mission, considering external and internal factors and aligning resources effectively.</a:t>
            </a:r>
          </a:p>
          <a:p>
            <a:pPr>
              <a:buFont typeface="Arial" panose="020B0604020202020204" pitchFamily="34" charset="0"/>
              <a:buChar char="•"/>
            </a:pPr>
            <a:r>
              <a:rPr lang="en-US" sz="1200" b="1" dirty="0"/>
              <a:t>Goals</a:t>
            </a:r>
            <a:r>
              <a:rPr lang="en-US" sz="1200" dirty="0"/>
              <a:t>: Utilize frameworks like OKRs (Objectives and Key Results) to set ambitious targets, encouraging innovation and collaboration.</a:t>
            </a:r>
          </a:p>
          <a:p>
            <a:pPr>
              <a:buFont typeface="Arial" panose="020B0604020202020204" pitchFamily="34" charset="0"/>
              <a:buChar char="•"/>
            </a:pPr>
            <a:endParaRPr lang="en-US" sz="1200" dirty="0"/>
          </a:p>
          <a:p>
            <a:endParaRPr lang="en-US" sz="1200" dirty="0"/>
          </a:p>
          <a:p>
            <a:r>
              <a:rPr lang="en-US" sz="1200" b="1" dirty="0"/>
              <a:t>2. Collaboration and Communication</a:t>
            </a:r>
          </a:p>
          <a:p>
            <a:pPr>
              <a:buFont typeface="Arial" panose="020B0604020202020204" pitchFamily="34" charset="0"/>
              <a:buChar char="•"/>
            </a:pPr>
            <a:r>
              <a:rPr lang="en-US" sz="1200" b="1" dirty="0"/>
              <a:t>Effective Communication</a:t>
            </a:r>
            <a:r>
              <a:rPr lang="en-US" sz="1200" dirty="0"/>
              <a:t>: Critical for distributed SRE teams to overcome challenges and foster problem-solving.</a:t>
            </a:r>
          </a:p>
          <a:p>
            <a:pPr>
              <a:buFont typeface="Arial" panose="020B0604020202020204" pitchFamily="34" charset="0"/>
              <a:buChar char="•"/>
            </a:pPr>
            <a:r>
              <a:rPr lang="en-US" sz="1200" b="1" dirty="0"/>
              <a:t>Service-Oriented Meetings</a:t>
            </a:r>
            <a:r>
              <a:rPr lang="en-US" sz="1200" dirty="0"/>
              <a:t>: Regular meetings to review service states, ensuring all stakeholders are informed and engaged. Attendance and a clear agenda are essential.</a:t>
            </a:r>
          </a:p>
          <a:p>
            <a:pPr>
              <a:buFont typeface="Arial" panose="020B0604020202020204" pitchFamily="34" charset="0"/>
              <a:buChar char="•"/>
            </a:pPr>
            <a:r>
              <a:rPr lang="en-US" sz="1200" b="1" dirty="0"/>
              <a:t>Team Composition</a:t>
            </a:r>
            <a:r>
              <a:rPr lang="en-US" sz="1200" dirty="0"/>
              <a:t>: Roles such as tech leads, managers, and project managers should prioritize excellent communication skills to facilitate collaboration across time zones.</a:t>
            </a:r>
          </a:p>
          <a:p>
            <a:pPr>
              <a:buFont typeface="Arial" panose="020B0604020202020204" pitchFamily="34" charset="0"/>
              <a:buChar char="•"/>
            </a:pPr>
            <a:r>
              <a:rPr lang="en-US" sz="1200" b="1" dirty="0"/>
              <a:t>Cross-Functional Collaboration</a:t>
            </a:r>
            <a:r>
              <a:rPr lang="en-US" sz="1200" dirty="0"/>
              <a:t>: Best achieved early in the design phase to allow SREs to influence architecture and software behavior.</a:t>
            </a:r>
          </a:p>
          <a:p>
            <a:pPr>
              <a:buFont typeface="Arial" panose="020B0604020202020204" pitchFamily="34" charset="0"/>
              <a:buChar char="•"/>
            </a:pPr>
            <a:endParaRPr lang="en-US" sz="1200" dirty="0"/>
          </a:p>
          <a:p>
            <a:endParaRPr lang="en-US" sz="1200" dirty="0"/>
          </a:p>
          <a:p>
            <a:r>
              <a:rPr lang="en-US" sz="1200" b="1" dirty="0"/>
              <a:t>3. Knowledge Sharing</a:t>
            </a:r>
          </a:p>
          <a:p>
            <a:pPr>
              <a:buFont typeface="Arial" panose="020B0604020202020204" pitchFamily="34" charset="0"/>
              <a:buChar char="•"/>
            </a:pPr>
            <a:r>
              <a:rPr lang="en-US" sz="1200" b="1" dirty="0"/>
              <a:t>Cross-Training</a:t>
            </a:r>
            <a:r>
              <a:rPr lang="en-US" sz="1200" dirty="0"/>
              <a:t>: Encourages SREs to learn multiple job functions, increasing flexibility, job satisfaction, and productivity.</a:t>
            </a:r>
          </a:p>
          <a:p>
            <a:pPr>
              <a:buFont typeface="Arial" panose="020B0604020202020204" pitchFamily="34" charset="0"/>
              <a:buChar char="•"/>
            </a:pPr>
            <a:r>
              <a:rPr lang="en-US" sz="1200" b="1" dirty="0"/>
              <a:t>Employee Networks</a:t>
            </a:r>
            <a:r>
              <a:rPr lang="en-US" sz="1200" dirty="0"/>
              <a:t>: Google’s g2g (Google to Google) network allows employees to teach and learn from each other, enhancing skill development.</a:t>
            </a:r>
          </a:p>
          <a:p>
            <a:pPr>
              <a:buFont typeface="Arial" panose="020B0604020202020204" pitchFamily="34" charset="0"/>
              <a:buChar char="•"/>
            </a:pPr>
            <a:r>
              <a:rPr lang="en-US" sz="1200" b="1" dirty="0"/>
              <a:t>Job Shadowing</a:t>
            </a:r>
            <a:r>
              <a:rPr lang="en-US" sz="1200" dirty="0"/>
              <a:t>: Provides insights into different roles, fosters understanding, and creates a safe environment for asking questions.</a:t>
            </a:r>
          </a:p>
          <a:p>
            <a:pPr>
              <a:buFont typeface="Arial" panose="020B0604020202020204" pitchFamily="34" charset="0"/>
              <a:buChar char="•"/>
            </a:pPr>
            <a:r>
              <a:rPr lang="en-US" sz="1200" b="1" dirty="0"/>
              <a:t>Postmortems</a:t>
            </a:r>
            <a:r>
              <a:rPr lang="en-US" sz="1200" dirty="0"/>
              <a:t>: Help teams learn from mistakes and enhance collaboration and knowledge sharing. Tools like Google Docs facilitate real-time collaboration and input collection.</a:t>
            </a:r>
          </a:p>
        </p:txBody>
      </p:sp>
    </p:spTree>
    <p:extLst>
      <p:ext uri="{BB962C8B-B14F-4D97-AF65-F5344CB8AC3E}">
        <p14:creationId xmlns:p14="http://schemas.microsoft.com/office/powerpoint/2010/main" val="17009086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9E535-E2FB-DDBB-C4FE-375C84258FD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D4A6F03-B802-F640-A6BF-F0DBEF07E831}"/>
              </a:ext>
            </a:extLst>
          </p:cNvPr>
          <p:cNvSpPr txBox="1"/>
          <p:nvPr/>
        </p:nvSpPr>
        <p:spPr>
          <a:xfrm>
            <a:off x="464270" y="335845"/>
            <a:ext cx="10385981" cy="4524315"/>
          </a:xfrm>
          <a:prstGeom prst="rect">
            <a:avLst/>
          </a:prstGeom>
          <a:noFill/>
        </p:spPr>
        <p:txBody>
          <a:bodyPr wrap="square">
            <a:spAutoFit/>
          </a:bodyPr>
          <a:lstStyle/>
          <a:p>
            <a:r>
              <a:rPr lang="en-US" sz="1200" b="1" dirty="0"/>
              <a:t>1. Gradual Change vs. Moonshot Thinking</a:t>
            </a:r>
          </a:p>
          <a:p>
            <a:pPr>
              <a:buFont typeface="Arial" panose="020B0604020202020204" pitchFamily="34" charset="0"/>
              <a:buChar char="•"/>
            </a:pPr>
            <a:r>
              <a:rPr lang="en-US" sz="1200" b="1" dirty="0"/>
              <a:t>Moonshot Thinking</a:t>
            </a:r>
            <a:r>
              <a:rPr lang="en-US" sz="1200" dirty="0"/>
              <a:t>: Emphasizes large-scale, innovative changes that may yield significant breakthroughs but come with high risks of failure.</a:t>
            </a:r>
          </a:p>
          <a:p>
            <a:pPr>
              <a:buFont typeface="Arial" panose="020B0604020202020204" pitchFamily="34" charset="0"/>
              <a:buChar char="•"/>
            </a:pPr>
            <a:r>
              <a:rPr lang="en-US" sz="1200" b="1" dirty="0"/>
              <a:t>Gradual Change</a:t>
            </a:r>
            <a:r>
              <a:rPr lang="en-US" sz="1200" dirty="0"/>
              <a:t>: Advocated by SREs, this approach involves smaller, incremental changes that minimize user disruption and reduce the overall risk of failure.</a:t>
            </a:r>
          </a:p>
          <a:p>
            <a:r>
              <a:rPr lang="en-US" sz="1200" b="1" dirty="0"/>
              <a:t>2. Key Practices of SRE for Gradual Change</a:t>
            </a:r>
          </a:p>
          <a:p>
            <a:pPr>
              <a:buFont typeface="Arial" panose="020B0604020202020204" pitchFamily="34" charset="0"/>
              <a:buChar char="•"/>
            </a:pPr>
            <a:r>
              <a:rPr lang="en-US" sz="1200" b="1" dirty="0"/>
              <a:t>Continuous Integration (CI)</a:t>
            </a:r>
            <a:r>
              <a:rPr lang="en-US" sz="1200" dirty="0"/>
              <a:t>:</a:t>
            </a:r>
          </a:p>
          <a:p>
            <a:pPr marL="742950" lvl="1" indent="-285750">
              <a:buFont typeface="Arial" panose="020B0604020202020204" pitchFamily="34" charset="0"/>
              <a:buChar char="•"/>
            </a:pPr>
            <a:r>
              <a:rPr lang="en-US" sz="1200" dirty="0"/>
              <a:t>Involves regularly building, integrating, and testing code within a development environment.</a:t>
            </a:r>
          </a:p>
          <a:p>
            <a:pPr marL="742950" lvl="1" indent="-285750">
              <a:buFont typeface="Arial" panose="020B0604020202020204" pitchFamily="34" charset="0"/>
              <a:buChar char="•"/>
            </a:pPr>
            <a:r>
              <a:rPr lang="en-US" sz="1200" dirty="0"/>
              <a:t>Aims to improve code quality and catch critical issues early.</a:t>
            </a:r>
          </a:p>
          <a:p>
            <a:pPr>
              <a:buFont typeface="Arial" panose="020B0604020202020204" pitchFamily="34" charset="0"/>
              <a:buChar char="•"/>
            </a:pPr>
            <a:r>
              <a:rPr lang="en-US" sz="1200" b="1" dirty="0"/>
              <a:t>Continuous Delivery (CD)</a:t>
            </a:r>
            <a:r>
              <a:rPr lang="en-US" sz="1200" dirty="0"/>
              <a:t>:</a:t>
            </a:r>
          </a:p>
          <a:p>
            <a:pPr marL="742950" lvl="1" indent="-285750">
              <a:buFont typeface="Arial" panose="020B0604020202020204" pitchFamily="34" charset="0"/>
              <a:buChar char="•"/>
            </a:pPr>
            <a:r>
              <a:rPr lang="en-US" sz="1200" dirty="0"/>
              <a:t>Focuses on ensuring code can be deployed to production frequently, allowing teams to release updates as needed while maintaining quality.</a:t>
            </a:r>
          </a:p>
          <a:p>
            <a:pPr marL="742950" lvl="1" indent="-285750">
              <a:buFont typeface="Arial" panose="020B0604020202020204" pitchFamily="34" charset="0"/>
              <a:buChar char="•"/>
            </a:pPr>
            <a:r>
              <a:rPr lang="en-US" sz="1200" dirty="0"/>
              <a:t>Involves automation in testing and deployment processes.</a:t>
            </a:r>
          </a:p>
          <a:p>
            <a:r>
              <a:rPr lang="en-US" sz="1200" b="1" dirty="0"/>
              <a:t>Benefits of CI/CD:</a:t>
            </a:r>
          </a:p>
          <a:p>
            <a:pPr>
              <a:buFont typeface="Arial" panose="020B0604020202020204" pitchFamily="34" charset="0"/>
              <a:buChar char="•"/>
            </a:pPr>
            <a:r>
              <a:rPr lang="en-US" sz="1200" dirty="0"/>
              <a:t>Reduces integration issues and human error.</a:t>
            </a:r>
          </a:p>
          <a:p>
            <a:pPr>
              <a:buFont typeface="Arial" panose="020B0604020202020204" pitchFamily="34" charset="0"/>
              <a:buChar char="•"/>
            </a:pPr>
            <a:r>
              <a:rPr lang="en-US" sz="1200" dirty="0"/>
              <a:t>Enhances code quality and recovery speed after failures.</a:t>
            </a:r>
          </a:p>
          <a:p>
            <a:pPr>
              <a:buFont typeface="Arial" panose="020B0604020202020204" pitchFamily="34" charset="0"/>
              <a:buChar char="•"/>
            </a:pPr>
            <a:r>
              <a:rPr lang="en-US" sz="1200" dirty="0"/>
              <a:t>Saves time and costs through automation.</a:t>
            </a:r>
          </a:p>
          <a:p>
            <a:pPr>
              <a:buFont typeface="Arial" panose="020B0604020202020204" pitchFamily="34" charset="0"/>
              <a:buChar char="•"/>
            </a:pPr>
            <a:r>
              <a:rPr lang="en-US" sz="1200" dirty="0"/>
              <a:t>Shortens time to market and increases visibility into project progress.</a:t>
            </a:r>
          </a:p>
          <a:p>
            <a:r>
              <a:rPr lang="en-US" sz="1200" b="1" dirty="0"/>
              <a:t>3. Canarying</a:t>
            </a:r>
          </a:p>
          <a:p>
            <a:pPr>
              <a:buFont typeface="Arial" panose="020B0604020202020204" pitchFamily="34" charset="0"/>
              <a:buChar char="•"/>
            </a:pPr>
            <a:r>
              <a:rPr lang="en-US" sz="1200" b="1" dirty="0"/>
              <a:t>Definition</a:t>
            </a:r>
            <a:r>
              <a:rPr lang="en-US" sz="1200" dirty="0"/>
              <a:t>: A deployment strategy that tests changes on a small, controlled subset of users before a full rollout.</a:t>
            </a:r>
          </a:p>
          <a:p>
            <a:pPr>
              <a:buFont typeface="Arial" panose="020B0604020202020204" pitchFamily="34" charset="0"/>
              <a:buChar char="•"/>
            </a:pPr>
            <a:r>
              <a:rPr lang="en-US" sz="1200" b="1" dirty="0"/>
              <a:t>Metaphor</a:t>
            </a:r>
            <a:r>
              <a:rPr lang="en-US" sz="1200" dirty="0"/>
              <a:t>: Similar to using canaries in coal mines to detect danger; in this case, the canary represents a small portion of the service that can be monitored for issues resulting from the change.</a:t>
            </a:r>
          </a:p>
          <a:p>
            <a:r>
              <a:rPr lang="en-US" sz="1200" b="1" dirty="0"/>
              <a:t>Requirements for Effective Canarying:</a:t>
            </a:r>
          </a:p>
          <a:p>
            <a:pPr>
              <a:buFont typeface="+mj-lt"/>
              <a:buAutoNum type="arabicPeriod"/>
            </a:pPr>
            <a:r>
              <a:rPr lang="en-US" sz="1200" b="1" dirty="0"/>
              <a:t>Representative Subset</a:t>
            </a:r>
            <a:r>
              <a:rPr lang="en-US" sz="1200" dirty="0"/>
              <a:t>: The canary group should reflect the broader user population.</a:t>
            </a:r>
          </a:p>
          <a:p>
            <a:pPr>
              <a:buFont typeface="+mj-lt"/>
              <a:buAutoNum type="arabicPeriod"/>
            </a:pPr>
            <a:r>
              <a:rPr lang="en-US" sz="1200" b="1" dirty="0"/>
              <a:t>Minimal Differences</a:t>
            </a:r>
            <a:r>
              <a:rPr lang="en-US" sz="1200" dirty="0"/>
              <a:t>: The only significant difference between the canary and control groups should be the new change being tested.</a:t>
            </a:r>
          </a:p>
          <a:p>
            <a:pPr>
              <a:buFont typeface="+mj-lt"/>
              <a:buAutoNum type="arabicPeriod"/>
            </a:pPr>
            <a:r>
              <a:rPr lang="en-US" sz="1200" b="1" dirty="0"/>
              <a:t>Manageable Scale</a:t>
            </a:r>
            <a:r>
              <a:rPr lang="en-US" sz="1200" dirty="0"/>
              <a:t>: The canary group should be small enough to avoid compromising the overall service quality.</a:t>
            </a:r>
          </a:p>
          <a:p>
            <a:pPr>
              <a:buFont typeface="+mj-lt"/>
              <a:buAutoNum type="arabicPeriod"/>
            </a:pPr>
            <a:r>
              <a:rPr lang="en-US" sz="1200" b="1" dirty="0"/>
              <a:t>Simplicity</a:t>
            </a:r>
            <a:r>
              <a:rPr lang="en-US" sz="1200" dirty="0"/>
              <a:t>: The deployment process should be straightforward to facilitate easy monitoring and rollback if necessary.</a:t>
            </a:r>
          </a:p>
        </p:txBody>
      </p:sp>
    </p:spTree>
    <p:extLst>
      <p:ext uri="{BB962C8B-B14F-4D97-AF65-F5344CB8AC3E}">
        <p14:creationId xmlns:p14="http://schemas.microsoft.com/office/powerpoint/2010/main" val="179047773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2888</TotalTime>
  <Words>5557</Words>
  <Application>Microsoft Office PowerPoint</Application>
  <PresentationFormat>Widescreen</PresentationFormat>
  <Paragraphs>386</Paragraphs>
  <Slides>20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Pradeep Balakrishnan</dc:creator>
  <cp:lastModifiedBy>Pradeep Balakrishnan</cp:lastModifiedBy>
  <cp:revision>33</cp:revision>
  <dcterms:created xsi:type="dcterms:W3CDTF">2024-11-01T14:44:43Z</dcterms:created>
  <dcterms:modified xsi:type="dcterms:W3CDTF">2025-03-22T06:30:30Z</dcterms:modified>
</cp:coreProperties>
</file>