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2434"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 Stories + Ribbon">
    <p:spTree>
      <p:nvGrpSpPr>
        <p:cNvPr id="1" name=""/>
        <p:cNvGrpSpPr/>
        <p:nvPr/>
      </p:nvGrpSpPr>
      <p:grpSpPr>
        <a:xfrm>
          <a:off x="0" y="0"/>
          <a:ext cx="0" cy="0"/>
          <a:chOff x="0" y="0"/>
          <a:chExt cx="0" cy="0"/>
        </a:xfrm>
      </p:grpSpPr>
      <p:sp>
        <p:nvSpPr>
          <p:cNvPr id="9" name="Main Image">
            <a:extLst>
              <a:ext uri="{FF2B5EF4-FFF2-40B4-BE49-F238E27FC236}">
                <a16:creationId xmlns:a16="http://schemas.microsoft.com/office/drawing/2014/main" id="{4C35C861-2D37-4F1F-8149-0759604BBAFF}"/>
              </a:ext>
            </a:extLst>
          </p:cNvPr>
          <p:cNvSpPr>
            <a:spLocks noGrp="1"/>
          </p:cNvSpPr>
          <p:nvPr>
            <p:ph type="pic" sz="quarter" idx="10" hasCustomPrompt="1"/>
          </p:nvPr>
        </p:nvSpPr>
        <p:spPr>
          <a:xfrm>
            <a:off x="241200" y="241200"/>
            <a:ext cx="6375600" cy="8661600"/>
          </a:xfrm>
          <a:solidFill>
            <a:schemeClr val="bg1">
              <a:lumMod val="95000"/>
            </a:schemeClr>
          </a:solidFill>
        </p:spPr>
        <p:txBody>
          <a:bodyPr anchor="ctr"/>
          <a:lstStyle>
            <a:lvl1pPr marL="0" indent="0" algn="ctr">
              <a:buNone/>
              <a:defRPr i="1"/>
            </a:lvl1pPr>
          </a:lstStyle>
          <a:p>
            <a:r>
              <a:rPr lang="en-US" dirty="0"/>
              <a:t>Insert Your Magazine</a:t>
            </a:r>
            <a:br>
              <a:rPr lang="en-US" dirty="0"/>
            </a:br>
            <a:r>
              <a:rPr lang="en-US" dirty="0"/>
              <a:t>Cover Image</a:t>
            </a:r>
          </a:p>
        </p:txBody>
      </p:sp>
      <p:sp>
        <p:nvSpPr>
          <p:cNvPr id="2" name="Title 1"/>
          <p:cNvSpPr>
            <a:spLocks noGrp="1"/>
          </p:cNvSpPr>
          <p:nvPr>
            <p:ph type="ctrTitle" hasCustomPrompt="1"/>
          </p:nvPr>
        </p:nvSpPr>
        <p:spPr>
          <a:xfrm>
            <a:off x="241200" y="179011"/>
            <a:ext cx="6375600" cy="1403047"/>
          </a:xfrm>
        </p:spPr>
        <p:txBody>
          <a:bodyPr lIns="0" tIns="0" rIns="0" bIns="0" anchor="t">
            <a:noAutofit/>
          </a:bodyPr>
          <a:lstStyle>
            <a:lvl1pPr algn="ctr">
              <a:defRPr sz="9000" b="1">
                <a:solidFill>
                  <a:schemeClr val="accent1"/>
                </a:solidFill>
              </a:defRPr>
            </a:lvl1pPr>
          </a:lstStyle>
          <a:p>
            <a:r>
              <a:rPr lang="en-US" dirty="0"/>
              <a:t>TITLE</a:t>
            </a:r>
          </a:p>
        </p:txBody>
      </p:sp>
      <p:sp>
        <p:nvSpPr>
          <p:cNvPr id="15" name="Issue Number">
            <a:extLst>
              <a:ext uri="{FF2B5EF4-FFF2-40B4-BE49-F238E27FC236}">
                <a16:creationId xmlns:a16="http://schemas.microsoft.com/office/drawing/2014/main" id="{D4F2DCAB-659B-41DD-A365-B388C6833414}"/>
              </a:ext>
            </a:extLst>
          </p:cNvPr>
          <p:cNvSpPr>
            <a:spLocks noGrp="1"/>
          </p:cNvSpPr>
          <p:nvPr>
            <p:ph type="body" sz="quarter" idx="13" hasCustomPrompt="1"/>
          </p:nvPr>
        </p:nvSpPr>
        <p:spPr>
          <a:xfrm>
            <a:off x="5639594" y="1241857"/>
            <a:ext cx="766763" cy="196797"/>
          </a:xfrm>
          <a:solidFill>
            <a:schemeClr val="tx1"/>
          </a:solidFill>
        </p:spPr>
        <p:txBody>
          <a:bodyPr anchor="ctr"/>
          <a:lstStyle>
            <a:lvl1pPr marL="0" indent="0" algn="ctr">
              <a:buNone/>
              <a:defRPr sz="900">
                <a:solidFill>
                  <a:schemeClr val="bg1"/>
                </a:solidFill>
                <a:latin typeface="+mj-lt"/>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Month YY</a:t>
            </a:r>
          </a:p>
        </p:txBody>
      </p:sp>
      <p:sp>
        <p:nvSpPr>
          <p:cNvPr id="19" name="Story Title">
            <a:extLst>
              <a:ext uri="{FF2B5EF4-FFF2-40B4-BE49-F238E27FC236}">
                <a16:creationId xmlns:a16="http://schemas.microsoft.com/office/drawing/2014/main" id="{E623A5B8-DD72-4D62-87F8-24F2BAF2993B}"/>
              </a:ext>
            </a:extLst>
          </p:cNvPr>
          <p:cNvSpPr>
            <a:spLocks noGrp="1"/>
          </p:cNvSpPr>
          <p:nvPr>
            <p:ph type="body" sz="quarter" idx="15" hasCustomPrompt="1"/>
          </p:nvPr>
        </p:nvSpPr>
        <p:spPr>
          <a:xfrm>
            <a:off x="565149" y="1973762"/>
            <a:ext cx="2039939" cy="500063"/>
          </a:xfrm>
          <a:noFill/>
        </p:spPr>
        <p:txBody>
          <a:bodyPr lIns="72000" tIns="18000" rIns="72000">
            <a:noAutofit/>
          </a:bodyPr>
          <a:lstStyle>
            <a:lvl1pPr marL="0" indent="0">
              <a:buNone/>
              <a:defRPr sz="3000" b="1" spc="-150">
                <a:latin typeface="+mj-lt"/>
              </a:defRPr>
            </a:lvl1pPr>
          </a:lstStyle>
          <a:p>
            <a:pPr lvl="0"/>
            <a:r>
              <a:rPr lang="en-US" dirty="0"/>
              <a:t>Story Title</a:t>
            </a:r>
          </a:p>
        </p:txBody>
      </p:sp>
      <p:sp>
        <p:nvSpPr>
          <p:cNvPr id="17" name="Story Pre-title">
            <a:extLst>
              <a:ext uri="{FF2B5EF4-FFF2-40B4-BE49-F238E27FC236}">
                <a16:creationId xmlns:a16="http://schemas.microsoft.com/office/drawing/2014/main" id="{D3A6699D-0E97-4E6D-81AF-872783FF1EE4}"/>
              </a:ext>
            </a:extLst>
          </p:cNvPr>
          <p:cNvSpPr>
            <a:spLocks noGrp="1"/>
          </p:cNvSpPr>
          <p:nvPr>
            <p:ph type="body" sz="quarter" idx="14" hasCustomPrompt="1"/>
          </p:nvPr>
        </p:nvSpPr>
        <p:spPr>
          <a:xfrm>
            <a:off x="628650" y="1876080"/>
            <a:ext cx="854075" cy="129038"/>
          </a:xfrm>
          <a:solidFill>
            <a:schemeClr val="tx1"/>
          </a:solidFill>
        </p:spPr>
        <p:txBody>
          <a:bodyPr lIns="72000" tIns="18000" rIns="72000">
            <a:noAutofit/>
          </a:bodyPr>
          <a:lstStyle>
            <a:lvl1pPr marL="0" indent="0">
              <a:buNone/>
              <a:defRPr>
                <a:solidFill>
                  <a:schemeClr val="bg1"/>
                </a:solidFill>
                <a:latin typeface="+mj-lt"/>
              </a:defRPr>
            </a:lvl1pPr>
            <a:lvl5pPr>
              <a:defRPr/>
            </a:lvl5pPr>
          </a:lstStyle>
          <a:p>
            <a:pPr lvl="0"/>
            <a:r>
              <a:rPr lang="en-US" dirty="0"/>
              <a:t>Pre-title</a:t>
            </a:r>
          </a:p>
        </p:txBody>
      </p:sp>
      <p:sp>
        <p:nvSpPr>
          <p:cNvPr id="21" name="Story Blurb">
            <a:extLst>
              <a:ext uri="{FF2B5EF4-FFF2-40B4-BE49-F238E27FC236}">
                <a16:creationId xmlns:a16="http://schemas.microsoft.com/office/drawing/2014/main" id="{88197CC9-3BFB-48A3-8224-0964519D4F8B}"/>
              </a:ext>
            </a:extLst>
          </p:cNvPr>
          <p:cNvSpPr>
            <a:spLocks noGrp="1"/>
          </p:cNvSpPr>
          <p:nvPr>
            <p:ph type="body" sz="quarter" idx="16" hasCustomPrompt="1"/>
          </p:nvPr>
        </p:nvSpPr>
        <p:spPr>
          <a:xfrm>
            <a:off x="565150" y="2497462"/>
            <a:ext cx="2039938" cy="402097"/>
          </a:xfrm>
        </p:spPr>
        <p:txBody>
          <a:bodyPr lIns="72000" tIns="18000" rIns="72000">
            <a:noAutofit/>
          </a:bodyPr>
          <a:lstStyle>
            <a:lvl1pPr marL="0" indent="0">
              <a:lnSpc>
                <a:spcPts val="1100"/>
              </a:lnSpc>
              <a:spcBef>
                <a:spcPts val="0"/>
              </a:spcBef>
              <a:buNone/>
              <a:defRPr sz="900"/>
            </a:lvl1pPr>
          </a:lstStyle>
          <a:p>
            <a:pPr lvl="0"/>
            <a:r>
              <a:rPr lang="en-US" dirty="0"/>
              <a:t>Story blurb</a:t>
            </a:r>
          </a:p>
        </p:txBody>
      </p:sp>
      <p:sp>
        <p:nvSpPr>
          <p:cNvPr id="25" name="Story Title">
            <a:extLst>
              <a:ext uri="{FF2B5EF4-FFF2-40B4-BE49-F238E27FC236}">
                <a16:creationId xmlns:a16="http://schemas.microsoft.com/office/drawing/2014/main" id="{B443A005-3183-46C0-A23A-DC5E630CE40B}"/>
              </a:ext>
            </a:extLst>
          </p:cNvPr>
          <p:cNvSpPr>
            <a:spLocks noGrp="1"/>
          </p:cNvSpPr>
          <p:nvPr>
            <p:ph type="body" sz="quarter" idx="17" hasCustomPrompt="1"/>
          </p:nvPr>
        </p:nvSpPr>
        <p:spPr>
          <a:xfrm>
            <a:off x="565149" y="3156827"/>
            <a:ext cx="2178051" cy="438861"/>
          </a:xfrm>
          <a:solidFill>
            <a:schemeClr val="accent6">
              <a:lumMod val="50000"/>
            </a:schemeClr>
          </a:solidFill>
        </p:spPr>
        <p:txBody>
          <a:bodyPr lIns="72000" tIns="0" rIns="72000" anchor="t">
            <a:noAutofit/>
          </a:bodyPr>
          <a:lstStyle>
            <a:lvl1pPr marL="0" indent="0">
              <a:lnSpc>
                <a:spcPct val="90000"/>
              </a:lnSpc>
              <a:spcBef>
                <a:spcPts val="0"/>
              </a:spcBef>
              <a:buNone/>
              <a:defRPr sz="3200" i="1" spc="-150">
                <a:solidFill>
                  <a:schemeClr val="bg1"/>
                </a:solidFill>
              </a:defRPr>
            </a:lvl1pPr>
          </a:lstStyle>
          <a:p>
            <a:pPr lvl="0"/>
            <a:r>
              <a:rPr lang="en-US" dirty="0"/>
              <a:t>Story Title</a:t>
            </a:r>
          </a:p>
        </p:txBody>
      </p:sp>
      <p:sp>
        <p:nvSpPr>
          <p:cNvPr id="26" name="Story Blurb">
            <a:extLst>
              <a:ext uri="{FF2B5EF4-FFF2-40B4-BE49-F238E27FC236}">
                <a16:creationId xmlns:a16="http://schemas.microsoft.com/office/drawing/2014/main" id="{A63C3CE1-7E09-4F08-897E-DEC146BE4D35}"/>
              </a:ext>
            </a:extLst>
          </p:cNvPr>
          <p:cNvSpPr>
            <a:spLocks noGrp="1"/>
          </p:cNvSpPr>
          <p:nvPr>
            <p:ph type="body" sz="quarter" idx="18" hasCustomPrompt="1"/>
          </p:nvPr>
        </p:nvSpPr>
        <p:spPr>
          <a:xfrm>
            <a:off x="565150" y="3687985"/>
            <a:ext cx="2039938" cy="402097"/>
          </a:xfrm>
        </p:spPr>
        <p:txBody>
          <a:bodyPr lIns="72000" tIns="18000" rIns="72000">
            <a:noAutofit/>
          </a:bodyPr>
          <a:lstStyle>
            <a:lvl1pPr marL="0" indent="0">
              <a:lnSpc>
                <a:spcPts val="1100"/>
              </a:lnSpc>
              <a:spcBef>
                <a:spcPts val="0"/>
              </a:spcBef>
              <a:buNone/>
              <a:defRPr sz="900"/>
            </a:lvl1pPr>
          </a:lstStyle>
          <a:p>
            <a:pPr lvl="0"/>
            <a:r>
              <a:rPr lang="en-US" dirty="0"/>
              <a:t>Story blurb</a:t>
            </a:r>
          </a:p>
        </p:txBody>
      </p:sp>
      <p:sp>
        <p:nvSpPr>
          <p:cNvPr id="34" name="Story Title">
            <a:extLst>
              <a:ext uri="{FF2B5EF4-FFF2-40B4-BE49-F238E27FC236}">
                <a16:creationId xmlns:a16="http://schemas.microsoft.com/office/drawing/2014/main" id="{56305844-229B-4743-A882-97489E26189C}"/>
              </a:ext>
            </a:extLst>
          </p:cNvPr>
          <p:cNvSpPr>
            <a:spLocks noGrp="1"/>
          </p:cNvSpPr>
          <p:nvPr>
            <p:ph type="body" sz="quarter" idx="26" hasCustomPrompt="1"/>
          </p:nvPr>
        </p:nvSpPr>
        <p:spPr>
          <a:xfrm>
            <a:off x="3017521" y="4767455"/>
            <a:ext cx="3275330" cy="1703638"/>
          </a:xfrm>
          <a:noFill/>
        </p:spPr>
        <p:txBody>
          <a:bodyPr lIns="72000" tIns="18000" rIns="72000" anchor="ctr">
            <a:noAutofit/>
          </a:bodyPr>
          <a:lstStyle>
            <a:lvl1pPr marL="0" indent="0" algn="r">
              <a:lnSpc>
                <a:spcPct val="70000"/>
              </a:lnSpc>
              <a:spcBef>
                <a:spcPts val="0"/>
              </a:spcBef>
              <a:buNone/>
              <a:defRPr sz="4800" i="0" spc="-300"/>
            </a:lvl1pPr>
          </a:lstStyle>
          <a:p>
            <a:pPr lvl="0"/>
            <a:r>
              <a:rPr lang="en-US" dirty="0"/>
              <a:t>Story Title</a:t>
            </a:r>
          </a:p>
        </p:txBody>
      </p:sp>
      <p:sp>
        <p:nvSpPr>
          <p:cNvPr id="36" name="Post story note">
            <a:extLst>
              <a:ext uri="{FF2B5EF4-FFF2-40B4-BE49-F238E27FC236}">
                <a16:creationId xmlns:a16="http://schemas.microsoft.com/office/drawing/2014/main" id="{92AC3A3B-11D4-4008-850B-A5CF35E3B9CC}"/>
              </a:ext>
            </a:extLst>
          </p:cNvPr>
          <p:cNvSpPr>
            <a:spLocks noGrp="1"/>
          </p:cNvSpPr>
          <p:nvPr>
            <p:ph type="body" sz="quarter" idx="28" hasCustomPrompt="1"/>
          </p:nvPr>
        </p:nvSpPr>
        <p:spPr>
          <a:xfrm>
            <a:off x="5375275" y="6502229"/>
            <a:ext cx="854075" cy="129038"/>
          </a:xfrm>
          <a:solidFill>
            <a:schemeClr val="accent6">
              <a:lumMod val="50000"/>
            </a:schemeClr>
          </a:solidFill>
        </p:spPr>
        <p:txBody>
          <a:bodyPr lIns="0" tIns="18000" rIns="72000">
            <a:noAutofit/>
          </a:bodyPr>
          <a:lstStyle>
            <a:lvl1pPr marL="0" indent="0" algn="r">
              <a:buNone/>
              <a:defRPr>
                <a:solidFill>
                  <a:schemeClr val="bg1"/>
                </a:solidFill>
                <a:latin typeface="+mj-lt"/>
              </a:defRPr>
            </a:lvl1pPr>
            <a:lvl5pPr>
              <a:defRPr/>
            </a:lvl5pPr>
          </a:lstStyle>
          <a:p>
            <a:pPr lvl="0"/>
            <a:r>
              <a:rPr lang="en-US" dirty="0"/>
              <a:t>Post story note</a:t>
            </a:r>
          </a:p>
        </p:txBody>
      </p:sp>
      <p:sp>
        <p:nvSpPr>
          <p:cNvPr id="3" name="Subtitle 2"/>
          <p:cNvSpPr>
            <a:spLocks noGrp="1"/>
          </p:cNvSpPr>
          <p:nvPr>
            <p:ph type="subTitle" idx="1" hasCustomPrompt="1"/>
          </p:nvPr>
        </p:nvSpPr>
        <p:spPr>
          <a:xfrm>
            <a:off x="241200" y="7418883"/>
            <a:ext cx="6375600" cy="940460"/>
          </a:xfrm>
          <a:solidFill>
            <a:schemeClr val="accent5">
              <a:lumMod val="60000"/>
              <a:lumOff val="40000"/>
            </a:schemeClr>
          </a:solidFill>
        </p:spPr>
        <p:txBody>
          <a:bodyPr lIns="504000" rIns="0" anchor="ctr">
            <a:noAutofit/>
          </a:bodyPr>
          <a:lstStyle>
            <a:lvl1pPr marL="0" indent="0" algn="l">
              <a:lnSpc>
                <a:spcPts val="2400"/>
              </a:lnSpc>
              <a:spcBef>
                <a:spcPts val="0"/>
              </a:spcBef>
              <a:buNone/>
              <a:defRPr sz="2600" b="1" spc="-150">
                <a:solidFill>
                  <a:schemeClr val="tx1">
                    <a:lumMod val="85000"/>
                    <a:lumOff val="1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Story Title </a:t>
            </a:r>
            <a:br>
              <a:rPr lang="en-US" dirty="0"/>
            </a:br>
            <a:r>
              <a:rPr lang="en-US" dirty="0"/>
              <a:t>Here</a:t>
            </a:r>
          </a:p>
        </p:txBody>
      </p:sp>
      <p:sp>
        <p:nvSpPr>
          <p:cNvPr id="11" name="Blurb">
            <a:extLst>
              <a:ext uri="{FF2B5EF4-FFF2-40B4-BE49-F238E27FC236}">
                <a16:creationId xmlns:a16="http://schemas.microsoft.com/office/drawing/2014/main" id="{05F1FB1B-F43D-4846-AFFD-E5A1D1CCBD99}"/>
              </a:ext>
            </a:extLst>
          </p:cNvPr>
          <p:cNvSpPr>
            <a:spLocks noGrp="1"/>
          </p:cNvSpPr>
          <p:nvPr>
            <p:ph type="body" sz="quarter" idx="11" hasCustomPrompt="1"/>
          </p:nvPr>
        </p:nvSpPr>
        <p:spPr>
          <a:xfrm>
            <a:off x="2743200" y="7581932"/>
            <a:ext cx="2087563" cy="614363"/>
          </a:xfrm>
        </p:spPr>
        <p:txBody>
          <a:bodyPr anchor="ctr"/>
          <a:lstStyle>
            <a:lvl1pPr marL="0" indent="0">
              <a:lnSpc>
                <a:spcPts val="1400"/>
              </a:lnSpc>
              <a:spcBef>
                <a:spcPts val="0"/>
              </a:spcBef>
              <a:buNone/>
              <a:defRPr sz="1000"/>
            </a:lvl1pPr>
            <a:lvl2pPr marL="342900" indent="0">
              <a:buNone/>
              <a:defRPr/>
            </a:lvl2pPr>
            <a:lvl3pPr marL="685800" indent="0">
              <a:buNone/>
              <a:defRPr/>
            </a:lvl3pPr>
            <a:lvl4pPr marL="1028700" indent="0">
              <a:buNone/>
              <a:defRPr/>
            </a:lvl4pPr>
            <a:lvl5pPr marL="1371600" indent="0">
              <a:buNone/>
              <a:defRPr/>
            </a:lvl5pPr>
          </a:lstStyle>
          <a:p>
            <a:pPr lvl="0"/>
            <a:r>
              <a:rPr lang="en-US" dirty="0"/>
              <a:t>Blurb or overview here</a:t>
            </a:r>
          </a:p>
        </p:txBody>
      </p:sp>
      <p:sp>
        <p:nvSpPr>
          <p:cNvPr id="13" name="Sub Image">
            <a:extLst>
              <a:ext uri="{FF2B5EF4-FFF2-40B4-BE49-F238E27FC236}">
                <a16:creationId xmlns:a16="http://schemas.microsoft.com/office/drawing/2014/main" id="{F6B274C4-BB7A-489A-99E9-C7AC0C01A0C1}"/>
              </a:ext>
            </a:extLst>
          </p:cNvPr>
          <p:cNvSpPr>
            <a:spLocks noGrp="1"/>
          </p:cNvSpPr>
          <p:nvPr>
            <p:ph type="pic" sz="quarter" idx="12" hasCustomPrompt="1"/>
          </p:nvPr>
        </p:nvSpPr>
        <p:spPr>
          <a:xfrm>
            <a:off x="5013325" y="7243867"/>
            <a:ext cx="1252538" cy="1250950"/>
          </a:xfrm>
          <a:prstGeom prst="ellipse">
            <a:avLst/>
          </a:prstGeom>
          <a:solidFill>
            <a:schemeClr val="bg1">
              <a:lumMod val="95000"/>
            </a:schemeClr>
          </a:solidFill>
        </p:spPr>
        <p:txBody>
          <a:bodyPr wrap="square" anchor="ctr"/>
          <a:lstStyle>
            <a:lvl1pPr marL="0" indent="0" algn="ctr">
              <a:buNone/>
              <a:defRPr i="1"/>
            </a:lvl1pPr>
          </a:lstStyle>
          <a:p>
            <a:r>
              <a:rPr lang="en-US" dirty="0"/>
              <a:t>Insert or Drag &amp; Drop Your Photo Here</a:t>
            </a:r>
          </a:p>
        </p:txBody>
      </p:sp>
      <p:sp>
        <p:nvSpPr>
          <p:cNvPr id="24" name="Footnote Left">
            <a:extLst>
              <a:ext uri="{FF2B5EF4-FFF2-40B4-BE49-F238E27FC236}">
                <a16:creationId xmlns:a16="http://schemas.microsoft.com/office/drawing/2014/main" id="{EDC52ACD-DE73-4DF0-9BFE-525228025E53}"/>
              </a:ext>
            </a:extLst>
          </p:cNvPr>
          <p:cNvSpPr>
            <a:spLocks noGrp="1"/>
          </p:cNvSpPr>
          <p:nvPr>
            <p:ph type="body" sz="quarter" idx="38" hasCustomPrompt="1"/>
          </p:nvPr>
        </p:nvSpPr>
        <p:spPr>
          <a:xfrm>
            <a:off x="565150" y="8571087"/>
            <a:ext cx="2039938" cy="201048"/>
          </a:xfrm>
        </p:spPr>
        <p:txBody>
          <a:bodyPr lIns="72000" tIns="18000" rIns="72000" anchor="b">
            <a:noAutofit/>
          </a:bodyPr>
          <a:lstStyle>
            <a:lvl1pPr marL="0" indent="0">
              <a:buNone/>
              <a:defRPr sz="900">
                <a:latin typeface="+mj-lt"/>
              </a:defRPr>
            </a:lvl1pPr>
          </a:lstStyle>
          <a:p>
            <a:pPr lvl="0"/>
            <a:r>
              <a:rPr lang="en-US" dirty="0"/>
              <a:t>Footnote Left</a:t>
            </a:r>
          </a:p>
        </p:txBody>
      </p:sp>
      <p:sp>
        <p:nvSpPr>
          <p:cNvPr id="27" name="Footnote Right">
            <a:extLst>
              <a:ext uri="{FF2B5EF4-FFF2-40B4-BE49-F238E27FC236}">
                <a16:creationId xmlns:a16="http://schemas.microsoft.com/office/drawing/2014/main" id="{3CC6A589-C57A-4BB7-A185-69207C6E2967}"/>
              </a:ext>
            </a:extLst>
          </p:cNvPr>
          <p:cNvSpPr>
            <a:spLocks noGrp="1"/>
          </p:cNvSpPr>
          <p:nvPr>
            <p:ph type="body" sz="quarter" idx="39" hasCustomPrompt="1"/>
          </p:nvPr>
        </p:nvSpPr>
        <p:spPr>
          <a:xfrm>
            <a:off x="4252912" y="8571087"/>
            <a:ext cx="2039938" cy="201048"/>
          </a:xfrm>
        </p:spPr>
        <p:txBody>
          <a:bodyPr lIns="72000" tIns="18000" rIns="72000" anchor="b">
            <a:noAutofit/>
          </a:bodyPr>
          <a:lstStyle>
            <a:lvl1pPr marL="0" indent="0" algn="r">
              <a:buNone/>
              <a:defRPr sz="900">
                <a:latin typeface="+mj-lt"/>
              </a:defRPr>
            </a:lvl1pPr>
          </a:lstStyle>
          <a:p>
            <a:pPr lvl="0"/>
            <a:r>
              <a:rPr lang="en-US" dirty="0"/>
              <a:t>Footnote Right</a:t>
            </a:r>
          </a:p>
        </p:txBody>
      </p:sp>
    </p:spTree>
    <p:extLst>
      <p:ext uri="{BB962C8B-B14F-4D97-AF65-F5344CB8AC3E}">
        <p14:creationId xmlns:p14="http://schemas.microsoft.com/office/powerpoint/2010/main" val="53693931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232236"/>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685800" rtl="0" eaLnBrk="1" latinLnBrk="0" hangingPunct="1">
        <a:lnSpc>
          <a:spcPct val="100000"/>
        </a:lnSpc>
        <a:spcBef>
          <a:spcPct val="0"/>
        </a:spcBef>
        <a:buNone/>
        <a:defRPr sz="5000" kern="1200" spc="-3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openzipkin/b3-propagatio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8F25F-17A0-EBBC-5196-D56462BE1F3C}"/>
              </a:ext>
            </a:extLst>
          </p:cNvPr>
          <p:cNvSpPr txBox="1"/>
          <p:nvPr/>
        </p:nvSpPr>
        <p:spPr>
          <a:xfrm>
            <a:off x="126332" y="152219"/>
            <a:ext cx="3429000" cy="369332"/>
          </a:xfrm>
          <a:prstGeom prst="rect">
            <a:avLst/>
          </a:prstGeom>
          <a:noFill/>
        </p:spPr>
        <p:txBody>
          <a:bodyPr wrap="square">
            <a:spAutoFit/>
          </a:bodyPr>
          <a:lstStyle/>
          <a:p>
            <a:pPr algn="l"/>
            <a:r>
              <a:rPr lang="en-IN" b="1" i="0" dirty="0">
                <a:effectLst/>
                <a:latin typeface="__Montserrat_dbc880"/>
              </a:rPr>
              <a:t>Bad Observability</a:t>
            </a:r>
          </a:p>
        </p:txBody>
      </p:sp>
      <p:sp>
        <p:nvSpPr>
          <p:cNvPr id="6" name="TextBox 5">
            <a:extLst>
              <a:ext uri="{FF2B5EF4-FFF2-40B4-BE49-F238E27FC236}">
                <a16:creationId xmlns:a16="http://schemas.microsoft.com/office/drawing/2014/main" id="{D4A9F760-4547-3DC2-DDA8-58CC3248186B}"/>
              </a:ext>
            </a:extLst>
          </p:cNvPr>
          <p:cNvSpPr txBox="1"/>
          <p:nvPr/>
        </p:nvSpPr>
        <p:spPr>
          <a:xfrm>
            <a:off x="126332" y="521551"/>
            <a:ext cx="6731668" cy="8956298"/>
          </a:xfrm>
          <a:prstGeom prst="rect">
            <a:avLst/>
          </a:prstGeom>
          <a:noFill/>
        </p:spPr>
        <p:txBody>
          <a:bodyPr wrap="square">
            <a:spAutoFit/>
          </a:bodyPr>
          <a:lstStyle/>
          <a:p>
            <a:pPr algn="l"/>
            <a:r>
              <a:rPr lang="en-US" i="0" dirty="0">
                <a:solidFill>
                  <a:srgbClr val="0F062D"/>
                </a:solidFill>
                <a:effectLst/>
                <a:latin typeface="Aptos" panose="020B0004020202020204" pitchFamily="34" charset="0"/>
              </a:rPr>
              <a:t>Anti-pattern #1 - Forgetting the customer</a:t>
            </a:r>
          </a:p>
          <a:p>
            <a:r>
              <a:rPr lang="en-IN" i="0" dirty="0">
                <a:solidFill>
                  <a:srgbClr val="0F062D"/>
                </a:solidFill>
                <a:effectLst/>
                <a:latin typeface="Aptos" panose="020B0004020202020204" pitchFamily="34" charset="0"/>
              </a:rPr>
              <a:t>Anti-pattern #2 - Environment inconsistency</a:t>
            </a:r>
          </a:p>
          <a:p>
            <a:pPr algn="l"/>
            <a:r>
              <a:rPr lang="en-US" i="0" dirty="0">
                <a:solidFill>
                  <a:srgbClr val="0F062D"/>
                </a:solidFill>
                <a:effectLst/>
                <a:latin typeface="Aptos" panose="020B0004020202020204" pitchFamily="34" charset="0"/>
              </a:rPr>
              <a:t>Anti-pattern #3 - Not understanding your ecosystem</a:t>
            </a:r>
          </a:p>
          <a:p>
            <a:r>
              <a:rPr lang="it-IT" i="0" dirty="0">
                <a:solidFill>
                  <a:srgbClr val="0F062D"/>
                </a:solidFill>
                <a:effectLst/>
                <a:latin typeface="Aptos" panose="020B0004020202020204" pitchFamily="34" charset="0"/>
              </a:rPr>
              <a:t>Anti-pattern #4 - No consistent trace ID</a:t>
            </a:r>
          </a:p>
          <a:p>
            <a:r>
              <a:rPr lang="en-US" i="0" dirty="0">
                <a:solidFill>
                  <a:srgbClr val="0F062D"/>
                </a:solidFill>
                <a:effectLst/>
                <a:latin typeface="Aptos" panose="020B0004020202020204" pitchFamily="34" charset="0"/>
              </a:rPr>
              <a:t>Anti-pattern #5 - The big dumb metric</a:t>
            </a:r>
          </a:p>
          <a:p>
            <a:pPr algn="l"/>
            <a:r>
              <a:rPr lang="en-IN" i="0" dirty="0">
                <a:solidFill>
                  <a:srgbClr val="0F062D"/>
                </a:solidFill>
                <a:effectLst/>
                <a:latin typeface="Aptos" panose="020B0004020202020204" pitchFamily="34" charset="0"/>
              </a:rPr>
              <a:t>Anti-pattern #6 - Bad sampling intervals</a:t>
            </a:r>
          </a:p>
          <a:p>
            <a:pPr algn="l"/>
            <a:r>
              <a:rPr lang="en-IN" i="0" dirty="0">
                <a:solidFill>
                  <a:srgbClr val="0F062D"/>
                </a:solidFill>
                <a:effectLst/>
                <a:latin typeface="Aptos" panose="020B0004020202020204" pitchFamily="34" charset="0"/>
              </a:rPr>
              <a:t>Anti-pattern #7 - Misunderstanding metrics</a:t>
            </a:r>
          </a:p>
          <a:p>
            <a:pPr algn="l"/>
            <a:r>
              <a:rPr lang="en-IN" i="0" dirty="0">
                <a:solidFill>
                  <a:srgbClr val="0F062D"/>
                </a:solidFill>
                <a:effectLst/>
                <a:latin typeface="Aptos" panose="020B0004020202020204" pitchFamily="34" charset="0"/>
              </a:rPr>
              <a:t>Anti-pattern #8 - Lazy synthetic transactions</a:t>
            </a:r>
          </a:p>
          <a:p>
            <a:pPr algn="l"/>
            <a:r>
              <a:rPr lang="en-US" i="0" dirty="0">
                <a:solidFill>
                  <a:srgbClr val="0F062D"/>
                </a:solidFill>
                <a:effectLst/>
                <a:latin typeface="Aptos" panose="020B0004020202020204" pitchFamily="34" charset="0"/>
              </a:rPr>
              <a:t>Anti-pattern #9 - A plague of dashboards</a:t>
            </a:r>
          </a:p>
          <a:p>
            <a:r>
              <a:rPr lang="en-IN" i="0" dirty="0">
                <a:solidFill>
                  <a:srgbClr val="0F062D"/>
                </a:solidFill>
                <a:effectLst/>
                <a:latin typeface="Aptos" panose="020B0004020202020204" pitchFamily="34" charset="0"/>
              </a:rPr>
              <a:t>Anti-pattern #10 - Unnecessary alerts</a:t>
            </a:r>
          </a:p>
          <a:p>
            <a:r>
              <a:rPr lang="en-IN" i="0" dirty="0">
                <a:solidFill>
                  <a:srgbClr val="0F062D"/>
                </a:solidFill>
                <a:effectLst/>
                <a:latin typeface="Aptos" panose="020B0004020202020204" pitchFamily="34" charset="0"/>
              </a:rPr>
              <a:t>Anti-pattern #11 - Hoarding data</a:t>
            </a:r>
          </a:p>
          <a:p>
            <a:r>
              <a:rPr lang="en-IN" i="0" dirty="0">
                <a:solidFill>
                  <a:srgbClr val="0F062D"/>
                </a:solidFill>
                <a:effectLst/>
                <a:latin typeface="Aptos" panose="020B0004020202020204" pitchFamily="34" charset="0"/>
              </a:rPr>
              <a:t>Anti-pattern #12 - Disconnected data</a:t>
            </a:r>
          </a:p>
          <a:p>
            <a:r>
              <a:rPr lang="en-US" i="0" dirty="0">
                <a:solidFill>
                  <a:srgbClr val="0F062D"/>
                </a:solidFill>
                <a:effectLst/>
                <a:latin typeface="Aptos" panose="020B0004020202020204" pitchFamily="34" charset="0"/>
              </a:rPr>
              <a:t>Anti-pattern #13 - Throwing tools at a problem</a:t>
            </a:r>
          </a:p>
          <a:p>
            <a:r>
              <a:rPr lang="en-IN" i="0" dirty="0">
                <a:solidFill>
                  <a:srgbClr val="0F062D"/>
                </a:solidFill>
                <a:effectLst/>
                <a:latin typeface="Aptos" panose="020B0004020202020204" pitchFamily="34" charset="0"/>
              </a:rPr>
              <a:t>Anti-pattern #14 - Mandating tools</a:t>
            </a:r>
          </a:p>
          <a:p>
            <a:r>
              <a:rPr lang="en-US" i="0" dirty="0">
                <a:solidFill>
                  <a:srgbClr val="0F062D"/>
                </a:solidFill>
                <a:effectLst/>
                <a:latin typeface="Aptos" panose="020B0004020202020204" pitchFamily="34" charset="0"/>
              </a:rPr>
              <a:t>Anti-pattern #15 - The chosen few</a:t>
            </a:r>
          </a:p>
          <a:p>
            <a:pPr algn="l">
              <a:buFont typeface="Arial" panose="020B0604020202020204" pitchFamily="34" charset="0"/>
              <a:buChar char="•"/>
            </a:pPr>
            <a:br>
              <a:rPr lang="en-US" dirty="0"/>
            </a:br>
            <a:br>
              <a:rPr lang="en-IN" dirty="0"/>
            </a:br>
            <a:br>
              <a:rPr lang="en-IN" dirty="0"/>
            </a:br>
            <a:r>
              <a:rPr lang="en-US" b="1" i="0" dirty="0">
                <a:solidFill>
                  <a:srgbClr val="0F062D"/>
                </a:solidFill>
                <a:effectLst/>
                <a:latin typeface="__Montserrat_dbc880"/>
              </a:rPr>
              <a:t>Focus on the customer first</a:t>
            </a:r>
            <a:r>
              <a:rPr lang="en-US" b="0" i="0" dirty="0">
                <a:solidFill>
                  <a:srgbClr val="0F062D"/>
                </a:solidFill>
                <a:effectLst/>
                <a:latin typeface="__Montserrat_dbc880"/>
              </a:rPr>
              <a:t>. If you don't know whether your customers are able to consume your services, then go back and make that happen first before setting up low level technical monitoring.</a:t>
            </a:r>
          </a:p>
          <a:p>
            <a:pPr algn="l">
              <a:buFont typeface="Arial" panose="020B0604020202020204" pitchFamily="34" charset="0"/>
              <a:buChar char="•"/>
            </a:pPr>
            <a:r>
              <a:rPr lang="en-US" b="1" i="0" dirty="0">
                <a:solidFill>
                  <a:srgbClr val="0F062D"/>
                </a:solidFill>
                <a:effectLst/>
                <a:latin typeface="__Montserrat_dbc880"/>
              </a:rPr>
              <a:t>It's about outcomes</a:t>
            </a:r>
            <a:r>
              <a:rPr lang="en-US" b="0" i="0" dirty="0">
                <a:solidFill>
                  <a:srgbClr val="0F062D"/>
                </a:solidFill>
                <a:effectLst/>
                <a:latin typeface="__Montserrat_dbc880"/>
              </a:rPr>
              <a:t>. Your organization is trying to achieve something. Everything we do in technology should be working toward achieving that, and that includes observability. Use observability to help track whether your organization is succeeding in its endeavors.</a:t>
            </a:r>
          </a:p>
          <a:p>
            <a:pPr algn="l">
              <a:buFont typeface="Arial" panose="020B0604020202020204" pitchFamily="34" charset="0"/>
              <a:buChar char="•"/>
            </a:pPr>
            <a:r>
              <a:rPr lang="en-US" b="1" i="0" dirty="0">
                <a:solidFill>
                  <a:srgbClr val="0F062D"/>
                </a:solidFill>
                <a:effectLst/>
                <a:latin typeface="__Montserrat_dbc880"/>
              </a:rPr>
              <a:t>Treat observability as a product</a:t>
            </a:r>
            <a:r>
              <a:rPr lang="en-US" b="0" i="0" dirty="0">
                <a:solidFill>
                  <a:srgbClr val="0F062D"/>
                </a:solidFill>
                <a:effectLst/>
                <a:latin typeface="__Montserrat_dbc880"/>
              </a:rPr>
              <a:t> for your organization. Open it up for others to make use of, make sure it plays nicely with the wider organization, be thoughtful about how you build it.</a:t>
            </a:r>
          </a:p>
          <a:p>
            <a:br>
              <a:rPr lang="en-IN" dirty="0"/>
            </a:br>
            <a:br>
              <a:rPr lang="en-US" dirty="0"/>
            </a:br>
            <a:endParaRPr lang="en-US" b="1" dirty="0">
              <a:solidFill>
                <a:srgbClr val="0F062D"/>
              </a:solidFill>
              <a:latin typeface="__Montserrat_dbc880"/>
            </a:endParaRPr>
          </a:p>
          <a:p>
            <a:endParaRPr lang="en-US" b="1" i="0" dirty="0">
              <a:solidFill>
                <a:srgbClr val="0F062D"/>
              </a:solidFill>
              <a:effectLst/>
              <a:latin typeface="__Montserrat_dbc880"/>
            </a:endParaRPr>
          </a:p>
        </p:txBody>
      </p:sp>
    </p:spTree>
    <p:extLst>
      <p:ext uri="{BB962C8B-B14F-4D97-AF65-F5344CB8AC3E}">
        <p14:creationId xmlns:p14="http://schemas.microsoft.com/office/powerpoint/2010/main" val="3538525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A9F760-4547-3DC2-DDA8-58CC3248186B}"/>
              </a:ext>
            </a:extLst>
          </p:cNvPr>
          <p:cNvSpPr txBox="1"/>
          <p:nvPr/>
        </p:nvSpPr>
        <p:spPr>
          <a:xfrm>
            <a:off x="63166" y="232184"/>
            <a:ext cx="6731668" cy="12834283"/>
          </a:xfrm>
          <a:prstGeom prst="rect">
            <a:avLst/>
          </a:prstGeom>
          <a:noFill/>
        </p:spPr>
        <p:txBody>
          <a:bodyPr wrap="square">
            <a:spAutoFit/>
          </a:bodyPr>
          <a:lstStyle/>
          <a:p>
            <a:r>
              <a:rPr lang="en-IN" i="0" dirty="0">
                <a:solidFill>
                  <a:srgbClr val="0F062D"/>
                </a:solidFill>
                <a:effectLst/>
                <a:latin typeface="Aptos" panose="020B0004020202020204" pitchFamily="34" charset="0"/>
              </a:rPr>
              <a:t>Anti-pattern #10 - Unnecessary alerts</a:t>
            </a:r>
          </a:p>
          <a:p>
            <a:endParaRPr lang="en-US" dirty="0"/>
          </a:p>
          <a:p>
            <a:endParaRPr lang="en-US" dirty="0"/>
          </a:p>
          <a:p>
            <a:endParaRPr lang="en-US" dirty="0"/>
          </a:p>
          <a:p>
            <a:endParaRPr lang="en-US" dirty="0"/>
          </a:p>
          <a:p>
            <a:endParaRPr lang="en-US" dirty="0"/>
          </a:p>
          <a:p>
            <a:endParaRPr lang="en-US" dirty="0"/>
          </a:p>
          <a:p>
            <a:pPr algn="l"/>
            <a:r>
              <a:rPr lang="en-US" b="0" i="0" dirty="0">
                <a:solidFill>
                  <a:srgbClr val="0F062D"/>
                </a:solidFill>
                <a:effectLst/>
                <a:latin typeface="__Montserrat_dbc880"/>
              </a:rPr>
              <a:t>If you wouldn't wake up at 3am in the morning to handle a situation, then you shouldn't be generating alerts for it.</a:t>
            </a:r>
          </a:p>
          <a:p>
            <a:pPr algn="l"/>
            <a:endParaRPr lang="en-US" b="0" i="0" dirty="0">
              <a:solidFill>
                <a:srgbClr val="0F062D"/>
              </a:solidFill>
              <a:effectLst/>
              <a:latin typeface="__Montserrat_dbc880"/>
            </a:endParaRPr>
          </a:p>
          <a:p>
            <a:pPr algn="l"/>
            <a:r>
              <a:rPr lang="en-US" b="1" i="0" dirty="0">
                <a:solidFill>
                  <a:srgbClr val="0F062D"/>
                </a:solidFill>
                <a:effectLst/>
                <a:latin typeface="__Montserrat_dbc880"/>
              </a:rPr>
              <a:t>Every alert or page that goes out that does not need immediate action is training your engineers not to take them seriously</a:t>
            </a:r>
            <a:r>
              <a:rPr lang="en-US" b="0" i="0" dirty="0">
                <a:solidFill>
                  <a:srgbClr val="0F062D"/>
                </a:solidFill>
                <a:effectLst/>
                <a:latin typeface="__Montserrat_dbc880"/>
              </a:rPr>
              <a:t>. I'm sure you've heard of the boy who cried wolf - well, this is the monitoring platform that cried major incident.</a:t>
            </a:r>
          </a:p>
          <a:p>
            <a:pPr algn="l"/>
            <a:endParaRPr lang="en-US" b="0" i="0" dirty="0">
              <a:solidFill>
                <a:srgbClr val="0F062D"/>
              </a:solidFill>
              <a:effectLst/>
              <a:latin typeface="__Montserrat_dbc880"/>
            </a:endParaRPr>
          </a:p>
          <a:p>
            <a:pPr algn="l"/>
            <a:r>
              <a:rPr lang="en-US" b="0" i="0" dirty="0">
                <a:solidFill>
                  <a:srgbClr val="0F062D"/>
                </a:solidFill>
                <a:effectLst/>
                <a:latin typeface="__Montserrat_dbc880"/>
              </a:rPr>
              <a:t>If you are currently getting a lot of pages for incidents that do not require immediate action, then it's time to adjust your alerting rules.</a:t>
            </a:r>
          </a:p>
          <a:p>
            <a:pPr algn="l"/>
            <a:endParaRPr lang="en-US" dirty="0">
              <a:solidFill>
                <a:srgbClr val="0F062D"/>
              </a:solidFill>
              <a:latin typeface="__Montserrat_dbc880"/>
            </a:endParaRPr>
          </a:p>
          <a:p>
            <a:pPr algn="l"/>
            <a:r>
              <a:rPr lang="en-US" b="0" i="0" dirty="0">
                <a:solidFill>
                  <a:srgbClr val="0F062D"/>
                </a:solidFill>
                <a:effectLst/>
                <a:latin typeface="__Montserrat_dbc880"/>
              </a:rPr>
              <a:t> These false alarms will drain patience and sanity. Not to mention, you need enough free time to be proactive about reliability. If you're constantly fighting unimportant fires, that's going to be difficult.</a:t>
            </a:r>
          </a:p>
          <a:p>
            <a:pPr algn="l"/>
            <a:endParaRPr lang="en-US" b="0" i="0" dirty="0">
              <a:solidFill>
                <a:srgbClr val="0F062D"/>
              </a:solidFill>
              <a:effectLst/>
              <a:latin typeface="__Montserrat_dbc880"/>
            </a:endParaRPr>
          </a:p>
          <a:p>
            <a:pPr algn="l"/>
            <a:r>
              <a:rPr lang="en-US" b="0" i="0" dirty="0">
                <a:solidFill>
                  <a:srgbClr val="0F062D"/>
                </a:solidFill>
                <a:effectLst/>
                <a:latin typeface="__Montserrat_dbc880"/>
              </a:rPr>
              <a:t>As with many of my other points in this article, bring it back to the customer outcome. If your customers can still effectively use your services (and there's no threat to that in the immediate future) then why are you panicking or waking up in the middle of the night?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br>
              <a:rPr lang="en-US" dirty="0"/>
            </a:br>
            <a:endParaRPr lang="en-US" b="1" dirty="0">
              <a:solidFill>
                <a:srgbClr val="0F062D"/>
              </a:solidFill>
              <a:latin typeface="__Montserrat_dbc880"/>
            </a:endParaRPr>
          </a:p>
          <a:p>
            <a:endParaRPr lang="en-US" b="1" i="0" dirty="0">
              <a:solidFill>
                <a:srgbClr val="0F062D"/>
              </a:solidFill>
              <a:effectLst/>
              <a:latin typeface="__Montserrat_dbc880"/>
            </a:endParaRPr>
          </a:p>
        </p:txBody>
      </p:sp>
      <p:pic>
        <p:nvPicPr>
          <p:cNvPr id="9218" name="Picture 2">
            <a:extLst>
              <a:ext uri="{FF2B5EF4-FFF2-40B4-BE49-F238E27FC236}">
                <a16:creationId xmlns:a16="http://schemas.microsoft.com/office/drawing/2014/main" id="{21E114A8-92D4-F00A-C84E-C01F3B1DEE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66" y="679607"/>
            <a:ext cx="3744410" cy="1321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08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8F25F-17A0-EBBC-5196-D56462BE1F3C}"/>
              </a:ext>
            </a:extLst>
          </p:cNvPr>
          <p:cNvSpPr txBox="1"/>
          <p:nvPr/>
        </p:nvSpPr>
        <p:spPr>
          <a:xfrm>
            <a:off x="126332" y="152219"/>
            <a:ext cx="3429000" cy="369332"/>
          </a:xfrm>
          <a:prstGeom prst="rect">
            <a:avLst/>
          </a:prstGeom>
          <a:noFill/>
        </p:spPr>
        <p:txBody>
          <a:bodyPr wrap="square">
            <a:spAutoFit/>
          </a:bodyPr>
          <a:lstStyle/>
          <a:p>
            <a:pPr algn="l"/>
            <a:r>
              <a:rPr lang="en-IN" b="1" i="0" dirty="0">
                <a:effectLst/>
                <a:latin typeface="__Montserrat_dbc880"/>
              </a:rPr>
              <a:t>Bad Observability</a:t>
            </a:r>
          </a:p>
        </p:txBody>
      </p:sp>
      <p:sp>
        <p:nvSpPr>
          <p:cNvPr id="6" name="TextBox 5">
            <a:extLst>
              <a:ext uri="{FF2B5EF4-FFF2-40B4-BE49-F238E27FC236}">
                <a16:creationId xmlns:a16="http://schemas.microsoft.com/office/drawing/2014/main" id="{D4A9F760-4547-3DC2-DDA8-58CC3248186B}"/>
              </a:ext>
            </a:extLst>
          </p:cNvPr>
          <p:cNvSpPr txBox="1"/>
          <p:nvPr/>
        </p:nvSpPr>
        <p:spPr>
          <a:xfrm>
            <a:off x="126332" y="521551"/>
            <a:ext cx="6731668" cy="12003286"/>
          </a:xfrm>
          <a:prstGeom prst="rect">
            <a:avLst/>
          </a:prstGeom>
          <a:noFill/>
        </p:spPr>
        <p:txBody>
          <a:bodyPr wrap="square">
            <a:spAutoFit/>
          </a:bodyPr>
          <a:lstStyle/>
          <a:p>
            <a:r>
              <a:rPr lang="en-IN" i="0" dirty="0">
                <a:solidFill>
                  <a:srgbClr val="0F062D"/>
                </a:solidFill>
                <a:effectLst/>
                <a:latin typeface="Aptos" panose="020B0004020202020204" pitchFamily="34" charset="0"/>
              </a:rPr>
              <a:t>Anti-pattern #11 - Hoarding data</a:t>
            </a:r>
          </a:p>
          <a:p>
            <a:endParaRPr lang="en-IN" dirty="0"/>
          </a:p>
          <a:p>
            <a:endParaRPr lang="en-IN" dirty="0"/>
          </a:p>
          <a:p>
            <a:endParaRPr lang="en-IN" dirty="0"/>
          </a:p>
          <a:p>
            <a:endParaRPr lang="en-IN" dirty="0"/>
          </a:p>
          <a:p>
            <a:endParaRPr lang="en-IN" dirty="0"/>
          </a:p>
          <a:p>
            <a:endParaRPr lang="en-IN" dirty="0"/>
          </a:p>
          <a:p>
            <a:endParaRPr lang="en-IN" dirty="0"/>
          </a:p>
          <a:p>
            <a:pPr algn="l"/>
            <a:r>
              <a:rPr lang="en-US" b="0" i="0" dirty="0">
                <a:solidFill>
                  <a:srgbClr val="0F062D"/>
                </a:solidFill>
                <a:effectLst/>
                <a:latin typeface="__Montserrat_dbc880"/>
              </a:rPr>
              <a:t>At times I have come across teams who have their own observability platform and won't share this with the rest of the organization.</a:t>
            </a:r>
          </a:p>
          <a:p>
            <a:pPr algn="l"/>
            <a:endParaRPr lang="en-US" b="0" i="0" dirty="0">
              <a:solidFill>
                <a:srgbClr val="0F062D"/>
              </a:solidFill>
              <a:effectLst/>
              <a:latin typeface="__Montserrat_dbc880"/>
            </a:endParaRPr>
          </a:p>
          <a:p>
            <a:pPr algn="l"/>
            <a:r>
              <a:rPr lang="en-US" b="0" i="0" dirty="0">
                <a:solidFill>
                  <a:srgbClr val="0F062D"/>
                </a:solidFill>
                <a:effectLst/>
                <a:latin typeface="__Montserrat_dbc880"/>
              </a:rPr>
              <a:t>To be fair, it's something I've rarely seen, but when it does it happen it comes from a pathological culture that includes a fear of failure, a fear of change, and command and control. This kind of culture not only opens up chasms between the teams in your organization, but also strips away the psychological safety and ultimately the performance of your teams.</a:t>
            </a:r>
          </a:p>
          <a:p>
            <a:pPr algn="l"/>
            <a:endParaRPr lang="en-US" b="0" i="0" dirty="0">
              <a:solidFill>
                <a:srgbClr val="0F062D"/>
              </a:solidFill>
              <a:effectLst/>
              <a:latin typeface="__Montserrat_dbc880"/>
            </a:endParaRPr>
          </a:p>
          <a:p>
            <a:pPr algn="l"/>
            <a:r>
              <a:rPr lang="en-US" b="0" i="0" dirty="0">
                <a:solidFill>
                  <a:srgbClr val="0F062D"/>
                </a:solidFill>
                <a:effectLst/>
                <a:latin typeface="__Montserrat_dbc880"/>
              </a:rPr>
              <a:t>I believe that observability data should be freely open for anyone in your organization to see and learn from. Logs with customer information, of course, need careful attention, but most other observability data is not a significant security risk.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br>
              <a:rPr lang="en-IN" dirty="0"/>
            </a:b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br>
              <a:rPr lang="en-US" dirty="0"/>
            </a:br>
            <a:endParaRPr lang="en-US" b="1" dirty="0">
              <a:solidFill>
                <a:srgbClr val="0F062D"/>
              </a:solidFill>
              <a:latin typeface="__Montserrat_dbc880"/>
            </a:endParaRPr>
          </a:p>
          <a:p>
            <a:endParaRPr lang="en-US" b="1" i="0" dirty="0">
              <a:solidFill>
                <a:srgbClr val="0F062D"/>
              </a:solidFill>
              <a:effectLst/>
              <a:latin typeface="__Montserrat_dbc880"/>
            </a:endParaRPr>
          </a:p>
        </p:txBody>
      </p:sp>
      <p:pic>
        <p:nvPicPr>
          <p:cNvPr id="10244" name="Picture 4">
            <a:extLst>
              <a:ext uri="{FF2B5EF4-FFF2-40B4-BE49-F238E27FC236}">
                <a16:creationId xmlns:a16="http://schemas.microsoft.com/office/drawing/2014/main" id="{43F23850-828E-0136-5400-55D548EBB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32" y="890883"/>
            <a:ext cx="3269175" cy="1657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097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8F25F-17A0-EBBC-5196-D56462BE1F3C}"/>
              </a:ext>
            </a:extLst>
          </p:cNvPr>
          <p:cNvSpPr txBox="1"/>
          <p:nvPr/>
        </p:nvSpPr>
        <p:spPr>
          <a:xfrm>
            <a:off x="126332" y="152219"/>
            <a:ext cx="3429000" cy="369332"/>
          </a:xfrm>
          <a:prstGeom prst="rect">
            <a:avLst/>
          </a:prstGeom>
          <a:noFill/>
        </p:spPr>
        <p:txBody>
          <a:bodyPr wrap="square">
            <a:spAutoFit/>
          </a:bodyPr>
          <a:lstStyle/>
          <a:p>
            <a:pPr algn="l"/>
            <a:r>
              <a:rPr lang="en-IN" b="1" i="0" dirty="0">
                <a:effectLst/>
                <a:latin typeface="__Montserrat_dbc880"/>
              </a:rPr>
              <a:t>Bad Observability</a:t>
            </a:r>
          </a:p>
        </p:txBody>
      </p:sp>
      <p:sp>
        <p:nvSpPr>
          <p:cNvPr id="6" name="TextBox 5">
            <a:extLst>
              <a:ext uri="{FF2B5EF4-FFF2-40B4-BE49-F238E27FC236}">
                <a16:creationId xmlns:a16="http://schemas.microsoft.com/office/drawing/2014/main" id="{D4A9F760-4547-3DC2-DDA8-58CC3248186B}"/>
              </a:ext>
            </a:extLst>
          </p:cNvPr>
          <p:cNvSpPr txBox="1"/>
          <p:nvPr/>
        </p:nvSpPr>
        <p:spPr>
          <a:xfrm>
            <a:off x="126332" y="521551"/>
            <a:ext cx="6731668" cy="5355312"/>
          </a:xfrm>
          <a:prstGeom prst="rect">
            <a:avLst/>
          </a:prstGeom>
          <a:noFill/>
        </p:spPr>
        <p:txBody>
          <a:bodyPr wrap="square">
            <a:spAutoFit/>
          </a:bodyPr>
          <a:lstStyle/>
          <a:p>
            <a:r>
              <a:rPr lang="en-IN" i="0" dirty="0">
                <a:solidFill>
                  <a:srgbClr val="0F062D"/>
                </a:solidFill>
                <a:effectLst/>
                <a:latin typeface="Aptos" panose="020B0004020202020204" pitchFamily="34" charset="0"/>
              </a:rPr>
              <a:t>Anti-pattern #12 - Disconnected data</a:t>
            </a:r>
          </a:p>
          <a:p>
            <a:endParaRPr lang="en-IN" dirty="0">
              <a:solidFill>
                <a:srgbClr val="0F062D"/>
              </a:solidFill>
              <a:latin typeface="Aptos" panose="020B0004020202020204" pitchFamily="34" charset="0"/>
            </a:endParaRPr>
          </a:p>
          <a:p>
            <a:endParaRPr lang="en-IN" i="0" dirty="0">
              <a:solidFill>
                <a:srgbClr val="0F062D"/>
              </a:solidFill>
              <a:effectLst/>
              <a:latin typeface="Aptos" panose="020B0004020202020204" pitchFamily="34" charset="0"/>
            </a:endParaRPr>
          </a:p>
          <a:p>
            <a:pPr algn="l"/>
            <a:r>
              <a:rPr lang="en-US" b="0" i="0" dirty="0">
                <a:solidFill>
                  <a:srgbClr val="0F062D"/>
                </a:solidFill>
                <a:effectLst/>
                <a:latin typeface="__Montserrat_dbc880"/>
              </a:rPr>
              <a:t>Sometimes we have all the observability data we need, but it's spread all over the organization in different tools and repositories. There might be no consistent use of standards or trace IDs either.</a:t>
            </a:r>
          </a:p>
          <a:p>
            <a:pPr algn="l"/>
            <a:r>
              <a:rPr lang="en-US" b="0" i="0" dirty="0">
                <a:solidFill>
                  <a:srgbClr val="0F062D"/>
                </a:solidFill>
                <a:effectLst/>
                <a:latin typeface="__Montserrat_dbc880"/>
              </a:rPr>
              <a:t>Having multiple tools isn't a problem in and of itself. I think it's better to have a few different tools used by teams who are motivated, own their own observability, and have a sense of autonomy than mandating one tool for everyone. There's still a challenge around pulling all that data together, but that's something we can solve creatively.</a:t>
            </a:r>
          </a:p>
          <a:p>
            <a:pPr algn="l"/>
            <a:r>
              <a:rPr lang="en-US" b="0" i="0" dirty="0">
                <a:solidFill>
                  <a:srgbClr val="0F062D"/>
                </a:solidFill>
                <a:effectLst/>
                <a:latin typeface="__Montserrat_dbc880"/>
              </a:rPr>
              <a:t>The real anti-pattern here isn't having too many tools, it's where teams are treating their observability like a private resource, rather than a product for the whole organization. Because that's what it is and how it should be treated.</a:t>
            </a:r>
          </a:p>
          <a:p>
            <a:br>
              <a:rPr lang="en-US" dirty="0"/>
            </a:br>
            <a:endParaRPr lang="en-US" b="1" dirty="0">
              <a:solidFill>
                <a:srgbClr val="0F062D"/>
              </a:solidFill>
              <a:latin typeface="__Montserrat_dbc880"/>
            </a:endParaRPr>
          </a:p>
          <a:p>
            <a:endParaRPr lang="en-US" b="1" i="0" dirty="0">
              <a:solidFill>
                <a:srgbClr val="0F062D"/>
              </a:solidFill>
              <a:effectLst/>
              <a:latin typeface="__Montserrat_dbc880"/>
            </a:endParaRPr>
          </a:p>
        </p:txBody>
      </p:sp>
    </p:spTree>
    <p:extLst>
      <p:ext uri="{BB962C8B-B14F-4D97-AF65-F5344CB8AC3E}">
        <p14:creationId xmlns:p14="http://schemas.microsoft.com/office/powerpoint/2010/main" val="150378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8F25F-17A0-EBBC-5196-D56462BE1F3C}"/>
              </a:ext>
            </a:extLst>
          </p:cNvPr>
          <p:cNvSpPr txBox="1"/>
          <p:nvPr/>
        </p:nvSpPr>
        <p:spPr>
          <a:xfrm>
            <a:off x="126332" y="152219"/>
            <a:ext cx="3429000" cy="369332"/>
          </a:xfrm>
          <a:prstGeom prst="rect">
            <a:avLst/>
          </a:prstGeom>
          <a:noFill/>
        </p:spPr>
        <p:txBody>
          <a:bodyPr wrap="square">
            <a:spAutoFit/>
          </a:bodyPr>
          <a:lstStyle/>
          <a:p>
            <a:pPr algn="l"/>
            <a:r>
              <a:rPr lang="en-IN" b="1" i="0" dirty="0">
                <a:effectLst/>
                <a:latin typeface="__Montserrat_dbc880"/>
              </a:rPr>
              <a:t>Bad Observability</a:t>
            </a:r>
          </a:p>
        </p:txBody>
      </p:sp>
      <p:sp>
        <p:nvSpPr>
          <p:cNvPr id="6" name="TextBox 5">
            <a:extLst>
              <a:ext uri="{FF2B5EF4-FFF2-40B4-BE49-F238E27FC236}">
                <a16:creationId xmlns:a16="http://schemas.microsoft.com/office/drawing/2014/main" id="{D4A9F760-4547-3DC2-DDA8-58CC3248186B}"/>
              </a:ext>
            </a:extLst>
          </p:cNvPr>
          <p:cNvSpPr txBox="1"/>
          <p:nvPr/>
        </p:nvSpPr>
        <p:spPr>
          <a:xfrm>
            <a:off x="126332" y="521551"/>
            <a:ext cx="6731668" cy="6186309"/>
          </a:xfrm>
          <a:prstGeom prst="rect">
            <a:avLst/>
          </a:prstGeom>
          <a:noFill/>
        </p:spPr>
        <p:txBody>
          <a:bodyPr wrap="square">
            <a:spAutoFit/>
          </a:bodyPr>
          <a:lstStyle/>
          <a:p>
            <a:r>
              <a:rPr lang="en-IN" i="0" dirty="0">
                <a:solidFill>
                  <a:srgbClr val="0F062D"/>
                </a:solidFill>
                <a:effectLst/>
                <a:latin typeface="Aptos" panose="020B0004020202020204" pitchFamily="34" charset="0"/>
              </a:rPr>
              <a:t>Anti-pattern #14 - Mandating tools</a:t>
            </a:r>
          </a:p>
          <a:p>
            <a:endParaRPr lang="en-IN" dirty="0">
              <a:solidFill>
                <a:srgbClr val="0F062D"/>
              </a:solidFill>
              <a:latin typeface="Aptos" panose="020B0004020202020204" pitchFamily="34" charset="0"/>
            </a:endParaRPr>
          </a:p>
          <a:p>
            <a:endParaRPr lang="en-IN" i="0" dirty="0">
              <a:solidFill>
                <a:srgbClr val="0F062D"/>
              </a:solidFill>
              <a:effectLst/>
              <a:latin typeface="Aptos" panose="020B0004020202020204" pitchFamily="34" charset="0"/>
            </a:endParaRPr>
          </a:p>
          <a:p>
            <a:pPr algn="l"/>
            <a:r>
              <a:rPr lang="en-US" b="0" i="0" dirty="0">
                <a:solidFill>
                  <a:srgbClr val="0F062D"/>
                </a:solidFill>
                <a:effectLst/>
                <a:latin typeface="__Montserrat_dbc880"/>
              </a:rPr>
              <a:t>When an organization mandates that a particular tool </a:t>
            </a:r>
            <a:r>
              <a:rPr lang="en-US" b="0" i="1" dirty="0">
                <a:solidFill>
                  <a:srgbClr val="0F062D"/>
                </a:solidFill>
                <a:effectLst/>
                <a:latin typeface="__Montserrat_dbc880"/>
              </a:rPr>
              <a:t>must </a:t>
            </a:r>
            <a:r>
              <a:rPr lang="en-US" b="0" i="0" dirty="0">
                <a:solidFill>
                  <a:srgbClr val="0F062D"/>
                </a:solidFill>
                <a:effectLst/>
                <a:latin typeface="__Montserrat_dbc880"/>
              </a:rPr>
              <a:t>be used, it strips autonomy and ownership away from the teams they intend to use it. This doesn't lead to great outcomes. Speaking frankly, the times I've seen this in the past were when a tool vendor has sold an idea to senior leadership and the decision was made without consulting the engineers who were actually supposed to use it.</a:t>
            </a:r>
          </a:p>
          <a:p>
            <a:pPr algn="l"/>
            <a:endParaRPr lang="en-US" b="0" i="0" dirty="0">
              <a:solidFill>
                <a:srgbClr val="0F062D"/>
              </a:solidFill>
              <a:effectLst/>
              <a:latin typeface="__Montserrat_dbc880"/>
            </a:endParaRPr>
          </a:p>
          <a:p>
            <a:pPr algn="l"/>
            <a:r>
              <a:rPr lang="en-US" b="0" i="0" dirty="0">
                <a:solidFill>
                  <a:srgbClr val="0F062D"/>
                </a:solidFill>
                <a:effectLst/>
                <a:latin typeface="__Montserrat_dbc880"/>
              </a:rPr>
              <a:t>Product teams and engineers need to be part of the decision making process. The decision making should be driven by the desired outcomes you want to see. What problems or opportunities is this tool supposed to help tackle? How do we need to adjust our ways of working to get the most out of it?</a:t>
            </a:r>
          </a:p>
          <a:p>
            <a:pPr algn="l"/>
            <a:endParaRPr lang="en-US" b="0" i="0" dirty="0">
              <a:solidFill>
                <a:srgbClr val="0F062D"/>
              </a:solidFill>
              <a:effectLst/>
              <a:latin typeface="__Montserrat_dbc880"/>
            </a:endParaRPr>
          </a:p>
          <a:p>
            <a:pPr algn="l"/>
            <a:r>
              <a:rPr lang="en-US" b="0" i="0" dirty="0">
                <a:solidFill>
                  <a:srgbClr val="0F062D"/>
                </a:solidFill>
                <a:effectLst/>
                <a:latin typeface="__Montserrat_dbc880"/>
              </a:rPr>
              <a:t>I would rather see many teams using many tools but with a sense of ownership of their observability, rather than one consistent tool imposed on a bunch of reluctant teams.</a:t>
            </a:r>
          </a:p>
          <a:p>
            <a:br>
              <a:rPr lang="en-US" dirty="0"/>
            </a:br>
            <a:endParaRPr lang="en-US" b="1" dirty="0">
              <a:solidFill>
                <a:srgbClr val="0F062D"/>
              </a:solidFill>
              <a:latin typeface="__Montserrat_dbc880"/>
            </a:endParaRPr>
          </a:p>
          <a:p>
            <a:endParaRPr lang="en-US" b="1" i="0" dirty="0">
              <a:solidFill>
                <a:srgbClr val="0F062D"/>
              </a:solidFill>
              <a:effectLst/>
              <a:latin typeface="__Montserrat_dbc880"/>
            </a:endParaRPr>
          </a:p>
        </p:txBody>
      </p:sp>
    </p:spTree>
    <p:extLst>
      <p:ext uri="{BB962C8B-B14F-4D97-AF65-F5344CB8AC3E}">
        <p14:creationId xmlns:p14="http://schemas.microsoft.com/office/powerpoint/2010/main" val="157167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48F25F-17A0-EBBC-5196-D56462BE1F3C}"/>
              </a:ext>
            </a:extLst>
          </p:cNvPr>
          <p:cNvSpPr txBox="1"/>
          <p:nvPr/>
        </p:nvSpPr>
        <p:spPr>
          <a:xfrm>
            <a:off x="126332" y="152219"/>
            <a:ext cx="3429000" cy="369332"/>
          </a:xfrm>
          <a:prstGeom prst="rect">
            <a:avLst/>
          </a:prstGeom>
          <a:noFill/>
        </p:spPr>
        <p:txBody>
          <a:bodyPr wrap="square">
            <a:spAutoFit/>
          </a:bodyPr>
          <a:lstStyle/>
          <a:p>
            <a:pPr algn="l"/>
            <a:r>
              <a:rPr lang="en-IN" b="1" i="0" dirty="0">
                <a:effectLst/>
                <a:latin typeface="__Montserrat_dbc880"/>
              </a:rPr>
              <a:t>Bad Observability</a:t>
            </a:r>
          </a:p>
        </p:txBody>
      </p:sp>
      <p:sp>
        <p:nvSpPr>
          <p:cNvPr id="6" name="TextBox 5">
            <a:extLst>
              <a:ext uri="{FF2B5EF4-FFF2-40B4-BE49-F238E27FC236}">
                <a16:creationId xmlns:a16="http://schemas.microsoft.com/office/drawing/2014/main" id="{D4A9F760-4547-3DC2-DDA8-58CC3248186B}"/>
              </a:ext>
            </a:extLst>
          </p:cNvPr>
          <p:cNvSpPr txBox="1"/>
          <p:nvPr/>
        </p:nvSpPr>
        <p:spPr>
          <a:xfrm>
            <a:off x="126332" y="521551"/>
            <a:ext cx="6731668" cy="7725192"/>
          </a:xfrm>
          <a:prstGeom prst="rect">
            <a:avLst/>
          </a:prstGeom>
          <a:noFill/>
        </p:spPr>
        <p:txBody>
          <a:bodyPr wrap="square">
            <a:spAutoFit/>
          </a:bodyPr>
          <a:lstStyle/>
          <a:p>
            <a:pPr algn="l"/>
            <a:r>
              <a:rPr lang="en-US" i="0" dirty="0">
                <a:solidFill>
                  <a:srgbClr val="0F062D"/>
                </a:solidFill>
                <a:effectLst/>
                <a:latin typeface="Aptos" panose="020B0004020202020204" pitchFamily="34" charset="0"/>
              </a:rPr>
              <a:t>Anti-pattern #1 - Forgetting the customer</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sz="1400" b="0" i="0" dirty="0">
                <a:solidFill>
                  <a:srgbClr val="0F062D"/>
                </a:solidFill>
                <a:effectLst/>
                <a:latin typeface="__Montserrat_dbc880"/>
              </a:rPr>
              <a:t>organizations who </a:t>
            </a:r>
            <a:r>
              <a:rPr lang="en-US" sz="1400" b="1" i="0" dirty="0">
                <a:solidFill>
                  <a:srgbClr val="0F062D"/>
                </a:solidFill>
                <a:effectLst/>
                <a:latin typeface="__Montserrat_dbc880"/>
              </a:rPr>
              <a:t>monitor a </a:t>
            </a:r>
            <a:r>
              <a:rPr lang="en-US" sz="1400" b="1" i="1" dirty="0">
                <a:solidFill>
                  <a:srgbClr val="0F062D"/>
                </a:solidFill>
                <a:effectLst/>
                <a:latin typeface="__Montserrat_dbc880"/>
              </a:rPr>
              <a:t>lot </a:t>
            </a:r>
            <a:r>
              <a:rPr lang="en-US" sz="1400" b="1" i="0" dirty="0">
                <a:solidFill>
                  <a:srgbClr val="0F062D"/>
                </a:solidFill>
                <a:effectLst/>
                <a:latin typeface="__Montserrat_dbc880"/>
              </a:rPr>
              <a:t>of technical signals about their systems and services</a:t>
            </a:r>
            <a:r>
              <a:rPr lang="en-US" sz="1400" b="0" i="0" dirty="0">
                <a:solidFill>
                  <a:srgbClr val="0F062D"/>
                </a:solidFill>
                <a:effectLst/>
                <a:latin typeface="__Montserrat_dbc880"/>
              </a:rPr>
              <a:t>, but who are not able to answer questions about the end customer. Such as...</a:t>
            </a:r>
          </a:p>
          <a:p>
            <a:pPr algn="l">
              <a:buFont typeface="Arial" panose="020B0604020202020204" pitchFamily="34" charset="0"/>
              <a:buChar char="•"/>
            </a:pPr>
            <a:r>
              <a:rPr lang="en-US" sz="1400" b="1" i="0" dirty="0">
                <a:solidFill>
                  <a:srgbClr val="0F062D"/>
                </a:solidFill>
                <a:effectLst/>
                <a:latin typeface="__Montserrat_dbc880"/>
              </a:rPr>
              <a:t>What was the customer impact of that change we deployed last night?</a:t>
            </a:r>
          </a:p>
          <a:p>
            <a:pPr algn="l">
              <a:buFont typeface="Arial" panose="020B0604020202020204" pitchFamily="34" charset="0"/>
              <a:buChar char="•"/>
            </a:pPr>
            <a:r>
              <a:rPr lang="en-US" sz="1400" b="1" i="0" dirty="0">
                <a:solidFill>
                  <a:srgbClr val="0F062D"/>
                </a:solidFill>
                <a:effectLst/>
                <a:latin typeface="__Montserrat_dbc880"/>
              </a:rPr>
              <a:t>Has that performance improvement we made had an impact on our conversion rates?</a:t>
            </a:r>
          </a:p>
          <a:p>
            <a:pPr algn="l"/>
            <a:endParaRPr lang="en-US" sz="1400" b="1" i="0" dirty="0">
              <a:solidFill>
                <a:srgbClr val="0F062D"/>
              </a:solidFill>
              <a:effectLst/>
              <a:latin typeface="__Montserrat_dbc880"/>
            </a:endParaRPr>
          </a:p>
          <a:p>
            <a:pPr algn="l"/>
            <a:r>
              <a:rPr lang="en-US" sz="1400" b="0" i="0" dirty="0">
                <a:solidFill>
                  <a:srgbClr val="0F062D"/>
                </a:solidFill>
                <a:effectLst/>
                <a:latin typeface="__Montserrat_dbc880"/>
              </a:rPr>
              <a:t>We spend a lot of time and money building services for customers. Yet rather than validating whether what we have built is having the desired effect on customers, we instead focus on tracking the health of our technology.</a:t>
            </a:r>
          </a:p>
          <a:p>
            <a:pPr algn="l"/>
            <a:r>
              <a:rPr lang="en-US" sz="1400" b="0" i="0" dirty="0">
                <a:solidFill>
                  <a:srgbClr val="0F062D"/>
                </a:solidFill>
                <a:effectLst/>
                <a:latin typeface="__Montserrat_dbc880"/>
              </a:rPr>
              <a:t>If we were cooks in a restaurant it would be like measuring our success based on how clean the dishes are rather than whether our customers are enjoying the food we made for them (or not).</a:t>
            </a:r>
          </a:p>
          <a:p>
            <a:pPr algn="l"/>
            <a:r>
              <a:rPr lang="en-US" sz="1400" b="1" i="0" dirty="0">
                <a:solidFill>
                  <a:srgbClr val="0F062D"/>
                </a:solidFill>
                <a:effectLst/>
                <a:latin typeface="__Montserrat_dbc880"/>
              </a:rPr>
              <a:t>Tracking customer experience and behavior should be the </a:t>
            </a:r>
            <a:r>
              <a:rPr lang="en-US" sz="1400" b="1" i="1" dirty="0">
                <a:solidFill>
                  <a:srgbClr val="0F062D"/>
                </a:solidFill>
                <a:effectLst/>
                <a:latin typeface="__Montserrat_dbc880"/>
              </a:rPr>
              <a:t>first </a:t>
            </a:r>
            <a:r>
              <a:rPr lang="en-US" sz="1400" b="1" i="0" dirty="0">
                <a:solidFill>
                  <a:srgbClr val="0F062D"/>
                </a:solidFill>
                <a:effectLst/>
                <a:latin typeface="__Montserrat_dbc880"/>
              </a:rPr>
              <a:t>thing we observe</a:t>
            </a:r>
            <a:r>
              <a:rPr lang="en-US" sz="1400" b="0" i="0" dirty="0">
                <a:solidFill>
                  <a:srgbClr val="0F062D"/>
                </a:solidFill>
                <a:effectLst/>
                <a:latin typeface="__Montserrat_dbc880"/>
              </a:rPr>
              <a:t>. It is our best measure of reliability. Anything else we look at to track reliability is one or more steps removed. It is entirely possible to have system monitoring showing an issue, yet the customer experience has not degraded at all. It is equally as possible for system monitoring to show everything is green yet the customers are suffering.</a:t>
            </a:r>
          </a:p>
          <a:p>
            <a:pPr algn="l"/>
            <a:r>
              <a:rPr lang="en-US" sz="1400" b="0" i="0" dirty="0">
                <a:solidFill>
                  <a:srgbClr val="0F062D"/>
                </a:solidFill>
                <a:effectLst/>
                <a:latin typeface="__Montserrat_dbc880"/>
              </a:rPr>
              <a:t>I think this is part of why SLOs exist. They put the focus on the customer when delivering features and services. They involve tracking this in production and building a feedback loop back into decision making.</a:t>
            </a:r>
          </a:p>
          <a:p>
            <a:pPr algn="l"/>
            <a:r>
              <a:rPr lang="en-US" sz="1400" b="0" i="0" dirty="0">
                <a:solidFill>
                  <a:srgbClr val="0F062D"/>
                </a:solidFill>
                <a:effectLst/>
                <a:latin typeface="__Montserrat_dbc880"/>
              </a:rPr>
              <a:t>Don't get me wrong...</a:t>
            </a:r>
            <a:r>
              <a:rPr lang="en-US" sz="1400" b="1" i="0" dirty="0">
                <a:solidFill>
                  <a:srgbClr val="0F062D"/>
                </a:solidFill>
                <a:effectLst/>
                <a:latin typeface="__Montserrat_dbc880"/>
              </a:rPr>
              <a:t>we still need detailed infrastructure, platform, and application level monitoring to help diagnose issues and help us understand what's happening under the covers</a:t>
            </a:r>
            <a:r>
              <a:rPr lang="en-US" sz="1400" b="0" i="0" dirty="0">
                <a:solidFill>
                  <a:srgbClr val="0F062D"/>
                </a:solidFill>
                <a:effectLst/>
                <a:latin typeface="__Montserrat_dbc880"/>
              </a:rPr>
              <a:t>. But if you don't know what </a:t>
            </a:r>
            <a:r>
              <a:rPr lang="en-US" sz="1400" b="1" i="0" dirty="0">
                <a:solidFill>
                  <a:srgbClr val="0F062D"/>
                </a:solidFill>
                <a:effectLst/>
                <a:latin typeface="__Montserrat_dbc880"/>
              </a:rPr>
              <a:t>the customer behavior is</a:t>
            </a:r>
            <a:r>
              <a:rPr lang="en-US" sz="1400" b="0" i="0" dirty="0">
                <a:solidFill>
                  <a:srgbClr val="0F062D"/>
                </a:solidFill>
                <a:effectLst/>
                <a:latin typeface="__Montserrat_dbc880"/>
              </a:rPr>
              <a:t>, and you don't know whether your services are able to be consumed by your customers or not...then closing that gap is the priority.</a:t>
            </a:r>
          </a:p>
          <a:p>
            <a:pPr algn="l"/>
            <a:endParaRPr lang="en-US" sz="1200" dirty="0">
              <a:solidFill>
                <a:srgbClr val="0F062D"/>
              </a:solidFill>
              <a:latin typeface="__Montserrat_dbc880"/>
            </a:endParaRPr>
          </a:p>
          <a:p>
            <a:endParaRPr lang="en-US" b="1" i="0" dirty="0">
              <a:solidFill>
                <a:srgbClr val="0F062D"/>
              </a:solidFill>
              <a:effectLst/>
              <a:latin typeface="__Montserrat_dbc880"/>
            </a:endParaRPr>
          </a:p>
        </p:txBody>
      </p:sp>
      <p:pic>
        <p:nvPicPr>
          <p:cNvPr id="1030" name="Picture 6">
            <a:extLst>
              <a:ext uri="{FF2B5EF4-FFF2-40B4-BE49-F238E27FC236}">
                <a16:creationId xmlns:a16="http://schemas.microsoft.com/office/drawing/2014/main" id="{D1A2A348-D8BF-4F45-7EC2-06BCDC0BE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57" y="890883"/>
            <a:ext cx="4716379" cy="1460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940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A9F760-4547-3DC2-DDA8-58CC3248186B}"/>
              </a:ext>
            </a:extLst>
          </p:cNvPr>
          <p:cNvSpPr txBox="1"/>
          <p:nvPr/>
        </p:nvSpPr>
        <p:spPr>
          <a:xfrm>
            <a:off x="0" y="93851"/>
            <a:ext cx="6731668" cy="12280285"/>
          </a:xfrm>
          <a:prstGeom prst="rect">
            <a:avLst/>
          </a:prstGeom>
          <a:noFill/>
        </p:spPr>
        <p:txBody>
          <a:bodyPr wrap="square">
            <a:spAutoFit/>
          </a:bodyPr>
          <a:lstStyle/>
          <a:p>
            <a:r>
              <a:rPr lang="en-IN" i="0" dirty="0">
                <a:solidFill>
                  <a:srgbClr val="0F062D"/>
                </a:solidFill>
                <a:effectLst/>
                <a:latin typeface="Aptos" panose="020B0004020202020204" pitchFamily="34" charset="0"/>
              </a:rPr>
              <a:t>Anti-pattern #2 - Environment inconsistency</a:t>
            </a:r>
          </a:p>
          <a:p>
            <a:endParaRPr lang="en-IN" dirty="0"/>
          </a:p>
          <a:p>
            <a:endParaRPr lang="en-IN" dirty="0"/>
          </a:p>
          <a:p>
            <a:endParaRPr lang="en-IN" dirty="0"/>
          </a:p>
          <a:p>
            <a:endParaRPr lang="en-IN" dirty="0"/>
          </a:p>
          <a:p>
            <a:endParaRPr lang="en-IN" dirty="0"/>
          </a:p>
          <a:p>
            <a:r>
              <a:rPr lang="en-US" b="0" i="0" dirty="0">
                <a:solidFill>
                  <a:srgbClr val="0F062D"/>
                </a:solidFill>
                <a:effectLst/>
                <a:latin typeface="__Montserrat_dbc880"/>
              </a:rPr>
              <a:t>Many organizations have wildly (or subtly) different observability tooling and configuration set up in their production and pre-production environments. This lack of consistency can lead to a number of drawbacks.</a:t>
            </a:r>
          </a:p>
          <a:p>
            <a:endParaRPr lang="en-US" dirty="0">
              <a:solidFill>
                <a:srgbClr val="0F062D"/>
              </a:solidFill>
              <a:latin typeface="__Montserrat_dbc880"/>
            </a:endParaRPr>
          </a:p>
          <a:p>
            <a:r>
              <a:rPr lang="en-US" b="0" i="0" dirty="0">
                <a:solidFill>
                  <a:srgbClr val="0F062D"/>
                </a:solidFill>
                <a:effectLst/>
                <a:latin typeface="__Montserrat_dbc880"/>
              </a:rPr>
              <a:t>Firstly, teams miss out on the opportunity to practice using their observability tooling and ways of working before features reach production. This is a huge missed opportunity to identify issues before they impact real customers. It also encourages the age old gap between delivery and operations.</a:t>
            </a:r>
          </a:p>
          <a:p>
            <a:endParaRPr lang="en-US" dirty="0">
              <a:solidFill>
                <a:srgbClr val="0F062D"/>
              </a:solidFill>
              <a:latin typeface="__Montserrat_dbc880"/>
            </a:endParaRPr>
          </a:p>
          <a:p>
            <a:r>
              <a:rPr lang="en-US" b="0" i="0" dirty="0">
                <a:solidFill>
                  <a:srgbClr val="0F062D"/>
                </a:solidFill>
                <a:effectLst/>
                <a:latin typeface="__Montserrat_dbc880"/>
              </a:rPr>
              <a:t>Secondly, observability tools themselves can impact reliability and performance (and even cause major incidents). If they only exist in production, there is no opportunity to uncover these issues before real customers are impacted.</a:t>
            </a:r>
          </a:p>
          <a:p>
            <a:endParaRPr lang="en-US" dirty="0">
              <a:solidFill>
                <a:srgbClr val="0F062D"/>
              </a:solidFill>
              <a:latin typeface="__Montserrat_dbc88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br>
              <a:rPr lang="en-IN" dirty="0"/>
            </a:br>
            <a:br>
              <a:rPr lang="en-US" dirty="0"/>
            </a:br>
            <a:endParaRPr lang="en-US" b="1" dirty="0">
              <a:solidFill>
                <a:srgbClr val="0F062D"/>
              </a:solidFill>
              <a:latin typeface="__Montserrat_dbc880"/>
            </a:endParaRPr>
          </a:p>
          <a:p>
            <a:endParaRPr lang="en-US" b="1" i="0" dirty="0">
              <a:solidFill>
                <a:srgbClr val="0F062D"/>
              </a:solidFill>
              <a:effectLst/>
              <a:latin typeface="__Montserrat_dbc880"/>
            </a:endParaRPr>
          </a:p>
        </p:txBody>
      </p:sp>
      <p:pic>
        <p:nvPicPr>
          <p:cNvPr id="2053" name="Picture 5">
            <a:extLst>
              <a:ext uri="{FF2B5EF4-FFF2-40B4-BE49-F238E27FC236}">
                <a16:creationId xmlns:a16="http://schemas.microsoft.com/office/drawing/2014/main" id="{154FDB5E-989E-FD2D-3503-FAA8CBCF1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32" y="481866"/>
            <a:ext cx="3801198" cy="1133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67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A9F760-4547-3DC2-DDA8-58CC3248186B}"/>
              </a:ext>
            </a:extLst>
          </p:cNvPr>
          <p:cNvSpPr txBox="1"/>
          <p:nvPr/>
        </p:nvSpPr>
        <p:spPr>
          <a:xfrm>
            <a:off x="63166" y="187702"/>
            <a:ext cx="6731668" cy="13942278"/>
          </a:xfrm>
          <a:prstGeom prst="rect">
            <a:avLst/>
          </a:prstGeom>
          <a:noFill/>
        </p:spPr>
        <p:txBody>
          <a:bodyPr wrap="square">
            <a:spAutoFit/>
          </a:bodyPr>
          <a:lstStyle/>
          <a:p>
            <a:pPr algn="l"/>
            <a:r>
              <a:rPr lang="en-US" i="0" dirty="0">
                <a:solidFill>
                  <a:srgbClr val="0F062D"/>
                </a:solidFill>
                <a:effectLst/>
                <a:latin typeface="Aptos" panose="020B0004020202020204" pitchFamily="34" charset="0"/>
              </a:rPr>
              <a:t>Anti-pattern #3 - Not understanding your ecosystem</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l">
              <a:buFont typeface="Arial" panose="020B0604020202020204" pitchFamily="34" charset="0"/>
              <a:buChar char="•"/>
            </a:pPr>
            <a:r>
              <a:rPr lang="en-US" b="0" i="0" dirty="0">
                <a:solidFill>
                  <a:srgbClr val="0F062D"/>
                </a:solidFill>
                <a:effectLst/>
                <a:latin typeface="__Montserrat_dbc880"/>
              </a:rPr>
              <a:t>Not being clear on the </a:t>
            </a:r>
            <a:r>
              <a:rPr lang="en-US" b="1" i="0" dirty="0">
                <a:solidFill>
                  <a:srgbClr val="0F062D"/>
                </a:solidFill>
                <a:effectLst/>
                <a:latin typeface="__Montserrat_dbc880"/>
              </a:rPr>
              <a:t>downstream services that you depend on</a:t>
            </a:r>
            <a:r>
              <a:rPr lang="en-US" b="0" i="0" dirty="0">
                <a:solidFill>
                  <a:srgbClr val="0F062D"/>
                </a:solidFill>
                <a:effectLst/>
                <a:latin typeface="__Montserrat_dbc880"/>
              </a:rPr>
              <a:t>. To meet your customer objectives you probably need to track the reliability of these services.</a:t>
            </a:r>
          </a:p>
          <a:p>
            <a:pPr algn="l">
              <a:buFont typeface="Arial" panose="020B0604020202020204" pitchFamily="34" charset="0"/>
              <a:buChar char="•"/>
            </a:pPr>
            <a:r>
              <a:rPr lang="en-US" b="0" i="0" dirty="0">
                <a:solidFill>
                  <a:srgbClr val="0F062D"/>
                </a:solidFill>
                <a:effectLst/>
                <a:latin typeface="__Montserrat_dbc880"/>
              </a:rPr>
              <a:t>Not understanding the </a:t>
            </a:r>
            <a:r>
              <a:rPr lang="en-US" b="1" i="0" dirty="0">
                <a:solidFill>
                  <a:srgbClr val="0F062D"/>
                </a:solidFill>
                <a:effectLst/>
                <a:latin typeface="__Montserrat_dbc880"/>
              </a:rPr>
              <a:t>upstream customers who consume your services,</a:t>
            </a:r>
            <a:r>
              <a:rPr lang="en-US" b="0" i="0" dirty="0">
                <a:solidFill>
                  <a:srgbClr val="0F062D"/>
                </a:solidFill>
                <a:effectLst/>
                <a:latin typeface="__Montserrat_dbc880"/>
              </a:rPr>
              <a:t> which gives you context into what is important to observe (or not).</a:t>
            </a:r>
          </a:p>
          <a:p>
            <a:pPr algn="l">
              <a:buFont typeface="Arial" panose="020B0604020202020204" pitchFamily="34" charset="0"/>
              <a:buChar char="•"/>
            </a:pPr>
            <a:r>
              <a:rPr lang="en-US" b="1" i="0" dirty="0">
                <a:solidFill>
                  <a:srgbClr val="0F062D"/>
                </a:solidFill>
                <a:effectLst/>
                <a:latin typeface="__Montserrat_dbc880"/>
              </a:rPr>
              <a:t>Not understanding the most business critical or technically important parts of a system</a:t>
            </a:r>
            <a:r>
              <a:rPr lang="en-US" b="0" i="0" dirty="0">
                <a:solidFill>
                  <a:srgbClr val="0F062D"/>
                </a:solidFill>
                <a:effectLst/>
                <a:latin typeface="__Montserrat_dbc880"/>
              </a:rPr>
              <a:t>. This can lead to spending too much time setting up observability for components that are unlikely to fail or impact your customers, or leaving blind spots, which end up causing major incidents later.</a:t>
            </a:r>
          </a:p>
          <a:p>
            <a:pPr algn="l">
              <a:buFont typeface="Arial" panose="020B0604020202020204" pitchFamily="34" charset="0"/>
              <a:buChar char="•"/>
            </a:pPr>
            <a:r>
              <a:rPr lang="en-US" b="0" i="0" dirty="0">
                <a:solidFill>
                  <a:srgbClr val="0F062D"/>
                </a:solidFill>
                <a:effectLst/>
                <a:latin typeface="__Montserrat_dbc880"/>
              </a:rPr>
              <a:t>Only tracking server-side metrics when there is significant work being done in the customer's browser or mobile device. This leaves you blind to the full end-to-end reliability, performance, and customer experience. It can also hide issues such as JavaScript execution issues.</a:t>
            </a:r>
          </a:p>
          <a:p>
            <a:pPr algn="l">
              <a:buFont typeface="Arial" panose="020B0604020202020204" pitchFamily="34" charset="0"/>
              <a:buChar char="•"/>
            </a:pPr>
            <a:r>
              <a:rPr lang="en-US" b="0" i="0" dirty="0">
                <a:solidFill>
                  <a:srgbClr val="0F062D"/>
                </a:solidFill>
                <a:effectLst/>
                <a:latin typeface="__Montserrat_dbc880"/>
              </a:rPr>
              <a:t>Only observing workloads of a particular type. For example, only monitoring the experience of external customers </a:t>
            </a:r>
            <a:r>
              <a:rPr lang="en-US" b="1" i="0" dirty="0">
                <a:solidFill>
                  <a:srgbClr val="0F062D"/>
                </a:solidFill>
                <a:effectLst/>
                <a:latin typeface="__Montserrat_dbc880"/>
              </a:rPr>
              <a:t>but forgetting about your own internal staff</a:t>
            </a:r>
            <a:r>
              <a:rPr lang="en-US" b="0" i="0" dirty="0">
                <a:solidFill>
                  <a:srgbClr val="0F062D"/>
                </a:solidFill>
                <a:effectLst/>
                <a:latin typeface="__Montserrat_dbc880"/>
              </a:rPr>
              <a:t>, who depend on your services to do their daily work.</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br>
              <a:rPr lang="en-US" dirty="0"/>
            </a:br>
            <a:endParaRPr lang="en-US" b="1" dirty="0">
              <a:solidFill>
                <a:srgbClr val="0F062D"/>
              </a:solidFill>
              <a:latin typeface="__Montserrat_dbc880"/>
            </a:endParaRPr>
          </a:p>
          <a:p>
            <a:endParaRPr lang="en-US" b="1" i="0" dirty="0">
              <a:solidFill>
                <a:srgbClr val="0F062D"/>
              </a:solidFill>
              <a:effectLst/>
              <a:latin typeface="__Montserrat_dbc880"/>
            </a:endParaRPr>
          </a:p>
        </p:txBody>
      </p:sp>
      <p:pic>
        <p:nvPicPr>
          <p:cNvPr id="3074" name="Picture 2">
            <a:extLst>
              <a:ext uri="{FF2B5EF4-FFF2-40B4-BE49-F238E27FC236}">
                <a16:creationId xmlns:a16="http://schemas.microsoft.com/office/drawing/2014/main" id="{D3DCDBA4-18CD-7F6E-A7A8-8E84D89F7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835" y="532436"/>
            <a:ext cx="3429000" cy="1154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19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A9F760-4547-3DC2-DDA8-58CC3248186B}"/>
              </a:ext>
            </a:extLst>
          </p:cNvPr>
          <p:cNvSpPr txBox="1"/>
          <p:nvPr/>
        </p:nvSpPr>
        <p:spPr>
          <a:xfrm>
            <a:off x="0" y="162736"/>
            <a:ext cx="6731668" cy="12003286"/>
          </a:xfrm>
          <a:prstGeom prst="rect">
            <a:avLst/>
          </a:prstGeom>
          <a:noFill/>
        </p:spPr>
        <p:txBody>
          <a:bodyPr wrap="square">
            <a:spAutoFit/>
          </a:bodyPr>
          <a:lstStyle/>
          <a:p>
            <a:r>
              <a:rPr lang="it-IT" i="0" dirty="0">
                <a:solidFill>
                  <a:srgbClr val="0F062D"/>
                </a:solidFill>
                <a:effectLst/>
                <a:latin typeface="Aptos" panose="020B0004020202020204" pitchFamily="34" charset="0"/>
              </a:rPr>
              <a:t>Anti-pattern #4 - No consistent trace ID</a:t>
            </a:r>
          </a:p>
          <a:p>
            <a:endParaRPr lang="en-IN" dirty="0"/>
          </a:p>
          <a:p>
            <a:endParaRPr lang="en-IN" dirty="0"/>
          </a:p>
          <a:p>
            <a:endParaRPr lang="en-IN" dirty="0"/>
          </a:p>
          <a:p>
            <a:endParaRPr lang="en-IN" dirty="0"/>
          </a:p>
          <a:p>
            <a:endParaRPr lang="en-IN" dirty="0"/>
          </a:p>
          <a:p>
            <a:pPr algn="l"/>
            <a:r>
              <a:rPr lang="en-US" b="0" i="0" dirty="0">
                <a:solidFill>
                  <a:srgbClr val="0F062D"/>
                </a:solidFill>
                <a:effectLst/>
                <a:latin typeface="__Montserrat_dbc880"/>
              </a:rPr>
              <a:t>When an incident occurs or there is a performance bottleneck in a large complex distributed system, it's incredibly helpful to be able to </a:t>
            </a:r>
            <a:r>
              <a:rPr lang="en-US" b="1" i="0" dirty="0">
                <a:solidFill>
                  <a:srgbClr val="0F062D"/>
                </a:solidFill>
                <a:effectLst/>
                <a:latin typeface="__Montserrat_dbc880"/>
              </a:rPr>
              <a:t>track a single customer interaction right through the solution</a:t>
            </a:r>
            <a:r>
              <a:rPr lang="en-US" b="0" i="0" dirty="0">
                <a:solidFill>
                  <a:srgbClr val="0F062D"/>
                </a:solidFill>
                <a:effectLst/>
                <a:latin typeface="__Montserrat_dbc880"/>
              </a:rPr>
              <a:t>. </a:t>
            </a:r>
          </a:p>
          <a:p>
            <a:pPr algn="l"/>
            <a:endParaRPr lang="en-US" dirty="0">
              <a:solidFill>
                <a:srgbClr val="0F062D"/>
              </a:solidFill>
              <a:latin typeface="__Montserrat_dbc880"/>
            </a:endParaRPr>
          </a:p>
          <a:p>
            <a:pPr algn="l"/>
            <a:r>
              <a:rPr lang="en-US" b="0" i="0" dirty="0">
                <a:solidFill>
                  <a:srgbClr val="0F062D"/>
                </a:solidFill>
                <a:effectLst/>
                <a:latin typeface="__Montserrat_dbc880"/>
              </a:rPr>
              <a:t>As the solutions we work with continually increase in complexity, this is becoming more important than ever (and more challenging).</a:t>
            </a:r>
          </a:p>
          <a:p>
            <a:pPr algn="l"/>
            <a:r>
              <a:rPr lang="en-US" b="0" i="0" dirty="0">
                <a:solidFill>
                  <a:srgbClr val="0F062D"/>
                </a:solidFill>
                <a:effectLst/>
                <a:latin typeface="__Montserrat_dbc880"/>
              </a:rPr>
              <a:t>This is a fairly straightforward problem to solve. Just make sure the top level component is generating a </a:t>
            </a:r>
            <a:r>
              <a:rPr lang="en-US" b="1" i="0" dirty="0">
                <a:solidFill>
                  <a:srgbClr val="0F062D"/>
                </a:solidFill>
                <a:effectLst/>
                <a:latin typeface="__Montserrat_dbc880"/>
              </a:rPr>
              <a:t>unique token (trace or correlation ID) that is passed throughout the solution</a:t>
            </a:r>
            <a:r>
              <a:rPr lang="en-US" b="0" i="0" dirty="0">
                <a:solidFill>
                  <a:srgbClr val="0F062D"/>
                </a:solidFill>
                <a:effectLst/>
                <a:latin typeface="__Montserrat_dbc880"/>
              </a:rPr>
              <a:t>. This is usually passed as an HTTP header. Check out the </a:t>
            </a:r>
            <a:r>
              <a:rPr lang="en-US" b="0" i="0" u="sng" dirty="0">
                <a:solidFill>
                  <a:srgbClr val="0F062D"/>
                </a:solidFill>
                <a:effectLst/>
                <a:latin typeface="__Montserrat_dbc880"/>
                <a:hlinkClick r:id="rId2"/>
              </a:rPr>
              <a:t>B3 Propagation specification</a:t>
            </a:r>
            <a:r>
              <a:rPr lang="en-US" b="0" i="0" dirty="0">
                <a:solidFill>
                  <a:srgbClr val="0F062D"/>
                </a:solidFill>
                <a:effectLst/>
                <a:latin typeface="__Montserrat_dbc880"/>
              </a:rPr>
              <a:t> for an example.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br>
              <a:rPr lang="en-IN" dirty="0"/>
            </a:br>
            <a:br>
              <a:rPr lang="en-US" dirty="0"/>
            </a:br>
            <a:endParaRPr lang="en-US" b="1" dirty="0">
              <a:solidFill>
                <a:srgbClr val="0F062D"/>
              </a:solidFill>
              <a:latin typeface="__Montserrat_dbc880"/>
            </a:endParaRPr>
          </a:p>
          <a:p>
            <a:endParaRPr lang="en-US" b="1" i="0" dirty="0">
              <a:solidFill>
                <a:srgbClr val="0F062D"/>
              </a:solidFill>
              <a:effectLst/>
              <a:latin typeface="__Montserrat_dbc880"/>
            </a:endParaRPr>
          </a:p>
        </p:txBody>
      </p:sp>
      <p:pic>
        <p:nvPicPr>
          <p:cNvPr id="4098" name="Picture 2">
            <a:extLst>
              <a:ext uri="{FF2B5EF4-FFF2-40B4-BE49-F238E27FC236}">
                <a16:creationId xmlns:a16="http://schemas.microsoft.com/office/drawing/2014/main" id="{118D32E1-314F-F5D6-064E-CAD569567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2" y="509286"/>
            <a:ext cx="3692174" cy="113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85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A9F760-4547-3DC2-DDA8-58CC3248186B}"/>
              </a:ext>
            </a:extLst>
          </p:cNvPr>
          <p:cNvSpPr txBox="1"/>
          <p:nvPr/>
        </p:nvSpPr>
        <p:spPr>
          <a:xfrm>
            <a:off x="126332" y="139587"/>
            <a:ext cx="6731668" cy="8956298"/>
          </a:xfrm>
          <a:prstGeom prst="rect">
            <a:avLst/>
          </a:prstGeom>
          <a:noFill/>
        </p:spPr>
        <p:txBody>
          <a:bodyPr wrap="square">
            <a:spAutoFit/>
          </a:bodyPr>
          <a:lstStyle/>
          <a:p>
            <a:r>
              <a:rPr lang="en-US" i="0" dirty="0">
                <a:solidFill>
                  <a:srgbClr val="0F062D"/>
                </a:solidFill>
                <a:effectLst/>
                <a:latin typeface="Aptos" panose="020B0004020202020204" pitchFamily="34" charset="0"/>
              </a:rPr>
              <a:t>Anti-pattern #5 - The big dumb metric</a:t>
            </a: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r>
              <a:rPr lang="en-US" b="0" i="0" dirty="0">
                <a:solidFill>
                  <a:srgbClr val="0F062D"/>
                </a:solidFill>
                <a:effectLst/>
                <a:latin typeface="__Montserrat_dbc880"/>
              </a:rPr>
              <a:t>"big dumb metric" happens when we monitor infrastructure. I frequently see monitoring that only looks at one metric: total % CPU Usage. </a:t>
            </a:r>
            <a:r>
              <a:rPr lang="en-US" b="1" i="0" dirty="0">
                <a:solidFill>
                  <a:srgbClr val="0F062D"/>
                </a:solidFill>
                <a:effectLst/>
                <a:latin typeface="__Montserrat_dbc880"/>
              </a:rPr>
              <a:t>CPU is important, but it's not the only hardware resource. </a:t>
            </a:r>
            <a:r>
              <a:rPr lang="en-US" b="0" i="0" dirty="0">
                <a:solidFill>
                  <a:srgbClr val="0F062D"/>
                </a:solidFill>
                <a:effectLst/>
                <a:latin typeface="__Montserrat_dbc880"/>
              </a:rPr>
              <a:t>The other three that need to be considered are memory, disk, and network. And even within your CPU monitoring</a:t>
            </a:r>
            <a:r>
              <a:rPr lang="en-US" b="1" i="0" dirty="0">
                <a:solidFill>
                  <a:srgbClr val="0F062D"/>
                </a:solidFill>
                <a:effectLst/>
                <a:latin typeface="__Montserrat_dbc880"/>
              </a:rPr>
              <a:t>, you sometimes need to know which process is consuming CPU time</a:t>
            </a:r>
            <a:r>
              <a:rPr lang="en-US" b="0" i="0" dirty="0">
                <a:solidFill>
                  <a:srgbClr val="0F062D"/>
                </a:solidFill>
                <a:effectLst/>
                <a:latin typeface="__Montserrat_dbc880"/>
              </a:rPr>
              <a:t>, which CPU cores are active at a point in time, or whether CPU is being consumed by system or user processes. Blindly tracking just the one metric is going to bite you.</a:t>
            </a:r>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p:txBody>
      </p:sp>
      <p:pic>
        <p:nvPicPr>
          <p:cNvPr id="5122" name="Picture 2">
            <a:extLst>
              <a:ext uri="{FF2B5EF4-FFF2-40B4-BE49-F238E27FC236}">
                <a16:creationId xmlns:a16="http://schemas.microsoft.com/office/drawing/2014/main" id="{7F7A079B-4647-F360-B77D-2E50AB37D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112" y="716917"/>
            <a:ext cx="5020518" cy="1706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59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A9F760-4547-3DC2-DDA8-58CC3248186B}"/>
              </a:ext>
            </a:extLst>
          </p:cNvPr>
          <p:cNvSpPr txBox="1"/>
          <p:nvPr/>
        </p:nvSpPr>
        <p:spPr>
          <a:xfrm>
            <a:off x="126332" y="232184"/>
            <a:ext cx="6731668" cy="12557284"/>
          </a:xfrm>
          <a:prstGeom prst="rect">
            <a:avLst/>
          </a:prstGeom>
          <a:noFill/>
        </p:spPr>
        <p:txBody>
          <a:bodyPr wrap="square">
            <a:spAutoFit/>
          </a:bodyPr>
          <a:lstStyle/>
          <a:p>
            <a:pPr algn="l"/>
            <a:r>
              <a:rPr lang="en-IN" i="0" dirty="0">
                <a:solidFill>
                  <a:srgbClr val="0F062D"/>
                </a:solidFill>
                <a:effectLst/>
                <a:latin typeface="Aptos" panose="020B0004020202020204" pitchFamily="34" charset="0"/>
              </a:rPr>
              <a:t>Anti-pattern #6 - Bad sampling intervals</a:t>
            </a: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pPr algn="l"/>
            <a:r>
              <a:rPr lang="en-US" b="0" i="0" dirty="0">
                <a:solidFill>
                  <a:srgbClr val="0F062D"/>
                </a:solidFill>
                <a:effectLst/>
                <a:latin typeface="__Montserrat_dbc880"/>
              </a:rPr>
              <a:t>Let's use the example of % CPU usage. What if you decided to capture the average CPU usage on a server at five minute intervals? </a:t>
            </a:r>
            <a:r>
              <a:rPr lang="en-US" b="1" i="0" dirty="0">
                <a:solidFill>
                  <a:srgbClr val="0F062D"/>
                </a:solidFill>
                <a:effectLst/>
                <a:latin typeface="__Montserrat_dbc880"/>
              </a:rPr>
              <a:t>During that time there might be a one minute period where the CPU burned at 100% and the rest of the time it was 5%. Your monitoring would report an average CPU usage of 24% over that five minute window</a:t>
            </a:r>
            <a:r>
              <a:rPr lang="en-US" b="0" i="0" dirty="0">
                <a:solidFill>
                  <a:srgbClr val="0F062D"/>
                </a:solidFill>
                <a:effectLst/>
                <a:latin typeface="__Montserrat_dbc880"/>
              </a:rPr>
              <a:t>, which is true, but it doesn't reflect the fact that there was a period where customers were likely impacted. Seeing a CPU usage of 24% is also misleading because it makes it sound like there was fairly consistent utilization, whereas in reality it came in bursts.</a:t>
            </a:r>
          </a:p>
          <a:p>
            <a:pPr algn="l"/>
            <a:endParaRPr lang="en-US" b="0" i="0" dirty="0">
              <a:solidFill>
                <a:srgbClr val="0F062D"/>
              </a:solidFill>
              <a:effectLst/>
              <a:latin typeface="__Montserrat_dbc880"/>
            </a:endParaRPr>
          </a:p>
          <a:p>
            <a:pPr algn="l"/>
            <a:r>
              <a:rPr lang="en-US" b="0" i="0" dirty="0">
                <a:solidFill>
                  <a:srgbClr val="0F062D"/>
                </a:solidFill>
                <a:effectLst/>
                <a:latin typeface="__Montserrat_dbc880"/>
              </a:rPr>
              <a:t>On the other end of the spectrum, what if you were capturing and reporting CPU usage </a:t>
            </a:r>
            <a:r>
              <a:rPr lang="en-US" b="0" i="1" dirty="0">
                <a:solidFill>
                  <a:srgbClr val="0F062D"/>
                </a:solidFill>
                <a:effectLst/>
                <a:latin typeface="__Montserrat_dbc880"/>
              </a:rPr>
              <a:t>every second</a:t>
            </a:r>
            <a:r>
              <a:rPr lang="en-US" b="0" i="0" dirty="0">
                <a:solidFill>
                  <a:srgbClr val="0F062D"/>
                </a:solidFill>
                <a:effectLst/>
                <a:latin typeface="__Montserrat_dbc880"/>
              </a:rPr>
              <a:t>? Statistically, there are going to be one second periods where the CPU usage hits 100% but, depending on your context, this probably won't impact customers in any meaningful way. With CPU usage, it's about prolonged periods of high usage that lead to queuing. I worked with a team once that was fixated on "maximum CPU usage" as their key metric of utilization, which resulted in them </a:t>
            </a:r>
            <a:r>
              <a:rPr lang="en-US" b="0" i="1" dirty="0">
                <a:solidFill>
                  <a:srgbClr val="0F062D"/>
                </a:solidFill>
                <a:effectLst/>
                <a:latin typeface="__Montserrat_dbc880"/>
              </a:rPr>
              <a:t>massively </a:t>
            </a:r>
            <a:r>
              <a:rPr lang="en-US" b="0" i="0" dirty="0">
                <a:solidFill>
                  <a:srgbClr val="0F062D"/>
                </a:solidFill>
                <a:effectLst/>
                <a:latin typeface="__Montserrat_dbc880"/>
              </a:rPr>
              <a:t>over-provisioning their infrastructure.</a:t>
            </a: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p:txBody>
      </p:sp>
      <p:pic>
        <p:nvPicPr>
          <p:cNvPr id="6146" name="Picture 2">
            <a:extLst>
              <a:ext uri="{FF2B5EF4-FFF2-40B4-BE49-F238E27FC236}">
                <a16:creationId xmlns:a16="http://schemas.microsoft.com/office/drawing/2014/main" id="{90E23C72-C913-CF73-3EE9-7D7DB777B4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32" y="742455"/>
            <a:ext cx="4288420" cy="1750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9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A9F760-4547-3DC2-DDA8-58CC3248186B}"/>
              </a:ext>
            </a:extLst>
          </p:cNvPr>
          <p:cNvSpPr txBox="1"/>
          <p:nvPr/>
        </p:nvSpPr>
        <p:spPr>
          <a:xfrm>
            <a:off x="63166" y="232184"/>
            <a:ext cx="6731668" cy="12588061"/>
          </a:xfrm>
          <a:prstGeom prst="rect">
            <a:avLst/>
          </a:prstGeom>
          <a:noFill/>
        </p:spPr>
        <p:txBody>
          <a:bodyPr wrap="square">
            <a:spAutoFit/>
          </a:bodyPr>
          <a:lstStyle/>
          <a:p>
            <a:pPr algn="l"/>
            <a:r>
              <a:rPr lang="en-IN" i="0" dirty="0">
                <a:solidFill>
                  <a:srgbClr val="0F062D"/>
                </a:solidFill>
                <a:effectLst/>
                <a:latin typeface="Aptos" panose="020B0004020202020204" pitchFamily="34" charset="0"/>
              </a:rPr>
              <a:t>Anti-pattern #7 - Misunderstanding metrics</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sz="1400" b="0" i="0" dirty="0">
                <a:solidFill>
                  <a:srgbClr val="0F062D"/>
                </a:solidFill>
                <a:effectLst/>
                <a:latin typeface="__Montserrat_dbc880"/>
              </a:rPr>
              <a:t>It's important not to take a metric at face value without being clear what exactly it does and does not tell you.</a:t>
            </a:r>
          </a:p>
          <a:p>
            <a:pPr algn="l"/>
            <a:r>
              <a:rPr lang="en-US" sz="1400" b="0" i="0" dirty="0">
                <a:solidFill>
                  <a:srgbClr val="0F062D"/>
                </a:solidFill>
                <a:effectLst/>
                <a:latin typeface="__Montserrat_dbc880"/>
              </a:rPr>
              <a:t>One example I see all the time is tracking "available memory" on a server and claiming that "there is a memory leak" when said available memory decreases over time. Available memory is the truly "free" memory that is not allocated to any process yet. Just because "free" memory has run out does not mean that there is no available memory for processes on the server.</a:t>
            </a:r>
          </a:p>
          <a:p>
            <a:pPr algn="l"/>
            <a:r>
              <a:rPr lang="en-US" sz="1400" b="0" i="0" dirty="0">
                <a:solidFill>
                  <a:srgbClr val="0F062D"/>
                </a:solidFill>
                <a:effectLst/>
                <a:latin typeface="__Montserrat_dbc880"/>
              </a:rPr>
              <a:t>Processes can have memory allocated to them but that memory is actually still available for other processes or the operating system to use if required. Just because available memory is low does not necessarily mean that there is a memory problem.</a:t>
            </a:r>
          </a:p>
          <a:p>
            <a:pPr algn="l"/>
            <a:r>
              <a:rPr lang="en-US" sz="1400" b="0" i="0" dirty="0">
                <a:solidFill>
                  <a:srgbClr val="0F062D"/>
                </a:solidFill>
                <a:effectLst/>
                <a:latin typeface="__Montserrat_dbc880"/>
              </a:rPr>
              <a:t>Applications are often designed to take as much memory as possible for efficiency; it's normal behavior. Especially database management systems. If you really want to track memory, do it at the platform or application level. For example, tracking heap memory usage in a JVM.</a:t>
            </a:r>
          </a:p>
          <a:p>
            <a:pPr algn="l"/>
            <a:r>
              <a:rPr lang="en-US" sz="1400" b="0" i="0" dirty="0">
                <a:solidFill>
                  <a:srgbClr val="0F062D"/>
                </a:solidFill>
                <a:effectLst/>
                <a:latin typeface="__Montserrat_dbc880"/>
              </a:rPr>
              <a:t>Another example is when we track container CPU usage. In the context of a container, what is % CPU usage? What does it mean? In his 2020 </a:t>
            </a:r>
            <a:r>
              <a:rPr lang="en-US" sz="1400" b="0" i="0" dirty="0" err="1">
                <a:solidFill>
                  <a:srgbClr val="0F062D"/>
                </a:solidFill>
                <a:effectLst/>
                <a:latin typeface="__Montserrat_dbc880"/>
              </a:rPr>
              <a:t>Neotys</a:t>
            </a:r>
            <a:r>
              <a:rPr lang="en-US" sz="1400" b="0" i="0" dirty="0">
                <a:solidFill>
                  <a:srgbClr val="0F062D"/>
                </a:solidFill>
                <a:effectLst/>
                <a:latin typeface="__Montserrat_dbc880"/>
              </a:rPr>
              <a:t> PAC talk "Seeing is knowing, measuring CPU throttling in containerized environments" </a:t>
            </a:r>
            <a:r>
              <a:rPr lang="en-US" sz="1400" b="0" i="0" dirty="0" err="1">
                <a:solidFill>
                  <a:srgbClr val="0F062D"/>
                </a:solidFill>
                <a:effectLst/>
                <a:latin typeface="__Montserrat_dbc880"/>
              </a:rPr>
              <a:t>Edoardo</a:t>
            </a:r>
            <a:r>
              <a:rPr lang="en-US" sz="1400" b="0" i="0" dirty="0">
                <a:solidFill>
                  <a:srgbClr val="0F062D"/>
                </a:solidFill>
                <a:effectLst/>
                <a:latin typeface="__Montserrat_dbc880"/>
              </a:rPr>
              <a:t> </a:t>
            </a:r>
            <a:r>
              <a:rPr lang="en-US" sz="1400" b="0" i="0" dirty="0" err="1">
                <a:solidFill>
                  <a:srgbClr val="0F062D"/>
                </a:solidFill>
                <a:effectLst/>
                <a:latin typeface="__Montserrat_dbc880"/>
              </a:rPr>
              <a:t>Varani</a:t>
            </a:r>
            <a:r>
              <a:rPr lang="en-US" sz="1400" b="0" i="0" dirty="0">
                <a:solidFill>
                  <a:srgbClr val="0F062D"/>
                </a:solidFill>
                <a:effectLst/>
                <a:latin typeface="__Montserrat_dbc880"/>
              </a:rPr>
              <a:t> demonstrated (with proof) that % CPU usage was not a good indicator of how utilized a container is. He was able to produce situations where container CPU usage was 100% but the application performance was not degraded, or % CPU usage was 50% but the application was queuing for processor time. When you are monitoring containers, look at % Throttled Time as a more accurate measure of how utilized a container is.</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br>
              <a:rPr lang="en-US" dirty="0"/>
            </a:br>
            <a:endParaRPr lang="en-US" b="1" dirty="0">
              <a:solidFill>
                <a:srgbClr val="0F062D"/>
              </a:solidFill>
              <a:latin typeface="__Montserrat_dbc880"/>
            </a:endParaRPr>
          </a:p>
          <a:p>
            <a:endParaRPr lang="en-US" b="1" i="0" dirty="0">
              <a:solidFill>
                <a:srgbClr val="0F062D"/>
              </a:solidFill>
              <a:effectLst/>
              <a:latin typeface="__Montserrat_dbc880"/>
            </a:endParaRPr>
          </a:p>
        </p:txBody>
      </p:sp>
      <p:pic>
        <p:nvPicPr>
          <p:cNvPr id="7170" name="Picture 2">
            <a:extLst>
              <a:ext uri="{FF2B5EF4-FFF2-40B4-BE49-F238E27FC236}">
                <a16:creationId xmlns:a16="http://schemas.microsoft.com/office/drawing/2014/main" id="{4725279A-6876-5188-24B5-0EBDB5CCEC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18" y="729204"/>
            <a:ext cx="5184720" cy="1775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17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4A9F760-4547-3DC2-DDA8-58CC3248186B}"/>
              </a:ext>
            </a:extLst>
          </p:cNvPr>
          <p:cNvSpPr txBox="1"/>
          <p:nvPr/>
        </p:nvSpPr>
        <p:spPr>
          <a:xfrm>
            <a:off x="126332" y="139586"/>
            <a:ext cx="6731668" cy="13049726"/>
          </a:xfrm>
          <a:prstGeom prst="rect">
            <a:avLst/>
          </a:prstGeom>
          <a:noFill/>
        </p:spPr>
        <p:txBody>
          <a:bodyPr wrap="square">
            <a:spAutoFit/>
          </a:bodyPr>
          <a:lstStyle/>
          <a:p>
            <a:pPr algn="l"/>
            <a:r>
              <a:rPr lang="en-IN" i="0" dirty="0">
                <a:solidFill>
                  <a:srgbClr val="0F062D"/>
                </a:solidFill>
                <a:effectLst/>
                <a:latin typeface="Aptos" panose="020B0004020202020204" pitchFamily="34" charset="0"/>
              </a:rPr>
              <a:t>Anti-pattern #8 - Lazy synthetic transactions</a:t>
            </a: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pPr algn="l"/>
            <a:r>
              <a:rPr lang="en-US" sz="1600" b="0" i="0" dirty="0">
                <a:solidFill>
                  <a:srgbClr val="0F062D"/>
                </a:solidFill>
                <a:effectLst/>
                <a:latin typeface="__Montserrat_dbc880"/>
              </a:rPr>
              <a:t>Let's be honest... synthetic transactions are just a fancy term for an automated test that runs on a regular basis in production. It helps you keep track of the health of your services even when there is no customer activity at all, and it checks service health in a consistent way.</a:t>
            </a:r>
          </a:p>
          <a:p>
            <a:pPr algn="l"/>
            <a:r>
              <a:rPr lang="en-US" sz="1600" b="0" i="0" dirty="0">
                <a:solidFill>
                  <a:srgbClr val="0F062D"/>
                </a:solidFill>
                <a:effectLst/>
                <a:latin typeface="__Montserrat_dbc880"/>
              </a:rPr>
              <a:t>Most customer facing web applications contain a flow of steps that culminate in some customer outcome. There is usually some kind of session information being carried throughout the flow. For example, for an online store a customer might:</a:t>
            </a:r>
          </a:p>
          <a:p>
            <a:pPr algn="l">
              <a:buFont typeface="+mj-lt"/>
              <a:buAutoNum type="arabicPeriod"/>
            </a:pPr>
            <a:r>
              <a:rPr lang="en-US" sz="1600" b="0" i="0" dirty="0">
                <a:solidFill>
                  <a:srgbClr val="0F062D"/>
                </a:solidFill>
                <a:effectLst/>
                <a:latin typeface="__Montserrat_dbc880"/>
              </a:rPr>
              <a:t>Visit a landing page</a:t>
            </a:r>
          </a:p>
          <a:p>
            <a:pPr algn="l">
              <a:buFont typeface="+mj-lt"/>
              <a:buAutoNum type="arabicPeriod"/>
            </a:pPr>
            <a:r>
              <a:rPr lang="en-US" sz="1600" b="0" i="0" dirty="0">
                <a:solidFill>
                  <a:srgbClr val="0F062D"/>
                </a:solidFill>
                <a:effectLst/>
                <a:latin typeface="__Montserrat_dbc880"/>
              </a:rPr>
              <a:t>Search for a product</a:t>
            </a:r>
          </a:p>
          <a:p>
            <a:pPr algn="l">
              <a:buFont typeface="+mj-lt"/>
              <a:buAutoNum type="arabicPeriod"/>
            </a:pPr>
            <a:r>
              <a:rPr lang="en-US" sz="1600" b="0" i="0" dirty="0">
                <a:solidFill>
                  <a:srgbClr val="0F062D"/>
                </a:solidFill>
                <a:effectLst/>
                <a:latin typeface="__Montserrat_dbc880"/>
              </a:rPr>
              <a:t>View a product</a:t>
            </a:r>
          </a:p>
          <a:p>
            <a:pPr algn="l">
              <a:buFont typeface="+mj-lt"/>
              <a:buAutoNum type="arabicPeriod"/>
            </a:pPr>
            <a:r>
              <a:rPr lang="en-US" sz="1600" b="0" i="0" dirty="0">
                <a:solidFill>
                  <a:srgbClr val="0F062D"/>
                </a:solidFill>
                <a:effectLst/>
                <a:latin typeface="__Montserrat_dbc880"/>
              </a:rPr>
              <a:t>Add the product to their cart</a:t>
            </a:r>
          </a:p>
          <a:p>
            <a:pPr algn="l">
              <a:buFont typeface="+mj-lt"/>
              <a:buAutoNum type="arabicPeriod"/>
            </a:pPr>
            <a:r>
              <a:rPr lang="en-US" sz="1600" b="0" i="0" dirty="0">
                <a:solidFill>
                  <a:srgbClr val="0F062D"/>
                </a:solidFill>
                <a:effectLst/>
                <a:latin typeface="__Montserrat_dbc880"/>
              </a:rPr>
              <a:t>Purchase the product</a:t>
            </a:r>
          </a:p>
          <a:p>
            <a:pPr algn="l"/>
            <a:r>
              <a:rPr lang="en-US" sz="1600" b="0" i="0" dirty="0">
                <a:solidFill>
                  <a:srgbClr val="0F062D"/>
                </a:solidFill>
                <a:effectLst/>
                <a:latin typeface="__Montserrat_dbc880"/>
              </a:rPr>
              <a:t>A lazy synthetic transaction would hit the landing page...and then stop. This is really easy to implement, but it hasn't proved whether the customer outcome (to buy a product) can be achieved or not. Unless we can prove that, we're not doing our job.</a:t>
            </a:r>
          </a:p>
          <a:p>
            <a:pPr algn="l"/>
            <a:r>
              <a:rPr lang="en-US" sz="1600" b="0" i="0" dirty="0">
                <a:solidFill>
                  <a:srgbClr val="0F062D"/>
                </a:solidFill>
                <a:effectLst/>
                <a:latin typeface="__Montserrat_dbc880"/>
              </a:rPr>
              <a:t>An effective synthetic transaction would need to prove that all the individual services required in a product purchase are working as intended. In my experience, I've seen this implemented as an automated script that steps through the product purchase process.</a:t>
            </a:r>
          </a:p>
          <a:p>
            <a:pPr algn="l"/>
            <a:r>
              <a:rPr lang="en-US" sz="1600" b="0" i="0" dirty="0">
                <a:solidFill>
                  <a:srgbClr val="0F062D"/>
                </a:solidFill>
                <a:effectLst/>
                <a:latin typeface="__Montserrat_dbc880"/>
              </a:rPr>
              <a:t>This is, of course, much more work. There is data to manage and non-trivial test assets to build and maintain. I understand the reluctance to go to the effort but, on the other hand, a synthetic transaction that doesn't give us confidence about the customer experience isn't serving its purpose.</a:t>
            </a:r>
          </a:p>
          <a:p>
            <a:pPr algn="l"/>
            <a:r>
              <a:rPr lang="en-US" sz="1600" b="0" i="0" dirty="0">
                <a:solidFill>
                  <a:srgbClr val="0F062D"/>
                </a:solidFill>
                <a:effectLst/>
                <a:latin typeface="__Montserrat_dbc880"/>
              </a:rPr>
              <a:t>There are plenty of creative ways to make this more manageable. Maybe re-using automated test assets that have already been built. Maybe creating special test endpoints to run in production to make checking all the services easier.</a:t>
            </a: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a:p>
            <a:endParaRPr lang="en-US" b="1" i="0" dirty="0">
              <a:solidFill>
                <a:srgbClr val="0F062D"/>
              </a:solidFill>
              <a:effectLst/>
              <a:latin typeface="__Montserrat_dbc880"/>
            </a:endParaRPr>
          </a:p>
          <a:p>
            <a:endParaRPr lang="en-US" b="1" dirty="0">
              <a:solidFill>
                <a:srgbClr val="0F062D"/>
              </a:solidFill>
              <a:latin typeface="__Montserrat_dbc880"/>
            </a:endParaRPr>
          </a:p>
          <a:p>
            <a:endParaRPr lang="en-US" b="1" i="0" dirty="0">
              <a:solidFill>
                <a:srgbClr val="0F062D"/>
              </a:solidFill>
              <a:effectLst/>
              <a:latin typeface="__Montserrat_dbc880"/>
            </a:endParaRPr>
          </a:p>
        </p:txBody>
      </p:sp>
      <p:pic>
        <p:nvPicPr>
          <p:cNvPr id="8196" name="Picture 4">
            <a:extLst>
              <a:ext uri="{FF2B5EF4-FFF2-40B4-BE49-F238E27FC236}">
                <a16:creationId xmlns:a16="http://schemas.microsoft.com/office/drawing/2014/main" id="{01502C09-C624-3A71-9AC7-A3A4E8B2D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50" y="567159"/>
            <a:ext cx="3784778" cy="135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343644"/>
      </p:ext>
    </p:extLst>
  </p:cSld>
  <p:clrMapOvr>
    <a:masterClrMapping/>
  </p:clrMapOvr>
</p:sld>
</file>

<file path=ppt/theme/theme1.xml><?xml version="1.0" encoding="utf-8"?>
<a:theme xmlns:a="http://schemas.openxmlformats.org/drawingml/2006/main" name="Office Theme">
  <a:themeElements>
    <a:clrScheme name="Custom 224">
      <a:dk1>
        <a:sysClr val="windowText" lastClr="000000"/>
      </a:dk1>
      <a:lt1>
        <a:sysClr val="window" lastClr="FFFFFF"/>
      </a:lt1>
      <a:dk2>
        <a:srgbClr val="3F3F3F"/>
      </a:dk2>
      <a:lt2>
        <a:srgbClr val="E7E6E6"/>
      </a:lt2>
      <a:accent1>
        <a:srgbClr val="7030A0"/>
      </a:accent1>
      <a:accent2>
        <a:srgbClr val="00007F"/>
      </a:accent2>
      <a:accent3>
        <a:srgbClr val="FFC000"/>
      </a:accent3>
      <a:accent4>
        <a:srgbClr val="92D050"/>
      </a:accent4>
      <a:accent5>
        <a:srgbClr val="6AC0D4"/>
      </a:accent5>
      <a:accent6>
        <a:srgbClr val="00B050"/>
      </a:accent6>
      <a:hlink>
        <a:srgbClr val="7030A0"/>
      </a:hlink>
      <a:folHlink>
        <a:srgbClr val="7030A0"/>
      </a:folHlink>
    </a:clrScheme>
    <a:fontScheme name="Custom 231">
      <a:majorFont>
        <a:latin typeface="Franklin Gothic Heavy"/>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agazine Covers_03_Variation 2 - SB - v2" id="{00C065ED-CA68-41B7-AADC-3B5EC953CBDF}" vid="{4AEEB591-3D6A-41AE-8578-BC1314C837F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617006-AA85-4A8E-98BB-7E8148074A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162979-8400-4FF6-9A0F-47D079EEC66D}">
  <ds:schemaRefs>
    <ds:schemaRef ds:uri="http://schemas.microsoft.com/office/2006/metadata/properties"/>
    <ds:schemaRef ds:uri="http://schemas.microsoft.com/office/infopath/2007/PartnerControls"/>
    <ds:schemaRef ds:uri="ef88797d-310b-4d46-ad9c-0c23fa0c8d45"/>
  </ds:schemaRefs>
</ds:datastoreItem>
</file>

<file path=customXml/itemProps3.xml><?xml version="1.0" encoding="utf-8"?>
<ds:datastoreItem xmlns:ds="http://schemas.openxmlformats.org/officeDocument/2006/customXml" ds:itemID="{4293861E-0A92-480D-8C3E-05EA800DE4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{73E38582-C38B-49BC-AF68-F69FB0E82EBC}tf33480975_win32</Template>
  <TotalTime>5044</TotalTime>
  <Words>2666</Words>
  <Application>Microsoft Office PowerPoint</Application>
  <PresentationFormat>Letter Paper (8.5x11 in)</PresentationFormat>
  <Paragraphs>329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__Montserrat_dbc880</vt:lpstr>
      <vt:lpstr>Aptos</vt:lpstr>
      <vt:lpstr>Arial</vt:lpstr>
      <vt:lpstr>Franklin Gothic Heavy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Balakrishnan</dc:creator>
  <cp:lastModifiedBy>Pradeep Balakrishnan</cp:lastModifiedBy>
  <cp:revision>490</cp:revision>
  <dcterms:created xsi:type="dcterms:W3CDTF">2021-09-17T17:18:55Z</dcterms:created>
  <dcterms:modified xsi:type="dcterms:W3CDTF">2024-10-06T07:39:04Z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