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99" r:id="rId4"/>
    <p:sldId id="301" r:id="rId5"/>
    <p:sldId id="302" r:id="rId6"/>
    <p:sldId id="303" r:id="rId7"/>
    <p:sldId id="298" r:id="rId8"/>
    <p:sldId id="29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7" autoAdjust="0"/>
    <p:restoredTop sz="96357" autoAdjust="0"/>
  </p:normalViewPr>
  <p:slideViewPr>
    <p:cSldViewPr>
      <p:cViewPr varScale="1">
        <p:scale>
          <a:sx n="89" d="100"/>
          <a:sy n="89" d="100"/>
        </p:scale>
        <p:origin x="90" y="30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9AB-1D43-462E-BC3D-EC578603248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7936-57E2-4B80-87E9-50228306C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2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输入没有标签的新数据后，将新数据的每个特征与样本集中数据对应的特征进行比较，然后算法提取样本集中特征最相似数据（最近邻）的分类标签。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0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4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89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计算思维导论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使用 </a:t>
            </a:r>
            <a:r>
              <a:rPr lang="en-US" altLang="zh-CN" b="1" dirty="0">
                <a:solidFill>
                  <a:schemeClr val="tx2"/>
                </a:solidFill>
              </a:rPr>
              <a:t>K </a:t>
            </a:r>
            <a:r>
              <a:rPr lang="zh-CN" altLang="en-US" b="1" dirty="0">
                <a:solidFill>
                  <a:schemeClr val="tx2"/>
                </a:solidFill>
              </a:rPr>
              <a:t>近邻算法识别手写数字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实验报告要求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作业提交说明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18672F7-6F7F-47E5-B3AD-ECB5573AC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499648"/>
              </p:ext>
            </p:extLst>
          </p:nvPr>
        </p:nvGraphicFramePr>
        <p:xfrm>
          <a:off x="1840810" y="1253175"/>
          <a:ext cx="619269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9">
                  <a:extLst>
                    <a:ext uri="{9D8B030D-6E8A-4147-A177-3AD203B41FA5}">
                      <a16:colId xmlns:a16="http://schemas.microsoft.com/office/drawing/2014/main" val="4151502351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2701035451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744404053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1870944277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661695756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05512379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特征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特征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特征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特征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89762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9496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16758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048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338895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99770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6050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1886A970-2A76-4E51-B83D-85703457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95EEDD-3104-488A-99D9-8E63C4861A43}"/>
              </a:ext>
            </a:extLst>
          </p:cNvPr>
          <p:cNvSpPr txBox="1"/>
          <p:nvPr/>
        </p:nvSpPr>
        <p:spPr>
          <a:xfrm>
            <a:off x="107504" y="225678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训练集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1292347A-B22A-476B-A5E3-8DFDBA01B8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70810"/>
              </p:ext>
            </p:extLst>
          </p:nvPr>
        </p:nvGraphicFramePr>
        <p:xfrm>
          <a:off x="1860704" y="5165303"/>
          <a:ext cx="61926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9">
                  <a:extLst>
                    <a:ext uri="{9D8B030D-6E8A-4147-A177-3AD203B41FA5}">
                      <a16:colId xmlns:a16="http://schemas.microsoft.com/office/drawing/2014/main" val="4151502351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2701035451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744404053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1870944277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661695756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05512379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特征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特征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特征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特征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89762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9496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16758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04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8E834B-9236-4179-91B1-AF89714051BF}"/>
              </a:ext>
            </a:extLst>
          </p:cNvPr>
          <p:cNvSpPr txBox="1"/>
          <p:nvPr/>
        </p:nvSpPr>
        <p:spPr>
          <a:xfrm>
            <a:off x="107504" y="516530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测试集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696184-8BAF-41F5-A797-0457CC40857B}"/>
              </a:ext>
            </a:extLst>
          </p:cNvPr>
          <p:cNvCxnSpPr>
            <a:cxnSpLocks/>
          </p:cNvCxnSpPr>
          <p:nvPr/>
        </p:nvCxnSpPr>
        <p:spPr>
          <a:xfrm>
            <a:off x="4935402" y="4606289"/>
            <a:ext cx="0" cy="57653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9BE592-44C8-430E-BE89-7D22905D9682}"/>
              </a:ext>
            </a:extLst>
          </p:cNvPr>
          <p:cNvSpPr txBox="1"/>
          <p:nvPr/>
        </p:nvSpPr>
        <p:spPr>
          <a:xfrm>
            <a:off x="4607042" y="409623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F(</a:t>
            </a:r>
            <a:r>
              <a:rPr lang="en-US" altLang="zh-CN" sz="2400" b="1" dirty="0"/>
              <a:t>x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2C4510-47C4-4AA0-A3B2-6D23F8B23088}"/>
              </a:ext>
            </a:extLst>
          </p:cNvPr>
          <p:cNvSpPr/>
          <p:nvPr/>
        </p:nvSpPr>
        <p:spPr>
          <a:xfrm>
            <a:off x="8143531" y="5374623"/>
            <a:ext cx="940311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C82A58-EEF0-4AE9-BC17-5DAC8CD0CC4D}"/>
              </a:ext>
            </a:extLst>
          </p:cNvPr>
          <p:cNvSpPr txBox="1"/>
          <p:nvPr/>
        </p:nvSpPr>
        <p:spPr>
          <a:xfrm>
            <a:off x="8194701" y="537462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F(</a:t>
            </a:r>
            <a:r>
              <a:rPr lang="en-US" altLang="zh-CN" sz="2400" b="1" dirty="0"/>
              <a:t>x</a:t>
            </a:r>
            <a:r>
              <a:rPr lang="en-US" altLang="zh-CN" sz="2400" dirty="0"/>
              <a:t>)=?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0BB06D-7EAA-4854-8BC9-1A1661405F49}"/>
              </a:ext>
            </a:extLst>
          </p:cNvPr>
          <p:cNvSpPr txBox="1"/>
          <p:nvPr/>
        </p:nvSpPr>
        <p:spPr>
          <a:xfrm>
            <a:off x="1220309" y="155617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样本</a:t>
            </a:r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1458C4-EAA1-403F-ADB3-AFC21DC75B7C}"/>
              </a:ext>
            </a:extLst>
          </p:cNvPr>
          <p:cNvSpPr txBox="1"/>
          <p:nvPr/>
        </p:nvSpPr>
        <p:spPr>
          <a:xfrm>
            <a:off x="1196663" y="197978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样本</a:t>
            </a:r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A02642-15D9-4A8B-8AE7-F645C9BD5821}"/>
              </a:ext>
            </a:extLst>
          </p:cNvPr>
          <p:cNvSpPr txBox="1"/>
          <p:nvPr/>
        </p:nvSpPr>
        <p:spPr>
          <a:xfrm>
            <a:off x="1196663" y="234911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样本</a:t>
            </a:r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028D9F-3EA6-4FB5-8512-2F24D7C24A64}"/>
              </a:ext>
            </a:extLst>
          </p:cNvPr>
          <p:cNvSpPr txBox="1"/>
          <p:nvPr/>
        </p:nvSpPr>
        <p:spPr>
          <a:xfrm>
            <a:off x="1286277" y="2763823"/>
            <a:ext cx="553998" cy="513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1223B8-6418-4A8E-9DE3-8523AEE0F058}"/>
              </a:ext>
            </a:extLst>
          </p:cNvPr>
          <p:cNvSpPr/>
          <p:nvPr/>
        </p:nvSpPr>
        <p:spPr>
          <a:xfrm>
            <a:off x="1286276" y="1575175"/>
            <a:ext cx="6016913" cy="301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F882FF-8D12-41E8-A27A-51596822FD5B}"/>
              </a:ext>
            </a:extLst>
          </p:cNvPr>
          <p:cNvSpPr/>
          <p:nvPr/>
        </p:nvSpPr>
        <p:spPr>
          <a:xfrm>
            <a:off x="4589520" y="4105327"/>
            <a:ext cx="694197" cy="461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6BDCF9-58EA-46AE-A3FB-A9B8D6B5AAC1}"/>
              </a:ext>
            </a:extLst>
          </p:cNvPr>
          <p:cNvCxnSpPr>
            <a:cxnSpLocks/>
          </p:cNvCxnSpPr>
          <p:nvPr/>
        </p:nvCxnSpPr>
        <p:spPr>
          <a:xfrm>
            <a:off x="1840275" y="3722055"/>
            <a:ext cx="2714203" cy="383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38DE19-0862-462B-BF74-8BDB0DB7C999}"/>
              </a:ext>
            </a:extLst>
          </p:cNvPr>
          <p:cNvCxnSpPr/>
          <p:nvPr/>
        </p:nvCxnSpPr>
        <p:spPr>
          <a:xfrm flipH="1">
            <a:off x="5301239" y="3717507"/>
            <a:ext cx="2731726" cy="387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F94DF02-2EB8-473C-8504-5E8458A0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K </a:t>
            </a:r>
            <a:r>
              <a:rPr lang="zh-CN" altLang="en-US" b="1" dirty="0">
                <a:solidFill>
                  <a:schemeClr val="tx2"/>
                </a:solidFill>
              </a:rPr>
              <a:t>近邻算法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F3E87ED-AEA0-4BCE-99BF-7C6176609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38323"/>
              </p:ext>
            </p:extLst>
          </p:nvPr>
        </p:nvGraphicFramePr>
        <p:xfrm>
          <a:off x="1840810" y="1253175"/>
          <a:ext cx="619269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9">
                  <a:extLst>
                    <a:ext uri="{9D8B030D-6E8A-4147-A177-3AD203B41FA5}">
                      <a16:colId xmlns:a16="http://schemas.microsoft.com/office/drawing/2014/main" val="4151502351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2701035451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744404053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1870944277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661695756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105512379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维度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维度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维度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维度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89762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9496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16758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048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338895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99770"/>
                  </a:ext>
                </a:extLst>
              </a:tr>
              <a:tr h="34137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605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5FF50A5-3FD7-481D-9FE4-1F948E4DB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24577"/>
              </p:ext>
            </p:extLst>
          </p:nvPr>
        </p:nvGraphicFramePr>
        <p:xfrm>
          <a:off x="1814589" y="4797152"/>
          <a:ext cx="55734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9">
                  <a:extLst>
                    <a:ext uri="{9D8B030D-6E8A-4147-A177-3AD203B41FA5}">
                      <a16:colId xmlns:a16="http://schemas.microsoft.com/office/drawing/2014/main" val="1078887173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47111929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3776104937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2991265329"/>
                    </a:ext>
                  </a:extLst>
                </a:gridCol>
                <a:gridCol w="619269">
                  <a:extLst>
                    <a:ext uri="{9D8B030D-6E8A-4147-A177-3AD203B41FA5}">
                      <a16:colId xmlns:a16="http://schemas.microsoft.com/office/drawing/2014/main" val="488041306"/>
                    </a:ext>
                  </a:extLst>
                </a:gridCol>
              </a:tblGrid>
              <a:tr h="34137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4654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46C2F65-8472-4D19-944D-F9CB782C5A0D}"/>
              </a:ext>
            </a:extLst>
          </p:cNvPr>
          <p:cNvSpPr txBox="1"/>
          <p:nvPr/>
        </p:nvSpPr>
        <p:spPr>
          <a:xfrm>
            <a:off x="952565" y="474919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样本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BFDD86-49DA-405F-990B-6D3E3471AD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23951" y="5296980"/>
            <a:ext cx="4095750" cy="657225"/>
          </a:xfrm>
          <a:prstGeom prst="rect">
            <a:avLst/>
          </a:prstGeom>
        </p:spPr>
      </p:pic>
      <p:sp>
        <p:nvSpPr>
          <p:cNvPr id="9" name="弧形 8">
            <a:extLst>
              <a:ext uri="{FF2B5EF4-FFF2-40B4-BE49-F238E27FC236}">
                <a16:creationId xmlns:a16="http://schemas.microsoft.com/office/drawing/2014/main" id="{15723286-9D81-4311-9C6E-2BCB8C57A914}"/>
              </a:ext>
            </a:extLst>
          </p:cNvPr>
          <p:cNvSpPr/>
          <p:nvPr/>
        </p:nvSpPr>
        <p:spPr>
          <a:xfrm rot="12466446">
            <a:off x="1365795" y="3289555"/>
            <a:ext cx="1658518" cy="1628705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24C936A1-6F94-4162-A923-8D11FB9AE2D8}"/>
              </a:ext>
            </a:extLst>
          </p:cNvPr>
          <p:cNvSpPr/>
          <p:nvPr/>
        </p:nvSpPr>
        <p:spPr>
          <a:xfrm rot="12466446">
            <a:off x="1739802" y="2328336"/>
            <a:ext cx="1836133" cy="2783112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44BDED-3938-4A6D-8F3C-66CDA424B1F9}"/>
              </a:ext>
            </a:extLst>
          </p:cNvPr>
          <p:cNvSpPr txBox="1"/>
          <p:nvPr/>
        </p:nvSpPr>
        <p:spPr>
          <a:xfrm>
            <a:off x="1755990" y="418134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C689DE-3520-41EF-9D31-E75A48093316}"/>
              </a:ext>
            </a:extLst>
          </p:cNvPr>
          <p:cNvSpPr/>
          <p:nvPr/>
        </p:nvSpPr>
        <p:spPr>
          <a:xfrm>
            <a:off x="2657868" y="5916684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24292E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个距离</a:t>
            </a:r>
            <a:r>
              <a:rPr lang="zh-CN" altLang="zh-CN" kern="0" dirty="0">
                <a:solidFill>
                  <a:srgbClr val="24292E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最小元素所在的主要分类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B2D9AD-900E-4A61-8647-7B901F93E109}"/>
              </a:ext>
            </a:extLst>
          </p:cNvPr>
          <p:cNvSpPr txBox="1"/>
          <p:nvPr/>
        </p:nvSpPr>
        <p:spPr>
          <a:xfrm>
            <a:off x="107504" y="225678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训练集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AAA39D-8564-4E28-B9EB-27C27AACA144}"/>
              </a:ext>
            </a:extLst>
          </p:cNvPr>
          <p:cNvSpPr txBox="1"/>
          <p:nvPr/>
        </p:nvSpPr>
        <p:spPr>
          <a:xfrm>
            <a:off x="1196663" y="197978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样本</a:t>
            </a:r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D61970-A93A-493E-9FD4-30D64505C184}"/>
              </a:ext>
            </a:extLst>
          </p:cNvPr>
          <p:cNvSpPr txBox="1"/>
          <p:nvPr/>
        </p:nvSpPr>
        <p:spPr>
          <a:xfrm>
            <a:off x="1196663" y="234911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样本</a:t>
            </a:r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42F56F-FE09-4F91-95FE-0CACA8113ED4}"/>
              </a:ext>
            </a:extLst>
          </p:cNvPr>
          <p:cNvSpPr txBox="1"/>
          <p:nvPr/>
        </p:nvSpPr>
        <p:spPr>
          <a:xfrm>
            <a:off x="1286277" y="2763823"/>
            <a:ext cx="553998" cy="513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AA2593-18CE-44BC-B691-FEA5F37F43DB}"/>
              </a:ext>
            </a:extLst>
          </p:cNvPr>
          <p:cNvSpPr txBox="1"/>
          <p:nvPr/>
        </p:nvSpPr>
        <p:spPr>
          <a:xfrm>
            <a:off x="1220309" y="155617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样本</a:t>
            </a:r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7825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63323BFA-8230-4BC3-B780-D467DA4DB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797893"/>
              </p:ext>
            </p:extLst>
          </p:nvPr>
        </p:nvGraphicFramePr>
        <p:xfrm>
          <a:off x="5960349" y="2140920"/>
          <a:ext cx="233841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473">
                  <a:extLst>
                    <a:ext uri="{9D8B030D-6E8A-4147-A177-3AD203B41FA5}">
                      <a16:colId xmlns:a16="http://schemas.microsoft.com/office/drawing/2014/main" val="4106677906"/>
                    </a:ext>
                  </a:extLst>
                </a:gridCol>
                <a:gridCol w="779473">
                  <a:extLst>
                    <a:ext uri="{9D8B030D-6E8A-4147-A177-3AD203B41FA5}">
                      <a16:colId xmlns:a16="http://schemas.microsoft.com/office/drawing/2014/main" val="849691654"/>
                    </a:ext>
                  </a:extLst>
                </a:gridCol>
                <a:gridCol w="779473">
                  <a:extLst>
                    <a:ext uri="{9D8B030D-6E8A-4147-A177-3AD203B41FA5}">
                      <a16:colId xmlns:a16="http://schemas.microsoft.com/office/drawing/2014/main" val="2500779811"/>
                    </a:ext>
                  </a:extLst>
                </a:gridCol>
              </a:tblGrid>
              <a:tr h="23937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1395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69568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16271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8218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71868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65D200D-AED8-4757-8549-3009FB82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K </a:t>
            </a:r>
            <a:r>
              <a:rPr lang="zh-CN" altLang="en-US" b="1" dirty="0">
                <a:solidFill>
                  <a:schemeClr val="tx2"/>
                </a:solidFill>
              </a:rPr>
              <a:t>近邻算法识别手写数字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843F5-9B54-4D7C-A40F-32514B0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57" y="2636912"/>
            <a:ext cx="576064" cy="12044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04A290-ADF2-44E8-8CF1-186F0303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472225"/>
            <a:ext cx="2264981" cy="48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CD5136-8E21-470B-A7BB-FB0894E1D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98" y="2636912"/>
            <a:ext cx="562481" cy="120947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008A45-CD95-427E-9D3B-7977A925DABC}"/>
              </a:ext>
            </a:extLst>
          </p:cNvPr>
          <p:cNvCxnSpPr/>
          <p:nvPr/>
        </p:nvCxnSpPr>
        <p:spPr>
          <a:xfrm flipV="1">
            <a:off x="2002321" y="1472225"/>
            <a:ext cx="697471" cy="11646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411A223-E8C0-46EB-99EF-3D11BF002294}"/>
              </a:ext>
            </a:extLst>
          </p:cNvPr>
          <p:cNvCxnSpPr/>
          <p:nvPr/>
        </p:nvCxnSpPr>
        <p:spPr>
          <a:xfrm>
            <a:off x="2002321" y="3841409"/>
            <a:ext cx="697471" cy="25167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16CC98-8039-495C-BBE2-9C8B09C467E1}"/>
              </a:ext>
            </a:extLst>
          </p:cNvPr>
          <p:cNvCxnSpPr>
            <a:cxnSpLocks/>
          </p:cNvCxnSpPr>
          <p:nvPr/>
        </p:nvCxnSpPr>
        <p:spPr>
          <a:xfrm>
            <a:off x="5170200" y="2803416"/>
            <a:ext cx="69794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50A13-8D00-4C5F-9E4D-0C4B3DD95C13}"/>
              </a:ext>
            </a:extLst>
          </p:cNvPr>
          <p:cNvSpPr txBox="1"/>
          <p:nvPr/>
        </p:nvSpPr>
        <p:spPr>
          <a:xfrm>
            <a:off x="6936146" y="403299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9</a:t>
            </a:r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B4CE3-EE6E-4FE6-9D73-7F9FFD7BFD05}"/>
              </a:ext>
            </a:extLst>
          </p:cNvPr>
          <p:cNvSpPr/>
          <p:nvPr/>
        </p:nvSpPr>
        <p:spPr>
          <a:xfrm>
            <a:off x="5077995" y="243828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K </a:t>
            </a:r>
            <a:r>
              <a:rPr lang="zh-CN" altLang="en-US" b="1" dirty="0">
                <a:solidFill>
                  <a:schemeClr val="tx2"/>
                </a:solidFill>
              </a:rPr>
              <a:t>近邻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905B43-A56D-4099-B0DC-8A49C5E9E048}"/>
              </a:ext>
            </a:extLst>
          </p:cNvPr>
          <p:cNvSpPr/>
          <p:nvPr/>
        </p:nvSpPr>
        <p:spPr>
          <a:xfrm>
            <a:off x="7470494" y="3984169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K </a:t>
            </a:r>
            <a:r>
              <a:rPr lang="zh-CN" altLang="en-US" b="1" dirty="0">
                <a:solidFill>
                  <a:schemeClr val="tx2"/>
                </a:solidFill>
              </a:rPr>
              <a:t>取值？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错误率？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BBC1C09-B4C3-4705-A3D4-E1453D8CF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532" y="5089846"/>
            <a:ext cx="1390650" cy="1362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3CCA28-900D-4DF0-88A1-B3BC42C6A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84" y="5099804"/>
            <a:ext cx="2173216" cy="126835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140C967-E609-4F5A-A31E-B188B0526C93}"/>
              </a:ext>
            </a:extLst>
          </p:cNvPr>
          <p:cNvSpPr/>
          <p:nvPr/>
        </p:nvSpPr>
        <p:spPr>
          <a:xfrm>
            <a:off x="5907068" y="2408585"/>
            <a:ext cx="2497234" cy="804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F17E42-0491-4CF7-BE1B-3DC8A547B102}"/>
              </a:ext>
            </a:extLst>
          </p:cNvPr>
          <p:cNvCxnSpPr>
            <a:cxnSpLocks/>
          </p:cNvCxnSpPr>
          <p:nvPr/>
        </p:nvCxnSpPr>
        <p:spPr>
          <a:xfrm>
            <a:off x="7155685" y="3477568"/>
            <a:ext cx="0" cy="599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EF7F78-9FBD-4E11-BB65-B9E3BADB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训练集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5D200D-AED8-4757-8549-3009FB82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843F5-9B54-4D7C-A40F-32514B05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57" y="2636912"/>
            <a:ext cx="576064" cy="1204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CD5136-8E21-470B-A7BB-FB0894E1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98" y="2636912"/>
            <a:ext cx="562481" cy="12094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BBC1C09-B4C3-4705-A3D4-E1453D8CF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41" y="2488990"/>
            <a:ext cx="1919461" cy="18800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3CCA28-900D-4DF0-88A1-B3BC42C6A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392" y="2716538"/>
            <a:ext cx="2173216" cy="126835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298E16B-AD66-4008-9AED-DC780F077C3E}"/>
              </a:ext>
            </a:extLst>
          </p:cNvPr>
          <p:cNvCxnSpPr>
            <a:cxnSpLocks/>
          </p:cNvCxnSpPr>
          <p:nvPr/>
        </p:nvCxnSpPr>
        <p:spPr>
          <a:xfrm flipH="1">
            <a:off x="5658608" y="3573016"/>
            <a:ext cx="82623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132ABA5-7EBA-4530-BA59-D6DC3E6B600A}"/>
              </a:ext>
            </a:extLst>
          </p:cNvPr>
          <p:cNvCxnSpPr>
            <a:cxnSpLocks/>
          </p:cNvCxnSpPr>
          <p:nvPr/>
        </p:nvCxnSpPr>
        <p:spPr>
          <a:xfrm flipH="1">
            <a:off x="2411760" y="3516141"/>
            <a:ext cx="82623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8204-D51D-44BF-852D-A5D75996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43C45-B12D-44C9-850E-35D864A3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按照</a:t>
            </a:r>
            <a:r>
              <a:rPr lang="zh-CN" altLang="en-US" b="1" dirty="0">
                <a:solidFill>
                  <a:srgbClr val="FF0000"/>
                </a:solidFill>
              </a:rPr>
              <a:t>文档</a:t>
            </a:r>
            <a:r>
              <a:rPr lang="zh-CN" altLang="en-US" dirty="0"/>
              <a:t>里面的实验步骤，进行实验并运行文档中的代码，并在实验报告中给出运行</a:t>
            </a:r>
            <a:r>
              <a:rPr lang="zh-CN" altLang="en-US" b="1" dirty="0">
                <a:solidFill>
                  <a:srgbClr val="FF0000"/>
                </a:solidFill>
              </a:rPr>
              <a:t>结果的截图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探索</a:t>
            </a:r>
            <a:r>
              <a:rPr lang="zh-CN" altLang="en-US" dirty="0"/>
              <a:t>（重点）</a:t>
            </a:r>
            <a:endParaRPr lang="en-US" altLang="zh-CN" dirty="0"/>
          </a:p>
          <a:p>
            <a:pPr lvl="1"/>
            <a:r>
              <a:rPr lang="zh-CN" altLang="en-US" dirty="0"/>
              <a:t>谈谈你对</a:t>
            </a:r>
            <a:r>
              <a:rPr lang="en-US" altLang="zh-CN" dirty="0"/>
              <a:t>k</a:t>
            </a:r>
            <a:r>
              <a:rPr lang="zh-CN" altLang="en-US" dirty="0"/>
              <a:t>近邻算法的</a:t>
            </a:r>
            <a:r>
              <a:rPr lang="zh-CN" altLang="en-US" b="1" dirty="0">
                <a:solidFill>
                  <a:srgbClr val="FF0000"/>
                </a:solidFill>
              </a:rPr>
              <a:t>理解</a:t>
            </a:r>
            <a:r>
              <a:rPr lang="zh-CN" altLang="en-US" dirty="0"/>
              <a:t>，以及该算法可以使用的场景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改变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en-US" dirty="0"/>
              <a:t>近邻算法中</a:t>
            </a:r>
            <a:r>
              <a:rPr lang="en-US" altLang="zh-CN" dirty="0"/>
              <a:t>k</a:t>
            </a:r>
            <a:r>
              <a:rPr lang="zh-CN" altLang="en-US" dirty="0"/>
              <a:t>的值，观察错误率的变化，并给出运行结果截图</a:t>
            </a:r>
            <a:endParaRPr lang="en-US" altLang="zh-CN" dirty="0"/>
          </a:p>
          <a:p>
            <a:r>
              <a:rPr lang="zh-CN" altLang="en-US" dirty="0"/>
              <a:t>两个实验感受与收获</a:t>
            </a:r>
            <a:endParaRPr lang="en-US" altLang="zh-CN" dirty="0"/>
          </a:p>
          <a:p>
            <a:r>
              <a:rPr lang="zh-CN" altLang="en-US" dirty="0"/>
              <a:t>（记得多写一点文字）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11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）邮件标题格式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学号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_ComEx02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）附件格式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附件包含两个：报告为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，代码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文件名：学号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_ComEx02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）报告内容与格式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详细说明如何达到目标：简述分析与设计、实现演示、总结；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）杜绝任何形式的代码拷贝与报告抄袭，遵循学术规范。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）未按照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中格式要求的，将会扣分。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）提交邮箱：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nju_comex@163.com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）截止日期：作业一：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2021.11.16 23:59:59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1C95F3-74C5-4051-BC6F-6F888490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8"/>
          <a:stretch/>
        </p:blipFill>
        <p:spPr>
          <a:xfrm>
            <a:off x="5963072" y="1417638"/>
            <a:ext cx="2952328" cy="22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465</Words>
  <Application>Microsoft Office PowerPoint</Application>
  <PresentationFormat>全屏显示(4:3)</PresentationFormat>
  <Paragraphs>185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Office 主题</vt:lpstr>
      <vt:lpstr>计算思维导论</vt:lpstr>
      <vt:lpstr>大纲</vt:lpstr>
      <vt:lpstr>机器学习</vt:lpstr>
      <vt:lpstr>K 近邻算法</vt:lpstr>
      <vt:lpstr>K 近邻算法识别手写数字</vt:lpstr>
      <vt:lpstr>数据集</vt:lpstr>
      <vt:lpstr>实验报告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</dc:title>
  <dc:creator>zhang</dc:creator>
  <cp:lastModifiedBy>jmt</cp:lastModifiedBy>
  <cp:revision>609</cp:revision>
  <dcterms:created xsi:type="dcterms:W3CDTF">2017-10-23T11:05:15Z</dcterms:created>
  <dcterms:modified xsi:type="dcterms:W3CDTF">2021-11-02T06:48:47Z</dcterms:modified>
</cp:coreProperties>
</file>