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68"/>
  </p:notesMasterIdLst>
  <p:sldIdLst>
    <p:sldId id="256" r:id="rId2"/>
    <p:sldId id="804" r:id="rId3"/>
    <p:sldId id="500" r:id="rId4"/>
    <p:sldId id="551" r:id="rId5"/>
    <p:sldId id="1099" r:id="rId6"/>
    <p:sldId id="1312" r:id="rId7"/>
    <p:sldId id="432" r:id="rId8"/>
    <p:sldId id="1335" r:id="rId9"/>
    <p:sldId id="948" r:id="rId10"/>
    <p:sldId id="949" r:id="rId11"/>
    <p:sldId id="1030" r:id="rId12"/>
    <p:sldId id="1018" r:id="rId13"/>
    <p:sldId id="261" r:id="rId14"/>
    <p:sldId id="1347" r:id="rId15"/>
    <p:sldId id="1315" r:id="rId16"/>
    <p:sldId id="266" r:id="rId17"/>
    <p:sldId id="538" r:id="rId18"/>
    <p:sldId id="1340" r:id="rId19"/>
    <p:sldId id="1341" r:id="rId20"/>
    <p:sldId id="802" r:id="rId21"/>
    <p:sldId id="1328" r:id="rId22"/>
    <p:sldId id="326" r:id="rId23"/>
    <p:sldId id="628" r:id="rId24"/>
    <p:sldId id="1329" r:id="rId25"/>
    <p:sldId id="334" r:id="rId26"/>
    <p:sldId id="348" r:id="rId27"/>
    <p:sldId id="349" r:id="rId28"/>
    <p:sldId id="335" r:id="rId29"/>
    <p:sldId id="304" r:id="rId30"/>
    <p:sldId id="286" r:id="rId31"/>
    <p:sldId id="306" r:id="rId32"/>
    <p:sldId id="308" r:id="rId33"/>
    <p:sldId id="299" r:id="rId34"/>
    <p:sldId id="302" r:id="rId35"/>
    <p:sldId id="301" r:id="rId36"/>
    <p:sldId id="313" r:id="rId37"/>
    <p:sldId id="331" r:id="rId38"/>
    <p:sldId id="258" r:id="rId39"/>
    <p:sldId id="292" r:id="rId40"/>
    <p:sldId id="1332" r:id="rId41"/>
    <p:sldId id="1043" r:id="rId42"/>
    <p:sldId id="1331" r:id="rId43"/>
    <p:sldId id="1397" r:id="rId44"/>
    <p:sldId id="659" r:id="rId45"/>
    <p:sldId id="661" r:id="rId46"/>
    <p:sldId id="660" r:id="rId47"/>
    <p:sldId id="662" r:id="rId48"/>
    <p:sldId id="1421" r:id="rId49"/>
    <p:sldId id="1422" r:id="rId50"/>
    <p:sldId id="1423" r:id="rId51"/>
    <p:sldId id="1424" r:id="rId52"/>
    <p:sldId id="1425" r:id="rId53"/>
    <p:sldId id="1427" r:id="rId54"/>
    <p:sldId id="1426" r:id="rId55"/>
    <p:sldId id="657" r:id="rId56"/>
    <p:sldId id="1420" r:id="rId57"/>
    <p:sldId id="1428" r:id="rId58"/>
    <p:sldId id="1429" r:id="rId59"/>
    <p:sldId id="1431" r:id="rId60"/>
    <p:sldId id="1432" r:id="rId61"/>
    <p:sldId id="1433" r:id="rId62"/>
    <p:sldId id="1434" r:id="rId63"/>
    <p:sldId id="1435" r:id="rId64"/>
    <p:sldId id="1419" r:id="rId65"/>
    <p:sldId id="1418" r:id="rId66"/>
    <p:sldId id="35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25"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8BD56-4468-43D4-9A1E-116AD28F0AA1}" type="doc">
      <dgm:prSet loTypeId="urn:microsoft.com/office/officeart/2005/8/layout/chevron2" loCatId="list" qsTypeId="urn:microsoft.com/office/officeart/2005/8/quickstyle/simple1" qsCatId="simple" csTypeId="urn:microsoft.com/office/officeart/2005/8/colors/accent1_1" csCatId="accent1" phldr="1"/>
      <dgm:spPr/>
      <dgm:t>
        <a:bodyPr/>
        <a:lstStyle/>
        <a:p>
          <a:endParaRPr lang="zh-CN" altLang="en-US"/>
        </a:p>
      </dgm:t>
    </dgm:pt>
    <dgm:pt modelId="{720EA166-9A77-4E24-9769-D8C34B7DDEFC}">
      <dgm:prSet phldrT="[文本]"/>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b="1" u="sng" dirty="0"/>
            <a:t>经济</a:t>
          </a:r>
        </a:p>
      </dgm:t>
    </dgm:pt>
    <dgm:pt modelId="{185364C9-7E68-47E4-A1C3-97503E9BE3D5}" type="parTrans" cxnId="{10E142B1-D301-4C1B-8864-B2DEE378B187}">
      <dgm:prSet/>
      <dgm:spPr/>
      <dgm:t>
        <a:bodyPr/>
        <a:lstStyle/>
        <a:p>
          <a:endParaRPr lang="zh-CN" altLang="en-US"/>
        </a:p>
      </dgm:t>
    </dgm:pt>
    <dgm:pt modelId="{73E69FAA-73E0-4E24-97FE-C2A7D6A7E862}" type="sibTrans" cxnId="{10E142B1-D301-4C1B-8864-B2DEE378B187}">
      <dgm:prSet/>
      <dgm:spPr/>
      <dgm:t>
        <a:bodyPr/>
        <a:lstStyle/>
        <a:p>
          <a:endParaRPr lang="zh-CN" altLang="en-US"/>
        </a:p>
      </dgm:t>
    </dgm:pt>
    <dgm:pt modelId="{04DF8EE0-9F17-4B34-8736-4CF8924BAB2F}">
      <dgm:prSet phldrT="[文本]"/>
      <dgm:spPr/>
      <dgm:t>
        <a:bodyPr/>
        <a:lstStyle/>
        <a:p>
          <a:r>
            <a:rPr lang="zh-CN" altLang="en-US" b="1" dirty="0">
              <a:latin typeface="楷体_GB2312" pitchFamily="49" charset="-122"/>
              <a:ea typeface="楷体_GB2312" pitchFamily="49" charset="-122"/>
            </a:rPr>
            <a:t>没收</a:t>
          </a:r>
          <a:r>
            <a:rPr lang="zh-CN" altLang="en-US" b="1" dirty="0">
              <a:solidFill>
                <a:srgbClr val="FF0000"/>
              </a:solidFill>
              <a:latin typeface="楷体_GB2312" pitchFamily="49" charset="-122"/>
              <a:ea typeface="楷体_GB2312" pitchFamily="49" charset="-122"/>
            </a:rPr>
            <a:t>封建地主阶级</a:t>
          </a:r>
          <a:r>
            <a:rPr lang="zh-CN" altLang="en-US" b="1" dirty="0">
              <a:latin typeface="楷体_GB2312" pitchFamily="49" charset="-122"/>
              <a:ea typeface="楷体_GB2312" pitchFamily="49" charset="-122"/>
            </a:rPr>
            <a:t>的土地归</a:t>
          </a:r>
          <a:r>
            <a:rPr lang="zh-CN" altLang="en-US" b="1" dirty="0">
              <a:solidFill>
                <a:srgbClr val="FF0000"/>
              </a:solidFill>
              <a:latin typeface="楷体_GB2312" pitchFamily="49" charset="-122"/>
              <a:ea typeface="楷体_GB2312" pitchFamily="49" charset="-122"/>
            </a:rPr>
            <a:t>农民</a:t>
          </a:r>
          <a:r>
            <a:rPr lang="zh-CN" altLang="en-US" b="1" dirty="0">
              <a:latin typeface="楷体_GB2312" pitchFamily="49" charset="-122"/>
              <a:ea typeface="楷体_GB2312" pitchFamily="49" charset="-122"/>
            </a:rPr>
            <a:t>所有</a:t>
          </a:r>
          <a:endParaRPr lang="zh-CN" altLang="en-US" dirty="0"/>
        </a:p>
      </dgm:t>
    </dgm:pt>
    <dgm:pt modelId="{690A2B88-94D5-4C59-8E11-5430C76D7902}" type="parTrans" cxnId="{77B8AD18-9F76-43E4-A6F9-EE4E53A1C787}">
      <dgm:prSet/>
      <dgm:spPr/>
      <dgm:t>
        <a:bodyPr/>
        <a:lstStyle/>
        <a:p>
          <a:endParaRPr lang="zh-CN" altLang="en-US"/>
        </a:p>
      </dgm:t>
    </dgm:pt>
    <dgm:pt modelId="{13032DFF-40AC-43BA-B073-9170E5CEF64A}" type="sibTrans" cxnId="{77B8AD18-9F76-43E4-A6F9-EE4E53A1C787}">
      <dgm:prSet/>
      <dgm:spPr/>
      <dgm:t>
        <a:bodyPr/>
        <a:lstStyle/>
        <a:p>
          <a:endParaRPr lang="zh-CN" altLang="en-US"/>
        </a:p>
      </dgm:t>
    </dgm:pt>
    <dgm:pt modelId="{E5C39F22-9F2F-4014-BC5E-D48B8B238AE8}">
      <dgm:prSet phldrT="[文本]"/>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b="1" u="sng" dirty="0"/>
            <a:t>政治</a:t>
          </a:r>
        </a:p>
      </dgm:t>
    </dgm:pt>
    <dgm:pt modelId="{6FA43957-A633-4DAA-9253-D1AB58C8E1AC}" type="parTrans" cxnId="{741F2E72-1DC3-47C0-8AAC-8151DDBECE11}">
      <dgm:prSet/>
      <dgm:spPr/>
      <dgm:t>
        <a:bodyPr/>
        <a:lstStyle/>
        <a:p>
          <a:endParaRPr lang="zh-CN" altLang="en-US"/>
        </a:p>
      </dgm:t>
    </dgm:pt>
    <dgm:pt modelId="{A910E839-F7AF-4660-8A08-C42898C42CB5}" type="sibTrans" cxnId="{741F2E72-1DC3-47C0-8AAC-8151DDBECE11}">
      <dgm:prSet/>
      <dgm:spPr/>
      <dgm:t>
        <a:bodyPr/>
        <a:lstStyle/>
        <a:p>
          <a:endParaRPr lang="zh-CN" altLang="en-US"/>
        </a:p>
      </dgm:t>
    </dgm:pt>
    <dgm:pt modelId="{7B074AA6-8D57-499B-80C0-EC62437F2E88}">
      <dgm:prSet phldrT="[文本]"/>
      <dgm:spPr/>
      <dgm:t>
        <a:bodyPr/>
        <a:lstStyle/>
        <a:p>
          <a:r>
            <a:rPr lang="zh-CN" altLang="en-US" b="1" dirty="0">
              <a:latin typeface="楷体_GB2312" pitchFamily="49" charset="-122"/>
              <a:ea typeface="楷体_GB2312" pitchFamily="49" charset="-122"/>
            </a:rPr>
            <a:t>建立</a:t>
          </a:r>
          <a:r>
            <a:rPr lang="zh-CN" altLang="en-US" b="1" dirty="0">
              <a:solidFill>
                <a:srgbClr val="FF0000"/>
              </a:solidFill>
              <a:latin typeface="楷体_GB2312" pitchFamily="49" charset="-122"/>
              <a:ea typeface="楷体_GB2312" pitchFamily="49" charset="-122"/>
            </a:rPr>
            <a:t>无产阶级</a:t>
          </a:r>
          <a:r>
            <a:rPr lang="zh-CN" altLang="en-US" b="1" dirty="0">
              <a:latin typeface="楷体_GB2312" pitchFamily="49" charset="-122"/>
              <a:ea typeface="楷体_GB2312" pitchFamily="49" charset="-122"/>
            </a:rPr>
            <a:t>领导下的</a:t>
          </a:r>
          <a:r>
            <a:rPr lang="zh-CN" altLang="en-US" b="1" dirty="0">
              <a:solidFill>
                <a:srgbClr val="FF0000"/>
              </a:solidFill>
              <a:latin typeface="楷体_GB2312" pitchFamily="49" charset="-122"/>
              <a:ea typeface="楷体_GB2312" pitchFamily="49" charset="-122"/>
            </a:rPr>
            <a:t>一切反帝反封建的人们联合专政</a:t>
          </a:r>
          <a:r>
            <a:rPr lang="zh-CN" altLang="en-US" b="1" dirty="0">
              <a:latin typeface="楷体_GB2312" pitchFamily="49" charset="-122"/>
              <a:ea typeface="楷体_GB2312" pitchFamily="49" charset="-122"/>
            </a:rPr>
            <a:t>的民主共和国，这就是新民主主义的共和国</a:t>
          </a:r>
          <a:endParaRPr lang="zh-CN" altLang="en-US" dirty="0"/>
        </a:p>
      </dgm:t>
    </dgm:pt>
    <dgm:pt modelId="{394A2BE9-76D5-4DF0-8799-72E41846CBA9}" type="parTrans" cxnId="{AC7BE505-771C-486B-92D7-DDB33D48A2A5}">
      <dgm:prSet/>
      <dgm:spPr/>
      <dgm:t>
        <a:bodyPr/>
        <a:lstStyle/>
        <a:p>
          <a:endParaRPr lang="zh-CN" altLang="en-US"/>
        </a:p>
      </dgm:t>
    </dgm:pt>
    <dgm:pt modelId="{2705930D-B574-491D-91DF-1D04E1D5174E}" type="sibTrans" cxnId="{AC7BE505-771C-486B-92D7-DDB33D48A2A5}">
      <dgm:prSet/>
      <dgm:spPr/>
      <dgm:t>
        <a:bodyPr/>
        <a:lstStyle/>
        <a:p>
          <a:endParaRPr lang="zh-CN" altLang="en-US"/>
        </a:p>
      </dgm:t>
    </dgm:pt>
    <dgm:pt modelId="{1A36BBFF-351D-419F-A22E-F709A5CE137C}">
      <dgm:prSet phldrT="[文本]"/>
      <dgm:spPr/>
      <dgm:t>
        <a:bodyPr/>
        <a:lstStyle/>
        <a:p>
          <a:r>
            <a:rPr lang="zh-CN" altLang="en-US" b="1" u="sng" dirty="0"/>
            <a:t>文化</a:t>
          </a:r>
        </a:p>
      </dgm:t>
    </dgm:pt>
    <dgm:pt modelId="{BE96CE49-8080-4A7F-BFD9-ECD5F0F65A4E}" type="parTrans" cxnId="{DA14FB96-9992-40EB-8104-115559CDC7CE}">
      <dgm:prSet/>
      <dgm:spPr/>
      <dgm:t>
        <a:bodyPr/>
        <a:lstStyle/>
        <a:p>
          <a:endParaRPr lang="zh-CN" altLang="en-US"/>
        </a:p>
      </dgm:t>
    </dgm:pt>
    <dgm:pt modelId="{BA81C513-FE3B-49AB-A76A-A4ADB2408F93}" type="sibTrans" cxnId="{DA14FB96-9992-40EB-8104-115559CDC7CE}">
      <dgm:prSet/>
      <dgm:spPr/>
      <dgm:t>
        <a:bodyPr/>
        <a:lstStyle/>
        <a:p>
          <a:endParaRPr lang="zh-CN" altLang="en-US"/>
        </a:p>
      </dgm:t>
    </dgm:pt>
    <dgm:pt modelId="{510FE96E-4154-4A16-BA03-4F03EC88034C}">
      <dgm:prSet phldrT="[文本]"/>
      <dgm:spPr/>
      <dgm:t>
        <a:bodyPr/>
        <a:lstStyle/>
        <a:p>
          <a:r>
            <a:rPr lang="zh-CN" altLang="en-US" b="1" dirty="0">
              <a:latin typeface="楷体_GB2312" pitchFamily="49" charset="-122"/>
              <a:ea typeface="楷体_GB2312" pitchFamily="49" charset="-122"/>
            </a:rPr>
            <a:t>实行人民大众的</a:t>
          </a:r>
          <a:r>
            <a:rPr lang="zh-CN" altLang="en-US" b="1" dirty="0">
              <a:solidFill>
                <a:srgbClr val="FF0000"/>
              </a:solidFill>
              <a:latin typeface="楷体_GB2312" pitchFamily="49" charset="-122"/>
              <a:ea typeface="楷体_GB2312" pitchFamily="49" charset="-122"/>
            </a:rPr>
            <a:t>反帝反封建</a:t>
          </a:r>
          <a:r>
            <a:rPr lang="zh-CN" altLang="en-US" b="1" dirty="0">
              <a:latin typeface="楷体_GB2312" pitchFamily="49" charset="-122"/>
              <a:ea typeface="楷体_GB2312" pitchFamily="49" charset="-122"/>
            </a:rPr>
            <a:t>的文化，即“民族的科学的大众的文化”</a:t>
          </a:r>
          <a:endParaRPr lang="zh-CN" altLang="en-US" dirty="0"/>
        </a:p>
      </dgm:t>
    </dgm:pt>
    <dgm:pt modelId="{A06270BB-C3EE-457C-A3A6-2EF01E3281C9}" type="parTrans" cxnId="{BE6DC883-C0A0-4A30-973E-C53899077EC3}">
      <dgm:prSet/>
      <dgm:spPr/>
      <dgm:t>
        <a:bodyPr/>
        <a:lstStyle/>
        <a:p>
          <a:endParaRPr lang="zh-CN" altLang="en-US"/>
        </a:p>
      </dgm:t>
    </dgm:pt>
    <dgm:pt modelId="{1A495675-18EF-489A-B03D-5937B244A53F}" type="sibTrans" cxnId="{BE6DC883-C0A0-4A30-973E-C53899077EC3}">
      <dgm:prSet/>
      <dgm:spPr/>
      <dgm:t>
        <a:bodyPr/>
        <a:lstStyle/>
        <a:p>
          <a:endParaRPr lang="zh-CN" altLang="en-US"/>
        </a:p>
      </dgm:t>
    </dgm:pt>
    <dgm:pt modelId="{ED2792E9-B37D-485B-8800-4391DE3EF6B0}">
      <dgm:prSet phldrT="[文本]"/>
      <dgm:spPr/>
      <dgm:t>
        <a:bodyPr/>
        <a:lstStyle/>
        <a:p>
          <a:r>
            <a:rPr lang="zh-CN" altLang="en-US" b="1" dirty="0">
              <a:latin typeface="楷体_GB2312" pitchFamily="49" charset="-122"/>
              <a:ea typeface="楷体_GB2312" pitchFamily="49" charset="-122"/>
            </a:rPr>
            <a:t>没收</a:t>
          </a:r>
          <a:r>
            <a:rPr lang="zh-CN" altLang="en-US" b="1" dirty="0">
              <a:solidFill>
                <a:srgbClr val="FF0000"/>
              </a:solidFill>
              <a:latin typeface="楷体_GB2312" pitchFamily="49" charset="-122"/>
              <a:ea typeface="楷体_GB2312" pitchFamily="49" charset="-122"/>
            </a:rPr>
            <a:t>官僚资产阶级</a:t>
          </a:r>
          <a:r>
            <a:rPr lang="zh-CN" altLang="en-US" b="1" dirty="0">
              <a:latin typeface="楷体_GB2312" pitchFamily="49" charset="-122"/>
              <a:ea typeface="楷体_GB2312" pitchFamily="49" charset="-122"/>
            </a:rPr>
            <a:t>的垄断资本归新民主主义的</a:t>
          </a:r>
          <a:r>
            <a:rPr lang="zh-CN" altLang="en-US" b="1" dirty="0">
              <a:solidFill>
                <a:srgbClr val="FF0000"/>
              </a:solidFill>
              <a:latin typeface="楷体_GB2312" pitchFamily="49" charset="-122"/>
              <a:ea typeface="楷体_GB2312" pitchFamily="49" charset="-122"/>
            </a:rPr>
            <a:t>国家</a:t>
          </a:r>
          <a:r>
            <a:rPr lang="zh-CN" altLang="en-US" b="1" dirty="0">
              <a:latin typeface="楷体_GB2312" pitchFamily="49" charset="-122"/>
              <a:ea typeface="楷体_GB2312" pitchFamily="49" charset="-122"/>
            </a:rPr>
            <a:t>所有</a:t>
          </a:r>
          <a:endParaRPr lang="zh-CN" altLang="en-US" dirty="0"/>
        </a:p>
      </dgm:t>
    </dgm:pt>
    <dgm:pt modelId="{E9FB5D5F-D0B7-48E8-9805-8A65C73E3AD4}" type="parTrans" cxnId="{1AC7EA59-644C-40C3-B908-8937BDC8820D}">
      <dgm:prSet/>
      <dgm:spPr/>
      <dgm:t>
        <a:bodyPr/>
        <a:lstStyle/>
        <a:p>
          <a:endParaRPr lang="zh-CN" altLang="en-US"/>
        </a:p>
      </dgm:t>
    </dgm:pt>
    <dgm:pt modelId="{60C3CC79-0BCC-46B0-8EED-A1FB965CF288}" type="sibTrans" cxnId="{1AC7EA59-644C-40C3-B908-8937BDC8820D}">
      <dgm:prSet/>
      <dgm:spPr/>
      <dgm:t>
        <a:bodyPr/>
        <a:lstStyle/>
        <a:p>
          <a:endParaRPr lang="zh-CN" altLang="en-US"/>
        </a:p>
      </dgm:t>
    </dgm:pt>
    <dgm:pt modelId="{FE555668-D45A-460F-87BB-7371D33A21B1}">
      <dgm:prSet phldrT="[文本]"/>
      <dgm:spPr/>
      <dgm:t>
        <a:bodyPr/>
        <a:lstStyle/>
        <a:p>
          <a:r>
            <a:rPr lang="zh-CN" altLang="en-US" b="1" dirty="0">
              <a:latin typeface="楷体_GB2312" pitchFamily="49" charset="-122"/>
              <a:ea typeface="楷体_GB2312" pitchFamily="49" charset="-122"/>
            </a:rPr>
            <a:t>保护</a:t>
          </a:r>
          <a:r>
            <a:rPr lang="zh-CN" altLang="en-US" b="1" dirty="0">
              <a:solidFill>
                <a:srgbClr val="FF0000"/>
              </a:solidFill>
              <a:latin typeface="楷体_GB2312" pitchFamily="49" charset="-122"/>
              <a:ea typeface="楷体_GB2312" pitchFamily="49" charset="-122"/>
            </a:rPr>
            <a:t>民族工商业</a:t>
          </a:r>
          <a:endParaRPr lang="zh-CN" altLang="en-US" dirty="0"/>
        </a:p>
      </dgm:t>
    </dgm:pt>
    <dgm:pt modelId="{33F57063-FAE5-404A-8DD1-1D9F6DDF6ABF}" type="parTrans" cxnId="{FAF0C9E2-E538-468D-8C65-48BC14F03C09}">
      <dgm:prSet/>
      <dgm:spPr/>
      <dgm:t>
        <a:bodyPr/>
        <a:lstStyle/>
        <a:p>
          <a:endParaRPr lang="zh-CN" altLang="en-US"/>
        </a:p>
      </dgm:t>
    </dgm:pt>
    <dgm:pt modelId="{CEF6429B-A312-4559-93C4-ADD1799EBCB2}" type="sibTrans" cxnId="{FAF0C9E2-E538-468D-8C65-48BC14F03C09}">
      <dgm:prSet/>
      <dgm:spPr/>
      <dgm:t>
        <a:bodyPr/>
        <a:lstStyle/>
        <a:p>
          <a:endParaRPr lang="zh-CN" altLang="en-US"/>
        </a:p>
      </dgm:t>
    </dgm:pt>
    <dgm:pt modelId="{E5ED5FD0-A57B-418F-8E6E-29B26E8D5C01}" type="pres">
      <dgm:prSet presAssocID="{B8E8BD56-4468-43D4-9A1E-116AD28F0AA1}" presName="linearFlow" presStyleCnt="0">
        <dgm:presLayoutVars>
          <dgm:dir/>
          <dgm:animLvl val="lvl"/>
          <dgm:resizeHandles val="exact"/>
        </dgm:presLayoutVars>
      </dgm:prSet>
      <dgm:spPr/>
    </dgm:pt>
    <dgm:pt modelId="{F9E46D5D-0080-425B-A7F5-2D3258349F5E}" type="pres">
      <dgm:prSet presAssocID="{720EA166-9A77-4E24-9769-D8C34B7DDEFC}" presName="composite" presStyleCnt="0"/>
      <dgm:spPr/>
    </dgm:pt>
    <dgm:pt modelId="{06E1EE9D-DE6F-4B64-AA78-6B586F2EE4BF}" type="pres">
      <dgm:prSet presAssocID="{720EA166-9A77-4E24-9769-D8C34B7DDEFC}" presName="parentText" presStyleLbl="alignNode1" presStyleIdx="0" presStyleCnt="3">
        <dgm:presLayoutVars>
          <dgm:chMax val="1"/>
          <dgm:bulletEnabled val="1"/>
        </dgm:presLayoutVars>
      </dgm:prSet>
      <dgm:spPr/>
    </dgm:pt>
    <dgm:pt modelId="{78FE50FF-1AA6-4BB5-87FC-208944ACAD52}" type="pres">
      <dgm:prSet presAssocID="{720EA166-9A77-4E24-9769-D8C34B7DDEFC}" presName="descendantText" presStyleLbl="alignAcc1" presStyleIdx="0" presStyleCnt="3">
        <dgm:presLayoutVars>
          <dgm:bulletEnabled val="1"/>
        </dgm:presLayoutVars>
      </dgm:prSet>
      <dgm:spPr/>
    </dgm:pt>
    <dgm:pt modelId="{A5F77F88-5EE2-4169-9BF4-B520A91CFCD9}" type="pres">
      <dgm:prSet presAssocID="{73E69FAA-73E0-4E24-97FE-C2A7D6A7E862}" presName="sp" presStyleCnt="0"/>
      <dgm:spPr/>
    </dgm:pt>
    <dgm:pt modelId="{2B07F4B7-69FC-4816-9267-078815670F61}" type="pres">
      <dgm:prSet presAssocID="{E5C39F22-9F2F-4014-BC5E-D48B8B238AE8}" presName="composite" presStyleCnt="0"/>
      <dgm:spPr/>
    </dgm:pt>
    <dgm:pt modelId="{31371356-609C-4987-A1D3-6F52A790CBE3}" type="pres">
      <dgm:prSet presAssocID="{E5C39F22-9F2F-4014-BC5E-D48B8B238AE8}" presName="parentText" presStyleLbl="alignNode1" presStyleIdx="1" presStyleCnt="3">
        <dgm:presLayoutVars>
          <dgm:chMax val="1"/>
          <dgm:bulletEnabled val="1"/>
        </dgm:presLayoutVars>
      </dgm:prSet>
      <dgm:spPr/>
    </dgm:pt>
    <dgm:pt modelId="{8B524D8E-E356-4811-AA6F-DF6FB64D5451}" type="pres">
      <dgm:prSet presAssocID="{E5C39F22-9F2F-4014-BC5E-D48B8B238AE8}" presName="descendantText" presStyleLbl="alignAcc1" presStyleIdx="1" presStyleCnt="3">
        <dgm:presLayoutVars>
          <dgm:bulletEnabled val="1"/>
        </dgm:presLayoutVars>
      </dgm:prSet>
      <dgm:spPr/>
    </dgm:pt>
    <dgm:pt modelId="{7414F2C5-EDBA-4EC9-8A17-4FBB00B4BD4C}" type="pres">
      <dgm:prSet presAssocID="{A910E839-F7AF-4660-8A08-C42898C42CB5}" presName="sp" presStyleCnt="0"/>
      <dgm:spPr/>
    </dgm:pt>
    <dgm:pt modelId="{99F65944-60E6-4C5F-AEB1-1D10E007FB89}" type="pres">
      <dgm:prSet presAssocID="{1A36BBFF-351D-419F-A22E-F709A5CE137C}" presName="composite" presStyleCnt="0"/>
      <dgm:spPr/>
    </dgm:pt>
    <dgm:pt modelId="{7774724A-3769-46EE-B45A-B4957A2E811E}" type="pres">
      <dgm:prSet presAssocID="{1A36BBFF-351D-419F-A22E-F709A5CE137C}" presName="parentText" presStyleLbl="alignNode1" presStyleIdx="2" presStyleCnt="3">
        <dgm:presLayoutVars>
          <dgm:chMax val="1"/>
          <dgm:bulletEnabled val="1"/>
        </dgm:presLayoutVars>
      </dgm:prSet>
      <dgm:spPr/>
    </dgm:pt>
    <dgm:pt modelId="{987F09CE-EED5-4924-BE13-AB36B95888F2}" type="pres">
      <dgm:prSet presAssocID="{1A36BBFF-351D-419F-A22E-F709A5CE137C}" presName="descendantText" presStyleLbl="alignAcc1" presStyleIdx="2" presStyleCnt="3">
        <dgm:presLayoutVars>
          <dgm:bulletEnabled val="1"/>
        </dgm:presLayoutVars>
      </dgm:prSet>
      <dgm:spPr/>
    </dgm:pt>
  </dgm:ptLst>
  <dgm:cxnLst>
    <dgm:cxn modelId="{AC7BE505-771C-486B-92D7-DDB33D48A2A5}" srcId="{E5C39F22-9F2F-4014-BC5E-D48B8B238AE8}" destId="{7B074AA6-8D57-499B-80C0-EC62437F2E88}" srcOrd="0" destOrd="0" parTransId="{394A2BE9-76D5-4DF0-8799-72E41846CBA9}" sibTransId="{2705930D-B574-491D-91DF-1D04E1D5174E}"/>
    <dgm:cxn modelId="{B634ED06-EE24-4DCC-AC75-B6F5AC0CC04E}" type="presOf" srcId="{1A36BBFF-351D-419F-A22E-F709A5CE137C}" destId="{7774724A-3769-46EE-B45A-B4957A2E811E}" srcOrd="0" destOrd="0" presId="urn:microsoft.com/office/officeart/2005/8/layout/chevron2"/>
    <dgm:cxn modelId="{EDBA570B-2633-401D-BBFB-26CEB9E30533}" type="presOf" srcId="{7B074AA6-8D57-499B-80C0-EC62437F2E88}" destId="{8B524D8E-E356-4811-AA6F-DF6FB64D5451}" srcOrd="0" destOrd="0" presId="urn:microsoft.com/office/officeart/2005/8/layout/chevron2"/>
    <dgm:cxn modelId="{77B8AD18-9F76-43E4-A6F9-EE4E53A1C787}" srcId="{720EA166-9A77-4E24-9769-D8C34B7DDEFC}" destId="{04DF8EE0-9F17-4B34-8736-4CF8924BAB2F}" srcOrd="0" destOrd="0" parTransId="{690A2B88-94D5-4C59-8E11-5430C76D7902}" sibTransId="{13032DFF-40AC-43BA-B073-9170E5CEF64A}"/>
    <dgm:cxn modelId="{E987F426-910D-4B9B-A10F-F5B5D3F83C0B}" type="presOf" srcId="{FE555668-D45A-460F-87BB-7371D33A21B1}" destId="{78FE50FF-1AA6-4BB5-87FC-208944ACAD52}" srcOrd="0" destOrd="2" presId="urn:microsoft.com/office/officeart/2005/8/layout/chevron2"/>
    <dgm:cxn modelId="{0D762243-5717-44EA-8333-B3C595200984}" type="presOf" srcId="{510FE96E-4154-4A16-BA03-4F03EC88034C}" destId="{987F09CE-EED5-4924-BE13-AB36B95888F2}" srcOrd="0" destOrd="0" presId="urn:microsoft.com/office/officeart/2005/8/layout/chevron2"/>
    <dgm:cxn modelId="{741F2E72-1DC3-47C0-8AAC-8151DDBECE11}" srcId="{B8E8BD56-4468-43D4-9A1E-116AD28F0AA1}" destId="{E5C39F22-9F2F-4014-BC5E-D48B8B238AE8}" srcOrd="1" destOrd="0" parTransId="{6FA43957-A633-4DAA-9253-D1AB58C8E1AC}" sibTransId="{A910E839-F7AF-4660-8A08-C42898C42CB5}"/>
    <dgm:cxn modelId="{1AC7EA59-644C-40C3-B908-8937BDC8820D}" srcId="{720EA166-9A77-4E24-9769-D8C34B7DDEFC}" destId="{ED2792E9-B37D-485B-8800-4391DE3EF6B0}" srcOrd="1" destOrd="0" parTransId="{E9FB5D5F-D0B7-48E8-9805-8A65C73E3AD4}" sibTransId="{60C3CC79-0BCC-46B0-8EED-A1FB965CF288}"/>
    <dgm:cxn modelId="{F1CE4683-2342-40BD-922B-D945AC1C8D17}" type="presOf" srcId="{E5C39F22-9F2F-4014-BC5E-D48B8B238AE8}" destId="{31371356-609C-4987-A1D3-6F52A790CBE3}" srcOrd="0" destOrd="0" presId="urn:microsoft.com/office/officeart/2005/8/layout/chevron2"/>
    <dgm:cxn modelId="{BE6DC883-C0A0-4A30-973E-C53899077EC3}" srcId="{1A36BBFF-351D-419F-A22E-F709A5CE137C}" destId="{510FE96E-4154-4A16-BA03-4F03EC88034C}" srcOrd="0" destOrd="0" parTransId="{A06270BB-C3EE-457C-A3A6-2EF01E3281C9}" sibTransId="{1A495675-18EF-489A-B03D-5937B244A53F}"/>
    <dgm:cxn modelId="{F23A6C8B-9018-44BA-9B76-7F6F5A89E47D}" type="presOf" srcId="{04DF8EE0-9F17-4B34-8736-4CF8924BAB2F}" destId="{78FE50FF-1AA6-4BB5-87FC-208944ACAD52}" srcOrd="0" destOrd="0" presId="urn:microsoft.com/office/officeart/2005/8/layout/chevron2"/>
    <dgm:cxn modelId="{DA14FB96-9992-40EB-8104-115559CDC7CE}" srcId="{B8E8BD56-4468-43D4-9A1E-116AD28F0AA1}" destId="{1A36BBFF-351D-419F-A22E-F709A5CE137C}" srcOrd="2" destOrd="0" parTransId="{BE96CE49-8080-4A7F-BFD9-ECD5F0F65A4E}" sibTransId="{BA81C513-FE3B-49AB-A76A-A4ADB2408F93}"/>
    <dgm:cxn modelId="{10E142B1-D301-4C1B-8864-B2DEE378B187}" srcId="{B8E8BD56-4468-43D4-9A1E-116AD28F0AA1}" destId="{720EA166-9A77-4E24-9769-D8C34B7DDEFC}" srcOrd="0" destOrd="0" parTransId="{185364C9-7E68-47E4-A1C3-97503E9BE3D5}" sibTransId="{73E69FAA-73E0-4E24-97FE-C2A7D6A7E862}"/>
    <dgm:cxn modelId="{BA19CDE0-A957-4A89-A6F7-C808758B94DB}" type="presOf" srcId="{ED2792E9-B37D-485B-8800-4391DE3EF6B0}" destId="{78FE50FF-1AA6-4BB5-87FC-208944ACAD52}" srcOrd="0" destOrd="1" presId="urn:microsoft.com/office/officeart/2005/8/layout/chevron2"/>
    <dgm:cxn modelId="{FAF0C9E2-E538-468D-8C65-48BC14F03C09}" srcId="{720EA166-9A77-4E24-9769-D8C34B7DDEFC}" destId="{FE555668-D45A-460F-87BB-7371D33A21B1}" srcOrd="2" destOrd="0" parTransId="{33F57063-FAE5-404A-8DD1-1D9F6DDF6ABF}" sibTransId="{CEF6429B-A312-4559-93C4-ADD1799EBCB2}"/>
    <dgm:cxn modelId="{70C644F1-7FE6-4F35-84D7-4FA488A9596F}" type="presOf" srcId="{720EA166-9A77-4E24-9769-D8C34B7DDEFC}" destId="{06E1EE9D-DE6F-4B64-AA78-6B586F2EE4BF}" srcOrd="0" destOrd="0" presId="urn:microsoft.com/office/officeart/2005/8/layout/chevron2"/>
    <dgm:cxn modelId="{4B12A3F2-3EC6-43CB-9C01-CDAE9D14CA81}" type="presOf" srcId="{B8E8BD56-4468-43D4-9A1E-116AD28F0AA1}" destId="{E5ED5FD0-A57B-418F-8E6E-29B26E8D5C01}" srcOrd="0" destOrd="0" presId="urn:microsoft.com/office/officeart/2005/8/layout/chevron2"/>
    <dgm:cxn modelId="{BD44EDE8-6352-4651-8B1F-32F2C37A6B8D}" type="presParOf" srcId="{E5ED5FD0-A57B-418F-8E6E-29B26E8D5C01}" destId="{F9E46D5D-0080-425B-A7F5-2D3258349F5E}" srcOrd="0" destOrd="0" presId="urn:microsoft.com/office/officeart/2005/8/layout/chevron2"/>
    <dgm:cxn modelId="{AECD3AD6-A824-4959-A8E1-5D54B10285A9}" type="presParOf" srcId="{F9E46D5D-0080-425B-A7F5-2D3258349F5E}" destId="{06E1EE9D-DE6F-4B64-AA78-6B586F2EE4BF}" srcOrd="0" destOrd="0" presId="urn:microsoft.com/office/officeart/2005/8/layout/chevron2"/>
    <dgm:cxn modelId="{1D89EBAB-17DD-41D9-9B3A-99607460DCFC}" type="presParOf" srcId="{F9E46D5D-0080-425B-A7F5-2D3258349F5E}" destId="{78FE50FF-1AA6-4BB5-87FC-208944ACAD52}" srcOrd="1" destOrd="0" presId="urn:microsoft.com/office/officeart/2005/8/layout/chevron2"/>
    <dgm:cxn modelId="{6796EB51-5661-4CA2-A42F-D7C7F523AB78}" type="presParOf" srcId="{E5ED5FD0-A57B-418F-8E6E-29B26E8D5C01}" destId="{A5F77F88-5EE2-4169-9BF4-B520A91CFCD9}" srcOrd="1" destOrd="0" presId="urn:microsoft.com/office/officeart/2005/8/layout/chevron2"/>
    <dgm:cxn modelId="{56375783-0BAC-4762-BB45-625704037111}" type="presParOf" srcId="{E5ED5FD0-A57B-418F-8E6E-29B26E8D5C01}" destId="{2B07F4B7-69FC-4816-9267-078815670F61}" srcOrd="2" destOrd="0" presId="urn:microsoft.com/office/officeart/2005/8/layout/chevron2"/>
    <dgm:cxn modelId="{9B46B7B1-97C6-4C80-A0F4-A74E7057C619}" type="presParOf" srcId="{2B07F4B7-69FC-4816-9267-078815670F61}" destId="{31371356-609C-4987-A1D3-6F52A790CBE3}" srcOrd="0" destOrd="0" presId="urn:microsoft.com/office/officeart/2005/8/layout/chevron2"/>
    <dgm:cxn modelId="{C2F3EA97-5223-41A4-813C-8CBAA471576C}" type="presParOf" srcId="{2B07F4B7-69FC-4816-9267-078815670F61}" destId="{8B524D8E-E356-4811-AA6F-DF6FB64D5451}" srcOrd="1" destOrd="0" presId="urn:microsoft.com/office/officeart/2005/8/layout/chevron2"/>
    <dgm:cxn modelId="{735F7AE8-3ACA-406F-BEB4-008305A57C21}" type="presParOf" srcId="{E5ED5FD0-A57B-418F-8E6E-29B26E8D5C01}" destId="{7414F2C5-EDBA-4EC9-8A17-4FBB00B4BD4C}" srcOrd="3" destOrd="0" presId="urn:microsoft.com/office/officeart/2005/8/layout/chevron2"/>
    <dgm:cxn modelId="{1ED200F2-9F4C-4E3F-A5AD-5D771F81D595}" type="presParOf" srcId="{E5ED5FD0-A57B-418F-8E6E-29B26E8D5C01}" destId="{99F65944-60E6-4C5F-AEB1-1D10E007FB89}" srcOrd="4" destOrd="0" presId="urn:microsoft.com/office/officeart/2005/8/layout/chevron2"/>
    <dgm:cxn modelId="{2D8F9D7D-3BB4-4CD7-8F19-28A3D59D83CC}" type="presParOf" srcId="{99F65944-60E6-4C5F-AEB1-1D10E007FB89}" destId="{7774724A-3769-46EE-B45A-B4957A2E811E}" srcOrd="0" destOrd="0" presId="urn:microsoft.com/office/officeart/2005/8/layout/chevron2"/>
    <dgm:cxn modelId="{F52A2844-9321-4030-8B03-FDE032592F93}" type="presParOf" srcId="{99F65944-60E6-4C5F-AEB1-1D10E007FB89}" destId="{987F09CE-EED5-4924-BE13-AB36B95888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1EE9D-DE6F-4B64-AA78-6B586F2EE4BF}">
      <dsp:nvSpPr>
        <dsp:cNvPr id="0" name=""/>
        <dsp:cNvSpPr/>
      </dsp:nvSpPr>
      <dsp:spPr>
        <a:xfrm rot="5400000">
          <a:off x="-262889" y="264899"/>
          <a:ext cx="1752600" cy="1226820"/>
        </a:xfrm>
        <a:prstGeom prst="chevron">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2500" b="1" u="sng" kern="1200" dirty="0"/>
            <a:t>经济</a:t>
          </a:r>
        </a:p>
      </dsp:txBody>
      <dsp:txXfrm rot="-5400000">
        <a:off x="1" y="615419"/>
        <a:ext cx="1226820" cy="525780"/>
      </dsp:txXfrm>
    </dsp:sp>
    <dsp:sp modelId="{78FE50FF-1AA6-4BB5-87FC-208944ACAD52}">
      <dsp:nvSpPr>
        <dsp:cNvPr id="0" name=""/>
        <dsp:cNvSpPr/>
      </dsp:nvSpPr>
      <dsp:spPr>
        <a:xfrm rot="5400000">
          <a:off x="3815715" y="-2586885"/>
          <a:ext cx="1139190" cy="6316980"/>
        </a:xfrm>
        <a:prstGeom prst="round2SameRect">
          <a:avLst/>
        </a:prstGeom>
        <a:solidFill>
          <a:schemeClr val="accent1">
            <a:alpha val="90000"/>
            <a:tint val="4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没收</a:t>
          </a:r>
          <a:r>
            <a:rPr lang="zh-CN" altLang="en-US" sz="1500" b="1" kern="1200" dirty="0">
              <a:solidFill>
                <a:srgbClr val="FF0000"/>
              </a:solidFill>
              <a:latin typeface="楷体_GB2312" pitchFamily="49" charset="-122"/>
              <a:ea typeface="楷体_GB2312" pitchFamily="49" charset="-122"/>
            </a:rPr>
            <a:t>封建地主阶级</a:t>
          </a:r>
          <a:r>
            <a:rPr lang="zh-CN" altLang="en-US" sz="1500" b="1" kern="1200" dirty="0">
              <a:latin typeface="楷体_GB2312" pitchFamily="49" charset="-122"/>
              <a:ea typeface="楷体_GB2312" pitchFamily="49" charset="-122"/>
            </a:rPr>
            <a:t>的土地归</a:t>
          </a:r>
          <a:r>
            <a:rPr lang="zh-CN" altLang="en-US" sz="1500" b="1" kern="1200" dirty="0">
              <a:solidFill>
                <a:srgbClr val="FF0000"/>
              </a:solidFill>
              <a:latin typeface="楷体_GB2312" pitchFamily="49" charset="-122"/>
              <a:ea typeface="楷体_GB2312" pitchFamily="49" charset="-122"/>
            </a:rPr>
            <a:t>农民</a:t>
          </a:r>
          <a:r>
            <a:rPr lang="zh-CN" altLang="en-US" sz="1500" b="1" kern="1200" dirty="0">
              <a:latin typeface="楷体_GB2312" pitchFamily="49" charset="-122"/>
              <a:ea typeface="楷体_GB2312" pitchFamily="49" charset="-122"/>
            </a:rPr>
            <a:t>所有</a:t>
          </a:r>
          <a:endParaRPr lang="zh-CN" altLang="en-US" sz="1500" kern="1200" dirty="0"/>
        </a:p>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没收</a:t>
          </a:r>
          <a:r>
            <a:rPr lang="zh-CN" altLang="en-US" sz="1500" b="1" kern="1200" dirty="0">
              <a:solidFill>
                <a:srgbClr val="FF0000"/>
              </a:solidFill>
              <a:latin typeface="楷体_GB2312" pitchFamily="49" charset="-122"/>
              <a:ea typeface="楷体_GB2312" pitchFamily="49" charset="-122"/>
            </a:rPr>
            <a:t>官僚资产阶级</a:t>
          </a:r>
          <a:r>
            <a:rPr lang="zh-CN" altLang="en-US" sz="1500" b="1" kern="1200" dirty="0">
              <a:latin typeface="楷体_GB2312" pitchFamily="49" charset="-122"/>
              <a:ea typeface="楷体_GB2312" pitchFamily="49" charset="-122"/>
            </a:rPr>
            <a:t>的垄断资本归新民主主义的</a:t>
          </a:r>
          <a:r>
            <a:rPr lang="zh-CN" altLang="en-US" sz="1500" b="1" kern="1200" dirty="0">
              <a:solidFill>
                <a:srgbClr val="FF0000"/>
              </a:solidFill>
              <a:latin typeface="楷体_GB2312" pitchFamily="49" charset="-122"/>
              <a:ea typeface="楷体_GB2312" pitchFamily="49" charset="-122"/>
            </a:rPr>
            <a:t>国家</a:t>
          </a:r>
          <a:r>
            <a:rPr lang="zh-CN" altLang="en-US" sz="1500" b="1" kern="1200" dirty="0">
              <a:latin typeface="楷体_GB2312" pitchFamily="49" charset="-122"/>
              <a:ea typeface="楷体_GB2312" pitchFamily="49" charset="-122"/>
            </a:rPr>
            <a:t>所有</a:t>
          </a:r>
          <a:endParaRPr lang="zh-CN" altLang="en-US" sz="1500" kern="1200" dirty="0"/>
        </a:p>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保护</a:t>
          </a:r>
          <a:r>
            <a:rPr lang="zh-CN" altLang="en-US" sz="1500" b="1" kern="1200" dirty="0">
              <a:solidFill>
                <a:srgbClr val="FF0000"/>
              </a:solidFill>
              <a:latin typeface="楷体_GB2312" pitchFamily="49" charset="-122"/>
              <a:ea typeface="楷体_GB2312" pitchFamily="49" charset="-122"/>
            </a:rPr>
            <a:t>民族工商业</a:t>
          </a:r>
          <a:endParaRPr lang="zh-CN" altLang="en-US" sz="1500" kern="1200" dirty="0"/>
        </a:p>
      </dsp:txBody>
      <dsp:txXfrm rot="-5400000">
        <a:off x="1226821" y="57620"/>
        <a:ext cx="6261369" cy="1027968"/>
      </dsp:txXfrm>
    </dsp:sp>
    <dsp:sp modelId="{31371356-609C-4987-A1D3-6F52A790CBE3}">
      <dsp:nvSpPr>
        <dsp:cNvPr id="0" name=""/>
        <dsp:cNvSpPr/>
      </dsp:nvSpPr>
      <dsp:spPr>
        <a:xfrm rot="5400000">
          <a:off x="-262889" y="1824989"/>
          <a:ext cx="1752600" cy="1226820"/>
        </a:xfrm>
        <a:prstGeom prst="chevron">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2500" b="1" u="sng" kern="1200" dirty="0"/>
            <a:t>政治</a:t>
          </a:r>
        </a:p>
      </dsp:txBody>
      <dsp:txXfrm rot="-5400000">
        <a:off x="1" y="2175509"/>
        <a:ext cx="1226820" cy="525780"/>
      </dsp:txXfrm>
    </dsp:sp>
    <dsp:sp modelId="{8B524D8E-E356-4811-AA6F-DF6FB64D5451}">
      <dsp:nvSpPr>
        <dsp:cNvPr id="0" name=""/>
        <dsp:cNvSpPr/>
      </dsp:nvSpPr>
      <dsp:spPr>
        <a:xfrm rot="5400000">
          <a:off x="3815715" y="-1026794"/>
          <a:ext cx="1139190" cy="6316980"/>
        </a:xfrm>
        <a:prstGeom prst="round2SameRect">
          <a:avLst/>
        </a:prstGeom>
        <a:solidFill>
          <a:schemeClr val="accent1">
            <a:alpha val="90000"/>
            <a:tint val="4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建立</a:t>
          </a:r>
          <a:r>
            <a:rPr lang="zh-CN" altLang="en-US" sz="1500" b="1" kern="1200" dirty="0">
              <a:solidFill>
                <a:srgbClr val="FF0000"/>
              </a:solidFill>
              <a:latin typeface="楷体_GB2312" pitchFamily="49" charset="-122"/>
              <a:ea typeface="楷体_GB2312" pitchFamily="49" charset="-122"/>
            </a:rPr>
            <a:t>无产阶级</a:t>
          </a:r>
          <a:r>
            <a:rPr lang="zh-CN" altLang="en-US" sz="1500" b="1" kern="1200" dirty="0">
              <a:latin typeface="楷体_GB2312" pitchFamily="49" charset="-122"/>
              <a:ea typeface="楷体_GB2312" pitchFamily="49" charset="-122"/>
            </a:rPr>
            <a:t>领导下的</a:t>
          </a:r>
          <a:r>
            <a:rPr lang="zh-CN" altLang="en-US" sz="1500" b="1" kern="1200" dirty="0">
              <a:solidFill>
                <a:srgbClr val="FF0000"/>
              </a:solidFill>
              <a:latin typeface="楷体_GB2312" pitchFamily="49" charset="-122"/>
              <a:ea typeface="楷体_GB2312" pitchFamily="49" charset="-122"/>
            </a:rPr>
            <a:t>一切反帝反封建的人们联合专政</a:t>
          </a:r>
          <a:r>
            <a:rPr lang="zh-CN" altLang="en-US" sz="1500" b="1" kern="1200" dirty="0">
              <a:latin typeface="楷体_GB2312" pitchFamily="49" charset="-122"/>
              <a:ea typeface="楷体_GB2312" pitchFamily="49" charset="-122"/>
            </a:rPr>
            <a:t>的民主共和国，这就是新民主主义的共和国</a:t>
          </a:r>
          <a:endParaRPr lang="zh-CN" altLang="en-US" sz="1500" kern="1200" dirty="0"/>
        </a:p>
      </dsp:txBody>
      <dsp:txXfrm rot="-5400000">
        <a:off x="1226821" y="1617711"/>
        <a:ext cx="6261369" cy="1027968"/>
      </dsp:txXfrm>
    </dsp:sp>
    <dsp:sp modelId="{7774724A-3769-46EE-B45A-B4957A2E811E}">
      <dsp:nvSpPr>
        <dsp:cNvPr id="0" name=""/>
        <dsp:cNvSpPr/>
      </dsp:nvSpPr>
      <dsp:spPr>
        <a:xfrm rot="5400000">
          <a:off x="-262889" y="3385080"/>
          <a:ext cx="1752600" cy="1226820"/>
        </a:xfrm>
        <a:prstGeom prst="chevron">
          <a:avLst/>
        </a:prstGeom>
        <a:solidFill>
          <a:schemeClr val="lt1">
            <a:hueOff val="0"/>
            <a:satOff val="0"/>
            <a:lumOff val="0"/>
            <a:alphaOff val="0"/>
          </a:schemeClr>
        </a:solidFill>
        <a:ln w="55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u="sng" kern="1200" dirty="0"/>
            <a:t>文化</a:t>
          </a:r>
        </a:p>
      </dsp:txBody>
      <dsp:txXfrm rot="-5400000">
        <a:off x="1" y="3735600"/>
        <a:ext cx="1226820" cy="525780"/>
      </dsp:txXfrm>
    </dsp:sp>
    <dsp:sp modelId="{987F09CE-EED5-4924-BE13-AB36B95888F2}">
      <dsp:nvSpPr>
        <dsp:cNvPr id="0" name=""/>
        <dsp:cNvSpPr/>
      </dsp:nvSpPr>
      <dsp:spPr>
        <a:xfrm rot="5400000">
          <a:off x="3815715" y="533295"/>
          <a:ext cx="1139190" cy="6316980"/>
        </a:xfrm>
        <a:prstGeom prst="round2SameRect">
          <a:avLst/>
        </a:prstGeom>
        <a:solidFill>
          <a:schemeClr val="accent1">
            <a:alpha val="90000"/>
            <a:tint val="4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b="1" kern="1200" dirty="0">
              <a:latin typeface="楷体_GB2312" pitchFamily="49" charset="-122"/>
              <a:ea typeface="楷体_GB2312" pitchFamily="49" charset="-122"/>
            </a:rPr>
            <a:t>实行人民大众的</a:t>
          </a:r>
          <a:r>
            <a:rPr lang="zh-CN" altLang="en-US" sz="1500" b="1" kern="1200" dirty="0">
              <a:solidFill>
                <a:srgbClr val="FF0000"/>
              </a:solidFill>
              <a:latin typeface="楷体_GB2312" pitchFamily="49" charset="-122"/>
              <a:ea typeface="楷体_GB2312" pitchFamily="49" charset="-122"/>
            </a:rPr>
            <a:t>反帝反封建</a:t>
          </a:r>
          <a:r>
            <a:rPr lang="zh-CN" altLang="en-US" sz="1500" b="1" kern="1200" dirty="0">
              <a:latin typeface="楷体_GB2312" pitchFamily="49" charset="-122"/>
              <a:ea typeface="楷体_GB2312" pitchFamily="49" charset="-122"/>
            </a:rPr>
            <a:t>的文化，即“民族的科学的大众的文化”</a:t>
          </a:r>
          <a:endParaRPr lang="zh-CN" altLang="en-US" sz="1500" kern="1200" dirty="0"/>
        </a:p>
      </dsp:txBody>
      <dsp:txXfrm rot="-5400000">
        <a:off x="1226821" y="3177801"/>
        <a:ext cx="6261369" cy="10279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0228B-1BA4-4CEF-BE64-BB8F97A97893}"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A1557-56F2-4A61-B376-3D58D8ECACD0}" type="slidenum">
              <a:rPr lang="zh-CN" altLang="en-US" smtClean="0"/>
              <a:t>‹#›</a:t>
            </a:fld>
            <a:endParaRPr lang="zh-CN" altLang="en-US"/>
          </a:p>
        </p:txBody>
      </p:sp>
    </p:spTree>
    <p:extLst>
      <p:ext uri="{BB962C8B-B14F-4D97-AF65-F5344CB8AC3E}">
        <p14:creationId xmlns:p14="http://schemas.microsoft.com/office/powerpoint/2010/main" val="4244792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5702F6-8E5C-4561-897E-D0026D2F5174}"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ln/>
        </p:spPr>
        <p:txBody>
          <a:bodyPr/>
          <a:lstStyle/>
          <a:p>
            <a:pPr eaLnBrk="1" hangingPunct="1">
              <a:buFont typeface="Wingdings" pitchFamily="2" charset="2"/>
              <a:buNone/>
            </a:pPr>
            <a:r>
              <a:rPr lang="zh-CN" altLang="en-US" sz="1200" dirty="0">
                <a:latin typeface="黑体" pitchFamily="49" charset="-122"/>
                <a:ea typeface="黑体" pitchFamily="49" charset="-122"/>
              </a:rPr>
              <a:t>给参与新民主主义革命的各阶级以利益和前途</a:t>
            </a:r>
          </a:p>
          <a:p>
            <a:pPr eaLnBrk="1" hangingPunct="1"/>
            <a:endParaRPr lang="zh-CN" altLang="en-US" dirty="0"/>
          </a:p>
        </p:txBody>
      </p:sp>
      <p:sp>
        <p:nvSpPr>
          <p:cNvPr id="233476" name="灯片编号占位符 3"/>
          <p:cNvSpPr>
            <a:spLocks noGrp="1"/>
          </p:cNvSpPr>
          <p:nvPr>
            <p:ph type="sldNum" sz="quarter" idx="5"/>
          </p:nvPr>
        </p:nvSpPr>
        <p:spPr/>
        <p:txBody>
          <a:bodyPr/>
          <a:lstStyle/>
          <a:p>
            <a:pPr>
              <a:defRPr/>
            </a:pPr>
            <a:fld id="{E9DDEC5E-97BC-4562-957B-3396A0E6D044}"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5163B98-D562-45E4-9B5F-DDC24DCF9C27}" type="slidenum">
              <a:rPr lang="en-US" altLang="zh-CN" smtClean="0"/>
              <a:pPr>
                <a:defRPr/>
              </a:pPr>
              <a:t>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5B3251C7-FBFA-4619-8D0B-BAB1F0FF6384}" type="slidenum">
              <a:rPr lang="en-US" altLang="zh-CN" smtClean="0">
                <a:ea typeface="宋体" charset="-122"/>
              </a:rPr>
              <a:pPr/>
              <a:t>10</a:t>
            </a:fld>
            <a:endParaRPr lang="en-US" altLang="zh-CN">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r>
              <a:rPr lang="zh-CN" altLang="en-US" b="1" dirty="0">
                <a:ea typeface="宋体" charset="-122"/>
              </a:rPr>
              <a:t>１９５６年２月后，毛泽东用了两个多月的时间先后听取了中央３４个部委的汇报，汇报的内容主要是有关经济建设问题的调查研究。关于正确处理十大关系的思想，就是在这个基础上，经过中央政治局的几次讨论，由毛泽东集中概括出来的。同年４月２５日，毛泽东在政治局扩大会议上作了</a:t>
            </a:r>
            <a:r>
              <a:rPr lang="en-US" altLang="zh-CN" b="1" dirty="0">
                <a:ea typeface="宋体" charset="-122"/>
              </a:rPr>
              <a:t>《</a:t>
            </a:r>
            <a:r>
              <a:rPr lang="zh-CN" altLang="en-US" b="1" dirty="0">
                <a:ea typeface="宋体" charset="-122"/>
              </a:rPr>
              <a:t>论十大关系</a:t>
            </a:r>
            <a:r>
              <a:rPr lang="en-US" altLang="zh-CN" b="1" dirty="0">
                <a:ea typeface="宋体" charset="-122"/>
              </a:rPr>
              <a:t>》</a:t>
            </a:r>
            <a:r>
              <a:rPr lang="zh-CN" altLang="en-US" b="1" dirty="0">
                <a:ea typeface="宋体" charset="-122"/>
              </a:rPr>
              <a:t>的报告。</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7B566FF-4EAF-41D0-8E54-D975B4ED86BA}" type="slidenum">
              <a:rPr lang="en-US" altLang="zh-CN" smtClean="0">
                <a:ea typeface="宋体" charset="-122"/>
              </a:rPr>
              <a:pPr/>
              <a:t>12</a:t>
            </a:fld>
            <a:endParaRPr lang="en-US" altLang="zh-CN">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5702F6-8E5C-4561-897E-D0026D2F5174}" type="slidenum">
              <a:rPr lang="zh-CN" altLang="en-US" smtClean="0"/>
              <a:pPr/>
              <a:t>17</a:t>
            </a:fld>
            <a:endParaRPr lang="zh-CN" altLang="en-US"/>
          </a:p>
        </p:txBody>
      </p:sp>
    </p:spTree>
    <p:extLst>
      <p:ext uri="{BB962C8B-B14F-4D97-AF65-F5344CB8AC3E}">
        <p14:creationId xmlns:p14="http://schemas.microsoft.com/office/powerpoint/2010/main" val="265562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02881891-6F8E-4219-A83C-B2B44237AF20}" type="datetimeFigureOut">
              <a:rPr lang="zh-CN" altLang="en-US" smtClean="0"/>
              <a:t>2021/12/23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806AB7B1-59DE-4601-80FE-31E33A100A4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6AB7B1-59DE-4601-80FE-31E33A100A46}" type="slidenum">
              <a:rPr lang="zh-CN" altLang="en-US" smtClean="0"/>
              <a:t>‹#›</a:t>
            </a:fld>
            <a:endParaRPr lang="zh-CN" alt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6AB7B1-59DE-4601-80FE-31E33A100A46}"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6AB7B1-59DE-4601-80FE-31E33A100A4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6AB7B1-59DE-4601-80FE-31E33A100A46}"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81891-6F8E-4219-A83C-B2B44237AF20}" type="datetimeFigureOut">
              <a:rPr lang="zh-CN" altLang="en-US" smtClean="0"/>
              <a:t>2021/12/23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6AB7B1-59DE-4601-80FE-31E33A100A4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02881891-6F8E-4219-A83C-B2B44237AF20}" type="datetimeFigureOut">
              <a:rPr lang="zh-CN" altLang="en-US" smtClean="0"/>
              <a:t>2021/12/23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6AB7B1-59DE-4601-80FE-31E33A100A4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02881891-6F8E-4219-A83C-B2B44237AF20}" type="datetimeFigureOut">
              <a:rPr lang="zh-CN" altLang="en-US" smtClean="0"/>
              <a:t>2021/12/23</a:t>
            </a:fld>
            <a:endParaRPr lang="zh-CN" altLang="en-US"/>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06AB7B1-59DE-4601-80FE-31E33A100A46}" type="slidenum">
              <a:rPr lang="zh-CN" altLang="en-US" smtClean="0"/>
              <a:t>‹#›</a:t>
            </a:fld>
            <a:endParaRPr lang="zh-CN" alt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02881891-6F8E-4219-A83C-B2B44237AF20}" type="datetimeFigureOut">
              <a:rPr lang="zh-CN" altLang="en-US" smtClean="0"/>
              <a:t>2021/12/23</a:t>
            </a:fld>
            <a:endParaRPr lang="zh-CN" altLang="en-US"/>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806AB7B1-59DE-4601-80FE-31E33A100A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55DDA-7E92-4ECE-99FE-169DEB188666}"/>
              </a:ext>
            </a:extLst>
          </p:cNvPr>
          <p:cNvSpPr>
            <a:spLocks noGrp="1"/>
          </p:cNvSpPr>
          <p:nvPr>
            <p:ph type="ctrTitle"/>
          </p:nvPr>
        </p:nvSpPr>
        <p:spPr>
          <a:xfrm>
            <a:off x="929148" y="720215"/>
            <a:ext cx="10363200" cy="1829761"/>
          </a:xfrm>
        </p:spPr>
        <p:txBody>
          <a:bodyPr/>
          <a:lstStyle/>
          <a:p>
            <a:r>
              <a:rPr lang="zh-CN" altLang="en-US" dirty="0"/>
              <a:t>学期总结</a:t>
            </a:r>
          </a:p>
        </p:txBody>
      </p:sp>
      <p:sp>
        <p:nvSpPr>
          <p:cNvPr id="3" name="副标题 2">
            <a:extLst>
              <a:ext uri="{FF2B5EF4-FFF2-40B4-BE49-F238E27FC236}">
                <a16:creationId xmlns:a16="http://schemas.microsoft.com/office/drawing/2014/main" id="{0410BCA3-1B50-4559-A70B-3CD4ED0E3CCE}"/>
              </a:ext>
            </a:extLst>
          </p:cNvPr>
          <p:cNvSpPr>
            <a:spLocks noGrp="1"/>
          </p:cNvSpPr>
          <p:nvPr>
            <p:ph type="subTitle" idx="1"/>
          </p:nvPr>
        </p:nvSpPr>
        <p:spPr>
          <a:xfrm>
            <a:off x="560438" y="2770948"/>
            <a:ext cx="11312013" cy="1712561"/>
          </a:xfrm>
        </p:spPr>
        <p:txBody>
          <a:bodyPr>
            <a:normAutofit/>
          </a:bodyPr>
          <a:lstStyle/>
          <a:p>
            <a:endParaRPr lang="zh-CN" altLang="en-US" sz="4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7007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1857375" y="911226"/>
            <a:ext cx="8534400" cy="5946775"/>
          </a:xfrm>
          <a:prstGeom prst="rect">
            <a:avLst/>
          </a:prstGeom>
          <a:noFill/>
          <a:ln w="9525">
            <a:noFill/>
            <a:miter lim="800000"/>
            <a:headEnd/>
            <a:tailEnd/>
          </a:ln>
        </p:spPr>
        <p:txBody>
          <a:bodyPr/>
          <a:lstStyle/>
          <a:p>
            <a:pPr marL="342900" indent="-342900">
              <a:lnSpc>
                <a:spcPct val="80000"/>
              </a:lnSpc>
              <a:spcBef>
                <a:spcPct val="20000"/>
              </a:spcBef>
            </a:pPr>
            <a:r>
              <a:rPr lang="en-US" altLang="zh-CN" sz="2800" b="1">
                <a:latin typeface="Times New Roman" pitchFamily="18" charset="0"/>
              </a:rPr>
              <a:t>       </a:t>
            </a:r>
          </a:p>
          <a:p>
            <a:pPr marL="342900" indent="-342900">
              <a:lnSpc>
                <a:spcPct val="80000"/>
              </a:lnSpc>
              <a:spcBef>
                <a:spcPct val="20000"/>
              </a:spcBef>
              <a:buFontTx/>
              <a:buChar char="•"/>
            </a:pPr>
            <a:endParaRPr lang="en-US" altLang="zh-CN" sz="2800" b="1">
              <a:latin typeface="Times New Roman" pitchFamily="18" charset="0"/>
            </a:endParaRPr>
          </a:p>
          <a:p>
            <a:pPr marL="342900" indent="-342900">
              <a:lnSpc>
                <a:spcPct val="80000"/>
              </a:lnSpc>
              <a:spcBef>
                <a:spcPct val="20000"/>
              </a:spcBef>
            </a:pPr>
            <a:endParaRPr lang="en-US" altLang="zh-CN" sz="2800" b="1">
              <a:latin typeface="Times New Roman" pitchFamily="18" charset="0"/>
            </a:endParaRPr>
          </a:p>
        </p:txBody>
      </p:sp>
      <p:sp>
        <p:nvSpPr>
          <p:cNvPr id="27653" name="Rectangle 5"/>
          <p:cNvSpPr>
            <a:spLocks noChangeArrowheads="1"/>
          </p:cNvSpPr>
          <p:nvPr/>
        </p:nvSpPr>
        <p:spPr bwMode="auto">
          <a:xfrm>
            <a:off x="1828800" y="0"/>
            <a:ext cx="8534400" cy="6309420"/>
          </a:xfrm>
          <a:prstGeom prst="rect">
            <a:avLst/>
          </a:prstGeom>
          <a:noFill/>
          <a:ln w="9525">
            <a:noFill/>
            <a:miter lim="800000"/>
            <a:headEnd/>
            <a:tailEnd/>
          </a:ln>
        </p:spPr>
        <p:txBody>
          <a:bodyPr wrap="square">
            <a:spAutoFit/>
          </a:bodyPr>
          <a:lstStyle/>
          <a:p>
            <a:endParaRPr lang="en-US" altLang="zh-CN" sz="2400" b="1" dirty="0">
              <a:latin typeface="宋体" charset="-122"/>
            </a:endParaRPr>
          </a:p>
          <a:p>
            <a:r>
              <a:rPr lang="zh-CN" altLang="en-US" sz="3200" b="1" dirty="0">
                <a:solidFill>
                  <a:srgbClr val="000099"/>
                </a:solidFill>
                <a:latin typeface="黑体" pitchFamily="2" charset="-122"/>
                <a:ea typeface="黑体" pitchFamily="2" charset="-122"/>
              </a:rPr>
              <a:t>十大关系的内容</a:t>
            </a:r>
            <a:r>
              <a:rPr lang="en-US" altLang="zh-CN" sz="3200" b="1" dirty="0">
                <a:solidFill>
                  <a:srgbClr val="000099"/>
                </a:solidFill>
                <a:latin typeface="黑体" pitchFamily="2" charset="-122"/>
                <a:ea typeface="黑体" pitchFamily="2" charset="-122"/>
              </a:rPr>
              <a:t>:</a:t>
            </a:r>
          </a:p>
          <a:p>
            <a:pPr>
              <a:lnSpc>
                <a:spcPct val="150000"/>
              </a:lnSpc>
            </a:pPr>
            <a:r>
              <a:rPr lang="zh-CN" altLang="en-US" sz="2400" b="1" dirty="0">
                <a:latin typeface="宋体"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重工业和轻工业、农业</a:t>
            </a:r>
            <a:r>
              <a:rPr lang="zh-CN" altLang="en-US" sz="2400" b="1" dirty="0">
                <a:latin typeface="楷体_GB2312" pitchFamily="49" charset="-122"/>
                <a:ea typeface="楷体_GB2312" pitchFamily="49" charset="-122"/>
              </a:rPr>
              <a:t>的关系问题上，要用多发展一些农业、轻工业的办法来发展重工业（重工业仍是重点）；</a:t>
            </a:r>
          </a:p>
          <a:p>
            <a:pPr>
              <a:lnSpc>
                <a:spcPct val="150000"/>
              </a:lnSpc>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沿海工业和内地工业</a:t>
            </a:r>
            <a:r>
              <a:rPr lang="zh-CN" altLang="en-US" sz="2400" b="1" dirty="0">
                <a:latin typeface="楷体_GB2312" pitchFamily="49" charset="-122"/>
                <a:ea typeface="楷体_GB2312" pitchFamily="49" charset="-122"/>
              </a:rPr>
              <a:t>的关系问题上，要充分利用和发展沿海的工业基地，以便更有力量来发展和支持内地工业；</a:t>
            </a:r>
          </a:p>
          <a:p>
            <a:pPr>
              <a:lnSpc>
                <a:spcPct val="150000"/>
              </a:lnSpc>
            </a:pPr>
            <a:r>
              <a:rPr lang="zh-CN" altLang="en-US" sz="2400" b="1" dirty="0">
                <a:latin typeface="楷体_GB2312" pitchFamily="49" charset="-122"/>
                <a:ea typeface="楷体_GB2312" pitchFamily="49" charset="-122"/>
              </a:rPr>
              <a:t>新建工业放内地，一是平衡布局，二是利于备战。</a:t>
            </a:r>
            <a:endParaRPr lang="en-US" altLang="zh-CN" sz="2400" b="1" dirty="0">
              <a:latin typeface="楷体_GB2312" pitchFamily="49" charset="-122"/>
              <a:ea typeface="楷体_GB2312" pitchFamily="49" charset="-122"/>
            </a:endParaRPr>
          </a:p>
          <a:p>
            <a:pPr>
              <a:lnSpc>
                <a:spcPct val="150000"/>
              </a:lnSpc>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经济建设和国防建设</a:t>
            </a:r>
            <a:r>
              <a:rPr lang="zh-CN" altLang="en-US" sz="2400" b="1" dirty="0">
                <a:latin typeface="楷体_GB2312" pitchFamily="49" charset="-122"/>
                <a:ea typeface="楷体_GB2312" pitchFamily="49" charset="-122"/>
              </a:rPr>
              <a:t>的关系问题上，在强调加强国防建设的重要性时，提出把军政费用降到一个适当的比例，增加经济建设费用。只有把经济建设发展得更快了，国防建设才能够有更大的进步；</a:t>
            </a:r>
          </a:p>
          <a:p>
            <a:r>
              <a:rPr lang="zh-CN" altLang="en-US" sz="2400" b="1" dirty="0">
                <a:latin typeface="楷体_GB2312" pitchFamily="49" charset="-122"/>
                <a:ea typeface="楷体_GB2312" pitchFamily="49" charset="-122"/>
              </a:rPr>
              <a:t>　　</a:t>
            </a:r>
            <a:r>
              <a:rPr lang="zh-CN" altLang="en-US" dirty="0">
                <a:ea typeface="华文细黑" pitchFamily="2" charset="-122"/>
              </a:rPr>
              <a:t>　　</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bwMode="auto">
          <a:xfrm>
            <a:off x="1981201" y="381000"/>
            <a:ext cx="8207375" cy="5280292"/>
          </a:xfrm>
          <a:prstGeom prst="rect">
            <a:avLst/>
          </a:prstGeom>
          <a:noFill/>
          <a:ln w="9525">
            <a:noFill/>
            <a:miter lim="800000"/>
            <a:headEnd/>
            <a:tailEnd/>
          </a:ln>
        </p:spPr>
        <p:txBody>
          <a:bodyPr wrap="square">
            <a:spAutoFit/>
          </a:bodyPr>
          <a:lstStyle/>
          <a:p>
            <a:endParaRPr lang="en-US" altLang="zh-CN" sz="2400" b="1" dirty="0">
              <a:latin typeface="宋体" charset="-122"/>
            </a:endParaRPr>
          </a:p>
          <a:p>
            <a:r>
              <a:rPr lang="zh-CN" altLang="en-US" sz="3200" b="1" dirty="0">
                <a:solidFill>
                  <a:srgbClr val="000099"/>
                </a:solidFill>
                <a:latin typeface="黑体" pitchFamily="2" charset="-122"/>
                <a:ea typeface="黑体" pitchFamily="2" charset="-122"/>
              </a:rPr>
              <a:t>十大关系的内容</a:t>
            </a:r>
            <a:r>
              <a:rPr lang="en-US" altLang="zh-CN" sz="3200" b="1" dirty="0">
                <a:solidFill>
                  <a:srgbClr val="000099"/>
                </a:solidFill>
                <a:latin typeface="黑体" pitchFamily="2" charset="-122"/>
                <a:ea typeface="黑体" pitchFamily="2" charset="-122"/>
              </a:rPr>
              <a:t>:</a:t>
            </a:r>
          </a:p>
          <a:p>
            <a:pPr marL="0" indent="0">
              <a:lnSpc>
                <a:spcPct val="150000"/>
              </a:lnSpc>
              <a:buNone/>
            </a:pPr>
            <a:r>
              <a:rPr lang="zh-CN" altLang="en-US"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国家、生产单位和生产者个人的关系</a:t>
            </a:r>
            <a:r>
              <a:rPr lang="zh-CN" altLang="en-US" sz="2400" b="1" dirty="0">
                <a:latin typeface="楷体_GB2312" pitchFamily="49" charset="-122"/>
                <a:ea typeface="楷体_GB2312" pitchFamily="49" charset="-122"/>
              </a:rPr>
              <a:t>问题上，三者的利益必须兼顾，不能只顾一头，既要提倡艰苦奋斗，又要</a:t>
            </a:r>
            <a:r>
              <a:rPr lang="zh-CN" altLang="en-US" b="1" dirty="0">
                <a:ea typeface="楷体_GB2312" pitchFamily="49" charset="-122"/>
              </a:rPr>
              <a:t>关心群众生活；</a:t>
            </a:r>
            <a:r>
              <a:rPr lang="zh-CN" altLang="en-US" b="1" dirty="0">
                <a:latin typeface="楷体_GB2312" pitchFamily="49" charset="-122"/>
                <a:ea typeface="楷体_GB2312" pitchFamily="49" charset="-122"/>
              </a:rPr>
              <a:t>变苏联的“义务交售制”为</a:t>
            </a:r>
            <a:r>
              <a:rPr lang="zh-CN" altLang="en-US" b="1" dirty="0">
                <a:solidFill>
                  <a:srgbClr val="FF0000"/>
                </a:solidFill>
                <a:latin typeface="楷体_GB2312" pitchFamily="49" charset="-122"/>
                <a:ea typeface="楷体_GB2312" pitchFamily="49" charset="-122"/>
              </a:rPr>
              <a:t>缩小工农业剪刀差和等价交换</a:t>
            </a:r>
            <a:r>
              <a:rPr lang="zh-CN" altLang="en-US"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0" indent="0">
              <a:lnSpc>
                <a:spcPct val="150000"/>
              </a:lnSpc>
              <a:buNone/>
            </a:pPr>
            <a:r>
              <a:rPr lang="zh-CN" altLang="en-US"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）在</a:t>
            </a:r>
            <a:r>
              <a:rPr lang="zh-CN" altLang="en-US" sz="2400" b="1" dirty="0">
                <a:solidFill>
                  <a:srgbClr val="CC00CC"/>
                </a:solidFill>
                <a:latin typeface="楷体_GB2312" pitchFamily="49" charset="-122"/>
                <a:ea typeface="楷体_GB2312" pitchFamily="49" charset="-122"/>
              </a:rPr>
              <a:t>中央和地方的关系</a:t>
            </a:r>
            <a:r>
              <a:rPr lang="zh-CN" altLang="en-US" sz="2400" b="1" dirty="0">
                <a:latin typeface="楷体_GB2312" pitchFamily="49" charset="-122"/>
                <a:ea typeface="楷体_GB2312" pitchFamily="49" charset="-122"/>
              </a:rPr>
              <a:t>问题上，要在巩固中央统一领导的前提下，扩大地方的权力，让地方办更多的事情，发挥中央和地方两个积极性。（中央不同地方商量不冒下命令）</a:t>
            </a:r>
            <a:r>
              <a:rPr lang="zh-CN" altLang="en-US" dirty="0">
                <a:ea typeface="华文细黑" pitchFamily="2" charset="-122"/>
              </a:rPr>
              <a:t>　　</a:t>
            </a:r>
          </a:p>
        </p:txBody>
      </p:sp>
    </p:spTree>
    <p:extLst>
      <p:ext uri="{BB962C8B-B14F-4D97-AF65-F5344CB8AC3E}">
        <p14:creationId xmlns:p14="http://schemas.microsoft.com/office/powerpoint/2010/main" val="369161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1857375" y="648702"/>
            <a:ext cx="8534400" cy="5946775"/>
          </a:xfrm>
          <a:prstGeom prst="rect">
            <a:avLst/>
          </a:prstGeom>
          <a:noFill/>
          <a:ln w="9525">
            <a:noFill/>
            <a:miter lim="800000"/>
            <a:headEnd/>
            <a:tailEnd/>
          </a:ln>
        </p:spPr>
        <p:txBody>
          <a:bodyPr/>
          <a:lstStyle/>
          <a:p>
            <a:pPr marL="342900" indent="-342900">
              <a:lnSpc>
                <a:spcPct val="80000"/>
              </a:lnSpc>
              <a:spcBef>
                <a:spcPct val="20000"/>
              </a:spcBef>
            </a:pPr>
            <a:r>
              <a:rPr lang="en-US" altLang="zh-CN" sz="2800" b="1">
                <a:latin typeface="Times New Roman" pitchFamily="18" charset="0"/>
              </a:rPr>
              <a:t>       </a:t>
            </a:r>
          </a:p>
          <a:p>
            <a:pPr marL="342900" indent="-342900">
              <a:lnSpc>
                <a:spcPct val="80000"/>
              </a:lnSpc>
              <a:spcBef>
                <a:spcPct val="20000"/>
              </a:spcBef>
              <a:buFontTx/>
              <a:buChar char="•"/>
            </a:pPr>
            <a:endParaRPr lang="en-US" altLang="zh-CN" sz="2800" b="1">
              <a:latin typeface="Times New Roman" pitchFamily="18" charset="0"/>
            </a:endParaRPr>
          </a:p>
          <a:p>
            <a:pPr marL="342900" indent="-342900">
              <a:lnSpc>
                <a:spcPct val="80000"/>
              </a:lnSpc>
              <a:spcBef>
                <a:spcPct val="20000"/>
              </a:spcBef>
            </a:pPr>
            <a:endParaRPr lang="en-US" altLang="zh-CN" sz="2800" b="1">
              <a:latin typeface="Times New Roman" pitchFamily="18" charset="0"/>
            </a:endParaRPr>
          </a:p>
        </p:txBody>
      </p:sp>
      <p:sp>
        <p:nvSpPr>
          <p:cNvPr id="28677" name="Rectangle 5"/>
          <p:cNvSpPr>
            <a:spLocks noChangeArrowheads="1"/>
          </p:cNvSpPr>
          <p:nvPr/>
        </p:nvSpPr>
        <p:spPr bwMode="auto">
          <a:xfrm>
            <a:off x="1178351" y="707317"/>
            <a:ext cx="9249937" cy="4524315"/>
          </a:xfrm>
          <a:prstGeom prst="rect">
            <a:avLst/>
          </a:prstGeom>
          <a:noFill/>
          <a:ln w="9525">
            <a:noFill/>
            <a:miter lim="800000"/>
            <a:headEnd/>
            <a:tailEnd/>
          </a:ln>
        </p:spPr>
        <p:txBody>
          <a:bodyPr wrap="square">
            <a:spAutoFit/>
          </a:bodyPr>
          <a:lstStyle/>
          <a:p>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6</a:t>
            </a:r>
            <a:r>
              <a:rPr lang="zh-CN" altLang="en-US" sz="2400" b="1" dirty="0">
                <a:latin typeface="华文细黑" pitchFamily="2" charset="-122"/>
                <a:ea typeface="华文细黑" pitchFamily="2" charset="-122"/>
              </a:rPr>
              <a:t>）在</a:t>
            </a:r>
            <a:r>
              <a:rPr lang="zh-CN" altLang="en-US" sz="2400" b="1" dirty="0">
                <a:solidFill>
                  <a:srgbClr val="CC00CC"/>
                </a:solidFill>
                <a:latin typeface="华文细黑" pitchFamily="2" charset="-122"/>
                <a:ea typeface="华文细黑" pitchFamily="2" charset="-122"/>
              </a:rPr>
              <a:t>汉族与少数民族</a:t>
            </a:r>
            <a:r>
              <a:rPr lang="zh-CN" altLang="en-US" sz="2400" b="1" dirty="0">
                <a:latin typeface="华文细黑" pitchFamily="2" charset="-122"/>
                <a:ea typeface="华文细黑" pitchFamily="2" charset="-122"/>
              </a:rPr>
              <a:t>的关系问题上，要着重反对大汉族主义，也要反对地方民族主义，要诚心诚意地积极帮助少数民族发展经济建设和文化建设；（汉族“人口众多”，少数民族“地大物博”）</a:t>
            </a:r>
          </a:p>
          <a:p>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7</a:t>
            </a:r>
            <a:r>
              <a:rPr lang="zh-CN" altLang="en-US" sz="2400" b="1" dirty="0">
                <a:latin typeface="华文细黑" pitchFamily="2" charset="-122"/>
                <a:ea typeface="华文细黑" pitchFamily="2" charset="-122"/>
              </a:rPr>
              <a:t>）在</a:t>
            </a:r>
            <a:r>
              <a:rPr lang="zh-CN" altLang="en-US" sz="2400" b="1" dirty="0">
                <a:solidFill>
                  <a:srgbClr val="CC00CC"/>
                </a:solidFill>
                <a:latin typeface="华文细黑" pitchFamily="2" charset="-122"/>
                <a:ea typeface="华文细黑" pitchFamily="2" charset="-122"/>
              </a:rPr>
              <a:t>党和非党的关系</a:t>
            </a:r>
            <a:r>
              <a:rPr lang="zh-CN" altLang="en-US" sz="2400" b="1" dirty="0">
                <a:latin typeface="华文细黑" pitchFamily="2" charset="-122"/>
                <a:ea typeface="华文细黑" pitchFamily="2" charset="-122"/>
              </a:rPr>
              <a:t>问题上，共产党和民主党派要长期共存，互相监督；（民主党派中的很多人是不同程度的反对派）</a:t>
            </a:r>
          </a:p>
          <a:p>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8</a:t>
            </a:r>
            <a:r>
              <a:rPr lang="zh-CN" altLang="en-US" sz="2400" b="1" dirty="0">
                <a:latin typeface="华文细黑" pitchFamily="2" charset="-122"/>
                <a:ea typeface="华文细黑" pitchFamily="2" charset="-122"/>
              </a:rPr>
              <a:t>）在</a:t>
            </a:r>
            <a:r>
              <a:rPr lang="zh-CN" altLang="en-US" sz="2400" b="1" dirty="0">
                <a:solidFill>
                  <a:srgbClr val="CC00CC"/>
                </a:solidFill>
                <a:latin typeface="华文细黑" pitchFamily="2" charset="-122"/>
                <a:ea typeface="华文细黑" pitchFamily="2" charset="-122"/>
              </a:rPr>
              <a:t>革命和反革命</a:t>
            </a:r>
            <a:r>
              <a:rPr lang="zh-CN" altLang="en-US" sz="2400" b="1" dirty="0">
                <a:latin typeface="华文细黑" pitchFamily="2" charset="-122"/>
                <a:ea typeface="华文细黑" pitchFamily="2" charset="-122"/>
              </a:rPr>
              <a:t>的关系问题上，必须分清敌我，化消极因素为积极因素；（给反革命分子以自新的机会）</a:t>
            </a:r>
          </a:p>
          <a:p>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9</a:t>
            </a:r>
            <a:r>
              <a:rPr lang="zh-CN" altLang="en-US" sz="2400" b="1" dirty="0">
                <a:latin typeface="华文细黑" pitchFamily="2" charset="-122"/>
                <a:ea typeface="华文细黑" pitchFamily="2" charset="-122"/>
              </a:rPr>
              <a:t>）在</a:t>
            </a:r>
            <a:r>
              <a:rPr lang="zh-CN" altLang="en-US" sz="2400" b="1" dirty="0">
                <a:solidFill>
                  <a:srgbClr val="CC00CC"/>
                </a:solidFill>
                <a:latin typeface="华文细黑" pitchFamily="2" charset="-122"/>
                <a:ea typeface="华文细黑" pitchFamily="2" charset="-122"/>
              </a:rPr>
              <a:t>是非关系</a:t>
            </a:r>
            <a:r>
              <a:rPr lang="zh-CN" altLang="en-US" sz="2400" b="1" dirty="0">
                <a:latin typeface="华文细黑" pitchFamily="2" charset="-122"/>
                <a:ea typeface="华文细黑" pitchFamily="2" charset="-122"/>
              </a:rPr>
              <a:t>问题上，对犯错误的同志要实行“惩前毖后，治病救人”的方针，要允许人家犯错误，允许并帮助他们改正错误；</a:t>
            </a:r>
          </a:p>
          <a:p>
            <a:r>
              <a:rPr lang="zh-CN" altLang="en-US" sz="2400" b="1" dirty="0">
                <a:latin typeface="华文细黑" pitchFamily="2" charset="-122"/>
                <a:ea typeface="华文细黑" pitchFamily="2" charset="-122"/>
              </a:rPr>
              <a:t>（</a:t>
            </a:r>
            <a:r>
              <a:rPr lang="en-US" altLang="zh-CN" sz="2400" b="1" dirty="0">
                <a:latin typeface="华文细黑" pitchFamily="2" charset="-122"/>
                <a:ea typeface="华文细黑" pitchFamily="2" charset="-122"/>
              </a:rPr>
              <a:t>10</a:t>
            </a:r>
            <a:r>
              <a:rPr lang="zh-CN" altLang="en-US" sz="2400" b="1" dirty="0">
                <a:latin typeface="华文细黑" pitchFamily="2" charset="-122"/>
                <a:ea typeface="华文细黑" pitchFamily="2" charset="-122"/>
              </a:rPr>
              <a:t>）在</a:t>
            </a:r>
            <a:r>
              <a:rPr lang="zh-CN" altLang="en-US" sz="2400" b="1" dirty="0">
                <a:solidFill>
                  <a:srgbClr val="CC00CC"/>
                </a:solidFill>
                <a:latin typeface="华文细黑" pitchFamily="2" charset="-122"/>
                <a:ea typeface="华文细黑" pitchFamily="2" charset="-122"/>
              </a:rPr>
              <a:t>中国和外国的关系</a:t>
            </a:r>
            <a:r>
              <a:rPr lang="zh-CN" altLang="en-US" sz="2400" b="1" dirty="0">
                <a:latin typeface="华文细黑" pitchFamily="2" charset="-122"/>
                <a:ea typeface="华文细黑" pitchFamily="2" charset="-122"/>
              </a:rPr>
              <a:t>问题上，要学习一切民族、一切国家的长处，包括资本主义国家先进的科学技术和科学管理方法，要反对不加分析地一概排斥或一概照搬。 </a:t>
            </a:r>
          </a:p>
        </p:txBody>
      </p:sp>
    </p:spTree>
    <p:extLst>
      <p:ext uri="{BB962C8B-B14F-4D97-AF65-F5344CB8AC3E}">
        <p14:creationId xmlns:p14="http://schemas.microsoft.com/office/powerpoint/2010/main" val="3232474085"/>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61241-DF3C-42EC-9F65-B6B0B77808DC}"/>
              </a:ext>
            </a:extLst>
          </p:cNvPr>
          <p:cNvSpPr>
            <a:spLocks noGrp="1"/>
          </p:cNvSpPr>
          <p:nvPr>
            <p:ph type="title"/>
          </p:nvPr>
        </p:nvSpPr>
        <p:spPr>
          <a:xfrm>
            <a:off x="810127" y="624110"/>
            <a:ext cx="10694486" cy="1280890"/>
          </a:xfrm>
        </p:spPr>
        <p:txBody>
          <a:bodyPr>
            <a:normAutofit/>
          </a:bodyPr>
          <a:lstStyle/>
          <a:p>
            <a:r>
              <a:rPr lang="zh-CN" altLang="en-US" sz="3200" dirty="0">
                <a:solidFill>
                  <a:srgbClr val="FF0000"/>
                </a:solidFill>
              </a:rPr>
              <a:t>社会主义本质论：什么是社会主义，怎样建设社会主义</a:t>
            </a:r>
          </a:p>
        </p:txBody>
      </p:sp>
      <p:sp>
        <p:nvSpPr>
          <p:cNvPr id="3" name="内容占位符 2">
            <a:extLst>
              <a:ext uri="{FF2B5EF4-FFF2-40B4-BE49-F238E27FC236}">
                <a16:creationId xmlns:a16="http://schemas.microsoft.com/office/drawing/2014/main" id="{635ED954-9A92-4F83-BFB7-4C86B4B1A294}"/>
              </a:ext>
            </a:extLst>
          </p:cNvPr>
          <p:cNvSpPr>
            <a:spLocks noGrp="1"/>
          </p:cNvSpPr>
          <p:nvPr>
            <p:ph idx="1"/>
          </p:nvPr>
        </p:nvSpPr>
        <p:spPr>
          <a:xfrm>
            <a:off x="737419" y="2291766"/>
            <a:ext cx="4306530" cy="3382297"/>
          </a:xfrm>
        </p:spPr>
        <p:txBody>
          <a:bodyPr>
            <a:noAutofit/>
          </a:bodyPr>
          <a:lstStyle/>
          <a:p>
            <a:pPr>
              <a:lnSpc>
                <a:spcPct val="150000"/>
              </a:lnSpc>
            </a:pPr>
            <a:r>
              <a:rPr lang="zh-CN" altLang="en-US" sz="2400" dirty="0">
                <a:latin typeface="黑体" panose="02010609060101010101" pitchFamily="49" charset="-122"/>
                <a:ea typeface="黑体" panose="02010609060101010101" pitchFamily="49" charset="-122"/>
              </a:rPr>
              <a:t>解放生产力，发展生产力（回归马克思）</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消灭剥削，消除两极分化，</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最终达到共同富裕</a:t>
            </a:r>
          </a:p>
        </p:txBody>
      </p:sp>
      <p:pic>
        <p:nvPicPr>
          <p:cNvPr id="4" name="图片 3">
            <a:extLst>
              <a:ext uri="{FF2B5EF4-FFF2-40B4-BE49-F238E27FC236}">
                <a16:creationId xmlns:a16="http://schemas.microsoft.com/office/drawing/2014/main" id="{72139151-601C-4426-97D2-8FAECB44A4EB}"/>
              </a:ext>
            </a:extLst>
          </p:cNvPr>
          <p:cNvPicPr>
            <a:picLocks noChangeAspect="1"/>
          </p:cNvPicPr>
          <p:nvPr/>
        </p:nvPicPr>
        <p:blipFill>
          <a:blip r:embed="rId2"/>
          <a:stretch>
            <a:fillRect/>
          </a:stretch>
        </p:blipFill>
        <p:spPr>
          <a:xfrm>
            <a:off x="5043949" y="1858166"/>
            <a:ext cx="6854723" cy="4865266"/>
          </a:xfrm>
          <a:prstGeom prst="rect">
            <a:avLst/>
          </a:prstGeom>
        </p:spPr>
      </p:pic>
    </p:spTree>
    <p:extLst>
      <p:ext uri="{BB962C8B-B14F-4D97-AF65-F5344CB8AC3E}">
        <p14:creationId xmlns:p14="http://schemas.microsoft.com/office/powerpoint/2010/main" val="85781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C471A-692E-4D6F-90BD-2AD4564EDD20}"/>
              </a:ext>
            </a:extLst>
          </p:cNvPr>
          <p:cNvSpPr>
            <a:spLocks noGrp="1"/>
          </p:cNvSpPr>
          <p:nvPr>
            <p:ph type="title"/>
          </p:nvPr>
        </p:nvSpPr>
        <p:spPr>
          <a:xfrm>
            <a:off x="2012210" y="223887"/>
            <a:ext cx="10018713" cy="1086440"/>
          </a:xfrm>
        </p:spPr>
        <p:txBody>
          <a:bodyPr>
            <a:normAutofit/>
          </a:bodyPr>
          <a:lstStyle/>
          <a:p>
            <a:r>
              <a:rPr lang="zh-CN" altLang="en-US" sz="3200" dirty="0">
                <a:latin typeface="黑体" panose="02010609060101010101" pitchFamily="49" charset="-122"/>
                <a:ea typeface="黑体" panose="02010609060101010101" pitchFamily="49" charset="-122"/>
              </a:rPr>
              <a:t>中国社会主义农业改革和发展要有两个飞跃</a:t>
            </a:r>
          </a:p>
        </p:txBody>
      </p:sp>
      <p:sp>
        <p:nvSpPr>
          <p:cNvPr id="3" name="内容占位符 2">
            <a:extLst>
              <a:ext uri="{FF2B5EF4-FFF2-40B4-BE49-F238E27FC236}">
                <a16:creationId xmlns:a16="http://schemas.microsoft.com/office/drawing/2014/main" id="{3CAD5227-EF8A-4E84-8C02-350608C7F76C}"/>
              </a:ext>
            </a:extLst>
          </p:cNvPr>
          <p:cNvSpPr>
            <a:spLocks noGrp="1"/>
          </p:cNvSpPr>
          <p:nvPr>
            <p:ph idx="1"/>
          </p:nvPr>
        </p:nvSpPr>
        <p:spPr>
          <a:xfrm>
            <a:off x="1086643" y="1025166"/>
            <a:ext cx="10018713" cy="5109326"/>
          </a:xfrm>
        </p:spPr>
        <p:txBody>
          <a:bodyPr>
            <a:normAutofit/>
          </a:bodyPr>
          <a:lstStyle/>
          <a:p>
            <a:endParaRPr lang="zh-CN" altLang="en-US" dirty="0"/>
          </a:p>
          <a:p>
            <a:pPr>
              <a:lnSpc>
                <a:spcPct val="150000"/>
              </a:lnSpc>
            </a:pPr>
            <a:r>
              <a:rPr lang="en-US" altLang="zh-CN" sz="2400" b="1" dirty="0">
                <a:latin typeface="+mn-ea"/>
              </a:rPr>
              <a:t>1990</a:t>
            </a:r>
            <a:r>
              <a:rPr lang="zh-CN" altLang="en-US" sz="2400" b="1" dirty="0">
                <a:latin typeface="+mn-ea"/>
              </a:rPr>
              <a:t>年</a:t>
            </a:r>
            <a:r>
              <a:rPr lang="en-US" altLang="zh-CN" sz="2400" b="1" dirty="0">
                <a:latin typeface="+mn-ea"/>
              </a:rPr>
              <a:t>3</a:t>
            </a:r>
            <a:r>
              <a:rPr lang="zh-CN" altLang="en-US" sz="2400" b="1" dirty="0">
                <a:latin typeface="+mn-ea"/>
              </a:rPr>
              <a:t>月</a:t>
            </a:r>
            <a:r>
              <a:rPr lang="en-US" altLang="zh-CN" sz="2400" b="1" dirty="0">
                <a:latin typeface="+mn-ea"/>
              </a:rPr>
              <a:t>3</a:t>
            </a:r>
            <a:r>
              <a:rPr lang="zh-CN" altLang="en-US" sz="2400" b="1" dirty="0">
                <a:latin typeface="+mn-ea"/>
              </a:rPr>
              <a:t>日，邓小平同几位中央负责同志谈话指出：中国社会主义农业的改革和发展，从长远的观点看，要有两个飞跃。</a:t>
            </a:r>
            <a:r>
              <a:rPr lang="zh-CN" altLang="en-US" sz="2400" b="1" dirty="0">
                <a:solidFill>
                  <a:srgbClr val="FF0000"/>
                </a:solidFill>
                <a:latin typeface="+mn-ea"/>
              </a:rPr>
              <a:t>第一个飞跃，</a:t>
            </a:r>
            <a:r>
              <a:rPr lang="zh-CN" altLang="en-US" sz="2400" b="1" dirty="0">
                <a:latin typeface="+mn-ea"/>
              </a:rPr>
              <a:t>是废除人民公社，实行家庭联产承包为主的责任制。这是一个很大的前进，要长期坚持不变。</a:t>
            </a:r>
            <a:r>
              <a:rPr lang="zh-CN" altLang="en-US" sz="2400" b="1" dirty="0">
                <a:solidFill>
                  <a:srgbClr val="FF0000"/>
                </a:solidFill>
                <a:latin typeface="+mn-ea"/>
              </a:rPr>
              <a:t>第二个飞跃，</a:t>
            </a:r>
            <a:r>
              <a:rPr lang="zh-CN" altLang="en-US" sz="2400" b="1" dirty="0">
                <a:latin typeface="+mn-ea"/>
              </a:rPr>
              <a:t>是适应科学种田和生产社会化的需要，发展适度规模经营，发展集体经济。这是又一个很大的前进，当然这是很长的过程。</a:t>
            </a:r>
          </a:p>
          <a:p>
            <a:pPr>
              <a:lnSpc>
                <a:spcPct val="150000"/>
              </a:lnSpc>
            </a:pPr>
            <a:r>
              <a:rPr lang="zh-CN" altLang="en-US" sz="2400" b="1" dirty="0">
                <a:latin typeface="+mn-ea"/>
              </a:rPr>
              <a:t>“两个飞跃”是邓小平晚年关于我国农业改革和发展作出的重要思考</a:t>
            </a:r>
            <a:r>
              <a:rPr lang="zh-CN" altLang="en-US" b="1" dirty="0">
                <a:latin typeface="+mn-ea"/>
              </a:rPr>
              <a:t>。</a:t>
            </a:r>
          </a:p>
        </p:txBody>
      </p:sp>
    </p:spTree>
    <p:extLst>
      <p:ext uri="{BB962C8B-B14F-4D97-AF65-F5344CB8AC3E}">
        <p14:creationId xmlns:p14="http://schemas.microsoft.com/office/powerpoint/2010/main" val="357011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94221" y="1991367"/>
            <a:ext cx="7803557" cy="3505504"/>
          </a:xfrm>
          <a:prstGeom prst="rect">
            <a:avLst/>
          </a:prstGeom>
        </p:spPr>
      </p:pic>
      <p:sp>
        <p:nvSpPr>
          <p:cNvPr id="2" name="标题 1"/>
          <p:cNvSpPr>
            <a:spLocks noGrp="1"/>
          </p:cNvSpPr>
          <p:nvPr>
            <p:ph type="title"/>
          </p:nvPr>
        </p:nvSpPr>
        <p:spPr>
          <a:xfrm>
            <a:off x="2578177" y="535620"/>
            <a:ext cx="8911687" cy="1280890"/>
          </a:xfrm>
        </p:spPr>
        <p:txBody>
          <a:bodyPr/>
          <a:lstStyle/>
          <a:p>
            <a:r>
              <a:rPr lang="zh-CN" altLang="en-US" dirty="0"/>
              <a:t>三个代表是建党理论</a:t>
            </a:r>
          </a:p>
        </p:txBody>
      </p:sp>
    </p:spTree>
    <p:extLst>
      <p:ext uri="{BB962C8B-B14F-4D97-AF65-F5344CB8AC3E}">
        <p14:creationId xmlns:p14="http://schemas.microsoft.com/office/powerpoint/2010/main" val="399127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200000"/>
              </a:lnSpc>
            </a:pPr>
            <a:r>
              <a:rPr lang="zh-CN" altLang="en-US" dirty="0"/>
              <a:t>科学发展观第一要义是发展</a:t>
            </a:r>
            <a:endParaRPr lang="en-US" altLang="zh-CN" dirty="0"/>
          </a:p>
          <a:p>
            <a:pPr>
              <a:lnSpc>
                <a:spcPct val="200000"/>
              </a:lnSpc>
            </a:pPr>
            <a:r>
              <a:rPr lang="zh-CN" altLang="en-US" dirty="0"/>
              <a:t>核心是以人为本</a:t>
            </a:r>
            <a:endParaRPr lang="en-US" altLang="zh-CN" dirty="0"/>
          </a:p>
          <a:p>
            <a:pPr>
              <a:lnSpc>
                <a:spcPct val="200000"/>
              </a:lnSpc>
            </a:pPr>
            <a:r>
              <a:rPr lang="zh-CN" altLang="en-US" dirty="0"/>
              <a:t>基本要求是全面协调可持续性</a:t>
            </a:r>
            <a:endParaRPr lang="en-US" altLang="zh-CN" dirty="0"/>
          </a:p>
          <a:p>
            <a:pPr>
              <a:lnSpc>
                <a:spcPct val="200000"/>
              </a:lnSpc>
            </a:pPr>
            <a:r>
              <a:rPr lang="zh-CN" altLang="en-US" dirty="0"/>
              <a:t>根本方法是统筹兼顾</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科学发展观的核心思想</a:t>
            </a:r>
          </a:p>
        </p:txBody>
      </p:sp>
    </p:spTree>
    <p:extLst>
      <p:ext uri="{BB962C8B-B14F-4D97-AF65-F5344CB8AC3E}">
        <p14:creationId xmlns:p14="http://schemas.microsoft.com/office/powerpoint/2010/main" val="29328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1447" y="608258"/>
            <a:ext cx="7841702" cy="1037310"/>
          </a:xfrm>
        </p:spPr>
        <p:txBody>
          <a:bodyPr>
            <a:noAutofit/>
          </a:bodyPr>
          <a:lstStyle/>
          <a:p>
            <a:r>
              <a:rPr lang="zh-CN" altLang="en-US" sz="3600" dirty="0">
                <a:solidFill>
                  <a:srgbClr val="FF0000"/>
                </a:solidFill>
                <a:latin typeface="黑体" panose="02010609060101010101" pitchFamily="49" charset="-122"/>
                <a:ea typeface="黑体" panose="02010609060101010101" pitchFamily="49" charset="-122"/>
              </a:rPr>
              <a:t>从家庭联产承包责任制到土地流转</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224081" y="1222266"/>
            <a:ext cx="9743837" cy="5616624"/>
          </a:xfrm>
        </p:spPr>
        <p:txBody>
          <a:bodyPr/>
          <a:lstStyle/>
          <a:p>
            <a:pPr marL="0" indent="0">
              <a:buNone/>
            </a:pPr>
            <a:endParaRPr lang="en-US" altLang="zh-CN" dirty="0"/>
          </a:p>
          <a:p>
            <a:pPr>
              <a:lnSpc>
                <a:spcPct val="150000"/>
              </a:lnSpc>
            </a:pPr>
            <a:r>
              <a:rPr lang="zh-CN" altLang="en-US" dirty="0"/>
              <a:t>家庭联产承包责任制</a:t>
            </a:r>
            <a:endParaRPr lang="en-US" altLang="zh-CN" dirty="0"/>
          </a:p>
          <a:p>
            <a:pPr>
              <a:lnSpc>
                <a:spcPct val="150000"/>
              </a:lnSpc>
            </a:pPr>
            <a:r>
              <a:rPr lang="zh-CN" altLang="en-US" dirty="0"/>
              <a:t>“三权分置”：</a:t>
            </a:r>
            <a:r>
              <a:rPr lang="zh-CN" altLang="en-US" b="1" dirty="0">
                <a:solidFill>
                  <a:srgbClr val="FF0000"/>
                </a:solidFill>
              </a:rPr>
              <a:t>所有权、承包权、经营权</a:t>
            </a:r>
            <a:r>
              <a:rPr lang="zh-CN" altLang="en-US" dirty="0"/>
              <a:t>三权分置，经营权流转的格局。</a:t>
            </a:r>
            <a:r>
              <a:rPr lang="zh-CN" altLang="en-US" dirty="0">
                <a:solidFill>
                  <a:srgbClr val="FF0000"/>
                </a:solidFill>
              </a:rPr>
              <a:t>农业用地</a:t>
            </a:r>
            <a:r>
              <a:rPr lang="zh-CN" altLang="en-US" dirty="0"/>
              <a:t>在土地承包期限内，可以通过转包、转让、入股、合作、租赁、互换等方式出让经营权，鼓励农民将承包的土地向专业大户、合作农场和农业园区流转，发展农业规模经营。</a:t>
            </a:r>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02591338"/>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7CCBDF-EE05-462D-9EC4-5B262C9003DC}"/>
              </a:ext>
            </a:extLst>
          </p:cNvPr>
          <p:cNvSpPr>
            <a:spLocks noGrp="1"/>
          </p:cNvSpPr>
          <p:nvPr>
            <p:ph idx="1"/>
          </p:nvPr>
        </p:nvSpPr>
        <p:spPr/>
        <p:txBody>
          <a:bodyPr/>
          <a:lstStyle/>
          <a:p>
            <a:pPr>
              <a:lnSpc>
                <a:spcPct val="150000"/>
              </a:lnSpc>
            </a:pPr>
            <a:r>
              <a:rPr lang="zh-CN" altLang="en-US" dirty="0"/>
              <a:t>“当前，我国处于近代以来最好的发展时期，</a:t>
            </a:r>
            <a:r>
              <a:rPr lang="zh-CN" altLang="en-US" b="1" dirty="0">
                <a:solidFill>
                  <a:srgbClr val="FF0000"/>
                </a:solidFill>
              </a:rPr>
              <a:t>世界处于百年未有之大变局</a:t>
            </a:r>
            <a:r>
              <a:rPr lang="zh-CN" altLang="en-US" dirty="0"/>
              <a:t>，两者同步交织、相互激荡。”</a:t>
            </a:r>
            <a:r>
              <a:rPr lang="en-US" altLang="zh-CN" dirty="0"/>
              <a:t>——</a:t>
            </a:r>
            <a:r>
              <a:rPr lang="zh-CN" altLang="en-US" dirty="0"/>
              <a:t>习近平在中央外事工作会议上的讲话</a:t>
            </a:r>
            <a:endParaRPr lang="en-US" altLang="zh-CN" dirty="0"/>
          </a:p>
          <a:p>
            <a:pPr>
              <a:lnSpc>
                <a:spcPct val="150000"/>
              </a:lnSpc>
            </a:pPr>
            <a:r>
              <a:rPr lang="zh-CN" altLang="en-US" dirty="0"/>
              <a:t>“全党要统筹</a:t>
            </a:r>
            <a:r>
              <a:rPr lang="zh-CN" altLang="en-US" dirty="0">
                <a:solidFill>
                  <a:srgbClr val="FF0000"/>
                </a:solidFill>
              </a:rPr>
              <a:t>中华民族伟大复兴战略全局和世界百年未有之大变局</a:t>
            </a:r>
            <a:r>
              <a:rPr lang="zh-CN" altLang="en-US" dirty="0"/>
              <a:t>。这是我们党在深刻把握当今世界发展大势，着眼于实现‘两个一百年’奋斗目标，实现民族伟大复兴中国梦的基础上作出的重大论断”</a:t>
            </a:r>
            <a:r>
              <a:rPr lang="en-US" altLang="zh-CN" dirty="0"/>
              <a:t>——</a:t>
            </a:r>
            <a:r>
              <a:rPr lang="zh-CN" altLang="en-US" dirty="0"/>
              <a:t>党的十九届五中全会</a:t>
            </a:r>
            <a:endParaRPr lang="en-US" altLang="zh-CN" dirty="0"/>
          </a:p>
          <a:p>
            <a:pPr>
              <a:lnSpc>
                <a:spcPct val="150000"/>
              </a:lnSpc>
            </a:pPr>
            <a:endParaRPr lang="zh-CN" altLang="en-US" dirty="0"/>
          </a:p>
        </p:txBody>
      </p:sp>
      <p:sp>
        <p:nvSpPr>
          <p:cNvPr id="3" name="标题 2">
            <a:extLst>
              <a:ext uri="{FF2B5EF4-FFF2-40B4-BE49-F238E27FC236}">
                <a16:creationId xmlns:a16="http://schemas.microsoft.com/office/drawing/2014/main" id="{7BB4C2AB-D2C9-4DB6-B7A8-F0A0D75C55FD}"/>
              </a:ext>
            </a:extLst>
          </p:cNvPr>
          <p:cNvSpPr>
            <a:spLocks noGrp="1"/>
          </p:cNvSpPr>
          <p:nvPr>
            <p:ph type="title"/>
          </p:nvPr>
        </p:nvSpPr>
        <p:spPr/>
        <p:txBody>
          <a:bodyPr/>
          <a:lstStyle/>
          <a:p>
            <a:pPr algn="ctr"/>
            <a:r>
              <a:rPr lang="zh-CN" altLang="en-US" dirty="0"/>
              <a:t>百年未有之大变局概念的提出</a:t>
            </a:r>
          </a:p>
        </p:txBody>
      </p:sp>
    </p:spTree>
    <p:extLst>
      <p:ext uri="{BB962C8B-B14F-4D97-AF65-F5344CB8AC3E}">
        <p14:creationId xmlns:p14="http://schemas.microsoft.com/office/powerpoint/2010/main" val="2105469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9AA397-88A7-4AF3-956A-37878D2B9C78}"/>
              </a:ext>
            </a:extLst>
          </p:cNvPr>
          <p:cNvSpPr>
            <a:spLocks noGrp="1"/>
          </p:cNvSpPr>
          <p:nvPr>
            <p:ph idx="1"/>
          </p:nvPr>
        </p:nvSpPr>
        <p:spPr/>
        <p:txBody>
          <a:bodyPr/>
          <a:lstStyle/>
          <a:p>
            <a:pPr>
              <a:lnSpc>
                <a:spcPct val="150000"/>
              </a:lnSpc>
            </a:pPr>
            <a:r>
              <a:rPr lang="zh-CN" altLang="en-US" dirty="0">
                <a:solidFill>
                  <a:srgbClr val="FF0000"/>
                </a:solidFill>
              </a:rPr>
              <a:t>人类社会正处在一个大发展大变革大调整时代</a:t>
            </a:r>
            <a:r>
              <a:rPr lang="zh-CN" altLang="en-US" dirty="0"/>
              <a:t>。世界多极化、经济全球化、社会信息化、文化多样化深入发展，和平发展的大势依然强劲，变革创新的步伐继续向前。同时，</a:t>
            </a:r>
            <a:r>
              <a:rPr lang="zh-CN" altLang="en-US" dirty="0">
                <a:solidFill>
                  <a:srgbClr val="FF0000"/>
                </a:solidFill>
              </a:rPr>
              <a:t>和平赤字、发展赤字、治理赤字</a:t>
            </a:r>
            <a:r>
              <a:rPr lang="zh-CN" altLang="en-US" dirty="0"/>
              <a:t>，是摆在全人类面前的严峻挑战。</a:t>
            </a:r>
            <a:r>
              <a:rPr lang="en-US" altLang="zh-CN" dirty="0"/>
              <a:t>——</a:t>
            </a:r>
            <a:r>
              <a:rPr lang="zh-CN" altLang="en-US" dirty="0"/>
              <a:t>习近平在</a:t>
            </a:r>
            <a:r>
              <a:rPr lang="en-US" altLang="zh-CN" dirty="0"/>
              <a:t>2017</a:t>
            </a:r>
            <a:r>
              <a:rPr lang="zh-CN" altLang="en-US" dirty="0"/>
              <a:t>年一带一路高峰合作论坛上的讲话</a:t>
            </a:r>
          </a:p>
        </p:txBody>
      </p:sp>
      <p:sp>
        <p:nvSpPr>
          <p:cNvPr id="3" name="标题 2">
            <a:extLst>
              <a:ext uri="{FF2B5EF4-FFF2-40B4-BE49-F238E27FC236}">
                <a16:creationId xmlns:a16="http://schemas.microsoft.com/office/drawing/2014/main" id="{2F56C401-D724-4A73-B172-E52D50BDDB7D}"/>
              </a:ext>
            </a:extLst>
          </p:cNvPr>
          <p:cNvSpPr>
            <a:spLocks noGrp="1"/>
          </p:cNvSpPr>
          <p:nvPr>
            <p:ph type="title"/>
          </p:nvPr>
        </p:nvSpPr>
        <p:spPr/>
        <p:txBody>
          <a:bodyPr/>
          <a:lstStyle/>
          <a:p>
            <a:pPr algn="ctr"/>
            <a:r>
              <a:rPr lang="zh-CN" altLang="en-US" dirty="0"/>
              <a:t>百年未有之大变局概念的提出</a:t>
            </a:r>
          </a:p>
        </p:txBody>
      </p:sp>
    </p:spTree>
    <p:extLst>
      <p:ext uri="{BB962C8B-B14F-4D97-AF65-F5344CB8AC3E}">
        <p14:creationId xmlns:p14="http://schemas.microsoft.com/office/powerpoint/2010/main" val="394032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2C2216D-09FF-4A35-819B-823C63827C1B}"/>
              </a:ext>
            </a:extLst>
          </p:cNvPr>
          <p:cNvSpPr>
            <a:spLocks noGrp="1"/>
          </p:cNvSpPr>
          <p:nvPr>
            <p:ph idx="1"/>
          </p:nvPr>
        </p:nvSpPr>
        <p:spPr/>
        <p:txBody>
          <a:bodyPr/>
          <a:lstStyle/>
          <a:p>
            <a:pPr>
              <a:lnSpc>
                <a:spcPct val="200000"/>
              </a:lnSpc>
            </a:pPr>
            <a:r>
              <a:rPr lang="zh-CN" altLang="en-US" dirty="0"/>
              <a:t>平时成绩</a:t>
            </a:r>
            <a:r>
              <a:rPr lang="en-US" altLang="zh-CN" dirty="0"/>
              <a:t>40%</a:t>
            </a:r>
            <a:r>
              <a:rPr lang="zh-CN" altLang="en-US" dirty="0"/>
              <a:t>；考试成绩</a:t>
            </a:r>
            <a:r>
              <a:rPr lang="en-US" altLang="zh-CN" dirty="0"/>
              <a:t>60%</a:t>
            </a:r>
          </a:p>
          <a:p>
            <a:pPr>
              <a:lnSpc>
                <a:spcPct val="200000"/>
              </a:lnSpc>
            </a:pPr>
            <a:r>
              <a:rPr lang="zh-CN" altLang="en-US" dirty="0"/>
              <a:t>题型：名词解释</a:t>
            </a:r>
            <a:r>
              <a:rPr lang="en-US" altLang="zh-CN" dirty="0"/>
              <a:t>5</a:t>
            </a:r>
            <a:r>
              <a:rPr lang="zh-CN" altLang="en-US" dirty="0"/>
              <a:t>*</a:t>
            </a:r>
            <a:r>
              <a:rPr lang="en-US" altLang="zh-CN" dirty="0"/>
              <a:t>4=20</a:t>
            </a:r>
          </a:p>
          <a:p>
            <a:pPr>
              <a:lnSpc>
                <a:spcPct val="200000"/>
              </a:lnSpc>
            </a:pPr>
            <a:r>
              <a:rPr lang="en-US" altLang="zh-CN" dirty="0"/>
              <a:t>          </a:t>
            </a:r>
            <a:r>
              <a:rPr lang="zh-CN" altLang="en-US" dirty="0"/>
              <a:t>简答题</a:t>
            </a:r>
            <a:r>
              <a:rPr lang="en-US" altLang="zh-CN" dirty="0"/>
              <a:t>4</a:t>
            </a:r>
            <a:r>
              <a:rPr lang="zh-CN" altLang="en-US" dirty="0"/>
              <a:t>*</a:t>
            </a:r>
            <a:r>
              <a:rPr lang="en-US" altLang="zh-CN" dirty="0"/>
              <a:t>10=40</a:t>
            </a:r>
          </a:p>
          <a:p>
            <a:pPr>
              <a:lnSpc>
                <a:spcPct val="200000"/>
              </a:lnSpc>
            </a:pPr>
            <a:r>
              <a:rPr lang="en-US" altLang="zh-CN" dirty="0"/>
              <a:t>          </a:t>
            </a:r>
            <a:r>
              <a:rPr lang="zh-CN" altLang="en-US" dirty="0"/>
              <a:t>论述题</a:t>
            </a:r>
            <a:r>
              <a:rPr lang="en-US" altLang="zh-CN" dirty="0"/>
              <a:t>2</a:t>
            </a:r>
            <a:r>
              <a:rPr lang="zh-CN" altLang="en-US" dirty="0"/>
              <a:t>*</a:t>
            </a:r>
            <a:r>
              <a:rPr lang="en-US" altLang="zh-CN" dirty="0"/>
              <a:t>20=40</a:t>
            </a:r>
            <a:r>
              <a:rPr lang="zh-CN" altLang="en-US" dirty="0"/>
              <a:t>（</a:t>
            </a:r>
            <a:r>
              <a:rPr lang="zh-CN" altLang="en-US" dirty="0">
                <a:solidFill>
                  <a:srgbClr val="FF0000"/>
                </a:solidFill>
              </a:rPr>
              <a:t>展开论述）</a:t>
            </a:r>
            <a:endParaRPr lang="en-US" altLang="zh-CN" dirty="0"/>
          </a:p>
          <a:p>
            <a:pPr>
              <a:lnSpc>
                <a:spcPct val="200000"/>
              </a:lnSpc>
            </a:pPr>
            <a:r>
              <a:rPr lang="zh-CN" altLang="en-US" dirty="0"/>
              <a:t>社会实践要求（邮件标题是周四班，封面上打勾）</a:t>
            </a:r>
          </a:p>
        </p:txBody>
      </p:sp>
      <p:sp>
        <p:nvSpPr>
          <p:cNvPr id="3" name="标题 2">
            <a:extLst>
              <a:ext uri="{FF2B5EF4-FFF2-40B4-BE49-F238E27FC236}">
                <a16:creationId xmlns:a16="http://schemas.microsoft.com/office/drawing/2014/main" id="{3D9636A3-54CA-4F60-B938-17494F81187C}"/>
              </a:ext>
            </a:extLst>
          </p:cNvPr>
          <p:cNvSpPr>
            <a:spLocks noGrp="1"/>
          </p:cNvSpPr>
          <p:nvPr>
            <p:ph type="title"/>
          </p:nvPr>
        </p:nvSpPr>
        <p:spPr/>
        <p:txBody>
          <a:bodyPr/>
          <a:lstStyle/>
          <a:p>
            <a:r>
              <a:rPr lang="zh-CN" altLang="en-US" dirty="0"/>
              <a:t>期末考试</a:t>
            </a:r>
          </a:p>
        </p:txBody>
      </p:sp>
    </p:spTree>
    <p:extLst>
      <p:ext uri="{BB962C8B-B14F-4D97-AF65-F5344CB8AC3E}">
        <p14:creationId xmlns:p14="http://schemas.microsoft.com/office/powerpoint/2010/main" val="80236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CDAB76-F659-48FF-895B-9A5144F2ADD9}"/>
              </a:ext>
            </a:extLst>
          </p:cNvPr>
          <p:cNvSpPr>
            <a:spLocks noGrp="1"/>
          </p:cNvSpPr>
          <p:nvPr>
            <p:ph idx="1"/>
          </p:nvPr>
        </p:nvSpPr>
        <p:spPr>
          <a:xfrm>
            <a:off x="762000" y="1118201"/>
            <a:ext cx="10820400" cy="5568400"/>
          </a:xfrm>
        </p:spPr>
        <p:txBody>
          <a:bodyPr>
            <a:normAutofit/>
          </a:bodyPr>
          <a:lstStyle/>
          <a:p>
            <a:pPr>
              <a:lnSpc>
                <a:spcPct val="150000"/>
              </a:lnSpc>
            </a:pPr>
            <a:r>
              <a:rPr lang="zh-CN" altLang="en-US" dirty="0"/>
              <a:t>中国特色社会主义进入新时代，在中华人民共和国发展史上、中华民族发展史上，在世界社会主义发展史上、人类社会发展史上具有重大意义。</a:t>
            </a:r>
          </a:p>
          <a:p>
            <a:pPr>
              <a:lnSpc>
                <a:spcPct val="150000"/>
              </a:lnSpc>
            </a:pPr>
            <a:r>
              <a:rPr lang="zh-CN" altLang="en-US" dirty="0"/>
              <a:t>第一，从中华民族复兴的历史进程看，中国特色社会主义进入新时代，意味着近代以来久经磨难的中华民族迎来了从站起来、富起来到强起来的伟大飞跃，迎来了实现中华民族伟大复兴的光明前景。新中国的成立使中国人民站起来，改革开放使中国人民逐步富起来，新时代中华民族要实现强起来的宏伟目标。</a:t>
            </a:r>
          </a:p>
        </p:txBody>
      </p:sp>
      <p:sp>
        <p:nvSpPr>
          <p:cNvPr id="3" name="标题 2">
            <a:extLst>
              <a:ext uri="{FF2B5EF4-FFF2-40B4-BE49-F238E27FC236}">
                <a16:creationId xmlns:a16="http://schemas.microsoft.com/office/drawing/2014/main" id="{07FCD8B3-41C6-4446-9A30-189B59B48E86}"/>
              </a:ext>
            </a:extLst>
          </p:cNvPr>
          <p:cNvSpPr>
            <a:spLocks noGrp="1"/>
          </p:cNvSpPr>
          <p:nvPr>
            <p:ph type="title"/>
          </p:nvPr>
        </p:nvSpPr>
        <p:spPr/>
        <p:txBody>
          <a:bodyPr/>
          <a:lstStyle/>
          <a:p>
            <a:pPr algn="ctr"/>
            <a:r>
              <a:rPr lang="zh-CN" altLang="en-US" dirty="0"/>
              <a:t>中国特色社会主义进入新时代</a:t>
            </a:r>
          </a:p>
        </p:txBody>
      </p:sp>
    </p:spTree>
    <p:extLst>
      <p:ext uri="{BB962C8B-B14F-4D97-AF65-F5344CB8AC3E}">
        <p14:creationId xmlns:p14="http://schemas.microsoft.com/office/powerpoint/2010/main" val="265296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6E8BFA0-2D56-47E0-84EC-2D5E95BBBF8D}"/>
              </a:ext>
            </a:extLst>
          </p:cNvPr>
          <p:cNvSpPr>
            <a:spLocks noGrp="1"/>
          </p:cNvSpPr>
          <p:nvPr>
            <p:ph idx="1"/>
          </p:nvPr>
        </p:nvSpPr>
        <p:spPr>
          <a:xfrm>
            <a:off x="415412" y="1025012"/>
            <a:ext cx="11555361" cy="5832987"/>
          </a:xfrm>
        </p:spPr>
        <p:txBody>
          <a:bodyPr>
            <a:normAutofit fontScale="77500" lnSpcReduction="20000"/>
          </a:bodyPr>
          <a:lstStyle/>
          <a:p>
            <a:pPr>
              <a:lnSpc>
                <a:spcPct val="200000"/>
              </a:lnSpc>
            </a:pPr>
            <a:r>
              <a:rPr lang="zh-CN" altLang="en-US" dirty="0"/>
              <a:t>第二，从科学社会主义发展进程看，中国特色社会主义进入新时代，意味着科学社会主义在</a:t>
            </a:r>
            <a:r>
              <a:rPr lang="en-US" altLang="zh-CN" dirty="0"/>
              <a:t>21</a:t>
            </a:r>
            <a:r>
              <a:rPr lang="zh-CN" altLang="en-US" dirty="0"/>
              <a:t>世纪的中国焕发出强大生机活力，在世界上高高举起了中国特色社会主义伟大旗帜。</a:t>
            </a:r>
            <a:r>
              <a:rPr lang="en-US" altLang="zh-CN" dirty="0"/>
              <a:t>20</a:t>
            </a:r>
            <a:r>
              <a:rPr lang="zh-CN" altLang="en-US" dirty="0"/>
              <a:t>世纪末，苏东剧变使世界社会主义运动遭受曲折。中国坚持改革开放和现代化建设，取得了历史性的成就，在沧海横流中显示了中国特色社会主义的勃勃生机。</a:t>
            </a:r>
          </a:p>
          <a:p>
            <a:pPr>
              <a:lnSpc>
                <a:spcPct val="200000"/>
              </a:lnSpc>
            </a:pPr>
            <a:r>
              <a:rPr lang="zh-CN" altLang="en-US" dirty="0"/>
              <a:t>第三，从人类文明进程看，中国特色社会主义进入新时代，意味着中国特色社会主义道路、理论、制度、文化不断发展，拓展了发展中国家走向现代化的途径，给世界上那些既希望加快发展又希望保持自身独立性的国家和民族提供了全新选择，为解决人类问题贡献了中国智慧和中国方案。当世界上一些国家陷入困难甚至危机时，中国政治稳定、经济发展而独树一帜。中国发展所释放出的强大影响力和示范力，吸引了很多国家注意和借鉴。</a:t>
            </a:r>
          </a:p>
          <a:p>
            <a:endParaRPr lang="zh-CN" altLang="en-US" dirty="0"/>
          </a:p>
        </p:txBody>
      </p:sp>
      <p:sp>
        <p:nvSpPr>
          <p:cNvPr id="4" name="标题 2">
            <a:extLst>
              <a:ext uri="{FF2B5EF4-FFF2-40B4-BE49-F238E27FC236}">
                <a16:creationId xmlns:a16="http://schemas.microsoft.com/office/drawing/2014/main" id="{771FF405-DABF-4CBF-ACE5-223329F2FCE1}"/>
              </a:ext>
            </a:extLst>
          </p:cNvPr>
          <p:cNvSpPr txBox="1">
            <a:spLocks/>
          </p:cNvSpPr>
          <p:nvPr/>
        </p:nvSpPr>
        <p:spPr>
          <a:xfrm>
            <a:off x="609600" y="112406"/>
            <a:ext cx="109728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914400"/>
            <a:r>
              <a:rPr lang="zh-CN" altLang="en-US" dirty="0"/>
              <a:t>中国特色社会主义进入新时代</a:t>
            </a:r>
          </a:p>
        </p:txBody>
      </p:sp>
    </p:spTree>
    <p:extLst>
      <p:ext uri="{BB962C8B-B14F-4D97-AF65-F5344CB8AC3E}">
        <p14:creationId xmlns:p14="http://schemas.microsoft.com/office/powerpoint/2010/main" val="308118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81179F-9755-4BF1-8EED-25B40C997365}"/>
              </a:ext>
            </a:extLst>
          </p:cNvPr>
          <p:cNvSpPr>
            <a:spLocks noGrp="1"/>
          </p:cNvSpPr>
          <p:nvPr>
            <p:ph idx="1"/>
          </p:nvPr>
        </p:nvSpPr>
        <p:spPr/>
        <p:txBody>
          <a:bodyPr/>
          <a:lstStyle/>
          <a:p>
            <a:pPr>
              <a:lnSpc>
                <a:spcPct val="150000"/>
              </a:lnSpc>
            </a:pPr>
            <a:r>
              <a:rPr lang="zh-CN" altLang="en-US" dirty="0"/>
              <a:t>“十四五”期间的“四个全面”表述有了最新变化，分别是</a:t>
            </a:r>
            <a:r>
              <a:rPr lang="zh-CN" altLang="en-US" dirty="0">
                <a:solidFill>
                  <a:srgbClr val="FF0000"/>
                </a:solidFill>
              </a:rPr>
              <a:t>“全面建设社会主义现代化国家、全面深化改革、全面依法治国、全面从严治党”</a:t>
            </a:r>
            <a:r>
              <a:rPr lang="zh-CN" altLang="en-US" dirty="0"/>
              <a:t>。此前“四个全面”分别是</a:t>
            </a:r>
            <a:r>
              <a:rPr lang="zh-CN" altLang="en-US" dirty="0">
                <a:solidFill>
                  <a:srgbClr val="FF0000"/>
                </a:solidFill>
              </a:rPr>
              <a:t>“全面建成小康社会、全面深化改革、全面依法治国、全面从严治党”</a:t>
            </a:r>
            <a:r>
              <a:rPr lang="zh-CN" altLang="en-US" dirty="0"/>
              <a:t>。</a:t>
            </a:r>
            <a:r>
              <a:rPr lang="en-US" altLang="zh-CN" dirty="0"/>
              <a:t>——《</a:t>
            </a:r>
            <a:r>
              <a:rPr lang="zh-CN" altLang="en-US" dirty="0"/>
              <a:t>中国共产党第十九届中央委员会第五次全体会议公报</a:t>
            </a:r>
            <a:r>
              <a:rPr lang="en-US" altLang="zh-CN" dirty="0"/>
              <a:t>》</a:t>
            </a:r>
            <a:endParaRPr lang="zh-CN" altLang="en-US" dirty="0"/>
          </a:p>
        </p:txBody>
      </p:sp>
      <p:sp>
        <p:nvSpPr>
          <p:cNvPr id="3" name="标题 2">
            <a:extLst>
              <a:ext uri="{FF2B5EF4-FFF2-40B4-BE49-F238E27FC236}">
                <a16:creationId xmlns:a16="http://schemas.microsoft.com/office/drawing/2014/main" id="{9D008CFF-0699-4DB9-B693-36B9A2F493F9}"/>
              </a:ext>
            </a:extLst>
          </p:cNvPr>
          <p:cNvSpPr>
            <a:spLocks noGrp="1"/>
          </p:cNvSpPr>
          <p:nvPr>
            <p:ph type="title"/>
          </p:nvPr>
        </p:nvSpPr>
        <p:spPr/>
        <p:txBody>
          <a:bodyPr/>
          <a:lstStyle/>
          <a:p>
            <a:pPr algn="ctr"/>
            <a:r>
              <a:rPr lang="zh-CN" altLang="en-US" dirty="0"/>
              <a:t>“四个全面”战略布局表述的新变化</a:t>
            </a:r>
          </a:p>
        </p:txBody>
      </p:sp>
    </p:spTree>
    <p:extLst>
      <p:ext uri="{BB962C8B-B14F-4D97-AF65-F5344CB8AC3E}">
        <p14:creationId xmlns:p14="http://schemas.microsoft.com/office/powerpoint/2010/main" val="73383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177871C4-CA47-48E1-9913-30EBF1CD99BA}"/>
              </a:ext>
            </a:extLst>
          </p:cNvPr>
          <p:cNvSpPr>
            <a:spLocks noGrp="1" noChangeArrowheads="1"/>
          </p:cNvSpPr>
          <p:nvPr>
            <p:ph type="title"/>
          </p:nvPr>
        </p:nvSpPr>
        <p:spPr/>
        <p:txBody>
          <a:bodyPr/>
          <a:lstStyle/>
          <a:p>
            <a:pPr algn="ctr"/>
            <a:r>
              <a:rPr lang="zh-CN" altLang="en-US" b="1">
                <a:latin typeface="黑体" panose="02010609060101010101" pitchFamily="49" charset="-122"/>
                <a:ea typeface="黑体" panose="02010609060101010101" pitchFamily="49" charset="-122"/>
              </a:rPr>
              <a:t>我国社会主要矛盾的变化</a:t>
            </a:r>
          </a:p>
        </p:txBody>
      </p:sp>
      <p:sp>
        <p:nvSpPr>
          <p:cNvPr id="4099" name="内容占位符 2">
            <a:extLst>
              <a:ext uri="{FF2B5EF4-FFF2-40B4-BE49-F238E27FC236}">
                <a16:creationId xmlns:a16="http://schemas.microsoft.com/office/drawing/2014/main" id="{61CC536D-CAFD-47AB-9B18-DB18098E6D8D}"/>
              </a:ext>
            </a:extLst>
          </p:cNvPr>
          <p:cNvSpPr>
            <a:spLocks noGrp="1" noChangeArrowheads="1"/>
          </p:cNvSpPr>
          <p:nvPr>
            <p:ph idx="1"/>
          </p:nvPr>
        </p:nvSpPr>
        <p:spPr/>
        <p:txBody>
          <a:bodyPr/>
          <a:lstStyle/>
          <a:p>
            <a:pPr>
              <a:lnSpc>
                <a:spcPct val="200000"/>
              </a:lnSpc>
            </a:pPr>
            <a:r>
              <a:rPr lang="zh-CN" altLang="en-US"/>
              <a:t>在新时代，随着“落后的社会生产”从总体上一去不复返，我国社会主要矛盾也发生了重大变化，即从过去</a:t>
            </a:r>
            <a:r>
              <a:rPr lang="zh-CN" altLang="en-US" b="1">
                <a:solidFill>
                  <a:srgbClr val="FF0000"/>
                </a:solidFill>
              </a:rPr>
              <a:t>“人民日益增长的物质文化需要同落后的社会生产之间的矛盾</a:t>
            </a:r>
            <a:r>
              <a:rPr lang="zh-CN" altLang="en-US"/>
              <a:t>”，转化为</a:t>
            </a:r>
            <a:r>
              <a:rPr lang="zh-CN" altLang="en-US" b="1">
                <a:solidFill>
                  <a:srgbClr val="FF0000"/>
                </a:solidFill>
              </a:rPr>
              <a:t>“人民日益增长的美好生活需要和不平衡不充分的发展之间的矛盾”</a:t>
            </a:r>
            <a:r>
              <a:rPr lang="zh-CN" altLang="en-US"/>
              <a:t>。</a:t>
            </a:r>
          </a:p>
        </p:txBody>
      </p:sp>
    </p:spTree>
    <p:extLst>
      <p:ext uri="{BB962C8B-B14F-4D97-AF65-F5344CB8AC3E}">
        <p14:creationId xmlns:p14="http://schemas.microsoft.com/office/powerpoint/2010/main" val="192087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3E9260-14BE-476E-ABDD-D0691326A4EB}"/>
              </a:ext>
            </a:extLst>
          </p:cNvPr>
          <p:cNvSpPr>
            <a:spLocks noGrp="1"/>
          </p:cNvSpPr>
          <p:nvPr>
            <p:ph idx="1"/>
          </p:nvPr>
        </p:nvSpPr>
        <p:spPr/>
        <p:txBody>
          <a:bodyPr>
            <a:normAutofit/>
          </a:bodyPr>
          <a:lstStyle/>
          <a:p>
            <a:r>
              <a:rPr lang="zh-CN" altLang="en-US" dirty="0">
                <a:solidFill>
                  <a:srgbClr val="FF0000"/>
                </a:solidFill>
              </a:rPr>
              <a:t>发展不平衡，</a:t>
            </a:r>
            <a:r>
              <a:rPr lang="zh-CN" altLang="en-US" dirty="0"/>
              <a:t>主要指各区域各领域各方面发展不平衡，制约了全国发展水平提升。</a:t>
            </a:r>
            <a:r>
              <a:rPr lang="zh-CN" altLang="en-US" dirty="0">
                <a:solidFill>
                  <a:srgbClr val="FF0000"/>
                </a:solidFill>
              </a:rPr>
              <a:t>发展不充分，</a:t>
            </a:r>
            <a:r>
              <a:rPr lang="zh-CN" altLang="en-US" dirty="0"/>
              <a:t>主要指一些地区、一些领域、一些方面还存在发展不足的问题，发展的任务仍然很重。</a:t>
            </a:r>
            <a:endParaRPr lang="en-US" altLang="zh-CN" dirty="0"/>
          </a:p>
          <a:p>
            <a:r>
              <a:rPr lang="zh-CN" altLang="en-US" dirty="0">
                <a:solidFill>
                  <a:srgbClr val="FF0000"/>
                </a:solidFill>
              </a:rPr>
              <a:t>发展不平衡不充分问题表现在很多方面。</a:t>
            </a:r>
            <a:r>
              <a:rPr lang="zh-CN" altLang="en-US" dirty="0"/>
              <a:t>从社会生产力来看，我国既有世界先进甚至世界领先的生产力，也有大量传统的、相对落后甚至原始的生产力，而且不同地区、不同领域的生产力水平和布局还不均衡，发展水平仍然差距较大，收入分配差距仍然较大。从“五位一体”总体布局来看，我国经济发展水平总体较好，但社会法治化水平不高，文化建设相对滞后，社会建设还有不少短板，生态文明建设问题较多。</a:t>
            </a:r>
          </a:p>
        </p:txBody>
      </p:sp>
      <p:sp>
        <p:nvSpPr>
          <p:cNvPr id="3" name="标题 2">
            <a:extLst>
              <a:ext uri="{FF2B5EF4-FFF2-40B4-BE49-F238E27FC236}">
                <a16:creationId xmlns:a16="http://schemas.microsoft.com/office/drawing/2014/main" id="{E661DC56-19EC-4C7D-B0F3-38259370E303}"/>
              </a:ext>
            </a:extLst>
          </p:cNvPr>
          <p:cNvSpPr>
            <a:spLocks noGrp="1"/>
          </p:cNvSpPr>
          <p:nvPr>
            <p:ph type="title"/>
          </p:nvPr>
        </p:nvSpPr>
        <p:spPr/>
        <p:txBody>
          <a:bodyPr/>
          <a:lstStyle/>
          <a:p>
            <a:r>
              <a:rPr lang="zh-CN" altLang="en-US" dirty="0"/>
              <a:t>新时代下发展不平衡与不充分的表现</a:t>
            </a:r>
          </a:p>
        </p:txBody>
      </p:sp>
    </p:spTree>
    <p:extLst>
      <p:ext uri="{BB962C8B-B14F-4D97-AF65-F5344CB8AC3E}">
        <p14:creationId xmlns:p14="http://schemas.microsoft.com/office/powerpoint/2010/main" val="252975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BE265C-42BA-47E9-8AB5-67A9D609E6F4}"/>
              </a:ext>
            </a:extLst>
          </p:cNvPr>
          <p:cNvSpPr>
            <a:spLocks noGrp="1"/>
          </p:cNvSpPr>
          <p:nvPr>
            <p:ph idx="1"/>
          </p:nvPr>
        </p:nvSpPr>
        <p:spPr/>
        <p:txBody>
          <a:bodyPr/>
          <a:lstStyle/>
          <a:p>
            <a:pPr>
              <a:lnSpc>
                <a:spcPct val="150000"/>
              </a:lnSpc>
            </a:pPr>
            <a:r>
              <a:rPr lang="zh-CN" altLang="en-US" sz="2400" dirty="0"/>
              <a:t>官僚垄断资本的没收与中国特色社会主义经济基础的建立</a:t>
            </a:r>
            <a:endParaRPr lang="en-US" altLang="zh-CN" sz="2400" dirty="0"/>
          </a:p>
          <a:p>
            <a:pPr>
              <a:lnSpc>
                <a:spcPct val="150000"/>
              </a:lnSpc>
            </a:pPr>
            <a:r>
              <a:rPr lang="en-US" altLang="zh-CN" sz="2400" dirty="0"/>
              <a:t>1</a:t>
            </a:r>
            <a:r>
              <a:rPr lang="zh-CN" altLang="en-US" sz="2400" dirty="0"/>
              <a:t>、垄断资本的形成（马克思、列宁、布罗代尔的垄断资本观）</a:t>
            </a:r>
            <a:endParaRPr lang="en-US" altLang="zh-CN" sz="2400" dirty="0"/>
          </a:p>
          <a:p>
            <a:pPr>
              <a:lnSpc>
                <a:spcPct val="150000"/>
              </a:lnSpc>
            </a:pPr>
            <a:r>
              <a:rPr lang="en-US" altLang="zh-CN" sz="2400" dirty="0"/>
              <a:t>2</a:t>
            </a:r>
            <a:r>
              <a:rPr lang="zh-CN" altLang="en-US" sz="2400" dirty="0"/>
              <a:t>、垄断资本的历史命运</a:t>
            </a:r>
            <a:r>
              <a:rPr lang="en-US" altLang="zh-CN" sz="2400" dirty="0"/>
              <a:t>——</a:t>
            </a:r>
            <a:r>
              <a:rPr lang="zh-CN" altLang="en-US" sz="2400" dirty="0"/>
              <a:t>国有化</a:t>
            </a:r>
            <a:endParaRPr lang="en-US" altLang="zh-CN" sz="2400" dirty="0"/>
          </a:p>
          <a:p>
            <a:pPr>
              <a:lnSpc>
                <a:spcPct val="150000"/>
              </a:lnSpc>
            </a:pPr>
            <a:r>
              <a:rPr lang="en-US" altLang="zh-CN" sz="2400" dirty="0"/>
              <a:t>3</a:t>
            </a:r>
            <a:r>
              <a:rPr lang="zh-CN" altLang="en-US" sz="2400" dirty="0"/>
              <a:t>、社会主义要处理好大资本与中小资本的关系</a:t>
            </a:r>
            <a:endParaRPr lang="en-US" altLang="zh-CN" sz="2400" dirty="0"/>
          </a:p>
        </p:txBody>
      </p:sp>
      <p:sp>
        <p:nvSpPr>
          <p:cNvPr id="3" name="标题 2">
            <a:extLst>
              <a:ext uri="{FF2B5EF4-FFF2-40B4-BE49-F238E27FC236}">
                <a16:creationId xmlns:a16="http://schemas.microsoft.com/office/drawing/2014/main" id="{72CF9C2D-4057-4E67-925C-E74CAEFE879C}"/>
              </a:ext>
            </a:extLst>
          </p:cNvPr>
          <p:cNvSpPr>
            <a:spLocks noGrp="1"/>
          </p:cNvSpPr>
          <p:nvPr>
            <p:ph type="title"/>
          </p:nvPr>
        </p:nvSpPr>
        <p:spPr/>
        <p:txBody>
          <a:bodyPr/>
          <a:lstStyle/>
          <a:p>
            <a:pPr algn="ctr"/>
            <a:r>
              <a:rPr lang="zh-CN" altLang="en-US" dirty="0"/>
              <a:t>我国国有企业的形成和地位</a:t>
            </a:r>
          </a:p>
        </p:txBody>
      </p:sp>
    </p:spTree>
    <p:extLst>
      <p:ext uri="{BB962C8B-B14F-4D97-AF65-F5344CB8AC3E}">
        <p14:creationId xmlns:p14="http://schemas.microsoft.com/office/powerpoint/2010/main" val="386176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8C7B1C-E8C6-4E09-A732-870F6890B1AD}"/>
              </a:ext>
            </a:extLst>
          </p:cNvPr>
          <p:cNvSpPr>
            <a:spLocks noGrp="1"/>
          </p:cNvSpPr>
          <p:nvPr>
            <p:ph idx="1"/>
          </p:nvPr>
        </p:nvSpPr>
        <p:spPr>
          <a:xfrm>
            <a:off x="562466" y="1417638"/>
            <a:ext cx="11067067" cy="5410985"/>
          </a:xfrm>
        </p:spPr>
        <p:txBody>
          <a:bodyPr>
            <a:normAutofit fontScale="77500" lnSpcReduction="20000"/>
          </a:bodyPr>
          <a:lstStyle/>
          <a:p>
            <a:pPr>
              <a:lnSpc>
                <a:spcPct val="160000"/>
              </a:lnSpc>
            </a:pPr>
            <a:r>
              <a:rPr lang="zh-CN" altLang="en-US" dirty="0">
                <a:latin typeface="楷体" panose="02010609060101010101" pitchFamily="49" charset="-122"/>
                <a:ea typeface="楷体" panose="02010609060101010101" pitchFamily="49" charset="-122"/>
              </a:rPr>
              <a:t>在中国共产党领导和我国社会主义制度下，国有企业和国有经济必须不断发展壮大，这个问题应该是毋庸置疑的。然而，一段时间以来，社会上一些人制造了不少针对国有企业的奇谈怪论，</a:t>
            </a:r>
            <a:r>
              <a:rPr lang="zh-CN" altLang="en-US" b="1" dirty="0">
                <a:solidFill>
                  <a:srgbClr val="FF0000"/>
                </a:solidFill>
                <a:latin typeface="楷体" panose="02010609060101010101" pitchFamily="49" charset="-122"/>
                <a:ea typeface="楷体" panose="02010609060101010101" pitchFamily="49" charset="-122"/>
              </a:rPr>
              <a:t>大谈“国有企业垄断论”，宣扬“国有企业与民争利”“国企是不堪的存在”，鼓吹“私有化”“去国有化”“去主导化”，操弄所谓“国进民退”“民进国退”</a:t>
            </a:r>
            <a:r>
              <a:rPr lang="zh-CN" altLang="en-US" dirty="0">
                <a:latin typeface="楷体" panose="02010609060101010101" pitchFamily="49" charset="-122"/>
                <a:ea typeface="楷体" panose="02010609060101010101" pitchFamily="49" charset="-122"/>
              </a:rPr>
              <a:t>的话题。特别是各种敌对势力和一些别有用心的人重点拿国有企业说事，</a:t>
            </a:r>
            <a:r>
              <a:rPr lang="zh-CN" altLang="en-US" b="1" dirty="0">
                <a:solidFill>
                  <a:srgbClr val="FF0000"/>
                </a:solidFill>
                <a:latin typeface="楷体" panose="02010609060101010101" pitchFamily="49" charset="-122"/>
                <a:ea typeface="楷体" panose="02010609060101010101" pitchFamily="49" charset="-122"/>
              </a:rPr>
              <a:t>恶意攻击、抹黑国有企业，宣扬“国企不破、中国不立”，声称“肢解”是国有企业改革的最佳方式</a:t>
            </a:r>
            <a:r>
              <a:rPr lang="zh-CN" altLang="en-US" dirty="0">
                <a:latin typeface="楷体" panose="02010609060101010101" pitchFamily="49" charset="-122"/>
                <a:ea typeface="楷体" panose="02010609060101010101" pitchFamily="49" charset="-122"/>
              </a:rPr>
              <a:t>。醉翁之意不在酒！这些人很清楚国有企业对我们党执政、对我国社会主义制度的重要性，想搞乱人心、釜底抽薪。而我们有的同志也对这个问题看不清楚、想不明白，接受了一些模糊的、似是而非的甚至错误的观念。我们要善于从政治上看问题，决不能认为这只是一个简单的所有制问题，或者只是一个纯粹的经济问题。那就太天真了！</a:t>
            </a:r>
          </a:p>
        </p:txBody>
      </p:sp>
      <p:sp>
        <p:nvSpPr>
          <p:cNvPr id="3" name="标题 2">
            <a:extLst>
              <a:ext uri="{FF2B5EF4-FFF2-40B4-BE49-F238E27FC236}">
                <a16:creationId xmlns:a16="http://schemas.microsoft.com/office/drawing/2014/main" id="{C82D9246-A429-4EFF-8FD8-18CDCE37F833}"/>
              </a:ext>
            </a:extLst>
          </p:cNvPr>
          <p:cNvSpPr>
            <a:spLocks noGrp="1"/>
          </p:cNvSpPr>
          <p:nvPr>
            <p:ph type="title"/>
          </p:nvPr>
        </p:nvSpPr>
        <p:spPr/>
        <p:txBody>
          <a:bodyPr/>
          <a:lstStyle/>
          <a:p>
            <a:pPr algn="ctr"/>
            <a:r>
              <a:rPr lang="zh-CN" altLang="en-US" dirty="0"/>
              <a:t>习近平论国有企业</a:t>
            </a:r>
          </a:p>
        </p:txBody>
      </p:sp>
    </p:spTree>
    <p:extLst>
      <p:ext uri="{BB962C8B-B14F-4D97-AF65-F5344CB8AC3E}">
        <p14:creationId xmlns:p14="http://schemas.microsoft.com/office/powerpoint/2010/main" val="153114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8C7B1C-E8C6-4E09-A732-870F6890B1AD}"/>
              </a:ext>
            </a:extLst>
          </p:cNvPr>
          <p:cNvSpPr>
            <a:spLocks noGrp="1"/>
          </p:cNvSpPr>
          <p:nvPr>
            <p:ph idx="1"/>
          </p:nvPr>
        </p:nvSpPr>
        <p:spPr>
          <a:xfrm>
            <a:off x="609600" y="1417638"/>
            <a:ext cx="11019933" cy="4662651"/>
          </a:xfrm>
        </p:spPr>
        <p:txBody>
          <a:bodyPr>
            <a:normAutofit fontScale="85000" lnSpcReduction="20000"/>
          </a:bodyPr>
          <a:lstStyle/>
          <a:p>
            <a:pPr>
              <a:lnSpc>
                <a:spcPct val="160000"/>
              </a:lnSpc>
            </a:pPr>
            <a:r>
              <a:rPr lang="zh-CN" altLang="en-US" dirty="0">
                <a:latin typeface="楷体" panose="02010609060101010101" pitchFamily="49" charset="-122"/>
                <a:ea typeface="楷体" panose="02010609060101010101" pitchFamily="49" charset="-122"/>
              </a:rPr>
              <a:t>从政治上看，我们党要做到“任凭风浪起，稳坐钓鱼台”，就要有</a:t>
            </a:r>
            <a:r>
              <a:rPr lang="zh-CN" altLang="en-US" b="1" dirty="0">
                <a:solidFill>
                  <a:srgbClr val="FF0000"/>
                </a:solidFill>
                <a:latin typeface="楷体" panose="02010609060101010101" pitchFamily="49" charset="-122"/>
                <a:ea typeface="楷体" panose="02010609060101010101" pitchFamily="49" charset="-122"/>
              </a:rPr>
              <a:t>关键时刻听指挥、拉得出，危急关头冲得上、打得赢的基本队伍</a:t>
            </a:r>
            <a:r>
              <a:rPr lang="zh-CN" altLang="en-US" dirty="0">
                <a:latin typeface="楷体" panose="02010609060101010101" pitchFamily="49" charset="-122"/>
                <a:ea typeface="楷体" panose="02010609060101010101" pitchFamily="49" charset="-122"/>
              </a:rPr>
              <a:t>。国有企业及其广大党员、干部、职工就是这样的队伍。关键时刻，国有企业及其广大党员、干部、职工是靠得住的。</a:t>
            </a:r>
            <a:endParaRPr lang="en-US" altLang="zh-CN" dirty="0">
              <a:latin typeface="楷体" panose="02010609060101010101" pitchFamily="49" charset="-122"/>
              <a:ea typeface="楷体" panose="02010609060101010101" pitchFamily="49" charset="-122"/>
            </a:endParaRPr>
          </a:p>
          <a:p>
            <a:pPr>
              <a:lnSpc>
                <a:spcPct val="160000"/>
              </a:lnSpc>
            </a:pPr>
            <a:r>
              <a:rPr lang="zh-CN" altLang="en-US" b="1" dirty="0">
                <a:solidFill>
                  <a:srgbClr val="FF0000"/>
                </a:solidFill>
                <a:latin typeface="楷体" panose="02010609060101010101" pitchFamily="49" charset="-122"/>
                <a:ea typeface="楷体" panose="02010609060101010101" pitchFamily="49" charset="-122"/>
              </a:rPr>
              <a:t>如果把国有企业搞小了、搞垮了、搞没了，公有制主体地位、国有经济主导作用还怎么坚持？工人阶级领导地位还怎么坚持？共同富裕还怎么实现？我们党的执政基础和执政地位还怎么巩固？中国特色社会主义还怎么坚持和发展？</a:t>
            </a:r>
            <a:r>
              <a:rPr lang="zh-CN" altLang="en-US" dirty="0">
                <a:latin typeface="楷体" panose="02010609060101010101" pitchFamily="49" charset="-122"/>
                <a:ea typeface="楷体" panose="02010609060101010101" pitchFamily="49" charset="-122"/>
              </a:rPr>
              <a:t>对这些问题，我们一定要想清楚，各级领导干部特别是高级干部要想清楚，国有企业广大党员、干部、职工要想清楚，不能稀里糊涂跟着喊口号，更不能中别人的圈套！</a:t>
            </a:r>
            <a:endParaRPr lang="en-US" altLang="zh-CN" dirty="0">
              <a:latin typeface="楷体" panose="02010609060101010101" pitchFamily="49" charset="-122"/>
              <a:ea typeface="楷体" panose="02010609060101010101" pitchFamily="49" charset="-122"/>
            </a:endParaRPr>
          </a:p>
        </p:txBody>
      </p:sp>
      <p:sp>
        <p:nvSpPr>
          <p:cNvPr id="3" name="标题 2">
            <a:extLst>
              <a:ext uri="{FF2B5EF4-FFF2-40B4-BE49-F238E27FC236}">
                <a16:creationId xmlns:a16="http://schemas.microsoft.com/office/drawing/2014/main" id="{C82D9246-A429-4EFF-8FD8-18CDCE37F833}"/>
              </a:ext>
            </a:extLst>
          </p:cNvPr>
          <p:cNvSpPr>
            <a:spLocks noGrp="1"/>
          </p:cNvSpPr>
          <p:nvPr>
            <p:ph type="title"/>
          </p:nvPr>
        </p:nvSpPr>
        <p:spPr/>
        <p:txBody>
          <a:bodyPr/>
          <a:lstStyle/>
          <a:p>
            <a:pPr algn="ctr"/>
            <a:r>
              <a:rPr lang="zh-CN" altLang="en-US" dirty="0"/>
              <a:t>习近平论国有企业</a:t>
            </a:r>
          </a:p>
        </p:txBody>
      </p:sp>
    </p:spTree>
    <p:extLst>
      <p:ext uri="{BB962C8B-B14F-4D97-AF65-F5344CB8AC3E}">
        <p14:creationId xmlns:p14="http://schemas.microsoft.com/office/powerpoint/2010/main" val="3656607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7CA0FD-0C88-4F5B-B3D0-D10335AA6E34}"/>
              </a:ext>
            </a:extLst>
          </p:cNvPr>
          <p:cNvSpPr>
            <a:spLocks noGrp="1"/>
          </p:cNvSpPr>
          <p:nvPr>
            <p:ph idx="1"/>
          </p:nvPr>
        </p:nvSpPr>
        <p:spPr/>
        <p:txBody>
          <a:bodyPr/>
          <a:lstStyle/>
          <a:p>
            <a:pPr>
              <a:lnSpc>
                <a:spcPct val="200000"/>
              </a:lnSpc>
            </a:pPr>
            <a:r>
              <a:rPr lang="zh-CN" altLang="en-US" dirty="0"/>
              <a:t>做强做大做优国有企业（中西方关于垄断的争论）</a:t>
            </a:r>
            <a:endParaRPr lang="en-US" altLang="zh-CN" dirty="0"/>
          </a:p>
          <a:p>
            <a:pPr>
              <a:lnSpc>
                <a:spcPct val="200000"/>
              </a:lnSpc>
            </a:pPr>
            <a:r>
              <a:rPr lang="zh-CN" altLang="en-US" dirty="0"/>
              <a:t>提高国有经济的四个‘力’，即活力、影响力、控制力、抗风险力。</a:t>
            </a:r>
            <a:endParaRPr lang="en-US" altLang="zh-CN" dirty="0"/>
          </a:p>
          <a:p>
            <a:pPr>
              <a:lnSpc>
                <a:spcPct val="200000"/>
              </a:lnSpc>
            </a:pPr>
            <a:r>
              <a:rPr lang="zh-CN" altLang="en-US" dirty="0">
                <a:solidFill>
                  <a:srgbClr val="FF0000"/>
                </a:solidFill>
                <a:latin typeface="方正大黑简体" panose="03000509000000000000" pitchFamily="65" charset="-122"/>
                <a:ea typeface="方正大黑简体" panose="03000509000000000000" pitchFamily="65" charset="-122"/>
              </a:rPr>
              <a:t>国有企业（国有大资本）是中国共产党执政的经济根基</a:t>
            </a:r>
          </a:p>
        </p:txBody>
      </p:sp>
      <p:sp>
        <p:nvSpPr>
          <p:cNvPr id="3" name="标题 2">
            <a:extLst>
              <a:ext uri="{FF2B5EF4-FFF2-40B4-BE49-F238E27FC236}">
                <a16:creationId xmlns:a16="http://schemas.microsoft.com/office/drawing/2014/main" id="{2F2059C4-0F1E-493B-94C1-B13F84BE49DC}"/>
              </a:ext>
            </a:extLst>
          </p:cNvPr>
          <p:cNvSpPr>
            <a:spLocks noGrp="1"/>
          </p:cNvSpPr>
          <p:nvPr>
            <p:ph type="title"/>
          </p:nvPr>
        </p:nvSpPr>
        <p:spPr/>
        <p:txBody>
          <a:bodyPr/>
          <a:lstStyle/>
          <a:p>
            <a:pPr algn="ctr"/>
            <a:r>
              <a:rPr lang="zh-CN" altLang="en-US" dirty="0"/>
              <a:t>习近平总书记对国有企业发展的要求</a:t>
            </a:r>
          </a:p>
        </p:txBody>
      </p:sp>
    </p:spTree>
    <p:extLst>
      <p:ext uri="{BB962C8B-B14F-4D97-AF65-F5344CB8AC3E}">
        <p14:creationId xmlns:p14="http://schemas.microsoft.com/office/powerpoint/2010/main" val="964744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516" y="782570"/>
            <a:ext cx="4864510" cy="5642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txBox="1">
            <a:spLocks/>
          </p:cNvSpPr>
          <p:nvPr/>
        </p:nvSpPr>
        <p:spPr>
          <a:xfrm>
            <a:off x="1345324" y="432598"/>
            <a:ext cx="10972800" cy="571500"/>
          </a:xfrm>
          <a:prstGeom prst="rect">
            <a:avLst/>
          </a:prstGeom>
        </p:spPr>
        <p:txBody>
          <a:bodyPr>
            <a:normAutofit fontScale="85000" lnSpcReduction="2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defTabSz="914400"/>
            <a:r>
              <a:rPr lang="zh-CN" altLang="en-US" dirty="0"/>
              <a:t>国企实施分类改革</a:t>
            </a:r>
          </a:p>
        </p:txBody>
      </p:sp>
      <p:sp>
        <p:nvSpPr>
          <p:cNvPr id="2" name="矩形 1"/>
          <p:cNvSpPr/>
          <p:nvPr/>
        </p:nvSpPr>
        <p:spPr>
          <a:xfrm>
            <a:off x="819858" y="1164225"/>
            <a:ext cx="5276142" cy="4431919"/>
          </a:xfrm>
          <a:prstGeom prst="rect">
            <a:avLst/>
          </a:prstGeom>
        </p:spPr>
        <p:txBody>
          <a:bodyPr wrap="square">
            <a:spAutoFit/>
          </a:bodyPr>
          <a:lstStyle/>
          <a:p>
            <a:pPr marL="457200" indent="-457200">
              <a:lnSpc>
                <a:spcPct val="200000"/>
              </a:lnSpc>
              <a:buFont typeface="Wingdings" panose="05000000000000000000" pitchFamily="2" charset="2"/>
              <a:buChar char="u"/>
            </a:pPr>
            <a:r>
              <a:rPr lang="zh-CN" altLang="en-US" sz="2400" dirty="0"/>
              <a:t>将国有企业划分为两大类：</a:t>
            </a:r>
            <a:r>
              <a:rPr lang="zh-CN" altLang="en-US" sz="2400" dirty="0">
                <a:solidFill>
                  <a:srgbClr val="FF0000"/>
                </a:solidFill>
              </a:rPr>
              <a:t>公益类和商业类</a:t>
            </a:r>
            <a:r>
              <a:rPr lang="zh-CN" altLang="en-US" sz="2400" dirty="0"/>
              <a:t>，而商业类企业又可根据主营业务所属领域细分为</a:t>
            </a:r>
            <a:r>
              <a:rPr lang="zh-CN" altLang="en-US" sz="2400" dirty="0">
                <a:solidFill>
                  <a:srgbClr val="FF0000"/>
                </a:solidFill>
              </a:rPr>
              <a:t>商业竞争类和特定功能类</a:t>
            </a:r>
            <a:r>
              <a:rPr lang="zh-CN" altLang="en-US" sz="2400" dirty="0"/>
              <a:t>。</a:t>
            </a:r>
          </a:p>
          <a:p>
            <a:pPr marL="457200" indent="-457200">
              <a:lnSpc>
                <a:spcPct val="200000"/>
              </a:lnSpc>
              <a:buFont typeface="Wingdings" panose="05000000000000000000" pitchFamily="2" charset="2"/>
              <a:buChar char="u"/>
            </a:pPr>
            <a:r>
              <a:rPr lang="zh-CN" altLang="en-US" sz="2400" dirty="0"/>
              <a:t>“按照谁出资谁分类的原则”，将分类权力下放到地方。</a:t>
            </a:r>
            <a:endParaRPr lang="en-US" altLang="zh-CN" sz="2400" dirty="0"/>
          </a:p>
        </p:txBody>
      </p:sp>
    </p:spTree>
    <p:extLst>
      <p:ext uri="{BB962C8B-B14F-4D97-AF65-F5344CB8AC3E}">
        <p14:creationId xmlns:p14="http://schemas.microsoft.com/office/powerpoint/2010/main" val="372393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524000" y="214290"/>
            <a:ext cx="9144000" cy="714380"/>
          </a:xfrm>
          <a:solidFill>
            <a:srgbClr val="FFFFFF"/>
          </a:solidFill>
        </p:spPr>
        <p:txBody>
          <a:bodyPr/>
          <a:lstStyle/>
          <a:p>
            <a:r>
              <a:rPr lang="zh-CN" altLang="en-US" sz="4000" dirty="0">
                <a:solidFill>
                  <a:schemeClr val="tx1"/>
                </a:solidFill>
                <a:latin typeface="黑体" pitchFamily="49" charset="-122"/>
                <a:ea typeface="黑体" pitchFamily="49" charset="-122"/>
              </a:rPr>
              <a:t>新民主主义的过渡性</a:t>
            </a:r>
          </a:p>
        </p:txBody>
      </p:sp>
      <p:sp>
        <p:nvSpPr>
          <p:cNvPr id="4" name="Text Box 7"/>
          <p:cNvSpPr txBox="1">
            <a:spLocks noChangeArrowheads="1"/>
          </p:cNvSpPr>
          <p:nvPr/>
        </p:nvSpPr>
        <p:spPr bwMode="auto">
          <a:xfrm>
            <a:off x="1776709" y="1390597"/>
            <a:ext cx="7786742" cy="3500462"/>
          </a:xfrm>
          <a:prstGeom prst="rect">
            <a:avLst/>
          </a:prstGeom>
          <a:noFill/>
          <a:ln w="38100">
            <a:solidFill>
              <a:srgbClr val="0000FF"/>
            </a:solidFill>
            <a:prstDash val="sysDot"/>
            <a:miter lim="800000"/>
            <a:headEnd/>
            <a:tailEnd/>
          </a:ln>
          <a:effectLst/>
        </p:spPr>
        <p:txBody>
          <a:bodyPr anchor="ctr" anchorCtr="1"/>
          <a:lstStyle/>
          <a:p>
            <a:pPr>
              <a:lnSpc>
                <a:spcPct val="120000"/>
              </a:lnSpc>
            </a:pPr>
            <a:r>
              <a:rPr lang="zh-CN" altLang="en-US" sz="2800" b="1" dirty="0">
                <a:solidFill>
                  <a:srgbClr val="FF0000"/>
                </a:solidFill>
                <a:latin typeface="黑体" pitchFamily="49" charset="-122"/>
                <a:ea typeface="黑体" pitchFamily="49" charset="-122"/>
              </a:rPr>
              <a:t>   ♣ </a:t>
            </a:r>
            <a:r>
              <a:rPr lang="zh-CN" altLang="en-US" sz="2400" b="1" dirty="0">
                <a:solidFill>
                  <a:srgbClr val="000000"/>
                </a:solidFill>
                <a:latin typeface="黑体" pitchFamily="49" charset="-122"/>
                <a:ea typeface="黑体" pitchFamily="49" charset="-122"/>
              </a:rPr>
              <a:t>新民主主义社会，是指在新民主主义革命胜利的基础上，建立起来的既不是资产阶级共和国也不是无产阶级共和国的各个革命阶级联合专政的共和国。</a:t>
            </a:r>
            <a:r>
              <a:rPr lang="zh-CN" altLang="en-US" sz="2400" b="1" dirty="0">
                <a:solidFill>
                  <a:srgbClr val="FF0000"/>
                </a:solidFill>
                <a:latin typeface="黑体" pitchFamily="49" charset="-122"/>
                <a:ea typeface="黑体" pitchFamily="49" charset="-122"/>
              </a:rPr>
              <a:t>落后国家进行革命所特有的社会形态。</a:t>
            </a:r>
            <a:endParaRPr lang="zh-CN" altLang="en-US" sz="2400" b="1" dirty="0">
              <a:solidFill>
                <a:srgbClr val="000000"/>
              </a:solidFill>
              <a:latin typeface="黑体" pitchFamily="49" charset="-122"/>
              <a:ea typeface="黑体" pitchFamily="49" charset="-122"/>
            </a:endParaRPr>
          </a:p>
          <a:p>
            <a:pPr>
              <a:lnSpc>
                <a:spcPct val="120000"/>
              </a:lnSpc>
            </a:pPr>
            <a:r>
              <a:rPr lang="zh-CN" altLang="en-US" sz="2400" b="1" dirty="0">
                <a:solidFill>
                  <a:srgbClr val="FF0000"/>
                </a:solidFill>
              </a:rPr>
              <a:t>      ♣ </a:t>
            </a:r>
            <a:r>
              <a:rPr lang="zh-CN" altLang="en-US" sz="2400" b="1" dirty="0">
                <a:solidFill>
                  <a:srgbClr val="FF0000"/>
                </a:solidFill>
                <a:latin typeface="黑体" pitchFamily="49" charset="-122"/>
                <a:ea typeface="黑体" pitchFamily="49" charset="-122"/>
              </a:rPr>
              <a:t>性质：</a:t>
            </a:r>
            <a:r>
              <a:rPr lang="zh-CN" altLang="en-US" sz="2400" b="1" u="sng" dirty="0">
                <a:solidFill>
                  <a:srgbClr val="FF0000"/>
                </a:solidFill>
                <a:latin typeface="黑体" pitchFamily="49" charset="-122"/>
                <a:ea typeface="黑体" pitchFamily="49" charset="-122"/>
              </a:rPr>
              <a:t>过渡性社会形态</a:t>
            </a:r>
            <a:r>
              <a:rPr lang="zh-CN" altLang="en-US" sz="2400" b="1" dirty="0">
                <a:solidFill>
                  <a:srgbClr val="FF0000"/>
                </a:solidFill>
                <a:latin typeface="黑体" pitchFamily="49" charset="-122"/>
                <a:ea typeface="黑体" pitchFamily="49" charset="-122"/>
              </a:rPr>
              <a:t>，隶属于社会主义体系</a:t>
            </a:r>
            <a:r>
              <a:rPr lang="zh-CN" altLang="en-US" sz="2400" dirty="0"/>
              <a:t>     </a:t>
            </a:r>
            <a:endParaRPr lang="zh-CN" altLang="en-US" sz="2400" b="1" dirty="0">
              <a:solidFill>
                <a:srgbClr val="000000"/>
              </a:solidFill>
              <a:latin typeface="黑体" pitchFamily="49" charset="-122"/>
              <a:ea typeface="黑体" pitchFamily="49" charset="-122"/>
            </a:endParaRPr>
          </a:p>
          <a:p>
            <a:pPr>
              <a:lnSpc>
                <a:spcPct val="120000"/>
              </a:lnSpc>
            </a:pPr>
            <a:r>
              <a:rPr lang="zh-CN" altLang="en-US" sz="2400" b="1" dirty="0">
                <a:solidFill>
                  <a:srgbClr val="FF0000"/>
                </a:solidFill>
                <a:latin typeface="黑体" pitchFamily="49" charset="-122"/>
                <a:ea typeface="黑体" pitchFamily="49" charset="-122"/>
              </a:rPr>
              <a:t>   ♣ 特点：既有社会主义因素也有资本主义因素</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p:cNvSpPr>
          <p:nvPr/>
        </p:nvSpPr>
        <p:spPr>
          <a:xfrm>
            <a:off x="609600" y="274638"/>
            <a:ext cx="10972800" cy="846239"/>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914400"/>
            <a:r>
              <a:rPr lang="zh-CN" altLang="en-US" dirty="0"/>
              <a:t>完善国企管理机制 加强党对国有企业的领导</a:t>
            </a:r>
          </a:p>
        </p:txBody>
      </p:sp>
      <p:pic>
        <p:nvPicPr>
          <p:cNvPr id="4" name="图片 3">
            <a:extLst>
              <a:ext uri="{FF2B5EF4-FFF2-40B4-BE49-F238E27FC236}">
                <a16:creationId xmlns:a16="http://schemas.microsoft.com/office/drawing/2014/main" id="{FC5BECA6-FA39-4CA2-B2E8-314B5A5795C7}"/>
              </a:ext>
            </a:extLst>
          </p:cNvPr>
          <p:cNvPicPr>
            <a:picLocks noChangeAspect="1"/>
          </p:cNvPicPr>
          <p:nvPr/>
        </p:nvPicPr>
        <p:blipFill>
          <a:blip r:embed="rId2"/>
          <a:stretch>
            <a:fillRect/>
          </a:stretch>
        </p:blipFill>
        <p:spPr>
          <a:xfrm>
            <a:off x="1744741" y="1415214"/>
            <a:ext cx="8702518" cy="4496301"/>
          </a:xfrm>
          <a:prstGeom prst="rect">
            <a:avLst/>
          </a:prstGeom>
        </p:spPr>
      </p:pic>
    </p:spTree>
    <p:extLst>
      <p:ext uri="{BB962C8B-B14F-4D97-AF65-F5344CB8AC3E}">
        <p14:creationId xmlns:p14="http://schemas.microsoft.com/office/powerpoint/2010/main" val="384302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8042" y="1192442"/>
            <a:ext cx="10804358" cy="3693255"/>
          </a:xfrm>
          <a:prstGeom prst="rect">
            <a:avLst/>
          </a:prstGeom>
        </p:spPr>
        <p:txBody>
          <a:bodyPr wrap="square">
            <a:spAutoFit/>
          </a:bodyPr>
          <a:lstStyle/>
          <a:p>
            <a:pPr marL="457200" indent="-457200">
              <a:lnSpc>
                <a:spcPct val="200000"/>
              </a:lnSpc>
              <a:buFont typeface="Wingdings" panose="05000000000000000000" pitchFamily="2" charset="2"/>
              <a:buChar char="n"/>
            </a:pPr>
            <a:r>
              <a:rPr lang="zh-CN" altLang="en-US" sz="2400" dirty="0"/>
              <a:t>央企通过“强强联合”等方式进行并购重组，有利于避免内部</a:t>
            </a:r>
            <a:r>
              <a:rPr lang="zh-CN" altLang="en-US" sz="2400" dirty="0">
                <a:solidFill>
                  <a:srgbClr val="FF0000"/>
                </a:solidFill>
              </a:rPr>
              <a:t>恶性竞争</a:t>
            </a:r>
            <a:r>
              <a:rPr lang="zh-CN" altLang="en-US" sz="2400" dirty="0"/>
              <a:t>，同时又有利于企业实施</a:t>
            </a:r>
            <a:r>
              <a:rPr lang="zh-CN" altLang="en-US" sz="2400" dirty="0">
                <a:solidFill>
                  <a:srgbClr val="FF0000"/>
                </a:solidFill>
              </a:rPr>
              <a:t>“走出去”</a:t>
            </a:r>
            <a:r>
              <a:rPr lang="zh-CN" altLang="en-US" sz="2400" dirty="0"/>
              <a:t>战略。</a:t>
            </a:r>
            <a:endParaRPr lang="en-US" altLang="zh-CN" sz="2400" dirty="0"/>
          </a:p>
          <a:p>
            <a:pPr marL="457200" indent="-457200">
              <a:lnSpc>
                <a:spcPct val="200000"/>
              </a:lnSpc>
              <a:buFont typeface="Wingdings" panose="05000000000000000000" pitchFamily="2" charset="2"/>
              <a:buChar char="n"/>
            </a:pPr>
            <a:r>
              <a:rPr lang="zh-CN" altLang="en-US" sz="2400" dirty="0"/>
              <a:t>在阿根廷项目投标中，中国北车报价</a:t>
            </a:r>
            <a:r>
              <a:rPr lang="en-US" altLang="zh-CN" sz="2400" dirty="0"/>
              <a:t>239</a:t>
            </a:r>
            <a:r>
              <a:rPr lang="zh-CN" altLang="en-US" sz="2400" dirty="0"/>
              <a:t>万美元，中国南车报价</a:t>
            </a:r>
            <a:r>
              <a:rPr lang="en-US" altLang="zh-CN" sz="2400" dirty="0"/>
              <a:t>127</a:t>
            </a:r>
            <a:r>
              <a:rPr lang="zh-CN" altLang="en-US" sz="2400" dirty="0"/>
              <a:t>万美元，最终南车夺标。加拿大庞巴迪、德国西门子、法国阿尔斯通目前是全球轨道交通装备行业三强，紧跟其后的南北车其实应该联手对外，而不是窝里斗。</a:t>
            </a:r>
          </a:p>
        </p:txBody>
      </p:sp>
      <p:sp>
        <p:nvSpPr>
          <p:cNvPr id="3" name="标题 2"/>
          <p:cNvSpPr txBox="1">
            <a:spLocks/>
          </p:cNvSpPr>
          <p:nvPr/>
        </p:nvSpPr>
        <p:spPr>
          <a:xfrm>
            <a:off x="609600" y="274638"/>
            <a:ext cx="109728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914400"/>
            <a:r>
              <a:rPr lang="zh-CN" altLang="en-US" dirty="0"/>
              <a:t>央企的合并重组</a:t>
            </a:r>
          </a:p>
        </p:txBody>
      </p:sp>
    </p:spTree>
    <p:extLst>
      <p:ext uri="{BB962C8B-B14F-4D97-AF65-F5344CB8AC3E}">
        <p14:creationId xmlns:p14="http://schemas.microsoft.com/office/powerpoint/2010/main" val="2593699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6580" y="1073810"/>
            <a:ext cx="10618839" cy="4991751"/>
          </a:xfrm>
          <a:prstGeom prst="rect">
            <a:avLst/>
          </a:prstGeom>
        </p:spPr>
        <p:txBody>
          <a:bodyPr wrap="square">
            <a:spAutoFit/>
          </a:bodyPr>
          <a:lstStyle/>
          <a:p>
            <a:pPr>
              <a:lnSpc>
                <a:spcPct val="150000"/>
              </a:lnSpc>
              <a:buFont typeface="Wingdings" pitchFamily="2" charset="2"/>
              <a:buChar char="u"/>
            </a:pPr>
            <a:r>
              <a:rPr lang="en-US" altLang="zh-CN" sz="2400" dirty="0">
                <a:latin typeface="黑体" panose="02010609060101010101" pitchFamily="49" charset="-122"/>
                <a:ea typeface="黑体" panose="02010609060101010101" pitchFamily="49" charset="-122"/>
              </a:rPr>
              <a:t>2015</a:t>
            </a:r>
            <a:r>
              <a:rPr lang="zh-CN" altLang="en-US" sz="2400" dirty="0">
                <a:latin typeface="黑体" panose="02010609060101010101" pitchFamily="49" charset="-122"/>
                <a:ea typeface="黑体" panose="02010609060101010101" pitchFamily="49" charset="-122"/>
              </a:rPr>
              <a:t>年：南车与北车、国家核电与中国电力、南光集团与珠海振戎、五矿集团与冶金科工、中国远洋与中国海运、外运长航与招商局集团。中国核工业集团（中核）和中国广核集团（中广核）的自主三代核电技术“华龙一号”整合到新公司“华龙公司”。</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itchFamily="2" charset="2"/>
              <a:buChar char="u"/>
            </a:pPr>
            <a:r>
              <a:rPr lang="en-US" altLang="zh-CN" sz="2400" dirty="0">
                <a:latin typeface="黑体" panose="02010609060101010101" pitchFamily="49" charset="-122"/>
                <a:ea typeface="黑体" panose="02010609060101010101" pitchFamily="49" charset="-122"/>
              </a:rPr>
              <a:t>2016</a:t>
            </a:r>
            <a:r>
              <a:rPr lang="zh-CN" altLang="en-US" sz="2400" dirty="0">
                <a:latin typeface="黑体" panose="02010609060101010101" pitchFamily="49" charset="-122"/>
                <a:ea typeface="黑体" panose="02010609060101010101" pitchFamily="49" charset="-122"/>
              </a:rPr>
              <a:t>年：港中旅与国旅、中粮与中纺、中国建材与中材集团、宝钢与武钢、中储粮与中储棉。</a:t>
            </a:r>
            <a:endParaRPr lang="en-US" altLang="zh-CN" sz="2400" dirty="0">
              <a:latin typeface="黑体" panose="02010609060101010101" pitchFamily="49" charset="-122"/>
              <a:ea typeface="黑体" panose="02010609060101010101" pitchFamily="49" charset="-122"/>
            </a:endParaRPr>
          </a:p>
          <a:p>
            <a:pPr>
              <a:lnSpc>
                <a:spcPct val="150000"/>
              </a:lnSpc>
              <a:buFont typeface="Wingdings" pitchFamily="2" charset="2"/>
              <a:buChar char="u"/>
            </a:pPr>
            <a:r>
              <a:rPr lang="en-US" altLang="zh-CN" sz="2400" dirty="0">
                <a:latin typeface="黑体" panose="02010609060101010101" pitchFamily="49" charset="-122"/>
                <a:ea typeface="黑体" panose="02010609060101010101" pitchFamily="49" charset="-122"/>
                <a:cs typeface="Times New Roman" pitchFamily="18" charset="0"/>
              </a:rPr>
              <a:t>2017</a:t>
            </a:r>
            <a:r>
              <a:rPr lang="zh-CN" altLang="en-US" sz="2400" dirty="0">
                <a:latin typeface="黑体" panose="02010609060101010101" pitchFamily="49" charset="-122"/>
                <a:ea typeface="黑体" panose="02010609060101010101" pitchFamily="49" charset="-122"/>
                <a:cs typeface="Times New Roman" pitchFamily="18" charset="0"/>
              </a:rPr>
              <a:t>年，中国机械工业与中国恒天集团；中国保利集团与中国轻工集团、中国工艺（集团）；</a:t>
            </a:r>
            <a:r>
              <a:rPr lang="zh-CN" altLang="en-US" sz="2400" dirty="0">
                <a:latin typeface="黑体" panose="02010609060101010101" pitchFamily="49" charset="-122"/>
                <a:ea typeface="黑体" panose="02010609060101010101" pitchFamily="49" charset="-122"/>
              </a:rPr>
              <a:t>中国国电集团与神华集团：一个总资产逾</a:t>
            </a:r>
            <a:r>
              <a:rPr lang="en-US" altLang="zh-CN" sz="2400" dirty="0">
                <a:latin typeface="黑体" panose="02010609060101010101" pitchFamily="49" charset="-122"/>
                <a:ea typeface="黑体" panose="02010609060101010101" pitchFamily="49" charset="-122"/>
              </a:rPr>
              <a:t>1.8</a:t>
            </a:r>
            <a:r>
              <a:rPr lang="zh-CN" altLang="en-US" sz="2400" dirty="0">
                <a:latin typeface="黑体" panose="02010609060101010101" pitchFamily="49" charset="-122"/>
                <a:ea typeface="黑体" panose="02010609060101010101" pitchFamily="49" charset="-122"/>
              </a:rPr>
              <a:t>万亿元的煤电“巨无霸”横空出世</a:t>
            </a:r>
            <a:endParaRPr lang="zh-CN" altLang="en-US" sz="2400" dirty="0">
              <a:latin typeface="黑体" panose="02010609060101010101" pitchFamily="49" charset="-122"/>
              <a:ea typeface="黑体" panose="02010609060101010101" pitchFamily="49" charset="-122"/>
              <a:cs typeface="Times New Roman" pitchFamily="18" charset="0"/>
            </a:endParaRPr>
          </a:p>
        </p:txBody>
      </p:sp>
      <p:sp>
        <p:nvSpPr>
          <p:cNvPr id="3" name="标题 2"/>
          <p:cNvSpPr txBox="1">
            <a:spLocks/>
          </p:cNvSpPr>
          <p:nvPr/>
        </p:nvSpPr>
        <p:spPr>
          <a:xfrm>
            <a:off x="609600" y="274638"/>
            <a:ext cx="10972800" cy="1143000"/>
          </a:xfrm>
          <a:prstGeom prst="rect">
            <a:avLst/>
          </a:prstGeom>
        </p:spPr>
        <p:txBody>
          <a:bodyPr>
            <a:norm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914400"/>
            <a:r>
              <a:rPr lang="zh-CN" altLang="en-US" dirty="0"/>
              <a:t>央企的合并重组</a:t>
            </a:r>
          </a:p>
        </p:txBody>
      </p:sp>
    </p:spTree>
    <p:extLst>
      <p:ext uri="{BB962C8B-B14F-4D97-AF65-F5344CB8AC3E}">
        <p14:creationId xmlns:p14="http://schemas.microsoft.com/office/powerpoint/2010/main" val="425100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p:cNvSpPr>
          <p:nvPr/>
        </p:nvSpPr>
        <p:spPr>
          <a:xfrm>
            <a:off x="609600" y="274638"/>
            <a:ext cx="10972800" cy="860988"/>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914400"/>
            <a:r>
              <a:rPr lang="zh-CN" altLang="en-US" dirty="0"/>
              <a:t>混合所有制改革</a:t>
            </a:r>
          </a:p>
        </p:txBody>
      </p:sp>
      <p:sp>
        <p:nvSpPr>
          <p:cNvPr id="5" name="矩形 4"/>
          <p:cNvSpPr/>
          <p:nvPr/>
        </p:nvSpPr>
        <p:spPr>
          <a:xfrm>
            <a:off x="825909" y="1135626"/>
            <a:ext cx="10972800" cy="3370090"/>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400" dirty="0">
                <a:solidFill>
                  <a:srgbClr val="FF0000"/>
                </a:solidFill>
              </a:rPr>
              <a:t>国有资本、集体资本、非公有资本等交叉持股、相互融合的混合所有制经济，是基本经济制度的重要实现形式</a:t>
            </a:r>
            <a:endParaRPr lang="en-US" altLang="zh-CN" sz="2400" dirty="0">
              <a:solidFill>
                <a:srgbClr val="FF0000"/>
              </a:solidFill>
            </a:endParaRPr>
          </a:p>
          <a:p>
            <a:pPr marL="457200" indent="-457200">
              <a:lnSpc>
                <a:spcPct val="150000"/>
              </a:lnSpc>
              <a:buFont typeface="Wingdings" panose="05000000000000000000" pitchFamily="2" charset="2"/>
              <a:buChar char="Ø"/>
            </a:pPr>
            <a:r>
              <a:rPr lang="zh-CN" altLang="en-US" sz="2400" dirty="0"/>
              <a:t>混合所有制经济在我国出现和发展，主要源于国有企业改革，源于寻找国有制同市场经济相结合的形式和途径。</a:t>
            </a:r>
            <a:endParaRPr lang="en-US" altLang="zh-CN" sz="2400" dirty="0"/>
          </a:p>
          <a:p>
            <a:pPr marL="457200" indent="-457200">
              <a:lnSpc>
                <a:spcPct val="150000"/>
              </a:lnSpc>
              <a:buFont typeface="Wingdings" panose="05000000000000000000" pitchFamily="2" charset="2"/>
              <a:buChar char="Ø"/>
            </a:pPr>
            <a:r>
              <a:rPr lang="zh-CN" altLang="en-US" sz="2400" dirty="0"/>
              <a:t>混合所有制改革的核心目的是进行全社会的</a:t>
            </a:r>
            <a:r>
              <a:rPr lang="zh-CN" altLang="en-US" sz="2400" b="1" dirty="0">
                <a:solidFill>
                  <a:srgbClr val="FF0000"/>
                </a:solidFill>
              </a:rPr>
              <a:t>资本动员</a:t>
            </a:r>
            <a:r>
              <a:rPr lang="zh-CN" altLang="en-US" sz="2400" dirty="0"/>
              <a:t>，从而有利于国有资本放大功能、保值增值、提高竞争力，有助于“走出去”</a:t>
            </a:r>
          </a:p>
        </p:txBody>
      </p:sp>
    </p:spTree>
    <p:extLst>
      <p:ext uri="{BB962C8B-B14F-4D97-AF65-F5344CB8AC3E}">
        <p14:creationId xmlns:p14="http://schemas.microsoft.com/office/powerpoint/2010/main" val="1349450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9935" y="1209368"/>
            <a:ext cx="11602065" cy="5486399"/>
          </a:xfrm>
        </p:spPr>
        <p:txBody>
          <a:bodyPr>
            <a:normAutofit/>
          </a:bodyPr>
          <a:lstStyle/>
          <a:p>
            <a:pPr>
              <a:lnSpc>
                <a:spcPct val="120000"/>
              </a:lnSpc>
            </a:pPr>
            <a:r>
              <a:rPr lang="en-US" altLang="zh-CN" sz="2000" b="1" dirty="0">
                <a:solidFill>
                  <a:srgbClr val="FF0000"/>
                </a:solidFill>
              </a:rPr>
              <a:t>1.</a:t>
            </a:r>
            <a:r>
              <a:rPr lang="zh-CN" altLang="en-US" sz="2000" b="1" dirty="0">
                <a:solidFill>
                  <a:srgbClr val="FF0000"/>
                </a:solidFill>
              </a:rPr>
              <a:t>坚持公有制的主体地位。</a:t>
            </a:r>
            <a:r>
              <a:rPr lang="zh-CN" altLang="en-US" sz="2000" dirty="0"/>
              <a:t>在国家有明确规定的特定领域，</a:t>
            </a:r>
            <a:r>
              <a:rPr lang="zh-CN" altLang="en-US" sz="2000" dirty="0">
                <a:solidFill>
                  <a:srgbClr val="FF0000"/>
                </a:solidFill>
              </a:rPr>
              <a:t>坚持国有资本控股</a:t>
            </a:r>
            <a:r>
              <a:rPr lang="zh-CN" altLang="en-US" sz="2000" dirty="0"/>
              <a:t>，形成合理的治理结构和市场化经营机制；在其他领域，鼓励通过整体上市、并购重组、发行可转债等方式，逐步调整国有股权比例，积极引入各类投资者，形成股权结构多元、股东行为规范、内部约束有效、运行高效灵活的经营机制。</a:t>
            </a:r>
            <a:endParaRPr lang="en-US" altLang="zh-CN" sz="2000" dirty="0"/>
          </a:p>
          <a:p>
            <a:pPr>
              <a:lnSpc>
                <a:spcPct val="120000"/>
              </a:lnSpc>
            </a:pPr>
            <a:r>
              <a:rPr lang="zh-CN" altLang="en-US" sz="2000" b="1" dirty="0">
                <a:solidFill>
                  <a:srgbClr val="7030A0"/>
                </a:solidFill>
              </a:rPr>
              <a:t>以下领域必须实行国有独资或绝对控股</a:t>
            </a:r>
            <a:endParaRPr lang="en-US" altLang="zh-CN" sz="2000" b="1" dirty="0">
              <a:solidFill>
                <a:srgbClr val="7030A0"/>
              </a:solidFill>
            </a:endParaRPr>
          </a:p>
          <a:p>
            <a:pPr>
              <a:lnSpc>
                <a:spcPct val="120000"/>
              </a:lnSpc>
              <a:buFont typeface="Wingdings" panose="05000000000000000000" pitchFamily="2" charset="2"/>
              <a:buChar char="ü"/>
            </a:pPr>
            <a:r>
              <a:rPr lang="zh-CN" altLang="en-US" sz="2000" dirty="0"/>
              <a:t>重要通信基础设施、枢纽型交通基础设施、重要江河流域控制性水利水电航电枢纽、跨流域调水工程等领域。</a:t>
            </a:r>
          </a:p>
          <a:p>
            <a:pPr>
              <a:lnSpc>
                <a:spcPct val="120000"/>
              </a:lnSpc>
              <a:buFont typeface="Wingdings" panose="05000000000000000000" pitchFamily="2" charset="2"/>
              <a:buChar char="ü"/>
            </a:pPr>
            <a:r>
              <a:rPr lang="zh-CN" altLang="en-US" sz="2000" dirty="0"/>
              <a:t>重要水资源、森林资源、战略性矿产资源领域，核电、重要公共技术平台、气象测绘水文等基础数据采集利用等领域。粮食、石油、天然气等战略物资国家储备领域。</a:t>
            </a:r>
          </a:p>
          <a:p>
            <a:pPr>
              <a:lnSpc>
                <a:spcPct val="120000"/>
              </a:lnSpc>
              <a:buFont typeface="Wingdings" panose="05000000000000000000" pitchFamily="2" charset="2"/>
              <a:buChar char="ü"/>
            </a:pPr>
            <a:r>
              <a:rPr lang="zh-CN" altLang="en-US" sz="2000" dirty="0"/>
              <a:t>国防军工等特殊产业，从事战略武器装备科研生产、关系国家战略安全和涉及国家核心机密的核心军工能力领域。</a:t>
            </a:r>
            <a:endParaRPr lang="en-US" altLang="zh-CN" sz="2000" dirty="0"/>
          </a:p>
        </p:txBody>
      </p:sp>
      <p:sp>
        <p:nvSpPr>
          <p:cNvPr id="3" name="标题 2"/>
          <p:cNvSpPr>
            <a:spLocks noGrp="1"/>
          </p:cNvSpPr>
          <p:nvPr>
            <p:ph type="title"/>
          </p:nvPr>
        </p:nvSpPr>
        <p:spPr>
          <a:xfrm>
            <a:off x="609600" y="230393"/>
            <a:ext cx="10972800" cy="1143000"/>
          </a:xfrm>
        </p:spPr>
        <p:txBody>
          <a:bodyPr>
            <a:normAutofit/>
          </a:bodyPr>
          <a:lstStyle/>
          <a:p>
            <a:r>
              <a:rPr lang="zh-CN" altLang="en-US" dirty="0"/>
              <a:t>混合所有制改革的底线</a:t>
            </a:r>
          </a:p>
        </p:txBody>
      </p:sp>
    </p:spTree>
    <p:extLst>
      <p:ext uri="{BB962C8B-B14F-4D97-AF65-F5344CB8AC3E}">
        <p14:creationId xmlns:p14="http://schemas.microsoft.com/office/powerpoint/2010/main" val="1909734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9935" y="1209368"/>
            <a:ext cx="11602065" cy="5486399"/>
          </a:xfrm>
        </p:spPr>
        <p:txBody>
          <a:bodyPr>
            <a:normAutofit/>
          </a:bodyPr>
          <a:lstStyle/>
          <a:p>
            <a:pPr>
              <a:lnSpc>
                <a:spcPct val="150000"/>
              </a:lnSpc>
            </a:pPr>
            <a:r>
              <a:rPr lang="en-US" altLang="zh-CN" sz="2400" b="1" dirty="0">
                <a:solidFill>
                  <a:srgbClr val="FF0000"/>
                </a:solidFill>
              </a:rPr>
              <a:t>2.</a:t>
            </a:r>
            <a:r>
              <a:rPr lang="zh-CN" altLang="en-US" sz="2400" b="1" dirty="0">
                <a:solidFill>
                  <a:srgbClr val="FF0000"/>
                </a:solidFill>
              </a:rPr>
              <a:t>防止国有资产流失。</a:t>
            </a:r>
            <a:r>
              <a:rPr lang="zh-CN" altLang="en-US" sz="2400" dirty="0"/>
              <a:t>健全国有资产</a:t>
            </a:r>
            <a:r>
              <a:rPr lang="zh-CN" altLang="en-US" sz="2400" dirty="0">
                <a:solidFill>
                  <a:srgbClr val="FF0000"/>
                </a:solidFill>
              </a:rPr>
              <a:t>定价</a:t>
            </a:r>
            <a:r>
              <a:rPr lang="zh-CN" altLang="en-US" sz="2400" dirty="0"/>
              <a:t>机制。按照公开公平公正原则，完善国有资产交易方式，严格规范国有资产登记、转让、清算、退出等程序和交易行为。严肃处理改革中出现的违法转让和侵吞国有资产、化公为私、利益输送、暗箱操作、逃废债务等行为。</a:t>
            </a:r>
            <a:endParaRPr lang="en-US" altLang="zh-CN" sz="2400" dirty="0"/>
          </a:p>
          <a:p>
            <a:pPr>
              <a:lnSpc>
                <a:spcPct val="150000"/>
              </a:lnSpc>
            </a:pPr>
            <a:r>
              <a:rPr lang="en-US" altLang="zh-CN" sz="2400" b="1" dirty="0">
                <a:solidFill>
                  <a:srgbClr val="FF0000"/>
                </a:solidFill>
              </a:rPr>
              <a:t>3.</a:t>
            </a:r>
            <a:r>
              <a:rPr lang="zh-CN" altLang="en-US" sz="2400" b="1" dirty="0">
                <a:solidFill>
                  <a:srgbClr val="FF0000"/>
                </a:solidFill>
              </a:rPr>
              <a:t>加强混合所有制企业党建工作。</a:t>
            </a:r>
            <a:r>
              <a:rPr lang="zh-CN" altLang="en-US" sz="2400" dirty="0"/>
              <a:t>坚持党的建设与企业改革</a:t>
            </a:r>
            <a:r>
              <a:rPr lang="zh-CN" altLang="en-US" sz="2400" dirty="0">
                <a:solidFill>
                  <a:srgbClr val="FF0000"/>
                </a:solidFill>
              </a:rPr>
              <a:t>同步谋划、同步开展</a:t>
            </a:r>
            <a:r>
              <a:rPr lang="zh-CN" altLang="en-US" sz="2400" dirty="0"/>
              <a:t>，根据企业组织形式变化，同步设置或调整党的组织，理顺党组织隶属关系，同步选配好党组织负责人，健全党的工作机构，配强党务工作者队伍，保障党组织工作经费，有效开展党的工作。</a:t>
            </a:r>
            <a:r>
              <a:rPr lang="en-US" altLang="zh-CN" sz="2400" dirty="0"/>
              <a:t>(</a:t>
            </a:r>
            <a:r>
              <a:rPr lang="zh-CN" altLang="en-US" sz="2400" dirty="0">
                <a:solidFill>
                  <a:srgbClr val="FF0000"/>
                </a:solidFill>
              </a:rPr>
              <a:t>资本逻辑与政治逻辑</a:t>
            </a:r>
            <a:r>
              <a:rPr lang="en-US" altLang="zh-CN" sz="2400" dirty="0"/>
              <a:t>)</a:t>
            </a:r>
            <a:endParaRPr lang="zh-CN" altLang="en-US" sz="2400" dirty="0"/>
          </a:p>
        </p:txBody>
      </p:sp>
      <p:sp>
        <p:nvSpPr>
          <p:cNvPr id="3" name="标题 2"/>
          <p:cNvSpPr>
            <a:spLocks noGrp="1"/>
          </p:cNvSpPr>
          <p:nvPr>
            <p:ph type="title"/>
          </p:nvPr>
        </p:nvSpPr>
        <p:spPr>
          <a:xfrm>
            <a:off x="609600" y="230393"/>
            <a:ext cx="10972800" cy="1143000"/>
          </a:xfrm>
        </p:spPr>
        <p:txBody>
          <a:bodyPr>
            <a:normAutofit/>
          </a:bodyPr>
          <a:lstStyle/>
          <a:p>
            <a:r>
              <a:rPr lang="zh-CN" altLang="en-US" dirty="0"/>
              <a:t>混合所有制改革的底线</a:t>
            </a:r>
          </a:p>
        </p:txBody>
      </p:sp>
    </p:spTree>
    <p:extLst>
      <p:ext uri="{BB962C8B-B14F-4D97-AF65-F5344CB8AC3E}">
        <p14:creationId xmlns:p14="http://schemas.microsoft.com/office/powerpoint/2010/main" val="41948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供给侧结构性改革的本质</a:t>
            </a:r>
          </a:p>
        </p:txBody>
      </p:sp>
      <p:pic>
        <p:nvPicPr>
          <p:cNvPr id="1433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565"/>
          <a:stretch/>
        </p:blipFill>
        <p:spPr bwMode="auto">
          <a:xfrm>
            <a:off x="1075550" y="1624901"/>
            <a:ext cx="5665972" cy="3928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a:extLst>
              <a:ext uri="{FF2B5EF4-FFF2-40B4-BE49-F238E27FC236}">
                <a16:creationId xmlns:a16="http://schemas.microsoft.com/office/drawing/2014/main" id="{D59AC8EF-EC63-4861-AEF0-E13FFEA1F0F5}"/>
              </a:ext>
            </a:extLst>
          </p:cNvPr>
          <p:cNvSpPr/>
          <p:nvPr/>
        </p:nvSpPr>
        <p:spPr>
          <a:xfrm>
            <a:off x="6303542" y="1624902"/>
            <a:ext cx="5005589" cy="4208781"/>
          </a:xfrm>
          <a:prstGeom prst="rect">
            <a:avLst/>
          </a:prstGeom>
        </p:spPr>
        <p:txBody>
          <a:bodyPr wrap="square">
            <a:spAutoFit/>
          </a:bodyPr>
          <a:lstStyle/>
          <a:p>
            <a:pPr marL="285750" indent="-285750">
              <a:lnSpc>
                <a:spcPct val="150000"/>
              </a:lnSpc>
              <a:buFont typeface="Wingdings" panose="05000000000000000000" pitchFamily="2" charset="2"/>
              <a:buChar char="ü"/>
            </a:pPr>
            <a:r>
              <a:rPr lang="zh-CN" altLang="en-US" sz="2000" dirty="0"/>
              <a:t>供给侧结构性改革的最本质意义，即解决我国在各种产品和服务的供应端达不到消费者要求问题，促进质量上转型升级，同时通过生产更多种类或更高质量的产品和服务创造新的需求。</a:t>
            </a:r>
            <a:endParaRPr lang="en-US" altLang="zh-CN" sz="2000" dirty="0"/>
          </a:p>
          <a:p>
            <a:pPr marL="285750" indent="-285750">
              <a:lnSpc>
                <a:spcPct val="150000"/>
              </a:lnSpc>
              <a:buFont typeface="Wingdings" panose="05000000000000000000" pitchFamily="2" charset="2"/>
              <a:buChar char="ü"/>
            </a:pPr>
            <a:r>
              <a:rPr lang="zh-CN" altLang="en-US" sz="2000" dirty="0"/>
              <a:t>当今时代，社会化大生产的突出特点，就是供给侧一旦实现了成功的颠覆性创新，市场就会以波澜壮阔的交易生成进行回应。</a:t>
            </a:r>
            <a:r>
              <a:rPr lang="zh-CN" altLang="en-US" sz="2000" dirty="0">
                <a:solidFill>
                  <a:srgbClr val="FF0000"/>
                </a:solidFill>
              </a:rPr>
              <a:t>（供给创造需求）</a:t>
            </a:r>
            <a:r>
              <a:rPr lang="en-US" altLang="zh-CN" sz="2000" dirty="0"/>
              <a:t>——</a:t>
            </a:r>
            <a:r>
              <a:rPr lang="zh-CN" altLang="en-US" sz="2000" dirty="0"/>
              <a:t>习近平</a:t>
            </a:r>
          </a:p>
        </p:txBody>
      </p:sp>
    </p:spTree>
    <p:extLst>
      <p:ext uri="{BB962C8B-B14F-4D97-AF65-F5344CB8AC3E}">
        <p14:creationId xmlns:p14="http://schemas.microsoft.com/office/powerpoint/2010/main" val="277842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3D85CC-41E5-4CA7-A02C-5090F3874AE1}"/>
              </a:ext>
            </a:extLst>
          </p:cNvPr>
          <p:cNvSpPr>
            <a:spLocks noGrp="1"/>
          </p:cNvSpPr>
          <p:nvPr>
            <p:ph idx="1"/>
          </p:nvPr>
        </p:nvSpPr>
        <p:spPr>
          <a:xfrm>
            <a:off x="1010653" y="1513413"/>
            <a:ext cx="10347158" cy="4525963"/>
          </a:xfrm>
        </p:spPr>
        <p:txBody>
          <a:bodyPr>
            <a:normAutofit/>
          </a:bodyPr>
          <a:lstStyle/>
          <a:p>
            <a:pPr>
              <a:lnSpc>
                <a:spcPct val="150000"/>
              </a:lnSpc>
            </a:pPr>
            <a:r>
              <a:rPr lang="en-US" altLang="zh-CN" sz="2800" dirty="0"/>
              <a:t>2020</a:t>
            </a:r>
            <a:r>
              <a:rPr lang="zh-CN" altLang="en-US" sz="2800" dirty="0"/>
              <a:t>年</a:t>
            </a:r>
            <a:r>
              <a:rPr lang="en-US" altLang="zh-CN" sz="2800" dirty="0"/>
              <a:t>7</a:t>
            </a:r>
            <a:r>
              <a:rPr lang="zh-CN" altLang="en-US" sz="2800" dirty="0"/>
              <a:t>月</a:t>
            </a:r>
            <a:r>
              <a:rPr lang="en-US" altLang="zh-CN" sz="2800" dirty="0"/>
              <a:t>30</a:t>
            </a:r>
            <a:r>
              <a:rPr lang="zh-CN" altLang="en-US" sz="2800" dirty="0"/>
              <a:t>日召开的中共中央政治局会议指出，当前经济形势仍然复杂严峻，不稳定性不确定性较大，我们遇到的很多问题是中长期的，必须从持久战的角度加以认识，加快形成</a:t>
            </a:r>
            <a:r>
              <a:rPr lang="zh-CN" altLang="en-US" sz="2800" dirty="0">
                <a:solidFill>
                  <a:srgbClr val="FF0000"/>
                </a:solidFill>
              </a:rPr>
              <a:t>以国内大循环为主体、国内国际双循环相互促进</a:t>
            </a:r>
            <a:r>
              <a:rPr lang="zh-CN" altLang="en-US" sz="2800" dirty="0"/>
              <a:t>的新发展格局。这是党中央基于国内外形势作出的重大战略部署。</a:t>
            </a:r>
          </a:p>
        </p:txBody>
      </p:sp>
      <p:sp>
        <p:nvSpPr>
          <p:cNvPr id="3" name="标题 2">
            <a:extLst>
              <a:ext uri="{FF2B5EF4-FFF2-40B4-BE49-F238E27FC236}">
                <a16:creationId xmlns:a16="http://schemas.microsoft.com/office/drawing/2014/main" id="{EE0EAF0C-BE4A-4100-848E-13A3AF5CC03C}"/>
              </a:ext>
            </a:extLst>
          </p:cNvPr>
          <p:cNvSpPr>
            <a:spLocks noGrp="1"/>
          </p:cNvSpPr>
          <p:nvPr>
            <p:ph type="title"/>
          </p:nvPr>
        </p:nvSpPr>
        <p:spPr/>
        <p:txBody>
          <a:bodyPr/>
          <a:lstStyle/>
          <a:p>
            <a:pPr algn="ctr"/>
            <a:r>
              <a:rPr lang="zh-CN" altLang="en-US" dirty="0"/>
              <a:t>“新发展格局”的提出</a:t>
            </a:r>
          </a:p>
        </p:txBody>
      </p:sp>
    </p:spTree>
    <p:extLst>
      <p:ext uri="{BB962C8B-B14F-4D97-AF65-F5344CB8AC3E}">
        <p14:creationId xmlns:p14="http://schemas.microsoft.com/office/powerpoint/2010/main" val="4207985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C5BD88-4605-43E9-9B49-F66BFEA665E3}"/>
              </a:ext>
            </a:extLst>
          </p:cNvPr>
          <p:cNvSpPr>
            <a:spLocks noGrp="1"/>
          </p:cNvSpPr>
          <p:nvPr>
            <p:ph idx="1"/>
          </p:nvPr>
        </p:nvSpPr>
        <p:spPr>
          <a:xfrm>
            <a:off x="609600" y="1481329"/>
            <a:ext cx="11293642" cy="4525963"/>
          </a:xfrm>
        </p:spPr>
        <p:txBody>
          <a:bodyPr>
            <a:normAutofit fontScale="85000" lnSpcReduction="10000"/>
          </a:bodyPr>
          <a:lstStyle/>
          <a:p>
            <a:pPr>
              <a:lnSpc>
                <a:spcPct val="160000"/>
              </a:lnSpc>
            </a:pPr>
            <a:r>
              <a:rPr lang="zh-CN" altLang="en-US" dirty="0">
                <a:solidFill>
                  <a:srgbClr val="FF0000"/>
                </a:solidFill>
                <a:latin typeface="方正大黑简体" panose="03000509000000000000" pitchFamily="65" charset="-122"/>
                <a:ea typeface="方正大黑简体" panose="03000509000000000000" pitchFamily="65" charset="-122"/>
              </a:rPr>
              <a:t>中国必须搞实体经济，</a:t>
            </a:r>
            <a:r>
              <a:rPr lang="zh-CN" altLang="en-US" dirty="0"/>
              <a:t>制造业是实体经济的重要基础，自力更生是我们奋斗的基点。</a:t>
            </a:r>
          </a:p>
          <a:p>
            <a:pPr>
              <a:lnSpc>
                <a:spcPct val="160000"/>
              </a:lnSpc>
            </a:pPr>
            <a:r>
              <a:rPr lang="zh-CN" altLang="en-US" dirty="0">
                <a:solidFill>
                  <a:srgbClr val="FF0000"/>
                </a:solidFill>
                <a:latin typeface="方正大黑简体" panose="03000509000000000000" pitchFamily="65" charset="-122"/>
                <a:ea typeface="方正大黑简体" panose="03000509000000000000" pitchFamily="65" charset="-122"/>
              </a:rPr>
              <a:t>实体经济是大国的根基，经济不能脱实向虚。</a:t>
            </a:r>
            <a:r>
              <a:rPr lang="zh-CN" altLang="en-US" dirty="0"/>
              <a:t>要扭住实体经济不放，继续不懈奋斗，扎扎实实攀登世界高峰。</a:t>
            </a:r>
            <a:endParaRPr lang="en-US" altLang="zh-CN" dirty="0"/>
          </a:p>
          <a:p>
            <a:pPr>
              <a:lnSpc>
                <a:spcPct val="160000"/>
              </a:lnSpc>
            </a:pPr>
            <a:r>
              <a:rPr lang="zh-CN" altLang="en-US" dirty="0"/>
              <a:t>从大国到强国，实体经济发展至关重要。</a:t>
            </a:r>
            <a:r>
              <a:rPr lang="zh-CN" altLang="en-US" dirty="0">
                <a:solidFill>
                  <a:srgbClr val="FF0000"/>
                </a:solidFill>
                <a:latin typeface="方正大黑简体" panose="03000509000000000000" pitchFamily="65" charset="-122"/>
                <a:ea typeface="方正大黑简体" panose="03000509000000000000" pitchFamily="65" charset="-122"/>
              </a:rPr>
              <a:t>实体经济是一国经济的立身之本、财富之源。先进制造业是实体经济的一个关键，经济发展任何时候都不能脱实向虚</a:t>
            </a:r>
            <a:r>
              <a:rPr lang="zh-CN" altLang="en-US" dirty="0"/>
              <a:t>。</a:t>
            </a:r>
          </a:p>
          <a:p>
            <a:pPr>
              <a:lnSpc>
                <a:spcPct val="160000"/>
              </a:lnSpc>
            </a:pPr>
            <a:r>
              <a:rPr lang="zh-CN" altLang="en-US" dirty="0"/>
              <a:t>装备制造业是国之重器，是实体经济的重要组成部分。</a:t>
            </a:r>
            <a:r>
              <a:rPr lang="zh-CN" altLang="en-US" dirty="0">
                <a:solidFill>
                  <a:srgbClr val="FF0000"/>
                </a:solidFill>
                <a:latin typeface="方正大黑简体" panose="03000509000000000000" pitchFamily="65" charset="-122"/>
                <a:ea typeface="方正大黑简体" panose="03000509000000000000" pitchFamily="65" charset="-122"/>
              </a:rPr>
              <a:t>国家要提高竞争力，要靠实体经济。</a:t>
            </a:r>
            <a:endParaRPr lang="en-US" altLang="zh-CN" dirty="0">
              <a:solidFill>
                <a:srgbClr val="FF0000"/>
              </a:solidFill>
              <a:latin typeface="方正大黑简体" panose="03000509000000000000" pitchFamily="65" charset="-122"/>
              <a:ea typeface="方正大黑简体" panose="03000509000000000000" pitchFamily="65" charset="-122"/>
            </a:endParaRPr>
          </a:p>
          <a:p>
            <a:pPr>
              <a:lnSpc>
                <a:spcPct val="160000"/>
              </a:lnSpc>
            </a:pPr>
            <a:r>
              <a:rPr lang="zh-CN" altLang="en-US" dirty="0">
                <a:solidFill>
                  <a:srgbClr val="FF0000"/>
                </a:solidFill>
                <a:latin typeface="方正大黑简体" panose="03000509000000000000" pitchFamily="65" charset="-122"/>
                <a:ea typeface="方正大黑简体" panose="03000509000000000000" pitchFamily="65" charset="-122"/>
              </a:rPr>
              <a:t>金融要把为实体经济服务作为出发点和落脚点</a:t>
            </a:r>
          </a:p>
        </p:txBody>
      </p:sp>
      <p:sp>
        <p:nvSpPr>
          <p:cNvPr id="3" name="标题 2">
            <a:extLst>
              <a:ext uri="{FF2B5EF4-FFF2-40B4-BE49-F238E27FC236}">
                <a16:creationId xmlns:a16="http://schemas.microsoft.com/office/drawing/2014/main" id="{60A3B723-BE77-48C7-8901-224842CA6926}"/>
              </a:ext>
            </a:extLst>
          </p:cNvPr>
          <p:cNvSpPr>
            <a:spLocks noGrp="1"/>
          </p:cNvSpPr>
          <p:nvPr>
            <p:ph type="title"/>
          </p:nvPr>
        </p:nvSpPr>
        <p:spPr>
          <a:xfrm>
            <a:off x="838200" y="365125"/>
            <a:ext cx="10941424" cy="1325563"/>
          </a:xfrm>
        </p:spPr>
        <p:txBody>
          <a:bodyPr>
            <a:normAutofit/>
          </a:bodyPr>
          <a:lstStyle/>
          <a:p>
            <a:pPr algn="ctr"/>
            <a:r>
              <a:rPr lang="zh-CN" altLang="en-US" dirty="0"/>
              <a:t>习近平总书记关于防止经济脱实向虚的讲话</a:t>
            </a:r>
          </a:p>
        </p:txBody>
      </p:sp>
    </p:spTree>
    <p:extLst>
      <p:ext uri="{BB962C8B-B14F-4D97-AF65-F5344CB8AC3E}">
        <p14:creationId xmlns:p14="http://schemas.microsoft.com/office/powerpoint/2010/main" val="485092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333845"/>
            <a:ext cx="11125200" cy="5007961"/>
          </a:xfrm>
        </p:spPr>
        <p:txBody>
          <a:bodyPr>
            <a:normAutofit/>
          </a:bodyPr>
          <a:lstStyle/>
          <a:p>
            <a:pPr>
              <a:lnSpc>
                <a:spcPct val="150000"/>
              </a:lnSpc>
            </a:pPr>
            <a:r>
              <a:rPr lang="zh-CN" altLang="en-US" sz="2200" dirty="0">
                <a:solidFill>
                  <a:srgbClr val="FF0000"/>
                </a:solidFill>
              </a:rPr>
              <a:t>从落后国家率先取得胜利的社会主义，还不可能一下子排除掉资本。</a:t>
            </a:r>
            <a:r>
              <a:rPr lang="zh-CN" altLang="en-US" sz="2200" dirty="0"/>
              <a:t>如何探索利用内外资本主义，如何把内外资本主义的必要经济成分结合到社会主义基本制度当中来，这就是东方社会主义国家探索的一个基本内容。从列宁的新经济政策，到毛泽东提出的新民主主义社会构想，再到中国的改革开放，基本上探索了一个相对稳定的制度形式，那就是公有制主导之下的市场经济制度。</a:t>
            </a:r>
            <a:endParaRPr lang="en-US" altLang="zh-CN" sz="2200" dirty="0"/>
          </a:p>
          <a:p>
            <a:pPr>
              <a:lnSpc>
                <a:spcPct val="150000"/>
              </a:lnSpc>
            </a:pPr>
            <a:r>
              <a:rPr lang="zh-CN" altLang="en-US" sz="2200" dirty="0">
                <a:solidFill>
                  <a:srgbClr val="FF0000"/>
                </a:solidFill>
              </a:rPr>
              <a:t>以公有制为主体的社会主义市场经济制度</a:t>
            </a:r>
            <a:r>
              <a:rPr lang="zh-CN" altLang="en-US" sz="2200" dirty="0"/>
              <a:t>既能充分利用市场、充分利用一般职能资本的积极作用来推动社会发展，又能够</a:t>
            </a:r>
            <a:r>
              <a:rPr lang="zh-CN" altLang="en-US" sz="2200" dirty="0">
                <a:solidFill>
                  <a:srgbClr val="FF0000"/>
                </a:solidFill>
                <a:latin typeface="方正大黑简体" panose="03000509000000000000" pitchFamily="65" charset="-122"/>
                <a:ea typeface="方正大黑简体" panose="03000509000000000000" pitchFamily="65" charset="-122"/>
              </a:rPr>
              <a:t>避免金融资本的剥夺性、寄生性、投机性积累</a:t>
            </a:r>
            <a:r>
              <a:rPr lang="zh-CN" altLang="en-US" sz="2200" dirty="0"/>
              <a:t>及其所导致的一系列问题，从而创造了一条不同于西方的现代化道路</a:t>
            </a:r>
            <a:r>
              <a:rPr lang="zh-CN" altLang="en-US" dirty="0"/>
              <a:t>。</a:t>
            </a:r>
          </a:p>
        </p:txBody>
      </p:sp>
      <p:sp>
        <p:nvSpPr>
          <p:cNvPr id="4" name="标题 1"/>
          <p:cNvSpPr txBox="1">
            <a:spLocks/>
          </p:cNvSpPr>
          <p:nvPr/>
        </p:nvSpPr>
        <p:spPr>
          <a:xfrm>
            <a:off x="762000" y="235309"/>
            <a:ext cx="109728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914400"/>
            <a:r>
              <a:rPr lang="zh-CN" altLang="en-US" sz="2800" dirty="0"/>
              <a:t>中国特色社会主义市场经济制度的体制优势</a:t>
            </a:r>
          </a:p>
        </p:txBody>
      </p:sp>
    </p:spTree>
    <p:extLst>
      <p:ext uri="{BB962C8B-B14F-4D97-AF65-F5344CB8AC3E}">
        <p14:creationId xmlns:p14="http://schemas.microsoft.com/office/powerpoint/2010/main" val="167525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524000" y="214290"/>
            <a:ext cx="9144000" cy="714380"/>
          </a:xfrm>
          <a:solidFill>
            <a:srgbClr val="FFFFFF"/>
          </a:solidFill>
        </p:spPr>
        <p:txBody>
          <a:bodyPr/>
          <a:lstStyle/>
          <a:p>
            <a:r>
              <a:rPr lang="zh-CN" altLang="en-US" sz="4000" dirty="0">
                <a:solidFill>
                  <a:schemeClr val="tx1"/>
                </a:solidFill>
                <a:latin typeface="黑体" pitchFamily="49" charset="-122"/>
                <a:ea typeface="黑体" pitchFamily="49" charset="-122"/>
              </a:rPr>
              <a:t>新民主主义的过渡性</a:t>
            </a:r>
          </a:p>
        </p:txBody>
      </p:sp>
      <p:sp>
        <p:nvSpPr>
          <p:cNvPr id="612355" name="Rectangle 3"/>
          <p:cNvSpPr>
            <a:spLocks noGrp="1" noChangeArrowheads="1"/>
          </p:cNvSpPr>
          <p:nvPr>
            <p:ph idx="1"/>
          </p:nvPr>
        </p:nvSpPr>
        <p:spPr>
          <a:xfrm>
            <a:off x="1524000" y="1000108"/>
            <a:ext cx="9144000" cy="1571636"/>
          </a:xfrm>
        </p:spPr>
        <p:txBody>
          <a:bodyPr>
            <a:normAutofit lnSpcReduction="10000"/>
          </a:bodyPr>
          <a:lstStyle/>
          <a:p>
            <a:r>
              <a:rPr lang="zh-CN" altLang="en-US" b="1" dirty="0">
                <a:latin typeface="黑体" pitchFamily="49" charset="-122"/>
                <a:ea typeface="黑体" pitchFamily="49" charset="-122"/>
              </a:rPr>
              <a:t> 新民主主义革命后建立的新民主主义社会</a:t>
            </a:r>
            <a:endParaRPr lang="en-US" altLang="zh-CN" b="1" dirty="0">
              <a:latin typeface="黑体" pitchFamily="49" charset="-122"/>
              <a:ea typeface="黑体" pitchFamily="49" charset="-122"/>
            </a:endParaRPr>
          </a:p>
          <a:p>
            <a:pPr lvl="1">
              <a:buFont typeface="Wingdings" pitchFamily="2" charset="2"/>
              <a:buChar char="Ø"/>
            </a:pPr>
            <a:r>
              <a:rPr lang="zh-CN" altLang="en-US" sz="2400" dirty="0">
                <a:latin typeface="华文细黑" pitchFamily="2" charset="-122"/>
                <a:ea typeface="华文细黑" pitchFamily="2" charset="-122"/>
              </a:rPr>
              <a:t>政治上，新民主主义的国家实行工人阶级领导的、工农联盟为基础的、团结各民主阶级和国内各民族的人民民主专政</a:t>
            </a:r>
            <a:endParaRPr lang="en-US" altLang="zh-CN" sz="2400" dirty="0">
              <a:latin typeface="华文细黑" pitchFamily="2" charset="-122"/>
              <a:ea typeface="华文细黑" pitchFamily="2" charset="-122"/>
            </a:endParaRPr>
          </a:p>
          <a:p>
            <a:pPr lvl="1">
              <a:buFont typeface="Wingdings" pitchFamily="2" charset="2"/>
              <a:buChar char="Ø"/>
            </a:pPr>
            <a:r>
              <a:rPr lang="zh-CN" altLang="en-US" sz="2400" dirty="0">
                <a:latin typeface="华文细黑" pitchFamily="2" charset="-122"/>
                <a:ea typeface="华文细黑" pitchFamily="2" charset="-122"/>
              </a:rPr>
              <a:t>经济上：</a:t>
            </a:r>
            <a:endParaRPr lang="en-US" altLang="zh-CN" sz="2400" dirty="0">
              <a:latin typeface="华文细黑" pitchFamily="2" charset="-122"/>
              <a:ea typeface="华文细黑" pitchFamily="2" charset="-122"/>
            </a:endParaRPr>
          </a:p>
          <a:p>
            <a:endParaRPr lang="en-US" altLang="zh-CN" b="1" dirty="0">
              <a:solidFill>
                <a:srgbClr val="FFFF00"/>
              </a:solidFill>
              <a:latin typeface="楷体_GB2312" pitchFamily="49" charset="-122"/>
              <a:ea typeface="楷体_GB2312" pitchFamily="49" charset="-122"/>
            </a:endParaRPr>
          </a:p>
        </p:txBody>
      </p:sp>
      <p:graphicFrame>
        <p:nvGraphicFramePr>
          <p:cNvPr id="6" name="Group 114"/>
          <p:cNvGraphicFramePr>
            <a:graphicFrameLocks/>
          </p:cNvGraphicFramePr>
          <p:nvPr/>
        </p:nvGraphicFramePr>
        <p:xfrm>
          <a:off x="1881159" y="2857497"/>
          <a:ext cx="8569325" cy="3656331"/>
        </p:xfrm>
        <a:graphic>
          <a:graphicData uri="http://schemas.openxmlformats.org/drawingml/2006/table">
            <a:tbl>
              <a:tblPr/>
              <a:tblGrid>
                <a:gridCol w="2232025">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gridCol w="1728787">
                  <a:extLst>
                    <a:ext uri="{9D8B030D-6E8A-4147-A177-3AD203B41FA5}">
                      <a16:colId xmlns:a16="http://schemas.microsoft.com/office/drawing/2014/main" val="20002"/>
                    </a:ext>
                  </a:extLst>
                </a:gridCol>
                <a:gridCol w="1512888">
                  <a:extLst>
                    <a:ext uri="{9D8B030D-6E8A-4147-A177-3AD203B41FA5}">
                      <a16:colId xmlns:a16="http://schemas.microsoft.com/office/drawing/2014/main" val="20003"/>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黑体" pitchFamily="49" charset="-122"/>
                        </a:rPr>
                        <a:t>五种成分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FF"/>
                          </a:solidFill>
                          <a:effectLst/>
                          <a:latin typeface="Times New Roman" pitchFamily="18" charset="0"/>
                          <a:ea typeface="黑体" pitchFamily="49" charset="-122"/>
                        </a:rPr>
                        <a:t>来源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0000FF"/>
                          </a:solidFill>
                          <a:effectLst/>
                          <a:latin typeface="Times New Roman" pitchFamily="18" charset="0"/>
                          <a:ea typeface="黑体" pitchFamily="49" charset="-122"/>
                        </a:rPr>
                        <a:t>性质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0000FF"/>
                          </a:solidFill>
                          <a:effectLst/>
                          <a:latin typeface="Times New Roman" pitchFamily="18" charset="0"/>
                          <a:ea typeface="黑体" pitchFamily="49" charset="-122"/>
                        </a:rPr>
                        <a:t>地位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国营经济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没收官僚资本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社会主义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领导地位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合作社经济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Times New Roman" pitchFamily="18" charset="0"/>
                          <a:ea typeface="黑体" pitchFamily="49" charset="-122"/>
                        </a:rPr>
                        <a:t>个体经济向社会主义集体经济过渡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Times New Roman" pitchFamily="18" charset="0"/>
                          <a:ea typeface="黑体" pitchFamily="49" charset="-122"/>
                        </a:rPr>
                        <a:t>半社会主义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a:ln>
                          <a:noFill/>
                        </a:ln>
                        <a:solidFill>
                          <a:srgbClr val="0000FF"/>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个体经济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个体农业</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个体手工业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个体经济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FF0000"/>
                          </a:solidFill>
                          <a:effectLst/>
                          <a:latin typeface="Times New Roman" pitchFamily="18" charset="0"/>
                          <a:ea typeface="黑体" pitchFamily="49" charset="-122"/>
                        </a:rPr>
                        <a:t>绝对优势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私人资本主义经济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民族资本主义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资本主义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a:ln>
                          <a:noFill/>
                        </a:ln>
                        <a:solidFill>
                          <a:srgbClr val="0000FF"/>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Times New Roman" pitchFamily="18" charset="0"/>
                          <a:ea typeface="黑体" pitchFamily="49" charset="-122"/>
                        </a:rPr>
                        <a:t>国家资本主义经济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FF"/>
                          </a:solidFill>
                          <a:effectLst/>
                          <a:latin typeface="Times New Roman" pitchFamily="18" charset="0"/>
                          <a:ea typeface="黑体" pitchFamily="49" charset="-122"/>
                        </a:rPr>
                        <a:t>私人资本主义经济向社会主义国营经济过渡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rgbClr val="0000FF"/>
                          </a:solidFill>
                          <a:effectLst/>
                          <a:latin typeface="Times New Roman" pitchFamily="18" charset="0"/>
                          <a:ea typeface="黑体" pitchFamily="49" charset="-122"/>
                        </a:rPr>
                        <a:t>半社会主义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1" i="0" u="none" strike="noStrike" cap="none" normalizeH="0" baseline="0" dirty="0">
                        <a:ln>
                          <a:noFill/>
                        </a:ln>
                        <a:solidFill>
                          <a:srgbClr val="0000FF"/>
                        </a:solidFill>
                        <a:effectLst/>
                        <a:latin typeface="Times New Roman" pitchFamily="18"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en-US" dirty="0"/>
              <a:t>马克思：</a:t>
            </a:r>
            <a:r>
              <a:rPr lang="zh-CN" altLang="en-US" dirty="0">
                <a:solidFill>
                  <a:srgbClr val="FF0000"/>
                </a:solidFill>
                <a:latin typeface="方正大黑简体" panose="03000509000000000000" pitchFamily="65" charset="-122"/>
                <a:ea typeface="方正大黑简体" panose="03000509000000000000" pitchFamily="65" charset="-122"/>
              </a:rPr>
              <a:t>过去的一切运动都是少数人的或者为少数人谋利益的运动。无产阶级的运动是绝大多数人的</a:t>
            </a:r>
            <a:r>
              <a:rPr lang="en-US" altLang="zh-CN" dirty="0">
                <a:solidFill>
                  <a:srgbClr val="FF0000"/>
                </a:solidFill>
                <a:latin typeface="方正大黑简体" panose="03000509000000000000" pitchFamily="65" charset="-122"/>
                <a:ea typeface="方正大黑简体" panose="03000509000000000000" pitchFamily="65" charset="-122"/>
              </a:rPr>
              <a:t>,</a:t>
            </a:r>
            <a:r>
              <a:rPr lang="zh-CN" altLang="en-US" dirty="0">
                <a:solidFill>
                  <a:srgbClr val="FF0000"/>
                </a:solidFill>
                <a:latin typeface="方正大黑简体" panose="03000509000000000000" pitchFamily="65" charset="-122"/>
                <a:ea typeface="方正大黑简体" panose="03000509000000000000" pitchFamily="65" charset="-122"/>
              </a:rPr>
              <a:t>为绝大多数人谋利益的独立的运动。在无产阶级和资产阶级的斗争所经历的各个发展阶段上</a:t>
            </a:r>
            <a:r>
              <a:rPr lang="en-US" altLang="zh-CN" dirty="0">
                <a:solidFill>
                  <a:srgbClr val="FF0000"/>
                </a:solidFill>
                <a:latin typeface="方正大黑简体" panose="03000509000000000000" pitchFamily="65" charset="-122"/>
                <a:ea typeface="方正大黑简体" panose="03000509000000000000" pitchFamily="65" charset="-122"/>
              </a:rPr>
              <a:t>,</a:t>
            </a:r>
            <a:r>
              <a:rPr lang="zh-CN" altLang="en-US" dirty="0">
                <a:solidFill>
                  <a:srgbClr val="FF0000"/>
                </a:solidFill>
                <a:latin typeface="方正大黑简体" panose="03000509000000000000" pitchFamily="65" charset="-122"/>
                <a:ea typeface="方正大黑简体" panose="03000509000000000000" pitchFamily="65" charset="-122"/>
              </a:rPr>
              <a:t>共产党人始终代表整个运动的利益。 </a:t>
            </a:r>
            <a:endParaRPr lang="en-US" altLang="zh-CN" dirty="0">
              <a:solidFill>
                <a:srgbClr val="FF0000"/>
              </a:solidFill>
              <a:latin typeface="方正大黑简体" panose="03000509000000000000" pitchFamily="65" charset="-122"/>
              <a:ea typeface="方正大黑简体" panose="03000509000000000000" pitchFamily="65" charset="-122"/>
            </a:endParaRPr>
          </a:p>
        </p:txBody>
      </p:sp>
      <p:sp>
        <p:nvSpPr>
          <p:cNvPr id="2" name="标题 1"/>
          <p:cNvSpPr>
            <a:spLocks noGrp="1"/>
          </p:cNvSpPr>
          <p:nvPr>
            <p:ph type="title"/>
          </p:nvPr>
        </p:nvSpPr>
        <p:spPr/>
        <p:txBody>
          <a:bodyPr/>
          <a:lstStyle/>
          <a:p>
            <a:pPr algn="ctr"/>
            <a:r>
              <a:rPr lang="zh-CN" altLang="en-US" dirty="0"/>
              <a:t>中国共产党作为使命型政党的理论渊源</a:t>
            </a:r>
          </a:p>
        </p:txBody>
      </p:sp>
    </p:spTree>
    <p:extLst>
      <p:ext uri="{BB962C8B-B14F-4D97-AF65-F5344CB8AC3E}">
        <p14:creationId xmlns:p14="http://schemas.microsoft.com/office/powerpoint/2010/main" val="206084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878B5D-4C79-4374-B45A-62AD9A5E7560}"/>
              </a:ext>
            </a:extLst>
          </p:cNvPr>
          <p:cNvSpPr>
            <a:spLocks noGrp="1"/>
          </p:cNvSpPr>
          <p:nvPr>
            <p:ph idx="1"/>
          </p:nvPr>
        </p:nvSpPr>
        <p:spPr>
          <a:xfrm>
            <a:off x="713874" y="1307432"/>
            <a:ext cx="11044989" cy="5029200"/>
          </a:xfrm>
        </p:spPr>
        <p:txBody>
          <a:bodyPr>
            <a:normAutofit lnSpcReduction="10000"/>
          </a:bodyPr>
          <a:lstStyle/>
          <a:p>
            <a:pPr>
              <a:lnSpc>
                <a:spcPct val="150000"/>
              </a:lnSpc>
            </a:pPr>
            <a:r>
              <a:rPr lang="zh-CN" altLang="en-US" sz="2400" dirty="0">
                <a:solidFill>
                  <a:srgbClr val="FF0000"/>
                </a:solidFill>
                <a:latin typeface="方正大黑简体" panose="03000509000000000000" pitchFamily="65" charset="-122"/>
                <a:ea typeface="方正大黑简体" panose="03000509000000000000" pitchFamily="65" charset="-122"/>
              </a:rPr>
              <a:t>把国家从金融资本、金融寡头的工具变成社会利益的集中代表，这是社会主义国家的国体概念。</a:t>
            </a:r>
            <a:r>
              <a:rPr lang="zh-CN" altLang="en-US" sz="2400" dirty="0"/>
              <a:t>作为社会联合所有制的代理人来执行职能的国家，这是一种和新自由主义消极国家不一样的积极国家，这种积极国家又要依赖一个先锋队、依赖一个使命型政党。</a:t>
            </a:r>
            <a:endParaRPr lang="en-US" altLang="zh-CN" sz="2400" dirty="0"/>
          </a:p>
          <a:p>
            <a:pPr>
              <a:lnSpc>
                <a:spcPct val="150000"/>
              </a:lnSpc>
            </a:pPr>
            <a:r>
              <a:rPr lang="zh-CN" altLang="en-US" sz="2400" dirty="0"/>
              <a:t>这种政党不同于西方那样一种选举型政党。</a:t>
            </a:r>
            <a:r>
              <a:rPr lang="zh-CN" altLang="en-US" sz="2400" dirty="0">
                <a:solidFill>
                  <a:srgbClr val="FF0000"/>
                </a:solidFill>
                <a:latin typeface="方正大黑简体" panose="03000509000000000000" pitchFamily="65" charset="-122"/>
                <a:ea typeface="方正大黑简体" panose="03000509000000000000" pitchFamily="65" charset="-122"/>
              </a:rPr>
              <a:t>选举型政党容易分裂人民的意志，而人民意志的分裂有利于金融寡头对经济、政治的支配</a:t>
            </a:r>
            <a:r>
              <a:rPr lang="zh-CN" altLang="en-US" sz="2400" dirty="0"/>
              <a:t>。</a:t>
            </a:r>
            <a:endParaRPr lang="en-US" altLang="zh-CN" sz="2400" dirty="0"/>
          </a:p>
          <a:p>
            <a:pPr>
              <a:lnSpc>
                <a:spcPct val="150000"/>
              </a:lnSpc>
            </a:pPr>
            <a:r>
              <a:rPr lang="zh-CN" altLang="en-US" sz="2400" dirty="0"/>
              <a:t>共产党作为先锋队的组织，作为人民意志的集中表现，作为一个没有自己特殊私利的政党，</a:t>
            </a:r>
            <a:r>
              <a:rPr lang="zh-CN" altLang="en-US" sz="2400" dirty="0">
                <a:solidFill>
                  <a:srgbClr val="FF0000"/>
                </a:solidFill>
                <a:latin typeface="方正大黑简体" panose="03000509000000000000" pitchFamily="65" charset="-122"/>
                <a:ea typeface="方正大黑简体" panose="03000509000000000000" pitchFamily="65" charset="-122"/>
              </a:rPr>
              <a:t>共产党的合法性依据先进的纲领、依据人民民主、依据自我革命。</a:t>
            </a:r>
            <a:r>
              <a:rPr lang="zh-CN" altLang="en-US" sz="2400" dirty="0"/>
              <a:t>社会主义政权的一系列的组织形式不同于西方三权分立的政治制度。</a:t>
            </a:r>
          </a:p>
        </p:txBody>
      </p:sp>
      <p:sp>
        <p:nvSpPr>
          <p:cNvPr id="3" name="标题 2">
            <a:extLst>
              <a:ext uri="{FF2B5EF4-FFF2-40B4-BE49-F238E27FC236}">
                <a16:creationId xmlns:a16="http://schemas.microsoft.com/office/drawing/2014/main" id="{F42BC0C2-FB99-4221-89D8-1957DA083D15}"/>
              </a:ext>
            </a:extLst>
          </p:cNvPr>
          <p:cNvSpPr>
            <a:spLocks noGrp="1"/>
          </p:cNvSpPr>
          <p:nvPr>
            <p:ph type="title"/>
          </p:nvPr>
        </p:nvSpPr>
        <p:spPr>
          <a:xfrm>
            <a:off x="609600" y="330307"/>
            <a:ext cx="10972800" cy="1143000"/>
          </a:xfrm>
        </p:spPr>
        <p:txBody>
          <a:bodyPr/>
          <a:lstStyle/>
          <a:p>
            <a:pPr algn="ctr"/>
            <a:r>
              <a:rPr lang="zh-CN" altLang="en-US" dirty="0"/>
              <a:t>中国共产党</a:t>
            </a:r>
            <a:r>
              <a:rPr lang="en-US" altLang="zh-CN" dirty="0"/>
              <a:t>——</a:t>
            </a:r>
            <a:r>
              <a:rPr lang="zh-CN" altLang="en-US" dirty="0"/>
              <a:t>使命型政党</a:t>
            </a:r>
          </a:p>
        </p:txBody>
      </p:sp>
    </p:spTree>
    <p:extLst>
      <p:ext uri="{BB962C8B-B14F-4D97-AF65-F5344CB8AC3E}">
        <p14:creationId xmlns:p14="http://schemas.microsoft.com/office/powerpoint/2010/main" val="4213180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5237CF-4166-4A04-A855-3D581B639B9C}"/>
              </a:ext>
            </a:extLst>
          </p:cNvPr>
          <p:cNvSpPr>
            <a:spLocks noGrp="1"/>
          </p:cNvSpPr>
          <p:nvPr>
            <p:ph idx="1"/>
          </p:nvPr>
        </p:nvSpPr>
        <p:spPr/>
        <p:txBody>
          <a:bodyPr>
            <a:normAutofit/>
          </a:bodyPr>
          <a:lstStyle/>
          <a:p>
            <a:pPr>
              <a:lnSpc>
                <a:spcPct val="150000"/>
              </a:lnSpc>
            </a:pPr>
            <a:r>
              <a:rPr lang="en-US" altLang="zh-CN" dirty="0"/>
              <a:t>2014</a:t>
            </a:r>
            <a:r>
              <a:rPr lang="zh-CN" altLang="en-US" dirty="0"/>
              <a:t>年底，习近平主席提出构建以合作共赢为核心的新型国际关系。王毅指出，这一主张首先是对联合国宪章宗旨和原则的继承与发扬，也是对传统国际关系的超越和创新，对国际社会具有重要启示意义。十九大报告对新型国际关系的论述：推进相互尊重、公平正义、合作共赢的新型国际关系，打造人类命运共同体。</a:t>
            </a:r>
            <a:endParaRPr lang="en-US" altLang="zh-CN" dirty="0"/>
          </a:p>
        </p:txBody>
      </p:sp>
      <p:sp>
        <p:nvSpPr>
          <p:cNvPr id="3" name="标题 2">
            <a:extLst>
              <a:ext uri="{FF2B5EF4-FFF2-40B4-BE49-F238E27FC236}">
                <a16:creationId xmlns:a16="http://schemas.microsoft.com/office/drawing/2014/main" id="{4256A828-0AEC-4197-BC75-393CFBB34B4E}"/>
              </a:ext>
            </a:extLst>
          </p:cNvPr>
          <p:cNvSpPr>
            <a:spLocks noGrp="1"/>
          </p:cNvSpPr>
          <p:nvPr>
            <p:ph type="title"/>
          </p:nvPr>
        </p:nvSpPr>
        <p:spPr/>
        <p:txBody>
          <a:bodyPr/>
          <a:lstStyle/>
          <a:p>
            <a:r>
              <a:rPr lang="zh-CN" altLang="en-US" dirty="0"/>
              <a:t>新型国际关系</a:t>
            </a:r>
          </a:p>
        </p:txBody>
      </p:sp>
    </p:spTree>
    <p:extLst>
      <p:ext uri="{BB962C8B-B14F-4D97-AF65-F5344CB8AC3E}">
        <p14:creationId xmlns:p14="http://schemas.microsoft.com/office/powerpoint/2010/main" val="3691005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55DDA-7E92-4ECE-99FE-169DEB188666}"/>
              </a:ext>
            </a:extLst>
          </p:cNvPr>
          <p:cNvSpPr>
            <a:spLocks noGrp="1"/>
          </p:cNvSpPr>
          <p:nvPr>
            <p:ph type="ctrTitle"/>
          </p:nvPr>
        </p:nvSpPr>
        <p:spPr>
          <a:xfrm>
            <a:off x="929148" y="720215"/>
            <a:ext cx="10363200" cy="1829761"/>
          </a:xfrm>
        </p:spPr>
        <p:txBody>
          <a:bodyPr/>
          <a:lstStyle/>
          <a:p>
            <a:r>
              <a:rPr lang="zh-CN" altLang="en-US" dirty="0"/>
              <a:t>习近平新时代中国特色社会主义思想</a:t>
            </a:r>
          </a:p>
        </p:txBody>
      </p:sp>
      <p:sp>
        <p:nvSpPr>
          <p:cNvPr id="3" name="副标题 2">
            <a:extLst>
              <a:ext uri="{FF2B5EF4-FFF2-40B4-BE49-F238E27FC236}">
                <a16:creationId xmlns:a16="http://schemas.microsoft.com/office/drawing/2014/main" id="{0410BCA3-1B50-4559-A70B-3CD4ED0E3CCE}"/>
              </a:ext>
            </a:extLst>
          </p:cNvPr>
          <p:cNvSpPr>
            <a:spLocks noGrp="1"/>
          </p:cNvSpPr>
          <p:nvPr>
            <p:ph type="subTitle" idx="1"/>
          </p:nvPr>
        </p:nvSpPr>
        <p:spPr>
          <a:xfrm>
            <a:off x="560438" y="2770948"/>
            <a:ext cx="11312013" cy="1712561"/>
          </a:xfrm>
        </p:spPr>
        <p:txBody>
          <a:bodyPr>
            <a:normAutofit/>
          </a:bodyPr>
          <a:lstStyle/>
          <a:p>
            <a:r>
              <a:rPr lang="en-US" altLang="zh-CN" sz="3600" b="1" dirty="0">
                <a:latin typeface="+mn-ea"/>
              </a:rPr>
              <a:t>——</a:t>
            </a:r>
            <a:r>
              <a:rPr lang="zh-CN" altLang="en-US" sz="3600" b="1" dirty="0">
                <a:latin typeface="+mn-ea"/>
              </a:rPr>
              <a:t>中国特色社会主义的民主与法治</a:t>
            </a:r>
            <a:endParaRPr lang="en-US" altLang="zh-CN" sz="3600" b="1" dirty="0">
              <a:latin typeface="+mn-ea"/>
            </a:endParaRPr>
          </a:p>
        </p:txBody>
      </p:sp>
    </p:spTree>
    <p:extLst>
      <p:ext uri="{BB962C8B-B14F-4D97-AF65-F5344CB8AC3E}">
        <p14:creationId xmlns:p14="http://schemas.microsoft.com/office/powerpoint/2010/main" val="4136593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8F8967-BBFB-493A-B09E-8AA2DB11108B}"/>
              </a:ext>
            </a:extLst>
          </p:cNvPr>
          <p:cNvSpPr>
            <a:spLocks noGrp="1"/>
          </p:cNvSpPr>
          <p:nvPr>
            <p:ph idx="1"/>
          </p:nvPr>
        </p:nvSpPr>
        <p:spPr/>
        <p:txBody>
          <a:bodyPr>
            <a:normAutofit lnSpcReduction="10000"/>
          </a:bodyPr>
          <a:lstStyle/>
          <a:p>
            <a:pPr>
              <a:lnSpc>
                <a:spcPct val="150000"/>
              </a:lnSpc>
            </a:pPr>
            <a:r>
              <a:rPr lang="zh-CN" altLang="en-US" sz="2800" dirty="0">
                <a:latin typeface="+mn-ea"/>
              </a:rPr>
              <a:t>中国是工人阶级领导的、以工农联盟为基础的人民民主专政的社会主义国家。人民民主专政，体现中国的国家根本性质。（</a:t>
            </a:r>
            <a:r>
              <a:rPr lang="zh-CN" altLang="en-US" sz="2800" dirty="0">
                <a:solidFill>
                  <a:srgbClr val="FF0000"/>
                </a:solidFill>
                <a:latin typeface="+mn-ea"/>
              </a:rPr>
              <a:t>把国家从金融资本、金融寡头的工具变成社会利益的集中代表，这是社会主义国家的国体概念。</a:t>
            </a:r>
            <a:r>
              <a:rPr lang="zh-CN" altLang="en-US" sz="2800" dirty="0">
                <a:latin typeface="+mn-ea"/>
              </a:rPr>
              <a:t>美国的国体</a:t>
            </a:r>
            <a:r>
              <a:rPr lang="en-US" altLang="zh-CN" sz="2800" dirty="0">
                <a:latin typeface="+mn-ea"/>
              </a:rPr>
              <a:t>——</a:t>
            </a:r>
            <a:r>
              <a:rPr lang="zh-CN" altLang="en-US" sz="2800" dirty="0">
                <a:latin typeface="+mn-ea"/>
              </a:rPr>
              <a:t>金融寡头专政，</a:t>
            </a:r>
            <a:r>
              <a:rPr lang="en-US" altLang="zh-CN" sz="2800" dirty="0">
                <a:latin typeface="+mn-ea"/>
              </a:rPr>
              <a:t>1%</a:t>
            </a:r>
            <a:r>
              <a:rPr lang="zh-CN" altLang="en-US" sz="2800" dirty="0">
                <a:latin typeface="+mn-ea"/>
              </a:rPr>
              <a:t>有、</a:t>
            </a:r>
            <a:r>
              <a:rPr lang="en-US" altLang="zh-CN" sz="2800" dirty="0">
                <a:latin typeface="+mn-ea"/>
              </a:rPr>
              <a:t>1%</a:t>
            </a:r>
            <a:r>
              <a:rPr lang="zh-CN" altLang="en-US" sz="2800" dirty="0">
                <a:latin typeface="+mn-ea"/>
              </a:rPr>
              <a:t>享、</a:t>
            </a:r>
            <a:r>
              <a:rPr lang="en-US" altLang="zh-CN" sz="2800" dirty="0">
                <a:latin typeface="+mn-ea"/>
              </a:rPr>
              <a:t>1%</a:t>
            </a:r>
            <a:r>
              <a:rPr lang="zh-CN" altLang="en-US" sz="2800" dirty="0">
                <a:latin typeface="+mn-ea"/>
              </a:rPr>
              <a:t>治）</a:t>
            </a:r>
            <a:endParaRPr lang="en-US" altLang="zh-CN" sz="2800" dirty="0">
              <a:latin typeface="+mn-ea"/>
            </a:endParaRPr>
          </a:p>
          <a:p>
            <a:pPr>
              <a:lnSpc>
                <a:spcPct val="150000"/>
              </a:lnSpc>
            </a:pPr>
            <a:r>
              <a:rPr lang="zh-CN" altLang="en-US" sz="2800" dirty="0">
                <a:solidFill>
                  <a:srgbClr val="FF0000"/>
                </a:solidFill>
                <a:latin typeface="+mn-ea"/>
              </a:rPr>
              <a:t>国企改革、乡村振兴</a:t>
            </a:r>
            <a:r>
              <a:rPr lang="zh-CN" altLang="en-US" sz="2800" dirty="0">
                <a:latin typeface="+mn-ea"/>
              </a:rPr>
              <a:t>事关人民民主专政的国体性质</a:t>
            </a:r>
            <a:endParaRPr lang="en-US" altLang="zh-CN" sz="2800" dirty="0">
              <a:latin typeface="+mn-ea"/>
            </a:endParaRPr>
          </a:p>
          <a:p>
            <a:pPr>
              <a:lnSpc>
                <a:spcPct val="150000"/>
              </a:lnSpc>
            </a:pPr>
            <a:r>
              <a:rPr lang="zh-CN" altLang="en-US" sz="2800" dirty="0">
                <a:solidFill>
                  <a:srgbClr val="FF0000"/>
                </a:solidFill>
                <a:latin typeface="+mn-ea"/>
              </a:rPr>
              <a:t>防止资本无序扩张</a:t>
            </a:r>
            <a:r>
              <a:rPr lang="zh-CN" altLang="en-US" sz="2800" dirty="0">
                <a:latin typeface="+mn-ea"/>
              </a:rPr>
              <a:t>事关人民民主专政的国体性质</a:t>
            </a:r>
          </a:p>
        </p:txBody>
      </p:sp>
      <p:sp>
        <p:nvSpPr>
          <p:cNvPr id="3" name="标题 2">
            <a:extLst>
              <a:ext uri="{FF2B5EF4-FFF2-40B4-BE49-F238E27FC236}">
                <a16:creationId xmlns:a16="http://schemas.microsoft.com/office/drawing/2014/main" id="{BCD97B48-4FB4-465B-AFB5-9245A2C61D2D}"/>
              </a:ext>
            </a:extLst>
          </p:cNvPr>
          <p:cNvSpPr>
            <a:spLocks noGrp="1"/>
          </p:cNvSpPr>
          <p:nvPr>
            <p:ph type="title"/>
          </p:nvPr>
        </p:nvSpPr>
        <p:spPr/>
        <p:txBody>
          <a:bodyPr/>
          <a:lstStyle/>
          <a:p>
            <a:r>
              <a:rPr lang="zh-CN" altLang="en-US" dirty="0"/>
              <a:t>人民民主专政</a:t>
            </a:r>
            <a:r>
              <a:rPr lang="en-US" altLang="zh-CN" dirty="0"/>
              <a:t>——</a:t>
            </a:r>
            <a:r>
              <a:rPr lang="zh-CN" altLang="en-US" dirty="0"/>
              <a:t>国体</a:t>
            </a:r>
          </a:p>
        </p:txBody>
      </p:sp>
    </p:spTree>
    <p:extLst>
      <p:ext uri="{BB962C8B-B14F-4D97-AF65-F5344CB8AC3E}">
        <p14:creationId xmlns:p14="http://schemas.microsoft.com/office/powerpoint/2010/main" val="2328490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8F8967-BBFB-493A-B09E-8AA2DB11108B}"/>
              </a:ext>
            </a:extLst>
          </p:cNvPr>
          <p:cNvSpPr>
            <a:spLocks noGrp="1"/>
          </p:cNvSpPr>
          <p:nvPr>
            <p:ph idx="1"/>
          </p:nvPr>
        </p:nvSpPr>
        <p:spPr>
          <a:xfrm>
            <a:off x="609600" y="1481329"/>
            <a:ext cx="10972800" cy="5102033"/>
          </a:xfrm>
        </p:spPr>
        <p:txBody>
          <a:bodyPr>
            <a:normAutofit/>
          </a:bodyPr>
          <a:lstStyle/>
          <a:p>
            <a:pPr>
              <a:lnSpc>
                <a:spcPct val="150000"/>
              </a:lnSpc>
            </a:pPr>
            <a:r>
              <a:rPr lang="zh-CN" altLang="en-US" dirty="0"/>
              <a:t>民主和专政不是矛盾的，都是为了保证人民当家作主。打击极少数是为了保护大多数，实行专政是为了实现民主。</a:t>
            </a:r>
            <a:endParaRPr lang="en-US" altLang="zh-CN" dirty="0"/>
          </a:p>
          <a:p>
            <a:pPr>
              <a:lnSpc>
                <a:spcPct val="150000"/>
              </a:lnSpc>
            </a:pPr>
            <a:r>
              <a:rPr lang="zh-CN" altLang="en-US" sz="2400" dirty="0">
                <a:latin typeface="楷体" panose="02010609060101010101" pitchFamily="49" charset="-122"/>
                <a:ea typeface="楷体" panose="02010609060101010101" pitchFamily="49" charset="-122"/>
              </a:rPr>
              <a:t>“人民把权力交给我们，我们就必须以身许党许国、报党报国，该做的事就要做，该得罪的人就得得罪。不得罪腐败分子，就必然会辜负党、得罪人民。</a:t>
            </a:r>
            <a:r>
              <a:rPr lang="zh-CN" altLang="en-US" sz="2400" b="1" dirty="0">
                <a:solidFill>
                  <a:srgbClr val="FF0000"/>
                </a:solidFill>
                <a:latin typeface="楷体" panose="02010609060101010101" pitchFamily="49" charset="-122"/>
                <a:ea typeface="楷体" panose="02010609060101010101" pitchFamily="49" charset="-122"/>
              </a:rPr>
              <a:t>是怕得罪成百上千的腐败分子，还是怕得罪十三亿人民？不得罪成百上千的腐败分子，就要得罪十三亿人民。</a:t>
            </a:r>
            <a:r>
              <a:rPr lang="zh-CN" altLang="en-US" sz="2400" dirty="0">
                <a:latin typeface="楷体" panose="02010609060101010101" pitchFamily="49" charset="-122"/>
                <a:ea typeface="楷体" panose="02010609060101010101" pitchFamily="49" charset="-122"/>
              </a:rPr>
              <a:t>这是一笔再明白不过的政治账、人心向背的账！”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习近平：</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在第十八届中央纪律检查委员会第五次全体会议上的讲话</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2015</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13</a:t>
            </a:r>
            <a:r>
              <a:rPr lang="zh-CN" altLang="en-US" sz="2400" dirty="0">
                <a:latin typeface="楷体" panose="02010609060101010101" pitchFamily="49" charset="-122"/>
                <a:ea typeface="楷体" panose="02010609060101010101" pitchFamily="49" charset="-122"/>
              </a:rPr>
              <a:t>日）</a:t>
            </a:r>
          </a:p>
        </p:txBody>
      </p:sp>
      <p:sp>
        <p:nvSpPr>
          <p:cNvPr id="3" name="标题 2">
            <a:extLst>
              <a:ext uri="{FF2B5EF4-FFF2-40B4-BE49-F238E27FC236}">
                <a16:creationId xmlns:a16="http://schemas.microsoft.com/office/drawing/2014/main" id="{BCD97B48-4FB4-465B-AFB5-9245A2C61D2D}"/>
              </a:ext>
            </a:extLst>
          </p:cNvPr>
          <p:cNvSpPr>
            <a:spLocks noGrp="1"/>
          </p:cNvSpPr>
          <p:nvPr>
            <p:ph type="title"/>
          </p:nvPr>
        </p:nvSpPr>
        <p:spPr/>
        <p:txBody>
          <a:bodyPr/>
          <a:lstStyle/>
          <a:p>
            <a:r>
              <a:rPr lang="zh-CN" altLang="en-US" dirty="0"/>
              <a:t>人民民主专政</a:t>
            </a:r>
            <a:r>
              <a:rPr lang="en-US" altLang="zh-CN" dirty="0"/>
              <a:t>——</a:t>
            </a:r>
            <a:r>
              <a:rPr lang="zh-CN" altLang="en-US" dirty="0"/>
              <a:t>民主与专政的关系</a:t>
            </a:r>
          </a:p>
        </p:txBody>
      </p:sp>
    </p:spTree>
    <p:extLst>
      <p:ext uri="{BB962C8B-B14F-4D97-AF65-F5344CB8AC3E}">
        <p14:creationId xmlns:p14="http://schemas.microsoft.com/office/powerpoint/2010/main" val="34903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8F8967-BBFB-493A-B09E-8AA2DB11108B}"/>
              </a:ext>
            </a:extLst>
          </p:cNvPr>
          <p:cNvSpPr>
            <a:spLocks noGrp="1"/>
          </p:cNvSpPr>
          <p:nvPr>
            <p:ph idx="1"/>
          </p:nvPr>
        </p:nvSpPr>
        <p:spPr>
          <a:xfrm>
            <a:off x="868838" y="5188624"/>
            <a:ext cx="3874416" cy="644361"/>
          </a:xfrm>
        </p:spPr>
        <p:txBody>
          <a:bodyPr>
            <a:normAutofit fontScale="85000" lnSpcReduction="20000"/>
          </a:bodyPr>
          <a:lstStyle/>
          <a:p>
            <a:pPr>
              <a:lnSpc>
                <a:spcPct val="150000"/>
              </a:lnSpc>
            </a:pPr>
            <a:r>
              <a:rPr lang="zh-CN" altLang="en-US" sz="3100" dirty="0">
                <a:latin typeface="+mn-ea"/>
              </a:rPr>
              <a:t>“港独”分子被判刑</a:t>
            </a:r>
          </a:p>
          <a:p>
            <a:pPr>
              <a:lnSpc>
                <a:spcPct val="150000"/>
              </a:lnSpc>
            </a:pPr>
            <a:endParaRPr lang="zh-CN" altLang="en-US" sz="2200" dirty="0">
              <a:latin typeface="楷体" panose="02010609060101010101" pitchFamily="49" charset="-122"/>
              <a:ea typeface="楷体" panose="02010609060101010101" pitchFamily="49" charset="-122"/>
            </a:endParaRPr>
          </a:p>
        </p:txBody>
      </p:sp>
      <p:sp>
        <p:nvSpPr>
          <p:cNvPr id="3" name="标题 2">
            <a:extLst>
              <a:ext uri="{FF2B5EF4-FFF2-40B4-BE49-F238E27FC236}">
                <a16:creationId xmlns:a16="http://schemas.microsoft.com/office/drawing/2014/main" id="{BCD97B48-4FB4-465B-AFB5-9245A2C61D2D}"/>
              </a:ext>
            </a:extLst>
          </p:cNvPr>
          <p:cNvSpPr>
            <a:spLocks noGrp="1"/>
          </p:cNvSpPr>
          <p:nvPr>
            <p:ph type="title"/>
          </p:nvPr>
        </p:nvSpPr>
        <p:spPr/>
        <p:txBody>
          <a:bodyPr/>
          <a:lstStyle/>
          <a:p>
            <a:r>
              <a:rPr lang="zh-CN" altLang="en-US" dirty="0"/>
              <a:t>人民民主专政</a:t>
            </a:r>
            <a:r>
              <a:rPr lang="en-US" altLang="zh-CN" dirty="0"/>
              <a:t>——</a:t>
            </a:r>
            <a:r>
              <a:rPr lang="zh-CN" altLang="en-US" dirty="0"/>
              <a:t>民主与专政的关系</a:t>
            </a:r>
          </a:p>
        </p:txBody>
      </p:sp>
      <p:pic>
        <p:nvPicPr>
          <p:cNvPr id="4" name="图片 3">
            <a:extLst>
              <a:ext uri="{FF2B5EF4-FFF2-40B4-BE49-F238E27FC236}">
                <a16:creationId xmlns:a16="http://schemas.microsoft.com/office/drawing/2014/main" id="{EFDFDA2C-65C7-4632-A8B1-F9BC10BDC8A3}"/>
              </a:ext>
            </a:extLst>
          </p:cNvPr>
          <p:cNvPicPr>
            <a:picLocks noChangeAspect="1"/>
          </p:cNvPicPr>
          <p:nvPr/>
        </p:nvPicPr>
        <p:blipFill>
          <a:blip r:embed="rId2"/>
          <a:stretch>
            <a:fillRect/>
          </a:stretch>
        </p:blipFill>
        <p:spPr>
          <a:xfrm>
            <a:off x="5530392" y="2174431"/>
            <a:ext cx="6096000" cy="2590800"/>
          </a:xfrm>
          <a:prstGeom prst="rect">
            <a:avLst/>
          </a:prstGeom>
        </p:spPr>
      </p:pic>
      <p:sp>
        <p:nvSpPr>
          <p:cNvPr id="5" name="矩形 4">
            <a:extLst>
              <a:ext uri="{FF2B5EF4-FFF2-40B4-BE49-F238E27FC236}">
                <a16:creationId xmlns:a16="http://schemas.microsoft.com/office/drawing/2014/main" id="{C50B347F-3C4E-4A9B-AE72-FCD0FC3058F7}"/>
              </a:ext>
            </a:extLst>
          </p:cNvPr>
          <p:cNvSpPr/>
          <p:nvPr/>
        </p:nvSpPr>
        <p:spPr>
          <a:xfrm>
            <a:off x="5341855" y="5291191"/>
            <a:ext cx="6976590" cy="461665"/>
          </a:xfrm>
          <a:prstGeom prst="rect">
            <a:avLst/>
          </a:prstGeom>
        </p:spPr>
        <p:txBody>
          <a:bodyPr wrap="none">
            <a:spAutoFit/>
          </a:bodyPr>
          <a:lstStyle/>
          <a:p>
            <a:r>
              <a:rPr lang="zh-CN" altLang="en-US" sz="2400" dirty="0"/>
              <a:t>国台办回应制定</a:t>
            </a:r>
            <a:r>
              <a:rPr lang="en-US" altLang="zh-CN" sz="2400" dirty="0"/>
              <a:t>"</a:t>
            </a:r>
            <a:r>
              <a:rPr lang="zh-CN" altLang="en-US" sz="2400" dirty="0"/>
              <a:t>台独</a:t>
            </a:r>
            <a:r>
              <a:rPr lang="en-US" altLang="zh-CN" sz="2400" dirty="0"/>
              <a:t>"</a:t>
            </a:r>
            <a:r>
              <a:rPr lang="zh-CN" altLang="en-US" sz="2400" dirty="0"/>
              <a:t>分子清单</a:t>
            </a:r>
            <a:r>
              <a:rPr lang="en-US" altLang="zh-CN" sz="2400" dirty="0"/>
              <a:t>:</a:t>
            </a:r>
            <a:r>
              <a:rPr lang="zh-CN" altLang="en-US" sz="2400" dirty="0"/>
              <a:t>严厉制裁终生追责</a:t>
            </a:r>
          </a:p>
        </p:txBody>
      </p:sp>
      <p:pic>
        <p:nvPicPr>
          <p:cNvPr id="6" name="图片 5">
            <a:extLst>
              <a:ext uri="{FF2B5EF4-FFF2-40B4-BE49-F238E27FC236}">
                <a16:creationId xmlns:a16="http://schemas.microsoft.com/office/drawing/2014/main" id="{7C2ADA33-8317-48CD-A070-05A1EE97FBEC}"/>
              </a:ext>
            </a:extLst>
          </p:cNvPr>
          <p:cNvPicPr>
            <a:picLocks noChangeAspect="1"/>
          </p:cNvPicPr>
          <p:nvPr/>
        </p:nvPicPr>
        <p:blipFill>
          <a:blip r:embed="rId3"/>
          <a:stretch>
            <a:fillRect/>
          </a:stretch>
        </p:blipFill>
        <p:spPr>
          <a:xfrm>
            <a:off x="452486" y="1717522"/>
            <a:ext cx="5033914" cy="3303506"/>
          </a:xfrm>
          <a:prstGeom prst="rect">
            <a:avLst/>
          </a:prstGeom>
        </p:spPr>
      </p:pic>
    </p:spTree>
    <p:extLst>
      <p:ext uri="{BB962C8B-B14F-4D97-AF65-F5344CB8AC3E}">
        <p14:creationId xmlns:p14="http://schemas.microsoft.com/office/powerpoint/2010/main" val="915655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B288597-A4C5-4A82-A9CD-9CFFCCB185E9}"/>
              </a:ext>
            </a:extLst>
          </p:cNvPr>
          <p:cNvSpPr>
            <a:spLocks noGrp="1"/>
          </p:cNvSpPr>
          <p:nvPr>
            <p:ph idx="1"/>
          </p:nvPr>
        </p:nvSpPr>
        <p:spPr/>
        <p:txBody>
          <a:bodyPr>
            <a:normAutofit fontScale="92500"/>
          </a:bodyPr>
          <a:lstStyle/>
          <a:p>
            <a:pPr>
              <a:lnSpc>
                <a:spcPct val="150000"/>
              </a:lnSpc>
            </a:pPr>
            <a:r>
              <a:rPr lang="zh-CN" altLang="en-US" sz="2400" dirty="0"/>
              <a:t>人民通过人民代表大会有效行使国家权力。</a:t>
            </a:r>
            <a:endParaRPr lang="en-US" altLang="zh-CN" sz="2400" dirty="0"/>
          </a:p>
          <a:p>
            <a:pPr>
              <a:lnSpc>
                <a:spcPct val="150000"/>
              </a:lnSpc>
            </a:pPr>
            <a:r>
              <a:rPr lang="zh-CN" altLang="en-US" sz="2400" dirty="0"/>
              <a:t>全国人民代表大会是最高国家权力机关，地方人民代表大会是地方国家权力机关。</a:t>
            </a:r>
            <a:endParaRPr lang="en-US" altLang="zh-CN" sz="2400" dirty="0"/>
          </a:p>
          <a:p>
            <a:pPr>
              <a:lnSpc>
                <a:spcPct val="150000"/>
              </a:lnSpc>
            </a:pPr>
            <a:r>
              <a:rPr lang="zh-CN" altLang="en-US" sz="2400" dirty="0"/>
              <a:t>各级国家行政机关、监察机关、审判机关、检察机关都由人民代表大会产生，对人大负责、受人大监督。人民代表大会有立法权、监督权、决定权、任免权。</a:t>
            </a:r>
            <a:endParaRPr lang="en-US" altLang="zh-CN" sz="2400" dirty="0"/>
          </a:p>
          <a:p>
            <a:pPr>
              <a:lnSpc>
                <a:spcPct val="150000"/>
              </a:lnSpc>
            </a:pPr>
            <a:r>
              <a:rPr lang="zh-CN" altLang="en-US" sz="2400" dirty="0"/>
              <a:t>人大代表来自人民，横向上，来自各地区、各民族、各方面、各阶层；纵向上，全国、省、市、县、乡五级都有人民代表大会，具有广泛代表性。</a:t>
            </a:r>
            <a:endParaRPr lang="en-US" altLang="zh-CN" sz="2400" dirty="0"/>
          </a:p>
          <a:p>
            <a:pPr>
              <a:lnSpc>
                <a:spcPct val="150000"/>
              </a:lnSpc>
            </a:pPr>
            <a:r>
              <a:rPr lang="zh-CN" altLang="en-US" sz="2400" dirty="0"/>
              <a:t>截至</a:t>
            </a:r>
            <a:r>
              <a:rPr lang="en-US" altLang="zh-CN" sz="2400" dirty="0"/>
              <a:t>2020</a:t>
            </a:r>
            <a:r>
              <a:rPr lang="zh-CN" altLang="en-US" sz="2400" dirty="0"/>
              <a:t>年底，全国共有人大代表</a:t>
            </a:r>
            <a:r>
              <a:rPr lang="en-US" altLang="zh-CN" sz="2400" dirty="0"/>
              <a:t>262</a:t>
            </a:r>
            <a:r>
              <a:rPr lang="zh-CN" altLang="en-US" sz="2400" dirty="0"/>
              <a:t>万名，其中县乡两级人大代表占代表总数的</a:t>
            </a:r>
            <a:r>
              <a:rPr lang="en-US" altLang="zh-CN" sz="2400" dirty="0"/>
              <a:t>94.5%</a:t>
            </a:r>
            <a:r>
              <a:rPr lang="zh-CN" altLang="en-US" sz="2400" dirty="0"/>
              <a:t>。</a:t>
            </a:r>
          </a:p>
        </p:txBody>
      </p:sp>
      <p:sp>
        <p:nvSpPr>
          <p:cNvPr id="3" name="标题 2">
            <a:extLst>
              <a:ext uri="{FF2B5EF4-FFF2-40B4-BE49-F238E27FC236}">
                <a16:creationId xmlns:a16="http://schemas.microsoft.com/office/drawing/2014/main" id="{21913830-9FF6-4020-BD20-D20FC8F96EEE}"/>
              </a:ext>
            </a:extLst>
          </p:cNvPr>
          <p:cNvSpPr>
            <a:spLocks noGrp="1"/>
          </p:cNvSpPr>
          <p:nvPr>
            <p:ph type="title"/>
          </p:nvPr>
        </p:nvSpPr>
        <p:spPr/>
        <p:txBody>
          <a:bodyPr/>
          <a:lstStyle/>
          <a:p>
            <a:r>
              <a:rPr lang="zh-CN" altLang="en-US" dirty="0"/>
              <a:t>实行人民代表大会制度的政体</a:t>
            </a:r>
          </a:p>
        </p:txBody>
      </p:sp>
    </p:spTree>
    <p:extLst>
      <p:ext uri="{BB962C8B-B14F-4D97-AF65-F5344CB8AC3E}">
        <p14:creationId xmlns:p14="http://schemas.microsoft.com/office/powerpoint/2010/main" val="2325013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F01997-2119-4ACB-9227-DCC8D5D78C2B}"/>
              </a:ext>
            </a:extLst>
          </p:cNvPr>
          <p:cNvSpPr>
            <a:spLocks noGrp="1"/>
          </p:cNvSpPr>
          <p:nvPr>
            <p:ph idx="1"/>
          </p:nvPr>
        </p:nvSpPr>
        <p:spPr>
          <a:xfrm>
            <a:off x="487051" y="1741053"/>
            <a:ext cx="4264058" cy="4525963"/>
          </a:xfrm>
        </p:spPr>
        <p:txBody>
          <a:bodyPr>
            <a:normAutofit/>
          </a:bodyPr>
          <a:lstStyle/>
          <a:p>
            <a:r>
              <a:rPr lang="zh-CN" altLang="en-US" sz="2400" dirty="0"/>
              <a:t>中国共产党是执政党，八个民主党派是接受中国共产党领导、同中国共产党亲密合作的参政党。</a:t>
            </a:r>
            <a:endParaRPr lang="en-US" altLang="zh-CN" sz="2400" dirty="0"/>
          </a:p>
          <a:p>
            <a:r>
              <a:rPr lang="zh-CN" altLang="en-US" sz="2400" dirty="0">
                <a:solidFill>
                  <a:srgbClr val="FF0000"/>
                </a:solidFill>
              </a:rPr>
              <a:t>在中国，没有反对党，也没有在野党。中国既不是一党专政，也不是多党竞争、轮流执政，而是“共产党领导、多党派合作，共产党执政、多党派参政”</a:t>
            </a:r>
            <a:r>
              <a:rPr lang="zh-CN" altLang="en-US" dirty="0">
                <a:solidFill>
                  <a:srgbClr val="FF0000"/>
                </a:solidFill>
              </a:rPr>
              <a:t>。</a:t>
            </a:r>
          </a:p>
        </p:txBody>
      </p:sp>
      <p:sp>
        <p:nvSpPr>
          <p:cNvPr id="3" name="标题 2">
            <a:extLst>
              <a:ext uri="{FF2B5EF4-FFF2-40B4-BE49-F238E27FC236}">
                <a16:creationId xmlns:a16="http://schemas.microsoft.com/office/drawing/2014/main" id="{3D2AC3D1-3B44-451E-ABD1-4228FF9932FF}"/>
              </a:ext>
            </a:extLst>
          </p:cNvPr>
          <p:cNvSpPr>
            <a:spLocks noGrp="1"/>
          </p:cNvSpPr>
          <p:nvPr>
            <p:ph type="title"/>
          </p:nvPr>
        </p:nvSpPr>
        <p:spPr>
          <a:xfrm>
            <a:off x="854697" y="407439"/>
            <a:ext cx="10972800" cy="1143000"/>
          </a:xfrm>
        </p:spPr>
        <p:txBody>
          <a:bodyPr/>
          <a:lstStyle/>
          <a:p>
            <a:r>
              <a:rPr lang="zh-CN" altLang="en-US" dirty="0"/>
              <a:t>中国共产党领导的多党合作和政治协商制度</a:t>
            </a:r>
          </a:p>
        </p:txBody>
      </p:sp>
      <p:pic>
        <p:nvPicPr>
          <p:cNvPr id="4" name="图片 3">
            <a:extLst>
              <a:ext uri="{FF2B5EF4-FFF2-40B4-BE49-F238E27FC236}">
                <a16:creationId xmlns:a16="http://schemas.microsoft.com/office/drawing/2014/main" id="{D8A88345-2082-445D-B8D5-E231B2CD49D5}"/>
              </a:ext>
            </a:extLst>
          </p:cNvPr>
          <p:cNvPicPr>
            <a:picLocks noChangeAspect="1"/>
          </p:cNvPicPr>
          <p:nvPr/>
        </p:nvPicPr>
        <p:blipFill>
          <a:blip r:embed="rId2"/>
          <a:stretch>
            <a:fillRect/>
          </a:stretch>
        </p:blipFill>
        <p:spPr>
          <a:xfrm>
            <a:off x="4615990" y="1820623"/>
            <a:ext cx="7211507" cy="3763506"/>
          </a:xfrm>
          <a:prstGeom prst="rect">
            <a:avLst/>
          </a:prstGeom>
        </p:spPr>
      </p:pic>
    </p:spTree>
    <p:extLst>
      <p:ext uri="{BB962C8B-B14F-4D97-AF65-F5344CB8AC3E}">
        <p14:creationId xmlns:p14="http://schemas.microsoft.com/office/powerpoint/2010/main" val="501812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74DBBA-9484-4B9D-BB41-191252D4833B}"/>
              </a:ext>
            </a:extLst>
          </p:cNvPr>
          <p:cNvSpPr>
            <a:spLocks noGrp="1"/>
          </p:cNvSpPr>
          <p:nvPr>
            <p:ph idx="1"/>
          </p:nvPr>
        </p:nvSpPr>
        <p:spPr/>
        <p:txBody>
          <a:bodyPr>
            <a:normAutofit fontScale="92500"/>
          </a:bodyPr>
          <a:lstStyle/>
          <a:p>
            <a:pPr>
              <a:lnSpc>
                <a:spcPct val="150000"/>
              </a:lnSpc>
            </a:pPr>
            <a:r>
              <a:rPr lang="zh-CN" altLang="en-US" dirty="0"/>
              <a:t>人民通过选举、投票行使权利，选出代表自己意愿的人来掌握并行使权力，是中国民主的一种重要形式，是人民实现当家作主的重要体现。</a:t>
            </a:r>
          </a:p>
          <a:p>
            <a:pPr>
              <a:lnSpc>
                <a:spcPct val="150000"/>
              </a:lnSpc>
            </a:pPr>
            <a:r>
              <a:rPr lang="zh-CN" altLang="en-US" dirty="0"/>
              <a:t>中国的选举是广泛的，有</a:t>
            </a:r>
            <a:r>
              <a:rPr lang="zh-CN" altLang="en-US" dirty="0">
                <a:solidFill>
                  <a:srgbClr val="FF0000"/>
                </a:solidFill>
              </a:rPr>
              <a:t>国家机构选举、村（居）委会选举、企事业单位职工代表大会选举</a:t>
            </a:r>
            <a:r>
              <a:rPr lang="zh-CN" altLang="en-US" dirty="0"/>
              <a:t>等，涵盖了国家政治生活和社会生活的各个方面；</a:t>
            </a:r>
            <a:endParaRPr lang="en-US" altLang="zh-CN" dirty="0"/>
          </a:p>
          <a:p>
            <a:pPr>
              <a:lnSpc>
                <a:spcPct val="150000"/>
              </a:lnSpc>
            </a:pPr>
            <a:r>
              <a:rPr lang="zh-CN" altLang="en-US" dirty="0"/>
              <a:t>中国的选举是平等的，人民的选举权和被选举权得到充分保障，一人一票、票票等值；</a:t>
            </a:r>
            <a:r>
              <a:rPr lang="zh-CN" altLang="en-US" dirty="0">
                <a:solidFill>
                  <a:srgbClr val="FF0000"/>
                </a:solidFill>
              </a:rPr>
              <a:t>中国的选举是真实的，不受金钱操控</a:t>
            </a:r>
            <a:r>
              <a:rPr lang="zh-CN" altLang="en-US" dirty="0"/>
              <a:t>，选民按照自己的意愿选出自己信任的人</a:t>
            </a:r>
          </a:p>
        </p:txBody>
      </p:sp>
      <p:sp>
        <p:nvSpPr>
          <p:cNvPr id="3" name="标题 2">
            <a:extLst>
              <a:ext uri="{FF2B5EF4-FFF2-40B4-BE49-F238E27FC236}">
                <a16:creationId xmlns:a16="http://schemas.microsoft.com/office/drawing/2014/main" id="{250AC371-FCDF-4533-8F4A-D2A9642BB087}"/>
              </a:ext>
            </a:extLst>
          </p:cNvPr>
          <p:cNvSpPr>
            <a:spLocks noGrp="1"/>
          </p:cNvSpPr>
          <p:nvPr>
            <p:ph type="title"/>
          </p:nvPr>
        </p:nvSpPr>
        <p:spPr/>
        <p:txBody>
          <a:bodyPr/>
          <a:lstStyle/>
          <a:p>
            <a:r>
              <a:rPr lang="zh-CN" altLang="en-US" dirty="0"/>
              <a:t>民主实践：选举民主</a:t>
            </a:r>
          </a:p>
        </p:txBody>
      </p:sp>
    </p:spTree>
    <p:extLst>
      <p:ext uri="{BB962C8B-B14F-4D97-AF65-F5344CB8AC3E}">
        <p14:creationId xmlns:p14="http://schemas.microsoft.com/office/powerpoint/2010/main" val="131766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idx="1"/>
          </p:nvPr>
        </p:nvSpPr>
        <p:spPr>
          <a:xfrm>
            <a:off x="1524000" y="304800"/>
            <a:ext cx="9144000" cy="762000"/>
          </a:xfrm>
          <a:solidFill>
            <a:srgbClr val="CCFFFF"/>
          </a:solidFill>
          <a:ln>
            <a:solidFill>
              <a:srgbClr val="000000"/>
            </a:solidFill>
          </a:ln>
        </p:spPr>
        <p:txBody>
          <a:bodyPr/>
          <a:lstStyle/>
          <a:p>
            <a:pPr eaLnBrk="1" hangingPunct="1">
              <a:buFontTx/>
              <a:buNone/>
            </a:pPr>
            <a:r>
              <a:rPr lang="zh-CN" altLang="en-US" sz="4000" dirty="0">
                <a:solidFill>
                  <a:srgbClr val="CC3300"/>
                </a:solidFill>
                <a:ea typeface="华文新魏" pitchFamily="2" charset="-122"/>
              </a:rPr>
              <a:t>新民主主义革命的基本纲领</a:t>
            </a:r>
            <a:r>
              <a:rPr lang="zh-CN" altLang="en-US" sz="2800" dirty="0">
                <a:solidFill>
                  <a:srgbClr val="CC3300"/>
                </a:solidFill>
              </a:rPr>
              <a:t> </a:t>
            </a:r>
          </a:p>
        </p:txBody>
      </p:sp>
      <p:graphicFrame>
        <p:nvGraphicFramePr>
          <p:cNvPr id="5" name="图示 4"/>
          <p:cNvGraphicFramePr/>
          <p:nvPr>
            <p:extLst>
              <p:ext uri="{D42A27DB-BD31-4B8C-83A1-F6EECF244321}">
                <p14:modId xmlns:p14="http://schemas.microsoft.com/office/powerpoint/2010/main" val="3673707299"/>
              </p:ext>
            </p:extLst>
          </p:nvPr>
        </p:nvGraphicFramePr>
        <p:xfrm>
          <a:off x="2133600" y="1600200"/>
          <a:ext cx="7543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74DBBA-9484-4B9D-BB41-191252D4833B}"/>
              </a:ext>
            </a:extLst>
          </p:cNvPr>
          <p:cNvSpPr>
            <a:spLocks noGrp="1"/>
          </p:cNvSpPr>
          <p:nvPr>
            <p:ph idx="1"/>
          </p:nvPr>
        </p:nvSpPr>
        <p:spPr/>
        <p:txBody>
          <a:bodyPr>
            <a:noAutofit/>
          </a:bodyPr>
          <a:lstStyle/>
          <a:p>
            <a:pPr>
              <a:lnSpc>
                <a:spcPct val="150000"/>
              </a:lnSpc>
            </a:pPr>
            <a:r>
              <a:rPr lang="zh-CN" altLang="en-US" sz="2400" dirty="0"/>
              <a:t>国家机构选举：</a:t>
            </a:r>
            <a:r>
              <a:rPr lang="zh-CN" altLang="en-US" sz="2400" dirty="0">
                <a:solidFill>
                  <a:srgbClr val="FF0000"/>
                </a:solidFill>
              </a:rPr>
              <a:t>从全国人大到乡级人大，五级人民代表大会代表均由民主选举产生</a:t>
            </a:r>
            <a:r>
              <a:rPr lang="zh-CN" altLang="en-US" sz="2400" dirty="0"/>
              <a:t>，每届任期</a:t>
            </a:r>
            <a:r>
              <a:rPr lang="en-US" altLang="zh-CN" sz="2400" dirty="0"/>
              <a:t>5</a:t>
            </a:r>
            <a:r>
              <a:rPr lang="zh-CN" altLang="en-US" sz="2400" dirty="0"/>
              <a:t>年。</a:t>
            </a:r>
            <a:r>
              <a:rPr lang="zh-CN" altLang="en-US" sz="2400" dirty="0">
                <a:solidFill>
                  <a:srgbClr val="FF0000"/>
                </a:solidFill>
              </a:rPr>
              <a:t>选民直接选举产生县乡两级人大代表，县级以上人大代表由下一级人大选举产生</a:t>
            </a:r>
            <a:r>
              <a:rPr lang="zh-CN" altLang="en-US" sz="2400" dirty="0"/>
              <a:t>。各级国家机关领导人员均由同级人大选举产生或者决定任命。</a:t>
            </a:r>
            <a:endParaRPr lang="en-US" altLang="zh-CN" sz="2400" dirty="0"/>
          </a:p>
          <a:p>
            <a:pPr>
              <a:lnSpc>
                <a:spcPct val="150000"/>
              </a:lnSpc>
            </a:pPr>
            <a:r>
              <a:rPr lang="zh-CN" altLang="en-US" sz="2400" dirty="0"/>
              <a:t>基层选举：</a:t>
            </a:r>
            <a:r>
              <a:rPr lang="zh-CN" altLang="en-US" sz="2400" dirty="0">
                <a:solidFill>
                  <a:srgbClr val="FF0000"/>
                </a:solidFill>
              </a:rPr>
              <a:t>村（居）民委员会选举和企事业单位职工代表大会选举</a:t>
            </a:r>
            <a:r>
              <a:rPr lang="zh-CN" altLang="en-US" sz="2400" dirty="0"/>
              <a:t>。村（居）民依法定期选举产生村（居）民委员会成员。在企事业单位中，职工代表大会是职工当家作主、行使民主管理权力的机构。</a:t>
            </a:r>
          </a:p>
        </p:txBody>
      </p:sp>
      <p:sp>
        <p:nvSpPr>
          <p:cNvPr id="3" name="标题 2">
            <a:extLst>
              <a:ext uri="{FF2B5EF4-FFF2-40B4-BE49-F238E27FC236}">
                <a16:creationId xmlns:a16="http://schemas.microsoft.com/office/drawing/2014/main" id="{250AC371-FCDF-4533-8F4A-D2A9642BB087}"/>
              </a:ext>
            </a:extLst>
          </p:cNvPr>
          <p:cNvSpPr>
            <a:spLocks noGrp="1"/>
          </p:cNvSpPr>
          <p:nvPr>
            <p:ph type="title"/>
          </p:nvPr>
        </p:nvSpPr>
        <p:spPr/>
        <p:txBody>
          <a:bodyPr/>
          <a:lstStyle/>
          <a:p>
            <a:r>
              <a:rPr lang="zh-CN" altLang="en-US" dirty="0"/>
              <a:t>民主实践：选举民主</a:t>
            </a:r>
          </a:p>
        </p:txBody>
      </p:sp>
    </p:spTree>
    <p:extLst>
      <p:ext uri="{BB962C8B-B14F-4D97-AF65-F5344CB8AC3E}">
        <p14:creationId xmlns:p14="http://schemas.microsoft.com/office/powerpoint/2010/main" val="123000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74DBBA-9484-4B9D-BB41-191252D4833B}"/>
              </a:ext>
            </a:extLst>
          </p:cNvPr>
          <p:cNvSpPr>
            <a:spLocks noGrp="1"/>
          </p:cNvSpPr>
          <p:nvPr>
            <p:ph idx="1"/>
          </p:nvPr>
        </p:nvSpPr>
        <p:spPr/>
        <p:txBody>
          <a:bodyPr/>
          <a:lstStyle/>
          <a:p>
            <a:pPr>
              <a:lnSpc>
                <a:spcPct val="150000"/>
              </a:lnSpc>
            </a:pPr>
            <a:r>
              <a:rPr lang="zh-CN" altLang="en-US" dirty="0"/>
              <a:t>人民在通过选举、投票行使权利的同时，在重大决策前和决策过程中进行充分协商，</a:t>
            </a:r>
            <a:r>
              <a:rPr lang="zh-CN" altLang="en-US" dirty="0">
                <a:solidFill>
                  <a:srgbClr val="FF0000"/>
                </a:solidFill>
              </a:rPr>
              <a:t>尽可能就共同性问题取得一致意见</a:t>
            </a:r>
            <a:r>
              <a:rPr lang="zh-CN" altLang="en-US" dirty="0"/>
              <a:t>。</a:t>
            </a:r>
            <a:r>
              <a:rPr lang="zh-CN" altLang="en-US" dirty="0">
                <a:solidFill>
                  <a:srgbClr val="FF0000"/>
                </a:solidFill>
              </a:rPr>
              <a:t>协商民主是中国民主独特的、独有的、独到的民主形式。</a:t>
            </a:r>
            <a:endParaRPr lang="en-US" altLang="zh-CN" dirty="0">
              <a:solidFill>
                <a:srgbClr val="FF0000"/>
              </a:solidFill>
            </a:endParaRPr>
          </a:p>
          <a:p>
            <a:pPr>
              <a:lnSpc>
                <a:spcPct val="150000"/>
              </a:lnSpc>
            </a:pPr>
            <a:r>
              <a:rPr lang="zh-CN" altLang="en-US" dirty="0"/>
              <a:t>协商民主形式：提案、会议、座谈、论证、听证、评估、咨询、网络、民意调查等多种途径和方式，在决策之前和决策实施之中开展广泛协商。</a:t>
            </a:r>
          </a:p>
        </p:txBody>
      </p:sp>
      <p:sp>
        <p:nvSpPr>
          <p:cNvPr id="3" name="标题 2">
            <a:extLst>
              <a:ext uri="{FF2B5EF4-FFF2-40B4-BE49-F238E27FC236}">
                <a16:creationId xmlns:a16="http://schemas.microsoft.com/office/drawing/2014/main" id="{250AC371-FCDF-4533-8F4A-D2A9642BB087}"/>
              </a:ext>
            </a:extLst>
          </p:cNvPr>
          <p:cNvSpPr>
            <a:spLocks noGrp="1"/>
          </p:cNvSpPr>
          <p:nvPr>
            <p:ph type="title"/>
          </p:nvPr>
        </p:nvSpPr>
        <p:spPr/>
        <p:txBody>
          <a:bodyPr/>
          <a:lstStyle/>
          <a:p>
            <a:r>
              <a:rPr lang="zh-CN" altLang="en-US" dirty="0"/>
              <a:t>民主实践：协商民主</a:t>
            </a:r>
          </a:p>
        </p:txBody>
      </p:sp>
    </p:spTree>
    <p:extLst>
      <p:ext uri="{BB962C8B-B14F-4D97-AF65-F5344CB8AC3E}">
        <p14:creationId xmlns:p14="http://schemas.microsoft.com/office/powerpoint/2010/main" val="771774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D70F4E5-AA47-4DA2-B9F1-A4A19DFB110D}"/>
              </a:ext>
            </a:extLst>
          </p:cNvPr>
          <p:cNvPicPr>
            <a:picLocks noGrp="1" noChangeAspect="1"/>
          </p:cNvPicPr>
          <p:nvPr>
            <p:ph idx="1"/>
          </p:nvPr>
        </p:nvPicPr>
        <p:blipFill>
          <a:blip r:embed="rId2"/>
          <a:stretch>
            <a:fillRect/>
          </a:stretch>
        </p:blipFill>
        <p:spPr>
          <a:xfrm>
            <a:off x="2171307" y="1320881"/>
            <a:ext cx="7849386" cy="5016248"/>
          </a:xfrm>
          <a:prstGeom prst="rect">
            <a:avLst/>
          </a:prstGeom>
        </p:spPr>
      </p:pic>
      <p:sp>
        <p:nvSpPr>
          <p:cNvPr id="3" name="标题 2">
            <a:extLst>
              <a:ext uri="{FF2B5EF4-FFF2-40B4-BE49-F238E27FC236}">
                <a16:creationId xmlns:a16="http://schemas.microsoft.com/office/drawing/2014/main" id="{A818672D-BF9D-43D4-9928-AC281CCA1A89}"/>
              </a:ext>
            </a:extLst>
          </p:cNvPr>
          <p:cNvSpPr>
            <a:spLocks noGrp="1"/>
          </p:cNvSpPr>
          <p:nvPr>
            <p:ph type="title"/>
          </p:nvPr>
        </p:nvSpPr>
        <p:spPr/>
        <p:txBody>
          <a:bodyPr/>
          <a:lstStyle/>
          <a:p>
            <a:r>
              <a:rPr lang="zh-CN" altLang="en-US" dirty="0"/>
              <a:t>民主实践：协商民主</a:t>
            </a:r>
          </a:p>
        </p:txBody>
      </p:sp>
    </p:spTree>
    <p:extLst>
      <p:ext uri="{BB962C8B-B14F-4D97-AF65-F5344CB8AC3E}">
        <p14:creationId xmlns:p14="http://schemas.microsoft.com/office/powerpoint/2010/main" val="1518052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593BC9E-9711-426D-A8F3-C84CC69385E4}"/>
              </a:ext>
            </a:extLst>
          </p:cNvPr>
          <p:cNvPicPr>
            <a:picLocks noGrp="1" noChangeAspect="1"/>
          </p:cNvPicPr>
          <p:nvPr>
            <p:ph idx="1"/>
          </p:nvPr>
        </p:nvPicPr>
        <p:blipFill>
          <a:blip r:embed="rId2"/>
          <a:stretch>
            <a:fillRect/>
          </a:stretch>
        </p:blipFill>
        <p:spPr>
          <a:xfrm>
            <a:off x="1008155" y="1049531"/>
            <a:ext cx="4909146" cy="4274343"/>
          </a:xfrm>
          <a:prstGeom prst="rect">
            <a:avLst/>
          </a:prstGeom>
        </p:spPr>
      </p:pic>
      <p:sp>
        <p:nvSpPr>
          <p:cNvPr id="3" name="标题 2">
            <a:extLst>
              <a:ext uri="{FF2B5EF4-FFF2-40B4-BE49-F238E27FC236}">
                <a16:creationId xmlns:a16="http://schemas.microsoft.com/office/drawing/2014/main" id="{A0620489-345E-4B73-AAFD-A1CEF7625620}"/>
              </a:ext>
            </a:extLst>
          </p:cNvPr>
          <p:cNvSpPr>
            <a:spLocks noGrp="1"/>
          </p:cNvSpPr>
          <p:nvPr>
            <p:ph type="title"/>
          </p:nvPr>
        </p:nvSpPr>
        <p:spPr>
          <a:xfrm>
            <a:off x="664383" y="276887"/>
            <a:ext cx="10972800" cy="923330"/>
          </a:xfrm>
        </p:spPr>
        <p:txBody>
          <a:bodyPr/>
          <a:lstStyle/>
          <a:p>
            <a:pPr algn="ctr"/>
            <a:r>
              <a:rPr lang="zh-CN" altLang="en-US" dirty="0"/>
              <a:t>缺乏协商民主的后果</a:t>
            </a:r>
            <a:r>
              <a:rPr lang="en-US" altLang="zh-CN" dirty="0"/>
              <a:t>——</a:t>
            </a:r>
            <a:r>
              <a:rPr lang="zh-CN" altLang="en-US" dirty="0"/>
              <a:t>英国脱欧</a:t>
            </a:r>
          </a:p>
        </p:txBody>
      </p:sp>
      <p:sp>
        <p:nvSpPr>
          <p:cNvPr id="5" name="矩形 4">
            <a:extLst>
              <a:ext uri="{FF2B5EF4-FFF2-40B4-BE49-F238E27FC236}">
                <a16:creationId xmlns:a16="http://schemas.microsoft.com/office/drawing/2014/main" id="{F56B9EE3-8DBC-4042-AE1A-2DAFBBB141F7}"/>
              </a:ext>
            </a:extLst>
          </p:cNvPr>
          <p:cNvSpPr/>
          <p:nvPr/>
        </p:nvSpPr>
        <p:spPr>
          <a:xfrm>
            <a:off x="6384266" y="1232971"/>
            <a:ext cx="5011917" cy="1015663"/>
          </a:xfrm>
          <a:prstGeom prst="rect">
            <a:avLst/>
          </a:prstGeom>
        </p:spPr>
        <p:txBody>
          <a:bodyPr wrap="square">
            <a:spAutoFit/>
          </a:bodyPr>
          <a:lstStyle/>
          <a:p>
            <a:r>
              <a:rPr lang="zh-CN" altLang="en-US" sz="2000" dirty="0"/>
              <a:t>英国民众接受采访时表示，自己只是觉得自己应该和别人不一样，根本没有想过那么多吧。 </a:t>
            </a:r>
            <a:r>
              <a:rPr lang="en-US" altLang="zh-CN" sz="2000" dirty="0"/>
              <a:t>LEAVE</a:t>
            </a:r>
            <a:r>
              <a:rPr lang="zh-CN" altLang="en-US" sz="2000" dirty="0"/>
              <a:t>只是随便投投的。</a:t>
            </a:r>
          </a:p>
        </p:txBody>
      </p:sp>
      <p:sp>
        <p:nvSpPr>
          <p:cNvPr id="6" name="矩形 5">
            <a:extLst>
              <a:ext uri="{FF2B5EF4-FFF2-40B4-BE49-F238E27FC236}">
                <a16:creationId xmlns:a16="http://schemas.microsoft.com/office/drawing/2014/main" id="{49E50905-6F97-43D2-8BF7-25922BDFD3FD}"/>
              </a:ext>
            </a:extLst>
          </p:cNvPr>
          <p:cNvSpPr/>
          <p:nvPr/>
        </p:nvSpPr>
        <p:spPr>
          <a:xfrm>
            <a:off x="6384265" y="2435711"/>
            <a:ext cx="5011917" cy="1015663"/>
          </a:xfrm>
          <a:prstGeom prst="rect">
            <a:avLst/>
          </a:prstGeom>
        </p:spPr>
        <p:txBody>
          <a:bodyPr wrap="square">
            <a:spAutoFit/>
          </a:bodyPr>
          <a:lstStyle/>
          <a:p>
            <a:r>
              <a:rPr lang="zh-CN" altLang="en-US" sz="2000" dirty="0"/>
              <a:t>谷歌分析谷歌搜索结果显示，在退欧结果公布</a:t>
            </a:r>
            <a:r>
              <a:rPr lang="en-US" altLang="zh-CN" sz="2000" dirty="0"/>
              <a:t>6</a:t>
            </a:r>
            <a:r>
              <a:rPr lang="zh-CN" altLang="en-US" sz="2000" dirty="0"/>
              <a:t>小时后，英国人搜索的第二大热门问题竟然是“欧盟是什么”</a:t>
            </a:r>
          </a:p>
        </p:txBody>
      </p:sp>
      <p:sp>
        <p:nvSpPr>
          <p:cNvPr id="7" name="矩形 6">
            <a:extLst>
              <a:ext uri="{FF2B5EF4-FFF2-40B4-BE49-F238E27FC236}">
                <a16:creationId xmlns:a16="http://schemas.microsoft.com/office/drawing/2014/main" id="{23F23E5D-B197-4FF8-8CF2-AA533A431838}"/>
              </a:ext>
            </a:extLst>
          </p:cNvPr>
          <p:cNvSpPr/>
          <p:nvPr/>
        </p:nvSpPr>
        <p:spPr>
          <a:xfrm>
            <a:off x="6384265" y="3638249"/>
            <a:ext cx="4832808" cy="1015663"/>
          </a:xfrm>
          <a:prstGeom prst="rect">
            <a:avLst/>
          </a:prstGeom>
        </p:spPr>
        <p:txBody>
          <a:bodyPr wrap="square">
            <a:spAutoFit/>
          </a:bodyPr>
          <a:lstStyle/>
          <a:p>
            <a:r>
              <a:rPr lang="zh-CN" altLang="en-US" sz="2000" dirty="0"/>
              <a:t>我被卡麦隆辞职震惊了</a:t>
            </a:r>
            <a:r>
              <a:rPr lang="en-US" altLang="zh-CN" sz="2000" dirty="0"/>
              <a:t>,</a:t>
            </a:r>
            <a:r>
              <a:rPr lang="zh-CN" altLang="en-US" sz="2000" dirty="0"/>
              <a:t>没想到后果会这么严重</a:t>
            </a:r>
            <a:r>
              <a:rPr lang="en-US" altLang="zh-CN" sz="2000" dirty="0"/>
              <a:t>,</a:t>
            </a:r>
            <a:r>
              <a:rPr lang="zh-CN" altLang="en-US" sz="2000" dirty="0"/>
              <a:t>发现真的脱欧</a:t>
            </a:r>
            <a:r>
              <a:rPr lang="en-US" altLang="zh-CN" sz="2000" dirty="0"/>
              <a:t>,</a:t>
            </a:r>
            <a:r>
              <a:rPr lang="zh-CN" altLang="en-US" sz="2000" dirty="0"/>
              <a:t>我就后悔了</a:t>
            </a:r>
            <a:r>
              <a:rPr lang="en-US" altLang="zh-CN" sz="2000" dirty="0"/>
              <a:t>,</a:t>
            </a:r>
            <a:r>
              <a:rPr lang="zh-CN" altLang="en-US" sz="2000" dirty="0"/>
              <a:t>如果再给我一次机会</a:t>
            </a:r>
            <a:r>
              <a:rPr lang="en-US" altLang="zh-CN" sz="2000" dirty="0"/>
              <a:t>,</a:t>
            </a:r>
            <a:r>
              <a:rPr lang="zh-CN" altLang="en-US" sz="2000" dirty="0"/>
              <a:t>我会投留下</a:t>
            </a:r>
            <a:r>
              <a:rPr lang="en-US" altLang="zh-CN" sz="2000" dirty="0"/>
              <a:t>!</a:t>
            </a:r>
            <a:endParaRPr lang="zh-CN" altLang="en-US" sz="2000" dirty="0"/>
          </a:p>
        </p:txBody>
      </p:sp>
      <p:sp>
        <p:nvSpPr>
          <p:cNvPr id="8" name="矩形 7">
            <a:extLst>
              <a:ext uri="{FF2B5EF4-FFF2-40B4-BE49-F238E27FC236}">
                <a16:creationId xmlns:a16="http://schemas.microsoft.com/office/drawing/2014/main" id="{C2EA6836-8DB1-47D6-8FAA-B4DB7FF2E102}"/>
              </a:ext>
            </a:extLst>
          </p:cNvPr>
          <p:cNvSpPr/>
          <p:nvPr/>
        </p:nvSpPr>
        <p:spPr>
          <a:xfrm>
            <a:off x="6384265" y="4789219"/>
            <a:ext cx="5121074" cy="1323439"/>
          </a:xfrm>
          <a:prstGeom prst="rect">
            <a:avLst/>
          </a:prstGeom>
        </p:spPr>
        <p:txBody>
          <a:bodyPr wrap="square">
            <a:spAutoFit/>
          </a:bodyPr>
          <a:lstStyle/>
          <a:p>
            <a:r>
              <a:rPr lang="zh-CN" altLang="en-US" sz="2000" dirty="0"/>
              <a:t>我觉得好恐怖</a:t>
            </a:r>
            <a:r>
              <a:rPr lang="en-US" altLang="zh-CN" sz="2000" dirty="0"/>
              <a:t>,</a:t>
            </a:r>
            <a:r>
              <a:rPr lang="zh-CN" altLang="en-US" sz="2000" dirty="0"/>
              <a:t>我本来只觉得改变很有趣</a:t>
            </a:r>
            <a:r>
              <a:rPr lang="en-US" altLang="zh-CN" sz="2000" dirty="0"/>
              <a:t>,</a:t>
            </a:r>
            <a:r>
              <a:rPr lang="zh-CN" altLang="en-US" sz="2000" dirty="0"/>
              <a:t>也不知道投哪个好</a:t>
            </a:r>
            <a:r>
              <a:rPr lang="en-US" altLang="zh-CN" sz="2000" dirty="0"/>
              <a:t>,</a:t>
            </a:r>
            <a:r>
              <a:rPr lang="zh-CN" altLang="en-US" sz="2000" dirty="0"/>
              <a:t>看到朋友有投留下</a:t>
            </a:r>
            <a:r>
              <a:rPr lang="en-US" altLang="zh-CN" sz="2000" dirty="0"/>
              <a:t>,</a:t>
            </a:r>
            <a:r>
              <a:rPr lang="zh-CN" altLang="en-US" sz="2000" dirty="0"/>
              <a:t>我想要跟他不一样</a:t>
            </a:r>
            <a:r>
              <a:rPr lang="en-US" altLang="zh-CN" sz="2000" dirty="0"/>
              <a:t>,</a:t>
            </a:r>
            <a:r>
              <a:rPr lang="zh-CN" altLang="en-US" sz="2000" dirty="0"/>
              <a:t>就投了</a:t>
            </a:r>
            <a:r>
              <a:rPr lang="en-US" altLang="zh-CN" sz="2000" dirty="0"/>
              <a:t>[LEAVE],</a:t>
            </a:r>
            <a:r>
              <a:rPr lang="zh-CN" altLang="en-US" sz="2000" dirty="0"/>
              <a:t>但是英镑跌了</a:t>
            </a:r>
            <a:r>
              <a:rPr lang="en-US" altLang="zh-CN" sz="2000" dirty="0"/>
              <a:t>,</a:t>
            </a:r>
            <a:r>
              <a:rPr lang="zh-CN" altLang="en-US" sz="2000" dirty="0"/>
              <a:t>我后悔了</a:t>
            </a:r>
            <a:r>
              <a:rPr lang="en-US" altLang="zh-CN" dirty="0"/>
              <a:t>!</a:t>
            </a:r>
            <a:endParaRPr lang="zh-CN" altLang="en-US" dirty="0"/>
          </a:p>
        </p:txBody>
      </p:sp>
      <p:sp>
        <p:nvSpPr>
          <p:cNvPr id="9" name="矩形 8">
            <a:extLst>
              <a:ext uri="{FF2B5EF4-FFF2-40B4-BE49-F238E27FC236}">
                <a16:creationId xmlns:a16="http://schemas.microsoft.com/office/drawing/2014/main" id="{E1D37770-FFFA-4AEF-BD40-2515C33398F5}"/>
              </a:ext>
            </a:extLst>
          </p:cNvPr>
          <p:cNvSpPr/>
          <p:nvPr/>
        </p:nvSpPr>
        <p:spPr>
          <a:xfrm>
            <a:off x="774362" y="5389383"/>
            <a:ext cx="5376421" cy="707886"/>
          </a:xfrm>
          <a:prstGeom prst="rect">
            <a:avLst/>
          </a:prstGeom>
        </p:spPr>
        <p:txBody>
          <a:bodyPr wrap="square">
            <a:spAutoFit/>
          </a:bodyPr>
          <a:lstStyle/>
          <a:p>
            <a:pPr algn="ctr"/>
            <a:r>
              <a:rPr lang="zh-CN" altLang="en-US" sz="2000" dirty="0"/>
              <a:t>有超过</a:t>
            </a:r>
            <a:r>
              <a:rPr lang="en-US" altLang="zh-CN" sz="2000" dirty="0"/>
              <a:t>80</a:t>
            </a:r>
            <a:r>
              <a:rPr lang="zh-CN" altLang="en-US" sz="2000" dirty="0"/>
              <a:t>万英国人在网上请愿要求重新举行脱欧公投，一度导致英国议会下议院网站崩溃。</a:t>
            </a:r>
          </a:p>
        </p:txBody>
      </p:sp>
    </p:spTree>
    <p:extLst>
      <p:ext uri="{BB962C8B-B14F-4D97-AF65-F5344CB8AC3E}">
        <p14:creationId xmlns:p14="http://schemas.microsoft.com/office/powerpoint/2010/main" val="3354681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12B5F6-A79A-40BC-9166-AF099257F17B}"/>
              </a:ext>
            </a:extLst>
          </p:cNvPr>
          <p:cNvSpPr>
            <a:spLocks noGrp="1"/>
          </p:cNvSpPr>
          <p:nvPr>
            <p:ph idx="1"/>
          </p:nvPr>
        </p:nvSpPr>
        <p:spPr/>
        <p:txBody>
          <a:bodyPr>
            <a:normAutofit/>
          </a:bodyPr>
          <a:lstStyle/>
          <a:p>
            <a:pPr>
              <a:lnSpc>
                <a:spcPct val="150000"/>
              </a:lnSpc>
            </a:pPr>
            <a:r>
              <a:rPr lang="zh-CN" altLang="en-US" sz="2400" dirty="0"/>
              <a:t>“一人一票”是民主的一种形式，但绝非民主的唯一和全部。长期以来，民主本义被少数国家异化歪曲，“一人一票”、政党竞争等西方选举制度被包装成民主的唯一标准。少数国家把民主作为政治工具，以同我即对、非我即错的霸权思维，以民主名义干涉别国内政、侵犯别国主权、服务自身政治目的，打着民主旗号在世界上煽动对抗与分裂，加剧国际紧张局势，成为世界乱源。</a:t>
            </a:r>
            <a:endParaRPr lang="en-US" altLang="zh-CN" sz="2400" dirty="0"/>
          </a:p>
          <a:p>
            <a:pPr>
              <a:lnSpc>
                <a:spcPct val="150000"/>
              </a:lnSpc>
            </a:pPr>
            <a:r>
              <a:rPr lang="zh-CN" altLang="en-US" sz="2400" dirty="0"/>
              <a:t>人类文明要继续向前迈进，各国要实现和平共处、共同发展，必须探索民主真谛，把民主擦亮。</a:t>
            </a:r>
            <a:r>
              <a:rPr lang="en-US" altLang="zh-CN" sz="2400" dirty="0"/>
              <a:t>——《</a:t>
            </a:r>
            <a:r>
              <a:rPr lang="zh-CN" altLang="en-US" sz="2400" dirty="0"/>
              <a:t>中国的民主</a:t>
            </a:r>
            <a:r>
              <a:rPr lang="en-US" altLang="zh-CN" sz="2400" dirty="0"/>
              <a:t>》</a:t>
            </a:r>
            <a:endParaRPr lang="zh-CN" altLang="en-US" sz="2400" dirty="0"/>
          </a:p>
        </p:txBody>
      </p:sp>
      <p:sp>
        <p:nvSpPr>
          <p:cNvPr id="3" name="标题 2">
            <a:extLst>
              <a:ext uri="{FF2B5EF4-FFF2-40B4-BE49-F238E27FC236}">
                <a16:creationId xmlns:a16="http://schemas.microsoft.com/office/drawing/2014/main" id="{0587C09D-962B-4286-AF3A-15F46E03B0EB}"/>
              </a:ext>
            </a:extLst>
          </p:cNvPr>
          <p:cNvSpPr>
            <a:spLocks noGrp="1"/>
          </p:cNvSpPr>
          <p:nvPr>
            <p:ph type="title"/>
          </p:nvPr>
        </p:nvSpPr>
        <p:spPr/>
        <p:txBody>
          <a:bodyPr/>
          <a:lstStyle/>
          <a:p>
            <a:pPr algn="ctr"/>
            <a:r>
              <a:rPr lang="zh-CN" altLang="en-US" dirty="0"/>
              <a:t>票决至上的弊端</a:t>
            </a:r>
          </a:p>
        </p:txBody>
      </p:sp>
    </p:spTree>
    <p:extLst>
      <p:ext uri="{BB962C8B-B14F-4D97-AF65-F5344CB8AC3E}">
        <p14:creationId xmlns:p14="http://schemas.microsoft.com/office/powerpoint/2010/main" val="14048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B0232-F59F-48FF-BCB0-F847FAE18785}"/>
              </a:ext>
            </a:extLst>
          </p:cNvPr>
          <p:cNvSpPr>
            <a:spLocks noGrp="1"/>
          </p:cNvSpPr>
          <p:nvPr>
            <p:ph idx="1"/>
          </p:nvPr>
        </p:nvSpPr>
        <p:spPr/>
        <p:txBody>
          <a:bodyPr/>
          <a:lstStyle/>
          <a:p>
            <a:pPr>
              <a:lnSpc>
                <a:spcPct val="150000"/>
              </a:lnSpc>
            </a:pPr>
            <a:r>
              <a:rPr lang="en-US" altLang="zh-CN" dirty="0"/>
              <a:t>Party</a:t>
            </a:r>
            <a:r>
              <a:rPr lang="zh-CN" altLang="en-US" dirty="0"/>
              <a:t>释义</a:t>
            </a:r>
            <a:r>
              <a:rPr lang="en-US" altLang="zh-CN" dirty="0"/>
              <a:t>——</a:t>
            </a:r>
            <a:r>
              <a:rPr lang="zh-CN" altLang="en-US" dirty="0"/>
              <a:t>部分还是整体</a:t>
            </a:r>
            <a:endParaRPr lang="en-US" altLang="zh-CN" dirty="0"/>
          </a:p>
          <a:p>
            <a:pPr>
              <a:lnSpc>
                <a:spcPct val="150000"/>
              </a:lnSpc>
            </a:pPr>
            <a:r>
              <a:rPr lang="zh-CN" altLang="en-US"/>
              <a:t>中国共产党（使命型政党）区别</a:t>
            </a:r>
            <a:r>
              <a:rPr lang="zh-CN" altLang="en-US" dirty="0"/>
              <a:t>于西方资本主义政党</a:t>
            </a:r>
            <a:endParaRPr lang="en-US" altLang="zh-CN" dirty="0"/>
          </a:p>
          <a:p>
            <a:pPr>
              <a:lnSpc>
                <a:spcPct val="150000"/>
              </a:lnSpc>
            </a:pPr>
            <a:r>
              <a:rPr lang="zh-CN" altLang="en-US" dirty="0">
                <a:solidFill>
                  <a:srgbClr val="FF0000"/>
                </a:solidFill>
              </a:rPr>
              <a:t>中国共产党的领导，是中国发展全过程人民民主的根本保证</a:t>
            </a:r>
            <a:r>
              <a:rPr lang="zh-CN" altLang="en-US" dirty="0"/>
              <a:t>。在中国这样一个大国，真正把</a:t>
            </a:r>
            <a:r>
              <a:rPr lang="en-US" altLang="zh-CN" dirty="0"/>
              <a:t>14</a:t>
            </a:r>
            <a:r>
              <a:rPr lang="zh-CN" altLang="en-US" dirty="0"/>
              <a:t>亿多人民的意愿表达好、实现好并不容易，必须有坚强有力的统一领导。中国共产党始终坚持以人民为中心、坚持人民主体地位，真正为人民执政、靠人民执政；充分发挥</a:t>
            </a:r>
            <a:r>
              <a:rPr lang="zh-CN" altLang="en-US" dirty="0">
                <a:solidFill>
                  <a:srgbClr val="FF0000"/>
                </a:solidFill>
              </a:rPr>
              <a:t>总揽全局、协调各方</a:t>
            </a:r>
            <a:r>
              <a:rPr lang="zh-CN" altLang="en-US" dirty="0"/>
              <a:t>的领导核心作用。</a:t>
            </a:r>
          </a:p>
        </p:txBody>
      </p:sp>
      <p:sp>
        <p:nvSpPr>
          <p:cNvPr id="3" name="标题 2">
            <a:extLst>
              <a:ext uri="{FF2B5EF4-FFF2-40B4-BE49-F238E27FC236}">
                <a16:creationId xmlns:a16="http://schemas.microsoft.com/office/drawing/2014/main" id="{905EE553-6547-49D5-ADA2-230BAE488A89}"/>
              </a:ext>
            </a:extLst>
          </p:cNvPr>
          <p:cNvSpPr>
            <a:spLocks noGrp="1"/>
          </p:cNvSpPr>
          <p:nvPr>
            <p:ph type="title"/>
          </p:nvPr>
        </p:nvSpPr>
        <p:spPr/>
        <p:txBody>
          <a:bodyPr/>
          <a:lstStyle/>
          <a:p>
            <a:pPr algn="ctr"/>
            <a:r>
              <a:rPr lang="zh-CN" altLang="en-US" dirty="0"/>
              <a:t>政党与民主的关系</a:t>
            </a:r>
          </a:p>
        </p:txBody>
      </p:sp>
    </p:spTree>
    <p:extLst>
      <p:ext uri="{BB962C8B-B14F-4D97-AF65-F5344CB8AC3E}">
        <p14:creationId xmlns:p14="http://schemas.microsoft.com/office/powerpoint/2010/main" val="3690725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ECD469-044E-44D3-8DF7-470FCE1BE7A2}"/>
              </a:ext>
            </a:extLst>
          </p:cNvPr>
          <p:cNvSpPr>
            <a:spLocks noGrp="1"/>
          </p:cNvSpPr>
          <p:nvPr>
            <p:ph idx="1"/>
          </p:nvPr>
        </p:nvSpPr>
        <p:spPr/>
        <p:txBody>
          <a:bodyPr/>
          <a:lstStyle/>
          <a:p>
            <a:pPr>
              <a:lnSpc>
                <a:spcPct val="150000"/>
              </a:lnSpc>
            </a:pPr>
            <a:r>
              <a:rPr lang="zh-CN" altLang="en-US" dirty="0"/>
              <a:t>我国全过程人民民主实现了过程民主和成果民主、程序民主和实质民主、直接民主和间接民主、人民民主和国家意志相统一，是全链条、全方位、全覆盖的民主，是最广泛、最真实、最管用的社会主义民主。</a:t>
            </a:r>
          </a:p>
        </p:txBody>
      </p:sp>
      <p:sp>
        <p:nvSpPr>
          <p:cNvPr id="3" name="标题 2">
            <a:extLst>
              <a:ext uri="{FF2B5EF4-FFF2-40B4-BE49-F238E27FC236}">
                <a16:creationId xmlns:a16="http://schemas.microsoft.com/office/drawing/2014/main" id="{80D0BAE7-24BD-47CF-9473-E81F1E1D35CA}"/>
              </a:ext>
            </a:extLst>
          </p:cNvPr>
          <p:cNvSpPr>
            <a:spLocks noGrp="1"/>
          </p:cNvSpPr>
          <p:nvPr>
            <p:ph type="title"/>
          </p:nvPr>
        </p:nvSpPr>
        <p:spPr/>
        <p:txBody>
          <a:bodyPr/>
          <a:lstStyle/>
          <a:p>
            <a:r>
              <a:rPr lang="zh-CN" altLang="en-US" dirty="0"/>
              <a:t>中国民主的本质特征：全过程人民民主</a:t>
            </a:r>
          </a:p>
        </p:txBody>
      </p:sp>
    </p:spTree>
    <p:extLst>
      <p:ext uri="{BB962C8B-B14F-4D97-AF65-F5344CB8AC3E}">
        <p14:creationId xmlns:p14="http://schemas.microsoft.com/office/powerpoint/2010/main" val="1999464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7E8EED-88FE-4080-9C6F-2E5BF92494FD}"/>
              </a:ext>
            </a:extLst>
          </p:cNvPr>
          <p:cNvSpPr>
            <a:spLocks noGrp="1"/>
          </p:cNvSpPr>
          <p:nvPr>
            <p:ph idx="1"/>
          </p:nvPr>
        </p:nvSpPr>
        <p:spPr/>
        <p:txBody>
          <a:bodyPr>
            <a:normAutofit fontScale="92500" lnSpcReduction="10000"/>
          </a:bodyPr>
          <a:lstStyle/>
          <a:p>
            <a:pPr>
              <a:lnSpc>
                <a:spcPct val="150000"/>
              </a:lnSpc>
            </a:pPr>
            <a:r>
              <a:rPr lang="zh-CN" altLang="en-US" sz="2400" dirty="0"/>
              <a:t>诺贝尔经济学奖得主保罗</a:t>
            </a:r>
            <a:r>
              <a:rPr lang="en-US" altLang="zh-CN" sz="2400" dirty="0"/>
              <a:t>·</a:t>
            </a:r>
            <a:r>
              <a:rPr lang="zh-CN" altLang="en-US" sz="2400" dirty="0"/>
              <a:t>克鲁格曼指出，政府的政策走向常常有悖于工薪阶层利益的方向，</a:t>
            </a:r>
            <a:r>
              <a:rPr lang="zh-CN" altLang="en-US" sz="2400" dirty="0">
                <a:solidFill>
                  <a:srgbClr val="FF0000"/>
                </a:solidFill>
              </a:rPr>
              <a:t>“比起想象中的民主国家，美国更像一个寡头政权”</a:t>
            </a:r>
            <a:r>
              <a:rPr lang="zh-CN" altLang="en-US" sz="2400" dirty="0"/>
              <a:t>。 </a:t>
            </a:r>
            <a:endParaRPr lang="en-US" altLang="zh-CN" sz="2400" dirty="0"/>
          </a:p>
          <a:p>
            <a:pPr>
              <a:lnSpc>
                <a:spcPct val="150000"/>
              </a:lnSpc>
            </a:pPr>
            <a:r>
              <a:rPr lang="zh-CN" altLang="en-US" sz="2400" dirty="0"/>
              <a:t>一项针对美国国会参议院投票模式的研究发现，相比于其他类型的群体，</a:t>
            </a:r>
            <a:r>
              <a:rPr lang="zh-CN" altLang="en-US" sz="2400" dirty="0">
                <a:solidFill>
                  <a:srgbClr val="FF0000"/>
                </a:solidFill>
              </a:rPr>
              <a:t>参议员的偏好更反映捐赠者的偏好。</a:t>
            </a:r>
            <a:endParaRPr lang="en-US" altLang="zh-CN" sz="2400" dirty="0">
              <a:solidFill>
                <a:srgbClr val="FF0000"/>
              </a:solidFill>
            </a:endParaRPr>
          </a:p>
          <a:p>
            <a:pPr>
              <a:lnSpc>
                <a:spcPct val="150000"/>
              </a:lnSpc>
            </a:pPr>
            <a:r>
              <a:rPr lang="zh-CN" altLang="en-US" sz="2400" dirty="0"/>
              <a:t>金钱政治：</a:t>
            </a:r>
            <a:r>
              <a:rPr lang="en-US" altLang="zh-CN" sz="2400" dirty="0"/>
              <a:t>2004</a:t>
            </a:r>
            <a:r>
              <a:rPr lang="zh-CN" altLang="en-US" sz="2400" dirty="0"/>
              <a:t>年大选时，美国总统选举数额</a:t>
            </a:r>
            <a:r>
              <a:rPr lang="en-US" altLang="zh-CN" sz="2400" dirty="0">
                <a:solidFill>
                  <a:srgbClr val="FF0000"/>
                </a:solidFill>
              </a:rPr>
              <a:t>8.8</a:t>
            </a:r>
            <a:r>
              <a:rPr lang="zh-CN" altLang="en-US" sz="2400" dirty="0">
                <a:solidFill>
                  <a:srgbClr val="FF0000"/>
                </a:solidFill>
              </a:rPr>
              <a:t>亿美元</a:t>
            </a:r>
            <a:r>
              <a:rPr lang="zh-CN" altLang="en-US" sz="2400" dirty="0"/>
              <a:t>。</a:t>
            </a:r>
            <a:r>
              <a:rPr lang="en-US" altLang="zh-CN" sz="2400" dirty="0"/>
              <a:t>2016</a:t>
            </a:r>
            <a:r>
              <a:rPr lang="zh-CN" altLang="en-US" sz="2400" dirty="0"/>
              <a:t>年则攀升到</a:t>
            </a:r>
            <a:r>
              <a:rPr lang="en-US" altLang="zh-CN" sz="2400" dirty="0">
                <a:solidFill>
                  <a:srgbClr val="FF0000"/>
                </a:solidFill>
              </a:rPr>
              <a:t>15</a:t>
            </a:r>
            <a:r>
              <a:rPr lang="zh-CN" altLang="en-US" sz="2400" dirty="0">
                <a:solidFill>
                  <a:srgbClr val="FF0000"/>
                </a:solidFill>
              </a:rPr>
              <a:t>亿美元</a:t>
            </a:r>
            <a:r>
              <a:rPr lang="zh-CN" altLang="en-US" sz="2400" dirty="0"/>
              <a:t>。</a:t>
            </a:r>
            <a:r>
              <a:rPr lang="en-US" altLang="zh-CN" sz="2400" dirty="0"/>
              <a:t>2020</a:t>
            </a:r>
            <a:r>
              <a:rPr lang="zh-CN" altLang="en-US" sz="2400" dirty="0"/>
              <a:t>年拜登与特朗普角逐的总统竞选花了超</a:t>
            </a:r>
            <a:r>
              <a:rPr lang="en-US" altLang="zh-CN" sz="2400" dirty="0">
                <a:solidFill>
                  <a:srgbClr val="FF0000"/>
                </a:solidFill>
              </a:rPr>
              <a:t>40</a:t>
            </a:r>
            <a:r>
              <a:rPr lang="zh-CN" altLang="en-US" sz="2400" dirty="0">
                <a:solidFill>
                  <a:srgbClr val="FF0000"/>
                </a:solidFill>
              </a:rPr>
              <a:t>亿美元</a:t>
            </a:r>
            <a:r>
              <a:rPr lang="zh-CN" altLang="en-US" sz="2400" dirty="0"/>
              <a:t>，堪称史上最昂贵的大选。</a:t>
            </a:r>
            <a:r>
              <a:rPr lang="en-US" altLang="zh-CN" sz="2400" dirty="0"/>
              <a:t>2020</a:t>
            </a:r>
            <a:r>
              <a:rPr lang="zh-CN" altLang="en-US" sz="2400" dirty="0"/>
              <a:t>年美国国会改选也创造了总支出达</a:t>
            </a:r>
            <a:r>
              <a:rPr lang="en-US" altLang="zh-CN" sz="2400" dirty="0">
                <a:solidFill>
                  <a:srgbClr val="FF0000"/>
                </a:solidFill>
              </a:rPr>
              <a:t>87</a:t>
            </a:r>
            <a:r>
              <a:rPr lang="zh-CN" altLang="en-US" sz="2400" dirty="0">
                <a:solidFill>
                  <a:srgbClr val="FF0000"/>
                </a:solidFill>
              </a:rPr>
              <a:t>亿美元</a:t>
            </a:r>
            <a:r>
              <a:rPr lang="zh-CN" altLang="en-US" sz="2400" dirty="0"/>
              <a:t>的历史纪录。</a:t>
            </a:r>
          </a:p>
          <a:p>
            <a:pPr>
              <a:lnSpc>
                <a:spcPct val="150000"/>
              </a:lnSpc>
            </a:pPr>
            <a:r>
              <a:rPr lang="en-US" altLang="zh-CN" sz="2400" dirty="0"/>
              <a:t>2020</a:t>
            </a:r>
            <a:r>
              <a:rPr lang="zh-CN" altLang="en-US" sz="2400" dirty="0"/>
              <a:t>年，美国用于政治游说的资金超过</a:t>
            </a:r>
            <a:r>
              <a:rPr lang="en-US" altLang="zh-CN" sz="2400" dirty="0">
                <a:solidFill>
                  <a:srgbClr val="FF0000"/>
                </a:solidFill>
              </a:rPr>
              <a:t>35</a:t>
            </a:r>
            <a:r>
              <a:rPr lang="zh-CN" altLang="en-US" sz="2400" dirty="0">
                <a:solidFill>
                  <a:srgbClr val="FF0000"/>
                </a:solidFill>
              </a:rPr>
              <a:t>亿美元</a:t>
            </a:r>
            <a:r>
              <a:rPr lang="zh-CN" altLang="en-US" sz="2400" dirty="0"/>
              <a:t>。其中，美国的医疗卫生业和制药业游说费用创下历史纪录。</a:t>
            </a:r>
          </a:p>
        </p:txBody>
      </p:sp>
      <p:sp>
        <p:nvSpPr>
          <p:cNvPr id="3" name="标题 2">
            <a:extLst>
              <a:ext uri="{FF2B5EF4-FFF2-40B4-BE49-F238E27FC236}">
                <a16:creationId xmlns:a16="http://schemas.microsoft.com/office/drawing/2014/main" id="{1CF93E70-6AA0-40BD-B771-5106D4437F69}"/>
              </a:ext>
            </a:extLst>
          </p:cNvPr>
          <p:cNvSpPr>
            <a:spLocks noGrp="1"/>
          </p:cNvSpPr>
          <p:nvPr>
            <p:ph type="title"/>
          </p:nvPr>
        </p:nvSpPr>
        <p:spPr/>
        <p:txBody>
          <a:bodyPr/>
          <a:lstStyle/>
          <a:p>
            <a:pPr algn="ctr"/>
            <a:r>
              <a:rPr lang="zh-CN" altLang="en-US" dirty="0"/>
              <a:t>美国民主的弊端</a:t>
            </a:r>
            <a:r>
              <a:rPr lang="en-US" altLang="zh-CN" dirty="0"/>
              <a:t>——</a:t>
            </a:r>
            <a:r>
              <a:rPr lang="zh-CN" altLang="en-US" dirty="0"/>
              <a:t>权力为资本服务</a:t>
            </a:r>
          </a:p>
        </p:txBody>
      </p:sp>
    </p:spTree>
    <p:extLst>
      <p:ext uri="{BB962C8B-B14F-4D97-AF65-F5344CB8AC3E}">
        <p14:creationId xmlns:p14="http://schemas.microsoft.com/office/powerpoint/2010/main" val="286453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7E8EED-88FE-4080-9C6F-2E5BF92494FD}"/>
              </a:ext>
            </a:extLst>
          </p:cNvPr>
          <p:cNvSpPr>
            <a:spLocks noGrp="1"/>
          </p:cNvSpPr>
          <p:nvPr>
            <p:ph idx="1"/>
          </p:nvPr>
        </p:nvSpPr>
        <p:spPr/>
        <p:txBody>
          <a:bodyPr>
            <a:normAutofit fontScale="92500"/>
          </a:bodyPr>
          <a:lstStyle/>
          <a:p>
            <a:pPr>
              <a:lnSpc>
                <a:spcPct val="150000"/>
              </a:lnSpc>
            </a:pPr>
            <a:r>
              <a:rPr lang="zh-CN" altLang="en-US" sz="2400" dirty="0"/>
              <a:t>小布什承诺减少政府开支，停止向外派军。实际上却先后发动了阿富汗战争和伊拉克战争，政府的开支急剧上升。</a:t>
            </a:r>
          </a:p>
          <a:p>
            <a:pPr>
              <a:lnSpc>
                <a:spcPct val="150000"/>
              </a:lnSpc>
            </a:pPr>
            <a:r>
              <a:rPr lang="zh-CN" altLang="en-US" sz="2400" dirty="0"/>
              <a:t>奥巴马竞选时承诺要发起一系列改革财富分配状况的行动，包括改革企业税法，制定“巴菲特规则” （百万富翁投资收入的税率），最终均沦为空头支票。</a:t>
            </a:r>
          </a:p>
          <a:p>
            <a:pPr>
              <a:lnSpc>
                <a:spcPct val="150000"/>
              </a:lnSpc>
            </a:pPr>
            <a:r>
              <a:rPr lang="zh-CN" altLang="en-US" sz="2400" dirty="0"/>
              <a:t>特朗普未兑现的承诺占据其许诺的</a:t>
            </a:r>
            <a:r>
              <a:rPr lang="en-US" altLang="zh-CN" sz="2400" dirty="0"/>
              <a:t>53%</a:t>
            </a:r>
            <a:r>
              <a:rPr lang="zh-CN" altLang="en-US" sz="2400" dirty="0"/>
              <a:t>。他扬言要废除奥巴马医改，向基础设施投资</a:t>
            </a:r>
            <a:r>
              <a:rPr lang="en-US" altLang="zh-CN" sz="2400" dirty="0"/>
              <a:t>5500</a:t>
            </a:r>
            <a:r>
              <a:rPr lang="zh-CN" altLang="en-US" sz="2400" dirty="0"/>
              <a:t>亿美元并设立基础设施基金，引领制造业回流，保证经济每年增长</a:t>
            </a:r>
            <a:r>
              <a:rPr lang="en-US" altLang="zh-CN" sz="2400" dirty="0"/>
              <a:t>4%</a:t>
            </a:r>
            <a:r>
              <a:rPr lang="zh-CN" altLang="en-US" sz="2400" dirty="0"/>
              <a:t>，保证工人六周带薪休假、将所有非法移民都驱逐出境，颁布禁止白宫和国会官员接受游说的五年禁令</a:t>
            </a:r>
            <a:r>
              <a:rPr lang="en-US" altLang="zh-CN" sz="2400" dirty="0"/>
              <a:t>……</a:t>
            </a:r>
            <a:r>
              <a:rPr lang="zh-CN" altLang="en-US" sz="2400" dirty="0"/>
              <a:t>这些承诺不仅无法在全国范围内兑现，甚至连具体行动都低于预期。</a:t>
            </a:r>
          </a:p>
        </p:txBody>
      </p:sp>
      <p:sp>
        <p:nvSpPr>
          <p:cNvPr id="3" name="标题 2">
            <a:extLst>
              <a:ext uri="{FF2B5EF4-FFF2-40B4-BE49-F238E27FC236}">
                <a16:creationId xmlns:a16="http://schemas.microsoft.com/office/drawing/2014/main" id="{1CF93E70-6AA0-40BD-B771-5106D4437F69}"/>
              </a:ext>
            </a:extLst>
          </p:cNvPr>
          <p:cNvSpPr>
            <a:spLocks noGrp="1"/>
          </p:cNvSpPr>
          <p:nvPr>
            <p:ph type="title"/>
          </p:nvPr>
        </p:nvSpPr>
        <p:spPr/>
        <p:txBody>
          <a:bodyPr>
            <a:normAutofit fontScale="90000"/>
          </a:bodyPr>
          <a:lstStyle/>
          <a:p>
            <a:pPr algn="ctr"/>
            <a:r>
              <a:rPr lang="zh-CN" altLang="en-US" dirty="0"/>
              <a:t>美国民主的弊端</a:t>
            </a:r>
            <a:r>
              <a:rPr lang="en-US" altLang="zh-CN" dirty="0"/>
              <a:t>——</a:t>
            </a:r>
            <a:r>
              <a:rPr lang="zh-CN" altLang="en-US" dirty="0"/>
              <a:t>总统不能完全兑现竞选承诺</a:t>
            </a:r>
          </a:p>
        </p:txBody>
      </p:sp>
    </p:spTree>
    <p:extLst>
      <p:ext uri="{BB962C8B-B14F-4D97-AF65-F5344CB8AC3E}">
        <p14:creationId xmlns:p14="http://schemas.microsoft.com/office/powerpoint/2010/main" val="3609685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00CC3E-069C-49ED-A9D6-0BED5B2FEF8F}"/>
              </a:ext>
            </a:extLst>
          </p:cNvPr>
          <p:cNvSpPr>
            <a:spLocks noGrp="1"/>
          </p:cNvSpPr>
          <p:nvPr>
            <p:ph idx="1"/>
          </p:nvPr>
        </p:nvSpPr>
        <p:spPr/>
        <p:txBody>
          <a:bodyPr>
            <a:normAutofit/>
          </a:bodyPr>
          <a:lstStyle/>
          <a:p>
            <a:pPr>
              <a:lnSpc>
                <a:spcPct val="150000"/>
              </a:lnSpc>
            </a:pPr>
            <a:r>
              <a:rPr lang="zh-CN" altLang="en-US" sz="2400" dirty="0"/>
              <a:t>截至</a:t>
            </a:r>
            <a:r>
              <a:rPr lang="en-US" altLang="zh-CN" sz="2400" dirty="0"/>
              <a:t>2020</a:t>
            </a:r>
            <a:r>
              <a:rPr lang="zh-CN" altLang="en-US" sz="2400" dirty="0"/>
              <a:t>年底，有超过</a:t>
            </a:r>
            <a:r>
              <a:rPr lang="en-US" altLang="zh-CN" sz="2400" dirty="0"/>
              <a:t>5000</a:t>
            </a:r>
            <a:r>
              <a:rPr lang="zh-CN" altLang="en-US" sz="2400" dirty="0"/>
              <a:t>万美国人面临食物不足问题，该数字相比</a:t>
            </a:r>
            <a:r>
              <a:rPr lang="en-US" altLang="zh-CN" sz="2400" dirty="0"/>
              <a:t>2019</a:t>
            </a:r>
            <a:r>
              <a:rPr lang="zh-CN" altLang="en-US" sz="2400" dirty="0"/>
              <a:t>年增加了近</a:t>
            </a:r>
            <a:r>
              <a:rPr lang="en-US" altLang="zh-CN" sz="2400" dirty="0"/>
              <a:t>50%</a:t>
            </a:r>
            <a:r>
              <a:rPr lang="zh-CN" altLang="en-US" sz="2400" dirty="0"/>
              <a:t>。超过</a:t>
            </a:r>
            <a:r>
              <a:rPr lang="en-US" altLang="zh-CN" sz="2400" dirty="0"/>
              <a:t>22</a:t>
            </a:r>
            <a:r>
              <a:rPr lang="zh-CN" altLang="en-US" sz="2400" dirty="0"/>
              <a:t>万人露宿街头。基本生存权得不到保障。</a:t>
            </a:r>
            <a:endParaRPr lang="en-US" altLang="zh-CN" sz="2400" dirty="0"/>
          </a:p>
          <a:p>
            <a:pPr>
              <a:lnSpc>
                <a:spcPct val="150000"/>
              </a:lnSpc>
            </a:pPr>
            <a:r>
              <a:rPr lang="zh-CN" altLang="en-US" sz="2400" dirty="0"/>
              <a:t>美国家庭财富近</a:t>
            </a:r>
            <a:r>
              <a:rPr lang="en-US" altLang="zh-CN" sz="2400" dirty="0"/>
              <a:t>20</a:t>
            </a:r>
            <a:r>
              <a:rPr lang="zh-CN" altLang="en-US" sz="2400" dirty="0"/>
              <a:t>年都没有增加。最富有</a:t>
            </a:r>
            <a:r>
              <a:rPr lang="en-US" altLang="zh-CN" sz="2400" dirty="0"/>
              <a:t>1%</a:t>
            </a:r>
            <a:r>
              <a:rPr lang="zh-CN" altLang="en-US" sz="2400" dirty="0"/>
              <a:t>的美国人掌握约</a:t>
            </a:r>
            <a:r>
              <a:rPr lang="en-US" altLang="zh-CN" sz="2400" dirty="0"/>
              <a:t>43.27</a:t>
            </a:r>
            <a:r>
              <a:rPr lang="zh-CN" altLang="en-US" sz="2400" dirty="0"/>
              <a:t>万亿美元的财富，是最底层</a:t>
            </a:r>
            <a:r>
              <a:rPr lang="en-US" altLang="zh-CN" sz="2400" dirty="0"/>
              <a:t>50%</a:t>
            </a:r>
            <a:r>
              <a:rPr lang="zh-CN" altLang="en-US" sz="2400" dirty="0"/>
              <a:t>的美国人财富（</a:t>
            </a:r>
            <a:r>
              <a:rPr lang="en-US" altLang="zh-CN" sz="2400" dirty="0"/>
              <a:t>3.03</a:t>
            </a:r>
            <a:r>
              <a:rPr lang="zh-CN" altLang="en-US" sz="2400" dirty="0"/>
              <a:t>万亿美元）的</a:t>
            </a:r>
            <a:r>
              <a:rPr lang="en-US" altLang="zh-CN" sz="2400" dirty="0"/>
              <a:t>14.3</a:t>
            </a:r>
            <a:r>
              <a:rPr lang="zh-CN" altLang="en-US" sz="2400" dirty="0"/>
              <a:t>倍。</a:t>
            </a:r>
            <a:endParaRPr lang="en-US" altLang="zh-CN" sz="2400" dirty="0"/>
          </a:p>
          <a:p>
            <a:pPr>
              <a:lnSpc>
                <a:spcPct val="150000"/>
              </a:lnSpc>
            </a:pPr>
            <a:r>
              <a:rPr lang="zh-CN" altLang="en-US" sz="2400" dirty="0"/>
              <a:t>美国议员依赖</a:t>
            </a:r>
            <a:r>
              <a:rPr lang="en-US" altLang="zh-CN" sz="2400" dirty="0"/>
              <a:t>1%</a:t>
            </a:r>
            <a:r>
              <a:rPr lang="zh-CN" altLang="en-US" sz="2400" dirty="0"/>
              <a:t>的钱连任，为</a:t>
            </a:r>
            <a:r>
              <a:rPr lang="en-US" altLang="zh-CN" sz="2400" dirty="0"/>
              <a:t>1%</a:t>
            </a:r>
            <a:r>
              <a:rPr lang="zh-CN" altLang="en-US" sz="2400" dirty="0"/>
              <a:t>的人服务，甚至离任时再靠</a:t>
            </a:r>
            <a:r>
              <a:rPr lang="en-US" altLang="zh-CN" sz="2400" dirty="0"/>
              <a:t>1%</a:t>
            </a:r>
            <a:r>
              <a:rPr lang="zh-CN" altLang="en-US" sz="2400" dirty="0"/>
              <a:t>的赏赐。</a:t>
            </a:r>
          </a:p>
        </p:txBody>
      </p:sp>
      <p:sp>
        <p:nvSpPr>
          <p:cNvPr id="3" name="标题 2">
            <a:extLst>
              <a:ext uri="{FF2B5EF4-FFF2-40B4-BE49-F238E27FC236}">
                <a16:creationId xmlns:a16="http://schemas.microsoft.com/office/drawing/2014/main" id="{8EF1CA57-BDDE-4C67-9303-0A8C9CC39E7F}"/>
              </a:ext>
            </a:extLst>
          </p:cNvPr>
          <p:cNvSpPr>
            <a:spLocks noGrp="1"/>
          </p:cNvSpPr>
          <p:nvPr>
            <p:ph type="title"/>
          </p:nvPr>
        </p:nvSpPr>
        <p:spPr/>
        <p:txBody>
          <a:bodyPr/>
          <a:lstStyle/>
          <a:p>
            <a:r>
              <a:rPr lang="zh-CN" altLang="en-US" dirty="0"/>
              <a:t>增进民众福祉还是加深民众疾苦？</a:t>
            </a:r>
          </a:p>
        </p:txBody>
      </p:sp>
    </p:spTree>
    <p:extLst>
      <p:ext uri="{BB962C8B-B14F-4D97-AF65-F5344CB8AC3E}">
        <p14:creationId xmlns:p14="http://schemas.microsoft.com/office/powerpoint/2010/main" val="387554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1"/>
          <p:cNvSpPr>
            <a:spLocks noGrp="1"/>
          </p:cNvSpPr>
          <p:nvPr>
            <p:ph type="dt" sz="quarter" idx="10"/>
          </p:nvPr>
        </p:nvSpPr>
        <p:spPr>
          <a:ln>
            <a:miter lim="800000"/>
            <a:headEnd/>
            <a:tailEnd/>
          </a:ln>
        </p:spPr>
        <p:txBody>
          <a:bodyPr/>
          <a:lstStyle/>
          <a:p>
            <a:pPr>
              <a:defRPr/>
            </a:pPr>
            <a:fld id="{55C481F1-0FA7-451A-A304-EB302F07D8FE}" type="datetime1">
              <a:rPr lang="zh-CN" altLang="en-US" smtClean="0">
                <a:ea typeface="楷体_GB2312"/>
                <a:cs typeface="楷体_GB2312"/>
              </a:rPr>
              <a:pPr>
                <a:defRPr/>
              </a:pPr>
              <a:t>2021/12/23</a:t>
            </a:fld>
            <a:endParaRPr lang="zh-CN" altLang="en-US" sz="1800">
              <a:solidFill>
                <a:srgbClr val="111111"/>
              </a:solidFill>
              <a:ea typeface="宋体" pitchFamily="2" charset="-122"/>
            </a:endParaRPr>
          </a:p>
        </p:txBody>
      </p:sp>
      <p:sp>
        <p:nvSpPr>
          <p:cNvPr id="71683" name="页脚占位符 2"/>
          <p:cNvSpPr>
            <a:spLocks noGrp="1"/>
          </p:cNvSpPr>
          <p:nvPr>
            <p:ph type="ftr" sz="quarter" idx="11"/>
          </p:nvPr>
        </p:nvSpPr>
        <p:spPr>
          <a:ln>
            <a:miter lim="800000"/>
            <a:headEnd/>
            <a:tailEnd/>
          </a:ln>
        </p:spPr>
        <p:txBody>
          <a:bodyPr/>
          <a:lstStyle/>
          <a:p>
            <a:pPr>
              <a:defRPr/>
            </a:pPr>
            <a:r>
              <a:rPr lang="zh-CN" altLang="en-US">
                <a:ea typeface="楷体_GB2312"/>
                <a:cs typeface="楷体_GB2312"/>
              </a:rPr>
              <a:t>此处添加公司信息</a:t>
            </a:r>
            <a:endParaRPr lang="zh-CN" altLang="en-US" sz="1800">
              <a:solidFill>
                <a:srgbClr val="111111"/>
              </a:solidFill>
              <a:ea typeface="宋体" pitchFamily="2" charset="-122"/>
            </a:endParaRPr>
          </a:p>
        </p:txBody>
      </p:sp>
      <p:sp>
        <p:nvSpPr>
          <p:cNvPr id="73732" name="TextBox 3"/>
          <p:cNvSpPr txBox="1">
            <a:spLocks noChangeArrowheads="1"/>
          </p:cNvSpPr>
          <p:nvPr/>
        </p:nvSpPr>
        <p:spPr bwMode="auto">
          <a:xfrm>
            <a:off x="1140111" y="359128"/>
            <a:ext cx="7162800" cy="646331"/>
          </a:xfrm>
          <a:prstGeom prst="rect">
            <a:avLst/>
          </a:prstGeom>
          <a:noFill/>
          <a:ln w="9525">
            <a:noFill/>
            <a:miter lim="800000"/>
            <a:headEnd/>
            <a:tailEnd/>
          </a:ln>
        </p:spPr>
        <p:txBody>
          <a:bodyPr>
            <a:spAutoFit/>
          </a:bodyPr>
          <a:lstStyle/>
          <a:p>
            <a:r>
              <a:rPr lang="zh-CN" altLang="en-US" sz="3600" b="1" dirty="0">
                <a:solidFill>
                  <a:srgbClr val="FF0000"/>
                </a:solidFill>
                <a:latin typeface="黑体" pitchFamily="49" charset="-122"/>
                <a:ea typeface="黑体" pitchFamily="49" charset="-122"/>
              </a:rPr>
              <a:t>过渡时期的总路线</a:t>
            </a:r>
          </a:p>
        </p:txBody>
      </p:sp>
      <p:sp>
        <p:nvSpPr>
          <p:cNvPr id="5" name="TextBox 4"/>
          <p:cNvSpPr txBox="1"/>
          <p:nvPr/>
        </p:nvSpPr>
        <p:spPr>
          <a:xfrm>
            <a:off x="1140111" y="1233601"/>
            <a:ext cx="9660193" cy="3693191"/>
          </a:xfrm>
          <a:prstGeom prst="rect">
            <a:avLst/>
          </a:prstGeom>
          <a:noFill/>
        </p:spPr>
        <p:txBody>
          <a:bodyPr wrap="square">
            <a:spAutoFit/>
          </a:bodyPr>
          <a:lstStyle/>
          <a:p>
            <a:pPr indent="1258888">
              <a:lnSpc>
                <a:spcPct val="150000"/>
              </a:lnSpc>
              <a:defRPr/>
            </a:pPr>
            <a:r>
              <a:rPr lang="zh-CN" altLang="en-US" sz="3200" dirty="0"/>
              <a:t>从中华人民共和国成立，到社会主义改造基本完成，这是一个过渡时期。党在这个过渡时期的总路线和总任务，是要在一个相当长的时期内，逐步实现国家的社会主义工业化，并逐步实现国家对农业、对手工业和对资本主义工商业的社会主义改造。</a:t>
            </a:r>
            <a:endParaRPr lang="zh-CN" altLang="en-US" sz="3200" dirty="0">
              <a:solidFill>
                <a:srgbClr val="FF0000"/>
              </a:solidFill>
              <a:effectLst>
                <a:outerShdw blurRad="38100" dist="38100" dir="2700000" algn="tl">
                  <a:srgbClr val="000000">
                    <a:alpha val="43137"/>
                  </a:srgbClr>
                </a:outerShdw>
              </a:effectLst>
              <a:latin typeface="华文中宋" pitchFamily="2" charset="-122"/>
              <a:ea typeface="华文中宋" pitchFamily="2" charset="-122"/>
            </a:endParaRPr>
          </a:p>
        </p:txBody>
      </p:sp>
    </p:spTree>
    <p:extLst>
      <p:ext uri="{BB962C8B-B14F-4D97-AF65-F5344CB8AC3E}">
        <p14:creationId xmlns:p14="http://schemas.microsoft.com/office/powerpoint/2010/main" val="102307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8B75B1-3532-49EF-858C-DE36FAEAB85E}"/>
              </a:ext>
            </a:extLst>
          </p:cNvPr>
          <p:cNvSpPr>
            <a:spLocks noGrp="1"/>
          </p:cNvSpPr>
          <p:nvPr>
            <p:ph idx="1"/>
          </p:nvPr>
        </p:nvSpPr>
        <p:spPr/>
        <p:txBody>
          <a:bodyPr/>
          <a:lstStyle/>
          <a:p>
            <a:pPr>
              <a:lnSpc>
                <a:spcPct val="150000"/>
              </a:lnSpc>
            </a:pPr>
            <a:r>
              <a:rPr lang="en-US" altLang="zh-CN" dirty="0"/>
              <a:t>52%</a:t>
            </a:r>
            <a:r>
              <a:rPr lang="zh-CN" altLang="en-US" dirty="0"/>
              <a:t>的特朗普选民和</a:t>
            </a:r>
            <a:r>
              <a:rPr lang="en-US" altLang="zh-CN" dirty="0"/>
              <a:t>41%</a:t>
            </a:r>
            <a:r>
              <a:rPr lang="zh-CN" altLang="en-US" dirty="0"/>
              <a:t>拜登选民认为</a:t>
            </a:r>
            <a:r>
              <a:rPr lang="zh-CN" altLang="en-US" dirty="0">
                <a:solidFill>
                  <a:srgbClr val="FF0000"/>
                </a:solidFill>
              </a:rPr>
              <a:t>红蓝州脱离联邦、分开建国，</a:t>
            </a:r>
            <a:r>
              <a:rPr lang="zh-CN" altLang="en-US" dirty="0"/>
              <a:t>对当下的美国而言或许是更好的选择。美国正陷入一场“冷内战”</a:t>
            </a:r>
            <a:endParaRPr lang="en-US" altLang="zh-CN" dirty="0"/>
          </a:p>
          <a:p>
            <a:pPr>
              <a:lnSpc>
                <a:spcPct val="150000"/>
              </a:lnSpc>
            </a:pPr>
            <a:r>
              <a:rPr lang="zh-CN" altLang="en-US" dirty="0"/>
              <a:t>认同“非裔美国人受到很多歧视”的比例，从</a:t>
            </a:r>
            <a:r>
              <a:rPr lang="en-US" altLang="zh-CN" dirty="0"/>
              <a:t>2013</a:t>
            </a:r>
            <a:r>
              <a:rPr lang="zh-CN" altLang="en-US" dirty="0"/>
              <a:t>年的</a:t>
            </a:r>
            <a:r>
              <a:rPr lang="en-US" altLang="zh-CN" dirty="0"/>
              <a:t>19%</a:t>
            </a:r>
            <a:r>
              <a:rPr lang="zh-CN" altLang="en-US" dirty="0"/>
              <a:t>增至</a:t>
            </a:r>
            <a:r>
              <a:rPr lang="en-US" altLang="zh-CN" dirty="0"/>
              <a:t>2020</a:t>
            </a:r>
            <a:r>
              <a:rPr lang="zh-CN" altLang="en-US" dirty="0"/>
              <a:t>年的</a:t>
            </a:r>
            <a:r>
              <a:rPr lang="en-US" altLang="zh-CN" dirty="0"/>
              <a:t>50%</a:t>
            </a:r>
            <a:r>
              <a:rPr lang="zh-CN" altLang="en-US" dirty="0"/>
              <a:t>。</a:t>
            </a:r>
            <a:endParaRPr lang="en-US" altLang="zh-CN" dirty="0"/>
          </a:p>
          <a:p>
            <a:pPr>
              <a:lnSpc>
                <a:spcPct val="150000"/>
              </a:lnSpc>
            </a:pPr>
            <a:r>
              <a:rPr lang="en-US" altLang="zh-CN" dirty="0"/>
              <a:t>2016</a:t>
            </a:r>
            <a:r>
              <a:rPr lang="zh-CN" altLang="en-US" dirty="0"/>
              <a:t>年至</a:t>
            </a:r>
            <a:r>
              <a:rPr lang="en-US" altLang="zh-CN" dirty="0"/>
              <a:t>2017</a:t>
            </a:r>
            <a:r>
              <a:rPr lang="zh-CN" altLang="en-US" dirty="0"/>
              <a:t>年，</a:t>
            </a:r>
            <a:r>
              <a:rPr lang="zh-CN" altLang="en-US" dirty="0">
                <a:solidFill>
                  <a:srgbClr val="FF0000"/>
                </a:solidFill>
              </a:rPr>
              <a:t>极右翼肇事者的袭击</a:t>
            </a:r>
            <a:r>
              <a:rPr lang="zh-CN" altLang="en-US" dirty="0"/>
              <a:t>数量翻了</a:t>
            </a:r>
            <a:r>
              <a:rPr lang="en-US" altLang="zh-CN" dirty="0"/>
              <a:t>4</a:t>
            </a:r>
            <a:r>
              <a:rPr lang="zh-CN" altLang="en-US" dirty="0"/>
              <a:t>倍。</a:t>
            </a:r>
          </a:p>
        </p:txBody>
      </p:sp>
      <p:sp>
        <p:nvSpPr>
          <p:cNvPr id="3" name="标题 2">
            <a:extLst>
              <a:ext uri="{FF2B5EF4-FFF2-40B4-BE49-F238E27FC236}">
                <a16:creationId xmlns:a16="http://schemas.microsoft.com/office/drawing/2014/main" id="{E9092E66-E806-46AF-B9E6-7844F8E07CDA}"/>
              </a:ext>
            </a:extLst>
          </p:cNvPr>
          <p:cNvSpPr>
            <a:spLocks noGrp="1"/>
          </p:cNvSpPr>
          <p:nvPr>
            <p:ph type="title"/>
          </p:nvPr>
        </p:nvSpPr>
        <p:spPr/>
        <p:txBody>
          <a:bodyPr/>
          <a:lstStyle/>
          <a:p>
            <a:r>
              <a:rPr lang="zh-CN" altLang="en-US" dirty="0"/>
              <a:t>促进团结还是导致分裂？</a:t>
            </a:r>
          </a:p>
        </p:txBody>
      </p:sp>
    </p:spTree>
    <p:extLst>
      <p:ext uri="{BB962C8B-B14F-4D97-AF65-F5344CB8AC3E}">
        <p14:creationId xmlns:p14="http://schemas.microsoft.com/office/powerpoint/2010/main" val="4239287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215885-18F7-4912-AC1D-FE63F5C8B800}"/>
              </a:ext>
            </a:extLst>
          </p:cNvPr>
          <p:cNvSpPr>
            <a:spLocks noGrp="1"/>
          </p:cNvSpPr>
          <p:nvPr>
            <p:ph idx="1"/>
          </p:nvPr>
        </p:nvSpPr>
        <p:spPr/>
        <p:txBody>
          <a:bodyPr/>
          <a:lstStyle/>
          <a:p>
            <a:pPr>
              <a:lnSpc>
                <a:spcPct val="150000"/>
              </a:lnSpc>
            </a:pPr>
            <a:r>
              <a:rPr lang="zh-CN" altLang="en-US" dirty="0"/>
              <a:t>约有</a:t>
            </a:r>
            <a:r>
              <a:rPr lang="en-US" altLang="zh-CN" dirty="0"/>
              <a:t>24.1</a:t>
            </a:r>
            <a:r>
              <a:rPr lang="zh-CN" altLang="en-US" dirty="0"/>
              <a:t>万阿富汗人在</a:t>
            </a:r>
            <a:r>
              <a:rPr lang="en-US" altLang="zh-CN" dirty="0"/>
              <a:t>2002</a:t>
            </a:r>
            <a:r>
              <a:rPr lang="zh-CN" altLang="en-US" dirty="0"/>
              <a:t>年战争后被杀。</a:t>
            </a:r>
            <a:endParaRPr lang="en-US" altLang="zh-CN" dirty="0"/>
          </a:p>
          <a:p>
            <a:pPr>
              <a:lnSpc>
                <a:spcPct val="150000"/>
              </a:lnSpc>
            </a:pPr>
            <a:r>
              <a:rPr lang="en-US" altLang="zh-CN" dirty="0"/>
              <a:t>18.3~20.6</a:t>
            </a:r>
            <a:r>
              <a:rPr lang="zh-CN" altLang="en-US" dirty="0"/>
              <a:t>万名伊拉克平民死于</a:t>
            </a:r>
            <a:r>
              <a:rPr lang="en-US" altLang="zh-CN" dirty="0"/>
              <a:t>2003</a:t>
            </a:r>
            <a:r>
              <a:rPr lang="zh-CN" altLang="en-US" dirty="0"/>
              <a:t>年战争后的暴力。</a:t>
            </a:r>
            <a:endParaRPr lang="en-US" altLang="zh-CN" dirty="0"/>
          </a:p>
          <a:p>
            <a:pPr>
              <a:lnSpc>
                <a:spcPct val="150000"/>
              </a:lnSpc>
            </a:pPr>
            <a:r>
              <a:rPr lang="zh-CN" altLang="en-US" dirty="0"/>
              <a:t>美国是当今世界名副其实的“难民制造机”，至少有</a:t>
            </a:r>
            <a:r>
              <a:rPr lang="en-US" altLang="zh-CN" dirty="0"/>
              <a:t>3700</a:t>
            </a:r>
            <a:r>
              <a:rPr lang="zh-CN" altLang="en-US" dirty="0"/>
              <a:t>万人因美国</a:t>
            </a:r>
            <a:r>
              <a:rPr lang="en-US" altLang="zh-CN" dirty="0"/>
              <a:t>911</a:t>
            </a:r>
            <a:r>
              <a:rPr lang="zh-CN" altLang="en-US" dirty="0"/>
              <a:t>事件后发动的战争而流离失所。</a:t>
            </a:r>
          </a:p>
        </p:txBody>
      </p:sp>
      <p:sp>
        <p:nvSpPr>
          <p:cNvPr id="3" name="标题 2">
            <a:extLst>
              <a:ext uri="{FF2B5EF4-FFF2-40B4-BE49-F238E27FC236}">
                <a16:creationId xmlns:a16="http://schemas.microsoft.com/office/drawing/2014/main" id="{5CE5DDF6-E034-4423-A893-538D2B0B44C4}"/>
              </a:ext>
            </a:extLst>
          </p:cNvPr>
          <p:cNvSpPr>
            <a:spLocks noGrp="1"/>
          </p:cNvSpPr>
          <p:nvPr>
            <p:ph type="title"/>
          </p:nvPr>
        </p:nvSpPr>
        <p:spPr/>
        <p:txBody>
          <a:bodyPr/>
          <a:lstStyle/>
          <a:p>
            <a:r>
              <a:rPr lang="zh-CN" altLang="en-US" dirty="0"/>
              <a:t>给他国带去发展繁荣还是灾难动荡？</a:t>
            </a:r>
          </a:p>
        </p:txBody>
      </p:sp>
    </p:spTree>
    <p:extLst>
      <p:ext uri="{BB962C8B-B14F-4D97-AF65-F5344CB8AC3E}">
        <p14:creationId xmlns:p14="http://schemas.microsoft.com/office/powerpoint/2010/main" val="1995915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C476DD-E638-47A4-9EFD-4AE4EC3801B4}"/>
              </a:ext>
            </a:extLst>
          </p:cNvPr>
          <p:cNvSpPr>
            <a:spLocks noGrp="1"/>
          </p:cNvSpPr>
          <p:nvPr>
            <p:ph idx="1"/>
          </p:nvPr>
        </p:nvSpPr>
        <p:spPr/>
        <p:txBody>
          <a:bodyPr>
            <a:normAutofit/>
          </a:bodyPr>
          <a:lstStyle/>
          <a:p>
            <a:pPr>
              <a:lnSpc>
                <a:spcPct val="200000"/>
              </a:lnSpc>
            </a:pPr>
            <a:r>
              <a:rPr lang="zh-CN" altLang="en-US" sz="2400" dirty="0"/>
              <a:t>自</a:t>
            </a:r>
            <a:r>
              <a:rPr lang="en-US" altLang="zh-CN" sz="2400" dirty="0"/>
              <a:t>1880</a:t>
            </a:r>
            <a:r>
              <a:rPr lang="zh-CN" altLang="en-US" sz="2400" dirty="0"/>
              <a:t>年首次发动对外军事干预以来，截至</a:t>
            </a:r>
            <a:r>
              <a:rPr lang="en-US" altLang="zh-CN" sz="2400" dirty="0"/>
              <a:t>2017</a:t>
            </a:r>
            <a:r>
              <a:rPr lang="zh-CN" altLang="en-US" sz="2400" dirty="0"/>
              <a:t>年，</a:t>
            </a:r>
            <a:r>
              <a:rPr lang="zh-CN" altLang="en-US" sz="2400" dirty="0">
                <a:solidFill>
                  <a:srgbClr val="FF0000"/>
                </a:solidFill>
              </a:rPr>
              <a:t>美国一共进行了</a:t>
            </a:r>
            <a:r>
              <a:rPr lang="en-US" altLang="zh-CN" sz="2400" dirty="0">
                <a:solidFill>
                  <a:srgbClr val="FF0000"/>
                </a:solidFill>
              </a:rPr>
              <a:t>392</a:t>
            </a:r>
            <a:r>
              <a:rPr lang="zh-CN" altLang="en-US" sz="2400" dirty="0">
                <a:solidFill>
                  <a:srgbClr val="FF0000"/>
                </a:solidFill>
              </a:rPr>
              <a:t>次对外军事干预</a:t>
            </a:r>
            <a:r>
              <a:rPr lang="zh-CN" altLang="en-US" sz="2400" dirty="0"/>
              <a:t>。美国建国以来</a:t>
            </a:r>
            <a:r>
              <a:rPr lang="zh-CN" altLang="en-US" sz="2400" dirty="0">
                <a:solidFill>
                  <a:srgbClr val="FF0000"/>
                </a:solidFill>
              </a:rPr>
              <a:t>，超过</a:t>
            </a:r>
            <a:r>
              <a:rPr lang="en-US" altLang="zh-CN" sz="2400" dirty="0">
                <a:solidFill>
                  <a:srgbClr val="FF0000"/>
                </a:solidFill>
              </a:rPr>
              <a:t>92%</a:t>
            </a:r>
            <a:r>
              <a:rPr lang="zh-CN" altLang="en-US" sz="2400" dirty="0">
                <a:solidFill>
                  <a:srgbClr val="FF0000"/>
                </a:solidFill>
              </a:rPr>
              <a:t>的时间处于战争状态</a:t>
            </a:r>
            <a:r>
              <a:rPr lang="zh-CN" altLang="en-US" sz="2400" dirty="0"/>
              <a:t>。</a:t>
            </a:r>
            <a:endParaRPr lang="en-US" altLang="zh-CN" sz="2400" dirty="0"/>
          </a:p>
          <a:p>
            <a:pPr>
              <a:lnSpc>
                <a:spcPct val="200000"/>
              </a:lnSpc>
            </a:pPr>
            <a:r>
              <a:rPr lang="zh-CN" altLang="en-US" sz="2400" dirty="0"/>
              <a:t>美国在</a:t>
            </a:r>
            <a:r>
              <a:rPr lang="en-US" altLang="zh-CN" sz="2400" dirty="0"/>
              <a:t>80</a:t>
            </a:r>
            <a:r>
              <a:rPr lang="zh-CN" altLang="en-US" sz="2400" dirty="0"/>
              <a:t>个外国和殖民地（领土）维持着大约</a:t>
            </a:r>
            <a:r>
              <a:rPr lang="en-US" altLang="zh-CN" sz="2400" dirty="0">
                <a:solidFill>
                  <a:srgbClr val="FF0000"/>
                </a:solidFill>
              </a:rPr>
              <a:t>750</a:t>
            </a:r>
            <a:r>
              <a:rPr lang="zh-CN" altLang="en-US" sz="2400" dirty="0">
                <a:solidFill>
                  <a:srgbClr val="FF0000"/>
                </a:solidFill>
              </a:rPr>
              <a:t>个海外军事基地</a:t>
            </a:r>
            <a:r>
              <a:rPr lang="zh-CN" altLang="en-US" sz="2400" dirty="0"/>
              <a:t>。美国在</a:t>
            </a:r>
            <a:r>
              <a:rPr lang="en-US" altLang="zh-CN" sz="2400" dirty="0"/>
              <a:t>2020</a:t>
            </a:r>
            <a:r>
              <a:rPr lang="zh-CN" altLang="en-US" sz="2400" dirty="0"/>
              <a:t>年军费支出为</a:t>
            </a:r>
            <a:r>
              <a:rPr lang="en-US" altLang="zh-CN" sz="2400" dirty="0">
                <a:solidFill>
                  <a:srgbClr val="FF0000"/>
                </a:solidFill>
              </a:rPr>
              <a:t>7780</a:t>
            </a:r>
            <a:r>
              <a:rPr lang="zh-CN" altLang="en-US" sz="2400" dirty="0">
                <a:solidFill>
                  <a:srgbClr val="FF0000"/>
                </a:solidFill>
              </a:rPr>
              <a:t>亿美元</a:t>
            </a:r>
            <a:r>
              <a:rPr lang="zh-CN" altLang="en-US" sz="2400" dirty="0"/>
              <a:t>，占全球军事支出总额的</a:t>
            </a:r>
            <a:r>
              <a:rPr lang="en-US" altLang="zh-CN" sz="2400" dirty="0">
                <a:solidFill>
                  <a:srgbClr val="FF0000"/>
                </a:solidFill>
              </a:rPr>
              <a:t>39%</a:t>
            </a:r>
            <a:r>
              <a:rPr lang="zh-CN" altLang="en-US" sz="2400" dirty="0"/>
              <a:t>。中东、北非依然约有五分之一的人生活在冲突边缘。</a:t>
            </a:r>
          </a:p>
        </p:txBody>
      </p:sp>
      <p:sp>
        <p:nvSpPr>
          <p:cNvPr id="3" name="标题 2">
            <a:extLst>
              <a:ext uri="{FF2B5EF4-FFF2-40B4-BE49-F238E27FC236}">
                <a16:creationId xmlns:a16="http://schemas.microsoft.com/office/drawing/2014/main" id="{D3D661ED-764E-4811-98E9-756B31CB33B0}"/>
              </a:ext>
            </a:extLst>
          </p:cNvPr>
          <p:cNvSpPr>
            <a:spLocks noGrp="1"/>
          </p:cNvSpPr>
          <p:nvPr>
            <p:ph type="title"/>
          </p:nvPr>
        </p:nvSpPr>
        <p:spPr/>
        <p:txBody>
          <a:bodyPr/>
          <a:lstStyle/>
          <a:p>
            <a:r>
              <a:rPr lang="zh-CN" altLang="en-US" dirty="0"/>
              <a:t>维护世界和平发展还是破坏国际秩序？</a:t>
            </a:r>
          </a:p>
        </p:txBody>
      </p:sp>
    </p:spTree>
    <p:extLst>
      <p:ext uri="{BB962C8B-B14F-4D97-AF65-F5344CB8AC3E}">
        <p14:creationId xmlns:p14="http://schemas.microsoft.com/office/powerpoint/2010/main" val="3623542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D267D0A-9199-4BE5-A197-1C060A6979A4}"/>
              </a:ext>
            </a:extLst>
          </p:cNvPr>
          <p:cNvSpPr>
            <a:spLocks noGrp="1"/>
          </p:cNvSpPr>
          <p:nvPr>
            <p:ph idx="1"/>
          </p:nvPr>
        </p:nvSpPr>
        <p:spPr/>
        <p:txBody>
          <a:bodyPr/>
          <a:lstStyle/>
          <a:p>
            <a:pPr>
              <a:lnSpc>
                <a:spcPct val="200000"/>
              </a:lnSpc>
            </a:pPr>
            <a:r>
              <a:rPr lang="zh-CN" altLang="en-US" dirty="0"/>
              <a:t>美国在“民主”的名义下，能够体现自己意志的却是“钱主”（</a:t>
            </a:r>
            <a:r>
              <a:rPr lang="en-US" altLang="zh-CN" dirty="0"/>
              <a:t>Money-</a:t>
            </a:r>
            <a:r>
              <a:rPr lang="en-US" altLang="zh-CN" dirty="0" err="1"/>
              <a:t>cracy</a:t>
            </a:r>
            <a:r>
              <a:rPr lang="zh-CN" altLang="en-US" dirty="0"/>
              <a:t>）、“枪主”（</a:t>
            </a:r>
            <a:r>
              <a:rPr lang="en-US" altLang="zh-CN" dirty="0"/>
              <a:t>Gun-</a:t>
            </a:r>
            <a:r>
              <a:rPr lang="en-US" altLang="zh-CN" dirty="0" err="1"/>
              <a:t>cracy</a:t>
            </a:r>
            <a:r>
              <a:rPr lang="zh-CN" altLang="en-US" dirty="0"/>
              <a:t>）、“白主”（</a:t>
            </a:r>
            <a:r>
              <a:rPr lang="en-US" altLang="zh-CN" dirty="0"/>
              <a:t>White-</a:t>
            </a:r>
            <a:r>
              <a:rPr lang="en-US" altLang="zh-CN" dirty="0" err="1"/>
              <a:t>cracy</a:t>
            </a:r>
            <a:r>
              <a:rPr lang="zh-CN" altLang="en-US" dirty="0"/>
              <a:t>）、“媒主”（</a:t>
            </a:r>
            <a:r>
              <a:rPr lang="en-US" altLang="zh-CN" dirty="0"/>
              <a:t>Media-</a:t>
            </a:r>
            <a:r>
              <a:rPr lang="en-US" altLang="zh-CN" dirty="0" err="1"/>
              <a:t>cracy</a:t>
            </a:r>
            <a:r>
              <a:rPr lang="zh-CN" altLang="en-US" dirty="0"/>
              <a:t>）、“军主”（</a:t>
            </a:r>
            <a:r>
              <a:rPr lang="en-US" altLang="zh-CN" dirty="0" err="1"/>
              <a:t>Milita-cracy</a:t>
            </a:r>
            <a:r>
              <a:rPr lang="zh-CN" altLang="en-US" dirty="0"/>
              <a:t>）、“药主”（</a:t>
            </a:r>
            <a:r>
              <a:rPr lang="en-US" altLang="zh-CN" dirty="0"/>
              <a:t>Drug-</a:t>
            </a:r>
            <a:r>
              <a:rPr lang="en-US" altLang="zh-CN" dirty="0" err="1"/>
              <a:t>cracy</a:t>
            </a:r>
            <a:r>
              <a:rPr lang="zh-CN" altLang="en-US" dirty="0"/>
              <a:t>）。能做主的并不是人民。</a:t>
            </a:r>
          </a:p>
        </p:txBody>
      </p:sp>
      <p:sp>
        <p:nvSpPr>
          <p:cNvPr id="3" name="标题 2">
            <a:extLst>
              <a:ext uri="{FF2B5EF4-FFF2-40B4-BE49-F238E27FC236}">
                <a16:creationId xmlns:a16="http://schemas.microsoft.com/office/drawing/2014/main" id="{91BB6D0E-9530-4FEE-9BF9-0CAEE33E0D59}"/>
              </a:ext>
            </a:extLst>
          </p:cNvPr>
          <p:cNvSpPr>
            <a:spLocks noGrp="1"/>
          </p:cNvSpPr>
          <p:nvPr>
            <p:ph type="title"/>
          </p:nvPr>
        </p:nvSpPr>
        <p:spPr/>
        <p:txBody>
          <a:bodyPr/>
          <a:lstStyle/>
          <a:p>
            <a:r>
              <a:rPr lang="zh-CN" altLang="en-US" dirty="0"/>
              <a:t>“一国六主，实无民主”</a:t>
            </a:r>
          </a:p>
        </p:txBody>
      </p:sp>
    </p:spTree>
    <p:extLst>
      <p:ext uri="{BB962C8B-B14F-4D97-AF65-F5344CB8AC3E}">
        <p14:creationId xmlns:p14="http://schemas.microsoft.com/office/powerpoint/2010/main" val="9907177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099DD5-10C6-408C-B572-FE736640F74D}"/>
              </a:ext>
            </a:extLst>
          </p:cNvPr>
          <p:cNvSpPr>
            <a:spLocks noGrp="1"/>
          </p:cNvSpPr>
          <p:nvPr>
            <p:ph idx="1"/>
          </p:nvPr>
        </p:nvSpPr>
        <p:spPr>
          <a:xfrm>
            <a:off x="788709" y="786034"/>
            <a:ext cx="10793691" cy="5285932"/>
          </a:xfrm>
        </p:spPr>
        <p:txBody>
          <a:bodyPr>
            <a:normAutofit lnSpcReduction="10000"/>
          </a:bodyPr>
          <a:lstStyle/>
          <a:p>
            <a:endParaRPr lang="zh-CN" altLang="en-US" dirty="0"/>
          </a:p>
          <a:p>
            <a:pPr>
              <a:lnSpc>
                <a:spcPct val="200000"/>
              </a:lnSpc>
            </a:pPr>
            <a:r>
              <a:rPr lang="zh-CN" altLang="en-US" sz="2000" dirty="0"/>
              <a:t>民主不是装饰品，不是用来做摆设的，而是要用来解决人民需要解决的问题的。</a:t>
            </a:r>
            <a:endParaRPr lang="en-US" altLang="zh-CN" sz="2000" dirty="0"/>
          </a:p>
          <a:p>
            <a:pPr>
              <a:lnSpc>
                <a:spcPct val="200000"/>
              </a:lnSpc>
            </a:pPr>
            <a:r>
              <a:rPr lang="zh-CN" altLang="en-US" sz="2000" dirty="0"/>
              <a:t>一个国家民主不民主，关键在于是不是真正做到了人民当家作主，要看人民有没有投票权，更要看人民有没有广泛参与权；要看人民在选举过程中得到了什么口头许诺，更要看选举后这些承诺实现了多少；要看制度和法律规定了什么样的政治程序和政治规则，更要看这些制度和法律是不是真正得到了执行；要看权力运行规则和程序是否民主，更要看权力是否真正受到人民监督和制约。</a:t>
            </a:r>
            <a:endParaRPr lang="en-US" altLang="zh-CN" sz="2000" dirty="0"/>
          </a:p>
          <a:p>
            <a:pPr>
              <a:lnSpc>
                <a:spcPct val="200000"/>
              </a:lnSpc>
            </a:pPr>
            <a:r>
              <a:rPr lang="zh-CN" altLang="en-US" sz="2000" dirty="0"/>
              <a:t>如果人民只有在投票时被唤醒、投票后就进入休眠期，只有竞选时聆听天花乱坠的口号、竞选后就毫无发言权，只有拉票时受宠、选举后就被冷落，这样的民主不是真正的民主。</a:t>
            </a:r>
          </a:p>
        </p:txBody>
      </p:sp>
      <p:sp>
        <p:nvSpPr>
          <p:cNvPr id="3" name="标题 2">
            <a:extLst>
              <a:ext uri="{FF2B5EF4-FFF2-40B4-BE49-F238E27FC236}">
                <a16:creationId xmlns:a16="http://schemas.microsoft.com/office/drawing/2014/main" id="{F2223215-A900-473E-A19C-1BCD3B244A22}"/>
              </a:ext>
            </a:extLst>
          </p:cNvPr>
          <p:cNvSpPr>
            <a:spLocks noGrp="1"/>
          </p:cNvSpPr>
          <p:nvPr>
            <p:ph type="title"/>
          </p:nvPr>
        </p:nvSpPr>
        <p:spPr>
          <a:xfrm>
            <a:off x="788709" y="104957"/>
            <a:ext cx="10972800" cy="1143000"/>
          </a:xfrm>
        </p:spPr>
        <p:txBody>
          <a:bodyPr>
            <a:normAutofit/>
          </a:bodyPr>
          <a:lstStyle/>
          <a:p>
            <a:r>
              <a:rPr lang="zh-CN" altLang="en-US" dirty="0"/>
              <a:t>“四个更要看”：一个国家民主不民主</a:t>
            </a:r>
          </a:p>
        </p:txBody>
      </p:sp>
    </p:spTree>
    <p:extLst>
      <p:ext uri="{BB962C8B-B14F-4D97-AF65-F5344CB8AC3E}">
        <p14:creationId xmlns:p14="http://schemas.microsoft.com/office/powerpoint/2010/main" val="360441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099DD5-10C6-408C-B572-FE736640F74D}"/>
              </a:ext>
            </a:extLst>
          </p:cNvPr>
          <p:cNvSpPr>
            <a:spLocks noGrp="1"/>
          </p:cNvSpPr>
          <p:nvPr>
            <p:ph idx="1"/>
          </p:nvPr>
        </p:nvSpPr>
        <p:spPr>
          <a:xfrm>
            <a:off x="788709" y="1108893"/>
            <a:ext cx="10793691" cy="5285932"/>
          </a:xfrm>
        </p:spPr>
        <p:txBody>
          <a:bodyPr/>
          <a:lstStyle/>
          <a:p>
            <a:endParaRPr lang="zh-CN" altLang="en-US" dirty="0"/>
          </a:p>
          <a:p>
            <a:pPr>
              <a:lnSpc>
                <a:spcPct val="150000"/>
              </a:lnSpc>
            </a:pPr>
            <a:r>
              <a:rPr lang="zh-CN" altLang="en-US" sz="2400" dirty="0"/>
              <a:t>民主是各国人民的权利，而不是少数国家的专利。一个国家是不是民主，应该由这个国家的人民来评判，而不应该由外部少数人指手画脚来评判。国际社会哪个国家是不是民主的，应该由国际社会共同来评判，而不应该由自以为是的少数国家来评判。</a:t>
            </a:r>
            <a:endParaRPr lang="en-US" altLang="zh-CN" sz="2400" dirty="0"/>
          </a:p>
          <a:p>
            <a:pPr>
              <a:lnSpc>
                <a:spcPct val="150000"/>
              </a:lnSpc>
            </a:pPr>
            <a:r>
              <a:rPr lang="zh-CN" altLang="en-US" sz="2400" dirty="0"/>
              <a:t>实现民主有多种方式，不可能千篇一律。用单一的标尺衡量世界丰富多彩的政治制度，用单调的眼光审视人类五彩缤纷的政治文明，本身就是不民主的。</a:t>
            </a:r>
          </a:p>
        </p:txBody>
      </p:sp>
      <p:sp>
        <p:nvSpPr>
          <p:cNvPr id="3" name="标题 2">
            <a:extLst>
              <a:ext uri="{FF2B5EF4-FFF2-40B4-BE49-F238E27FC236}">
                <a16:creationId xmlns:a16="http://schemas.microsoft.com/office/drawing/2014/main" id="{F2223215-A900-473E-A19C-1BCD3B244A22}"/>
              </a:ext>
            </a:extLst>
          </p:cNvPr>
          <p:cNvSpPr>
            <a:spLocks noGrp="1"/>
          </p:cNvSpPr>
          <p:nvPr>
            <p:ph type="title"/>
          </p:nvPr>
        </p:nvSpPr>
        <p:spPr>
          <a:xfrm>
            <a:off x="1146928" y="246359"/>
            <a:ext cx="10972800" cy="1143000"/>
          </a:xfrm>
        </p:spPr>
        <p:txBody>
          <a:bodyPr>
            <a:normAutofit/>
          </a:bodyPr>
          <a:lstStyle/>
          <a:p>
            <a:r>
              <a:rPr lang="zh-CN" altLang="en-US" dirty="0"/>
              <a:t>“四个更要看”：一个国家民主不民主</a:t>
            </a:r>
          </a:p>
        </p:txBody>
      </p:sp>
    </p:spTree>
    <p:extLst>
      <p:ext uri="{BB962C8B-B14F-4D97-AF65-F5344CB8AC3E}">
        <p14:creationId xmlns:p14="http://schemas.microsoft.com/office/powerpoint/2010/main" val="4277361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68E02B-5366-4C4D-9E53-554AF3697779}"/>
              </a:ext>
            </a:extLst>
          </p:cNvPr>
          <p:cNvSpPr>
            <a:spLocks noGrp="1"/>
          </p:cNvSpPr>
          <p:nvPr>
            <p:ph idx="1"/>
          </p:nvPr>
        </p:nvSpPr>
        <p:spPr/>
        <p:txBody>
          <a:bodyPr>
            <a:normAutofit fontScale="77500" lnSpcReduction="20000"/>
          </a:bodyPr>
          <a:lstStyle/>
          <a:p>
            <a:pPr>
              <a:lnSpc>
                <a:spcPct val="150000"/>
              </a:lnSpc>
            </a:pPr>
            <a:r>
              <a:rPr lang="zh-CN" altLang="en-US" dirty="0">
                <a:solidFill>
                  <a:srgbClr val="FF0000"/>
                </a:solidFill>
              </a:rPr>
              <a:t>党大还是法大，是个伪命题；权大还是法大，是个真命题。</a:t>
            </a:r>
            <a:endParaRPr lang="en-US" altLang="zh-CN" dirty="0">
              <a:solidFill>
                <a:srgbClr val="FF0000"/>
              </a:solidFill>
            </a:endParaRPr>
          </a:p>
          <a:p>
            <a:pPr>
              <a:lnSpc>
                <a:spcPct val="150000"/>
              </a:lnSpc>
            </a:pPr>
            <a:r>
              <a:rPr lang="zh-CN" altLang="en-US" dirty="0"/>
              <a:t>党领导人民制定法律（</a:t>
            </a:r>
            <a:r>
              <a:rPr lang="zh-CN" altLang="en-US" dirty="0">
                <a:solidFill>
                  <a:srgbClr val="FF0000"/>
                </a:solidFill>
              </a:rPr>
              <a:t>领导立法，保证执法，支持司法，带头守法；依法治国与依规治党</a:t>
            </a:r>
            <a:r>
              <a:rPr lang="zh-CN" altLang="en-US" dirty="0"/>
              <a:t>）</a:t>
            </a:r>
            <a:endParaRPr lang="en-US" altLang="zh-CN" dirty="0"/>
          </a:p>
          <a:p>
            <a:pPr>
              <a:lnSpc>
                <a:spcPct val="150000"/>
              </a:lnSpc>
            </a:pPr>
            <a:r>
              <a:rPr lang="zh-CN" altLang="en-US" dirty="0"/>
              <a:t>中国法治道路不能走英国道路（走了</a:t>
            </a:r>
            <a:r>
              <a:rPr lang="en-US" altLang="zh-CN" dirty="0"/>
              <a:t>800</a:t>
            </a:r>
            <a:r>
              <a:rPr lang="zh-CN" altLang="en-US" dirty="0"/>
              <a:t>年，缓慢自然演进，中国等不得；人民没有发挥什么作用），也不能走日本、韩国和新加坡道路（移植西方模式，甚至被强加）</a:t>
            </a:r>
            <a:endParaRPr lang="en-US" altLang="zh-CN" dirty="0"/>
          </a:p>
          <a:p>
            <a:pPr>
              <a:lnSpc>
                <a:spcPct val="150000"/>
              </a:lnSpc>
            </a:pPr>
            <a:r>
              <a:rPr lang="zh-CN" altLang="en-US" dirty="0"/>
              <a:t>中国特色法治道路：</a:t>
            </a:r>
            <a:r>
              <a:rPr lang="zh-CN" altLang="en-US" dirty="0">
                <a:solidFill>
                  <a:srgbClr val="FF0000"/>
                </a:solidFill>
              </a:rPr>
              <a:t>人民群众改革要求的自下而上的推进和中国共产党高瞻远瞩的自上而下的领导相结合形成的道路</a:t>
            </a:r>
            <a:endParaRPr lang="en-US" altLang="zh-CN" dirty="0">
              <a:solidFill>
                <a:srgbClr val="FF0000"/>
              </a:solidFill>
            </a:endParaRPr>
          </a:p>
          <a:p>
            <a:pPr>
              <a:lnSpc>
                <a:spcPct val="150000"/>
              </a:lnSpc>
            </a:pPr>
            <a:r>
              <a:rPr lang="zh-CN" altLang="en-US" dirty="0"/>
              <a:t>香港国安法（“由社会上一部分人积极地按自己的意志规定下来并由另一部分人消极地接受下来的秩序的不可侵犯性” ）</a:t>
            </a:r>
          </a:p>
        </p:txBody>
      </p:sp>
      <p:sp>
        <p:nvSpPr>
          <p:cNvPr id="3" name="标题 2">
            <a:extLst>
              <a:ext uri="{FF2B5EF4-FFF2-40B4-BE49-F238E27FC236}">
                <a16:creationId xmlns:a16="http://schemas.microsoft.com/office/drawing/2014/main" id="{A4563506-12F3-40A8-B615-2E07CB072B43}"/>
              </a:ext>
            </a:extLst>
          </p:cNvPr>
          <p:cNvSpPr>
            <a:spLocks noGrp="1"/>
          </p:cNvSpPr>
          <p:nvPr>
            <p:ph type="title"/>
          </p:nvPr>
        </p:nvSpPr>
        <p:spPr/>
        <p:txBody>
          <a:bodyPr/>
          <a:lstStyle/>
          <a:p>
            <a:r>
              <a:rPr lang="zh-CN" altLang="en-US" dirty="0"/>
              <a:t>党与法的关系</a:t>
            </a:r>
          </a:p>
        </p:txBody>
      </p:sp>
    </p:spTree>
    <p:extLst>
      <p:ext uri="{BB962C8B-B14F-4D97-AF65-F5344CB8AC3E}">
        <p14:creationId xmlns:p14="http://schemas.microsoft.com/office/powerpoint/2010/main" val="107362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453454" y="5570552"/>
            <a:ext cx="78581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453454" y="2857496"/>
            <a:ext cx="78581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7346" name="Rectangle 2"/>
          <p:cNvSpPr>
            <a:spLocks noChangeArrowheads="1"/>
          </p:cNvSpPr>
          <p:nvPr/>
        </p:nvSpPr>
        <p:spPr bwMode="auto">
          <a:xfrm>
            <a:off x="4210050" y="1819275"/>
            <a:ext cx="9144000" cy="369332"/>
          </a:xfrm>
          <a:prstGeom prst="rect">
            <a:avLst/>
          </a:prstGeom>
          <a:noFill/>
          <a:ln w="9525">
            <a:noFill/>
            <a:miter lim="800000"/>
            <a:headEnd/>
            <a:tailEnd/>
          </a:ln>
          <a:effectLst/>
        </p:spPr>
        <p:txBody>
          <a:bodyPr>
            <a:spAutoFit/>
          </a:bodyPr>
          <a:lstStyle/>
          <a:p>
            <a:endParaRPr lang="zh-CN" altLang="en-US"/>
          </a:p>
        </p:txBody>
      </p:sp>
      <p:sp>
        <p:nvSpPr>
          <p:cNvPr id="697347" name="Rectangle 3"/>
          <p:cNvSpPr>
            <a:spLocks noChangeArrowheads="1"/>
          </p:cNvSpPr>
          <p:nvPr/>
        </p:nvSpPr>
        <p:spPr bwMode="auto">
          <a:xfrm>
            <a:off x="4210050" y="1819275"/>
            <a:ext cx="9144000" cy="369332"/>
          </a:xfrm>
          <a:prstGeom prst="rect">
            <a:avLst/>
          </a:prstGeom>
          <a:noFill/>
          <a:ln w="9525">
            <a:noFill/>
            <a:miter lim="800000"/>
            <a:headEnd/>
            <a:tailEnd/>
          </a:ln>
          <a:effectLst/>
        </p:spPr>
        <p:txBody>
          <a:bodyPr>
            <a:spAutoFit/>
          </a:bodyPr>
          <a:lstStyle/>
          <a:p>
            <a:endParaRPr lang="zh-CN" altLang="en-US"/>
          </a:p>
        </p:txBody>
      </p:sp>
      <p:sp>
        <p:nvSpPr>
          <p:cNvPr id="697348" name="Rectangle 4"/>
          <p:cNvSpPr>
            <a:spLocks noChangeArrowheads="1"/>
          </p:cNvSpPr>
          <p:nvPr/>
        </p:nvSpPr>
        <p:spPr bwMode="auto">
          <a:xfrm>
            <a:off x="2095472" y="2428868"/>
            <a:ext cx="622352" cy="2741608"/>
          </a:xfrm>
          <a:prstGeom prst="rect">
            <a:avLst/>
          </a:prstGeom>
          <a:solidFill>
            <a:schemeClr val="bg1">
              <a:lumMod val="85000"/>
            </a:schemeClr>
          </a:solidFill>
          <a:ln w="9525">
            <a:solidFill>
              <a:schemeClr val="bg1">
                <a:lumMod val="95000"/>
              </a:schemeClr>
            </a:solidFill>
            <a:miter lim="800000"/>
            <a:headEnd/>
            <a:tailEnd/>
          </a:ln>
          <a:effectLst/>
        </p:spPr>
        <p:txBody>
          <a:bodyPr wrap="none" anchor="ctr"/>
          <a:lstStyle/>
          <a:p>
            <a:pPr algn="ctr"/>
            <a:r>
              <a:rPr kumimoji="1" lang="zh-CN" altLang="en-US" sz="4000" b="1" dirty="0">
                <a:solidFill>
                  <a:srgbClr val="EA1639"/>
                </a:solidFill>
                <a:latin typeface="Times New Roman" pitchFamily="18" charset="0"/>
                <a:ea typeface="黑体" pitchFamily="49" charset="-122"/>
              </a:rPr>
              <a:t>三</a:t>
            </a:r>
          </a:p>
          <a:p>
            <a:pPr algn="ctr"/>
            <a:r>
              <a:rPr kumimoji="1" lang="zh-CN" altLang="en-US" sz="4000" b="1" dirty="0">
                <a:solidFill>
                  <a:srgbClr val="EA1639"/>
                </a:solidFill>
                <a:latin typeface="Times New Roman" pitchFamily="18" charset="0"/>
                <a:ea typeface="黑体" pitchFamily="49" charset="-122"/>
              </a:rPr>
              <a:t>大</a:t>
            </a:r>
          </a:p>
          <a:p>
            <a:pPr algn="ctr"/>
            <a:r>
              <a:rPr kumimoji="1" lang="zh-CN" altLang="en-US" sz="4000" b="1" dirty="0">
                <a:solidFill>
                  <a:srgbClr val="EA1639"/>
                </a:solidFill>
                <a:latin typeface="Times New Roman" pitchFamily="18" charset="0"/>
                <a:ea typeface="黑体" pitchFamily="49" charset="-122"/>
              </a:rPr>
              <a:t>改</a:t>
            </a:r>
          </a:p>
          <a:p>
            <a:pPr algn="ctr"/>
            <a:r>
              <a:rPr kumimoji="1" lang="zh-CN" altLang="en-US" sz="4000" b="1" dirty="0">
                <a:solidFill>
                  <a:srgbClr val="EA1639"/>
                </a:solidFill>
                <a:latin typeface="Times New Roman" pitchFamily="18" charset="0"/>
                <a:ea typeface="黑体" pitchFamily="49" charset="-122"/>
              </a:rPr>
              <a:t>造</a:t>
            </a:r>
          </a:p>
        </p:txBody>
      </p:sp>
      <p:sp>
        <p:nvSpPr>
          <p:cNvPr id="697353" name="Rectangle 9"/>
          <p:cNvSpPr>
            <a:spLocks noChangeArrowheads="1"/>
          </p:cNvSpPr>
          <p:nvPr/>
        </p:nvSpPr>
        <p:spPr bwMode="auto">
          <a:xfrm>
            <a:off x="3797326" y="3409968"/>
            <a:ext cx="1655733" cy="804851"/>
          </a:xfrm>
          <a:prstGeom prst="rect">
            <a:avLst/>
          </a:prstGeom>
          <a:solidFill>
            <a:schemeClr val="bg1">
              <a:lumMod val="85000"/>
            </a:schemeClr>
          </a:solidFill>
          <a:ln w="9525">
            <a:solidFill>
              <a:schemeClr val="bg1">
                <a:lumMod val="95000"/>
              </a:schemeClr>
            </a:solidFill>
            <a:miter lim="800000"/>
            <a:headEnd/>
            <a:tailEnd/>
          </a:ln>
          <a:effectLst/>
        </p:spPr>
        <p:txBody>
          <a:bodyPr wrap="none" anchor="ctr"/>
          <a:lstStyle/>
          <a:p>
            <a:pPr algn="ctr"/>
            <a:r>
              <a:rPr kumimoji="1" lang="zh-CN" altLang="en-US" sz="3200" b="1" dirty="0">
                <a:solidFill>
                  <a:srgbClr val="3333CC"/>
                </a:solidFill>
                <a:latin typeface="Times New Roman" pitchFamily="18" charset="0"/>
              </a:rPr>
              <a:t>手 工 业</a:t>
            </a:r>
          </a:p>
        </p:txBody>
      </p:sp>
      <p:sp>
        <p:nvSpPr>
          <p:cNvPr id="697356" name="Oval 12"/>
          <p:cNvSpPr>
            <a:spLocks noChangeArrowheads="1"/>
          </p:cNvSpPr>
          <p:nvPr/>
        </p:nvSpPr>
        <p:spPr bwMode="auto">
          <a:xfrm>
            <a:off x="6167439" y="2428869"/>
            <a:ext cx="2447925" cy="936625"/>
          </a:xfrm>
          <a:prstGeom prst="ellipse">
            <a:avLst/>
          </a:prstGeom>
          <a:solidFill>
            <a:srgbClr val="FFFF99"/>
          </a:solidFill>
          <a:ln w="9525">
            <a:solidFill>
              <a:schemeClr val="tx1"/>
            </a:solidFill>
            <a:round/>
            <a:headEnd/>
            <a:tailEnd/>
          </a:ln>
          <a:effectLst/>
        </p:spPr>
        <p:txBody>
          <a:bodyPr wrap="none" anchor="ctr"/>
          <a:lstStyle/>
          <a:p>
            <a:pPr algn="ctr"/>
            <a:r>
              <a:rPr kumimoji="1" lang="zh-CN" altLang="en-US" sz="3200" b="1" dirty="0">
                <a:solidFill>
                  <a:srgbClr val="EA1639"/>
                </a:solidFill>
                <a:effectLst>
                  <a:outerShdw blurRad="38100" dist="38100" dir="2700000" algn="tl">
                    <a:srgbClr val="000000">
                      <a:alpha val="43137"/>
                    </a:srgbClr>
                  </a:outerShdw>
                </a:effectLst>
                <a:latin typeface="Times New Roman" pitchFamily="18" charset="0"/>
              </a:rPr>
              <a:t>合 作 社</a:t>
            </a:r>
          </a:p>
        </p:txBody>
      </p:sp>
      <p:sp>
        <p:nvSpPr>
          <p:cNvPr id="697357" name="Oval 13"/>
          <p:cNvSpPr>
            <a:spLocks noChangeArrowheads="1"/>
          </p:cNvSpPr>
          <p:nvPr/>
        </p:nvSpPr>
        <p:spPr bwMode="auto">
          <a:xfrm>
            <a:off x="6029350" y="4857760"/>
            <a:ext cx="2924170" cy="1500198"/>
          </a:xfrm>
          <a:prstGeom prst="ellipse">
            <a:avLst/>
          </a:prstGeom>
          <a:solidFill>
            <a:srgbClr val="FFFF99"/>
          </a:solidFill>
          <a:ln w="9525">
            <a:solidFill>
              <a:schemeClr val="tx1"/>
            </a:solidFill>
            <a:round/>
            <a:headEnd/>
            <a:tailEnd/>
          </a:ln>
          <a:effectLst/>
        </p:spPr>
        <p:txBody>
          <a:bodyPr wrap="none" anchor="ctr"/>
          <a:lstStyle/>
          <a:p>
            <a:pPr algn="ctr"/>
            <a:r>
              <a:rPr kumimoji="1" lang="en-US" altLang="zh-CN" sz="3200" b="1" dirty="0">
                <a:solidFill>
                  <a:srgbClr val="EA1639"/>
                </a:solidFill>
                <a:latin typeface="Times New Roman" pitchFamily="18" charset="0"/>
              </a:rPr>
              <a:t>   </a:t>
            </a:r>
            <a:r>
              <a:rPr kumimoji="1" lang="zh-CN" altLang="en-US" sz="2800" b="1" dirty="0">
                <a:solidFill>
                  <a:srgbClr val="EA1639"/>
                </a:solidFill>
                <a:effectLst>
                  <a:outerShdw blurRad="38100" dist="38100" dir="2700000" algn="tl">
                    <a:srgbClr val="000000">
                      <a:alpha val="43137"/>
                    </a:srgbClr>
                  </a:outerShdw>
                </a:effectLst>
                <a:latin typeface="Times New Roman" pitchFamily="18" charset="0"/>
              </a:rPr>
              <a:t>和平赎买、</a:t>
            </a:r>
          </a:p>
          <a:p>
            <a:pPr algn="ctr"/>
            <a:r>
              <a:rPr kumimoji="1" lang="zh-CN" altLang="en-US" sz="2800" b="1" dirty="0">
                <a:solidFill>
                  <a:srgbClr val="EA1639"/>
                </a:solidFill>
                <a:effectLst>
                  <a:outerShdw blurRad="38100" dist="38100" dir="2700000" algn="tl">
                    <a:srgbClr val="000000">
                      <a:alpha val="43137"/>
                    </a:srgbClr>
                  </a:outerShdw>
                </a:effectLst>
                <a:latin typeface="Times New Roman" pitchFamily="18" charset="0"/>
              </a:rPr>
              <a:t>全行业</a:t>
            </a:r>
          </a:p>
          <a:p>
            <a:pPr algn="ctr"/>
            <a:r>
              <a:rPr kumimoji="1" lang="zh-CN" altLang="en-US" sz="2800" b="1" dirty="0">
                <a:solidFill>
                  <a:srgbClr val="EA1639"/>
                </a:solidFill>
                <a:effectLst>
                  <a:outerShdw blurRad="38100" dist="38100" dir="2700000" algn="tl">
                    <a:srgbClr val="000000">
                      <a:alpha val="43137"/>
                    </a:srgbClr>
                  </a:outerShdw>
                </a:effectLst>
                <a:latin typeface="Times New Roman" pitchFamily="18" charset="0"/>
              </a:rPr>
              <a:t>公私合营</a:t>
            </a:r>
          </a:p>
        </p:txBody>
      </p:sp>
      <p:sp>
        <p:nvSpPr>
          <p:cNvPr id="697358" name="Line 14"/>
          <p:cNvSpPr>
            <a:spLocks noChangeShapeType="1"/>
          </p:cNvSpPr>
          <p:nvPr/>
        </p:nvSpPr>
        <p:spPr bwMode="auto">
          <a:xfrm>
            <a:off x="5238745" y="5643578"/>
            <a:ext cx="792163"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7361" name="Rectangle 17">
            <a:hlinkClick r:id="rId2" action="ppaction://hlinksldjump"/>
          </p:cNvPr>
          <p:cNvSpPr>
            <a:spLocks noChangeArrowheads="1"/>
          </p:cNvSpPr>
          <p:nvPr/>
        </p:nvSpPr>
        <p:spPr bwMode="auto">
          <a:xfrm>
            <a:off x="9739338" y="1785926"/>
            <a:ext cx="685800" cy="4876800"/>
          </a:xfrm>
          <a:prstGeom prst="rect">
            <a:avLst/>
          </a:prstGeom>
          <a:solidFill>
            <a:schemeClr val="bg1">
              <a:lumMod val="85000"/>
            </a:schemeClr>
          </a:solidFill>
          <a:ln w="9525">
            <a:solidFill>
              <a:schemeClr val="bg1">
                <a:lumMod val="95000"/>
              </a:schemeClr>
            </a:solidFill>
            <a:miter lim="800000"/>
            <a:headEnd/>
            <a:tailEnd/>
          </a:ln>
          <a:effectLst/>
        </p:spPr>
        <p:txBody>
          <a:bodyPr wrap="none" anchor="ctr"/>
          <a:lstStyle/>
          <a:p>
            <a:pPr algn="ctr"/>
            <a:r>
              <a:rPr kumimoji="1" lang="zh-CN" altLang="en-US" sz="3200" b="1" dirty="0">
                <a:solidFill>
                  <a:srgbClr val="EA1639"/>
                </a:solidFill>
                <a:latin typeface="Times New Roman" pitchFamily="18" charset="0"/>
              </a:rPr>
              <a:t>社</a:t>
            </a:r>
          </a:p>
          <a:p>
            <a:pPr algn="ctr"/>
            <a:r>
              <a:rPr kumimoji="1" lang="zh-CN" altLang="en-US" sz="3200" b="1" dirty="0">
                <a:solidFill>
                  <a:srgbClr val="EA1639"/>
                </a:solidFill>
                <a:latin typeface="Times New Roman" pitchFamily="18" charset="0"/>
              </a:rPr>
              <a:t>会</a:t>
            </a:r>
          </a:p>
          <a:p>
            <a:pPr algn="ctr"/>
            <a:r>
              <a:rPr kumimoji="1" lang="zh-CN" altLang="en-US" sz="3200" b="1" dirty="0">
                <a:solidFill>
                  <a:srgbClr val="EA1639"/>
                </a:solidFill>
                <a:latin typeface="Times New Roman" pitchFamily="18" charset="0"/>
              </a:rPr>
              <a:t>主</a:t>
            </a:r>
          </a:p>
          <a:p>
            <a:pPr algn="ctr"/>
            <a:r>
              <a:rPr kumimoji="1" lang="zh-CN" altLang="en-US" sz="3200" b="1" dirty="0">
                <a:solidFill>
                  <a:srgbClr val="EA1639"/>
                </a:solidFill>
                <a:latin typeface="Times New Roman" pitchFamily="18" charset="0"/>
              </a:rPr>
              <a:t>义</a:t>
            </a:r>
          </a:p>
          <a:p>
            <a:pPr algn="ctr"/>
            <a:r>
              <a:rPr kumimoji="1" lang="zh-CN" altLang="en-US" sz="3200" b="1" dirty="0">
                <a:solidFill>
                  <a:srgbClr val="EA1639"/>
                </a:solidFill>
                <a:latin typeface="Times New Roman" pitchFamily="18" charset="0"/>
              </a:rPr>
              <a:t>制</a:t>
            </a:r>
          </a:p>
          <a:p>
            <a:pPr algn="ctr"/>
            <a:r>
              <a:rPr kumimoji="1" lang="zh-CN" altLang="en-US" sz="3200" b="1" dirty="0">
                <a:solidFill>
                  <a:srgbClr val="EA1639"/>
                </a:solidFill>
                <a:latin typeface="Times New Roman" pitchFamily="18" charset="0"/>
              </a:rPr>
              <a:t>度</a:t>
            </a:r>
          </a:p>
          <a:p>
            <a:pPr algn="ctr"/>
            <a:r>
              <a:rPr kumimoji="1" lang="zh-CN" altLang="en-US" sz="3200" b="1" dirty="0">
                <a:solidFill>
                  <a:srgbClr val="EA1639"/>
                </a:solidFill>
                <a:latin typeface="Times New Roman" pitchFamily="18" charset="0"/>
              </a:rPr>
              <a:t>基</a:t>
            </a:r>
          </a:p>
          <a:p>
            <a:pPr algn="ctr"/>
            <a:r>
              <a:rPr kumimoji="1" lang="zh-CN" altLang="en-US" sz="3200" b="1" dirty="0">
                <a:solidFill>
                  <a:srgbClr val="EA1639"/>
                </a:solidFill>
                <a:latin typeface="Times New Roman" pitchFamily="18" charset="0"/>
              </a:rPr>
              <a:t>本</a:t>
            </a:r>
          </a:p>
          <a:p>
            <a:pPr algn="ctr"/>
            <a:r>
              <a:rPr kumimoji="1" lang="zh-CN" altLang="en-US" sz="3200" b="1" dirty="0">
                <a:solidFill>
                  <a:srgbClr val="EA1639"/>
                </a:solidFill>
                <a:latin typeface="Times New Roman" pitchFamily="18" charset="0"/>
              </a:rPr>
              <a:t>确</a:t>
            </a:r>
          </a:p>
          <a:p>
            <a:pPr algn="ctr"/>
            <a:r>
              <a:rPr kumimoji="1" lang="zh-CN" altLang="en-US" sz="3200" b="1" dirty="0">
                <a:solidFill>
                  <a:srgbClr val="EA1639"/>
                </a:solidFill>
                <a:latin typeface="Times New Roman" pitchFamily="18" charset="0"/>
              </a:rPr>
              <a:t>立</a:t>
            </a:r>
          </a:p>
        </p:txBody>
      </p:sp>
      <p:sp>
        <p:nvSpPr>
          <p:cNvPr id="697363" name="Text Box 19"/>
          <p:cNvSpPr txBox="1">
            <a:spLocks noChangeArrowheads="1"/>
          </p:cNvSpPr>
          <p:nvPr/>
        </p:nvSpPr>
        <p:spPr bwMode="auto">
          <a:xfrm>
            <a:off x="8991600" y="1285861"/>
            <a:ext cx="1676400" cy="519113"/>
          </a:xfrm>
          <a:prstGeom prst="rect">
            <a:avLst/>
          </a:prstGeom>
          <a:noFill/>
          <a:ln w="9525">
            <a:noFill/>
            <a:miter lim="800000"/>
            <a:headEnd/>
            <a:tailEnd/>
          </a:ln>
          <a:effectLst/>
        </p:spPr>
        <p:txBody>
          <a:bodyPr>
            <a:spAutoFit/>
          </a:bodyPr>
          <a:lstStyle/>
          <a:p>
            <a:pPr>
              <a:spcBef>
                <a:spcPct val="50000"/>
              </a:spcBef>
            </a:pPr>
            <a:r>
              <a:rPr kumimoji="1" lang="en-US" altLang="zh-CN" sz="2800" b="1" u="sng" dirty="0">
                <a:solidFill>
                  <a:srgbClr val="FF0000"/>
                </a:solidFill>
                <a:latin typeface="Times New Roman" pitchFamily="18" charset="0"/>
              </a:rPr>
              <a:t>1956</a:t>
            </a:r>
            <a:r>
              <a:rPr kumimoji="1" lang="zh-CN" altLang="en-US" sz="2800" b="1" u="sng" dirty="0">
                <a:solidFill>
                  <a:srgbClr val="FF0000"/>
                </a:solidFill>
                <a:latin typeface="Times New Roman" pitchFamily="18" charset="0"/>
              </a:rPr>
              <a:t>年底</a:t>
            </a:r>
          </a:p>
        </p:txBody>
      </p:sp>
      <p:sp>
        <p:nvSpPr>
          <p:cNvPr id="21" name="标题 1"/>
          <p:cNvSpPr txBox="1">
            <a:spLocks/>
          </p:cNvSpPr>
          <p:nvPr/>
        </p:nvSpPr>
        <p:spPr>
          <a:xfrm>
            <a:off x="1524000" y="214290"/>
            <a:ext cx="9144000" cy="714380"/>
          </a:xfrm>
          <a:prstGeom prst="rect">
            <a:avLst/>
          </a:prstGeom>
          <a:solidFill>
            <a:srgbClr val="FFFFFF"/>
          </a:solidFill>
        </p:spPr>
        <p:txBody>
          <a:bodyPr/>
          <a:lstStyle/>
          <a:p>
            <a:pPr defTabSz="914400" fontAlgn="base">
              <a:spcBef>
                <a:spcPct val="0"/>
              </a:spcBef>
              <a:spcAft>
                <a:spcPct val="0"/>
              </a:spcAft>
              <a:defRPr/>
            </a:pPr>
            <a:r>
              <a:rPr lang="zh-CN" altLang="en-US" sz="4000" b="1" kern="0" dirty="0">
                <a:solidFill>
                  <a:schemeClr val="tx2"/>
                </a:solidFill>
                <a:latin typeface="黑体" pitchFamily="49" charset="-122"/>
                <a:ea typeface="黑体" pitchFamily="49" charset="-122"/>
                <a:cs typeface="+mj-cs"/>
              </a:rPr>
              <a:t>中国社会主义改造道路</a:t>
            </a:r>
          </a:p>
        </p:txBody>
      </p:sp>
      <p:cxnSp>
        <p:nvCxnSpPr>
          <p:cNvPr id="27" name="肘形连接符 26"/>
          <p:cNvCxnSpPr/>
          <p:nvPr/>
        </p:nvCxnSpPr>
        <p:spPr>
          <a:xfrm rot="5400000">
            <a:off x="1417605" y="4035429"/>
            <a:ext cx="3356792" cy="794"/>
          </a:xfrm>
          <a:prstGeom prst="bentConnector3">
            <a:avLst>
              <a:gd name="adj1" fmla="val 49187"/>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a:off x="3095604" y="5715016"/>
            <a:ext cx="857256" cy="1588"/>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95604" y="2357430"/>
            <a:ext cx="78581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697348" idx="3"/>
            <a:endCxn id="697353" idx="1"/>
          </p:cNvCxnSpPr>
          <p:nvPr/>
        </p:nvCxnSpPr>
        <p:spPr>
          <a:xfrm>
            <a:off x="2717825" y="3799673"/>
            <a:ext cx="1079501" cy="12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97352" idx="3"/>
            <a:endCxn id="697356" idx="1"/>
          </p:cNvCxnSpPr>
          <p:nvPr/>
        </p:nvCxnSpPr>
        <p:spPr>
          <a:xfrm>
            <a:off x="5453059" y="2386007"/>
            <a:ext cx="1072871" cy="18002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97353" idx="3"/>
            <a:endCxn id="697356" idx="3"/>
          </p:cNvCxnSpPr>
          <p:nvPr/>
        </p:nvCxnSpPr>
        <p:spPr>
          <a:xfrm flipV="1">
            <a:off x="5453059" y="3228329"/>
            <a:ext cx="1072871" cy="58406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7354" name="Rectangle 10"/>
          <p:cNvSpPr>
            <a:spLocks noChangeArrowheads="1"/>
          </p:cNvSpPr>
          <p:nvPr/>
        </p:nvSpPr>
        <p:spPr bwMode="auto">
          <a:xfrm>
            <a:off x="3836984" y="5072074"/>
            <a:ext cx="1687512" cy="1214446"/>
          </a:xfrm>
          <a:prstGeom prst="rect">
            <a:avLst/>
          </a:prstGeom>
          <a:solidFill>
            <a:schemeClr val="bg1">
              <a:lumMod val="85000"/>
            </a:schemeClr>
          </a:solidFill>
          <a:ln w="9525">
            <a:solidFill>
              <a:schemeClr val="bg1">
                <a:lumMod val="95000"/>
              </a:schemeClr>
            </a:solidFill>
            <a:miter lim="800000"/>
            <a:headEnd/>
            <a:tailEnd/>
          </a:ln>
          <a:effectLst/>
        </p:spPr>
        <p:txBody>
          <a:bodyPr wrap="none" anchor="ctr"/>
          <a:lstStyle/>
          <a:p>
            <a:pPr algn="ctr"/>
            <a:r>
              <a:rPr kumimoji="1" lang="zh-CN" altLang="en-US" sz="2800" b="1" dirty="0">
                <a:solidFill>
                  <a:srgbClr val="3333CC"/>
                </a:solidFill>
                <a:latin typeface="Times New Roman" pitchFamily="18" charset="0"/>
              </a:rPr>
              <a:t>资本主义工</a:t>
            </a:r>
          </a:p>
          <a:p>
            <a:pPr algn="ctr"/>
            <a:r>
              <a:rPr kumimoji="1" lang="zh-CN" altLang="en-US" sz="2800" b="1" dirty="0">
                <a:solidFill>
                  <a:srgbClr val="3333CC"/>
                </a:solidFill>
                <a:latin typeface="Times New Roman" pitchFamily="18" charset="0"/>
              </a:rPr>
              <a:t>商 业</a:t>
            </a:r>
          </a:p>
        </p:txBody>
      </p:sp>
      <p:sp>
        <p:nvSpPr>
          <p:cNvPr id="697352" name="Rectangle 8"/>
          <p:cNvSpPr>
            <a:spLocks noChangeArrowheads="1"/>
          </p:cNvSpPr>
          <p:nvPr/>
        </p:nvSpPr>
        <p:spPr bwMode="auto">
          <a:xfrm>
            <a:off x="3809984" y="2000241"/>
            <a:ext cx="1643074" cy="771531"/>
          </a:xfrm>
          <a:prstGeom prst="rect">
            <a:avLst/>
          </a:prstGeom>
          <a:solidFill>
            <a:schemeClr val="bg1">
              <a:lumMod val="85000"/>
            </a:schemeClr>
          </a:solidFill>
          <a:ln w="9525">
            <a:solidFill>
              <a:schemeClr val="bg1">
                <a:lumMod val="95000"/>
              </a:schemeClr>
            </a:solidFill>
            <a:miter lim="800000"/>
            <a:headEnd/>
            <a:tailEnd/>
          </a:ln>
          <a:effectLst/>
        </p:spPr>
        <p:txBody>
          <a:bodyPr wrap="none" anchor="ctr"/>
          <a:lstStyle/>
          <a:p>
            <a:pPr algn="ctr"/>
            <a:r>
              <a:rPr kumimoji="1" lang="zh-CN" altLang="en-US" sz="3200" b="1" dirty="0">
                <a:solidFill>
                  <a:srgbClr val="3333CC"/>
                </a:solidFill>
                <a:latin typeface="Times New Roman" pitchFamily="18" charset="0"/>
              </a:rPr>
              <a:t>农 业</a:t>
            </a:r>
          </a:p>
        </p:txBody>
      </p:sp>
      <p:cxnSp>
        <p:nvCxnSpPr>
          <p:cNvPr id="54" name="直接连接符 53"/>
          <p:cNvCxnSpPr/>
          <p:nvPr/>
        </p:nvCxnSpPr>
        <p:spPr>
          <a:xfrm>
            <a:off x="9239272" y="4214818"/>
            <a:ext cx="500066" cy="9508"/>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rot="5400000">
            <a:off x="7882744" y="4214818"/>
            <a:ext cx="2713850" cy="794"/>
          </a:xfrm>
          <a:prstGeom prst="bentConnector3">
            <a:avLst>
              <a:gd name="adj1"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856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7881BF-2974-4199-BCE1-358D9A315BD8}"/>
              </a:ext>
            </a:extLst>
          </p:cNvPr>
          <p:cNvSpPr/>
          <p:nvPr/>
        </p:nvSpPr>
        <p:spPr>
          <a:xfrm>
            <a:off x="1235242" y="1474074"/>
            <a:ext cx="10363200" cy="3370090"/>
          </a:xfrm>
          <a:prstGeom prst="rect">
            <a:avLst/>
          </a:prstGeom>
        </p:spPr>
        <p:txBody>
          <a:bodyPr wrap="square">
            <a:spAutoFit/>
          </a:bodyPr>
          <a:lstStyle/>
          <a:p>
            <a:pPr>
              <a:lnSpc>
                <a:spcPct val="150000"/>
              </a:lnSpc>
            </a:pPr>
            <a:r>
              <a:rPr lang="en-US" altLang="zh-CN" sz="2400" dirty="0"/>
              <a:t>1)	</a:t>
            </a:r>
            <a:r>
              <a:rPr lang="zh-CN" altLang="en-US" sz="2400" dirty="0"/>
              <a:t>农业合作化，将小农经济改造为农业集体主义经济。</a:t>
            </a:r>
          </a:p>
          <a:p>
            <a:pPr>
              <a:lnSpc>
                <a:spcPct val="150000"/>
              </a:lnSpc>
            </a:pPr>
            <a:r>
              <a:rPr lang="en-US" altLang="zh-CN" sz="2400" dirty="0"/>
              <a:t>2)	</a:t>
            </a:r>
            <a:r>
              <a:rPr lang="zh-CN" altLang="en-US" sz="2400" dirty="0"/>
              <a:t>手工业社会主义改造。通过合作化道路</a:t>
            </a:r>
            <a:r>
              <a:rPr lang="en-US" altLang="zh-CN" sz="2400" dirty="0"/>
              <a:t>,</a:t>
            </a:r>
            <a:r>
              <a:rPr lang="zh-CN" altLang="en-US" sz="2400" dirty="0"/>
              <a:t>把个体手工业转变为社会主义劳动群众集体所有制经济。</a:t>
            </a:r>
          </a:p>
          <a:p>
            <a:pPr>
              <a:lnSpc>
                <a:spcPct val="150000"/>
              </a:lnSpc>
            </a:pPr>
            <a:r>
              <a:rPr lang="en-US" altLang="zh-CN" sz="2400" dirty="0"/>
              <a:t>3)	</a:t>
            </a:r>
            <a:r>
              <a:rPr lang="zh-CN" altLang="en-US" sz="2400" dirty="0"/>
              <a:t>资本主义工商业社会主义改造。通过国家资本主义的形式</a:t>
            </a:r>
            <a:r>
              <a:rPr lang="en-US" altLang="zh-CN" sz="2400" dirty="0"/>
              <a:t>, </a:t>
            </a:r>
            <a:r>
              <a:rPr lang="zh-CN" altLang="en-US" sz="2400" dirty="0"/>
              <a:t>采取“和平赎买”的政策</a:t>
            </a:r>
            <a:r>
              <a:rPr lang="en-US" altLang="zh-CN" sz="2400" dirty="0"/>
              <a:t>,</a:t>
            </a:r>
            <a:r>
              <a:rPr lang="zh-CN" altLang="en-US" sz="2400" dirty="0"/>
              <a:t>将民族资本主义经济改造成社会主义公有制企业</a:t>
            </a:r>
            <a:r>
              <a:rPr lang="en-US" altLang="zh-CN" sz="2400" dirty="0"/>
              <a:t>,</a:t>
            </a:r>
            <a:r>
              <a:rPr lang="zh-CN" altLang="en-US" sz="2400" dirty="0"/>
              <a:t>而且将所有制改造与人的改造相结合</a:t>
            </a:r>
            <a:r>
              <a:rPr lang="en-US" altLang="zh-CN" sz="2400" dirty="0"/>
              <a:t>,</a:t>
            </a:r>
            <a:r>
              <a:rPr lang="zh-CN" altLang="en-US" sz="2400" dirty="0"/>
              <a:t>努力使剥削者成为自食其力的劳动者。</a:t>
            </a:r>
          </a:p>
        </p:txBody>
      </p:sp>
      <p:sp>
        <p:nvSpPr>
          <p:cNvPr id="3" name="标题 1">
            <a:extLst>
              <a:ext uri="{FF2B5EF4-FFF2-40B4-BE49-F238E27FC236}">
                <a16:creationId xmlns:a16="http://schemas.microsoft.com/office/drawing/2014/main" id="{E033CEB1-1FFD-4A6E-B2BF-56B733397733}"/>
              </a:ext>
            </a:extLst>
          </p:cNvPr>
          <p:cNvSpPr txBox="1">
            <a:spLocks/>
          </p:cNvSpPr>
          <p:nvPr/>
        </p:nvSpPr>
        <p:spPr>
          <a:xfrm>
            <a:off x="1844842" y="487006"/>
            <a:ext cx="9144000" cy="714380"/>
          </a:xfrm>
          <a:prstGeom prst="rect">
            <a:avLst/>
          </a:prstGeom>
          <a:solidFill>
            <a:srgbClr val="FFFFFF"/>
          </a:solidFill>
        </p:spPr>
        <p:txBody>
          <a:bodyPr/>
          <a:lstStyle/>
          <a:p>
            <a:pPr algn="ctr" defTabSz="914400" fontAlgn="base">
              <a:spcBef>
                <a:spcPct val="0"/>
              </a:spcBef>
              <a:spcAft>
                <a:spcPct val="0"/>
              </a:spcAft>
              <a:defRPr/>
            </a:pPr>
            <a:r>
              <a:rPr lang="zh-CN" altLang="en-US" sz="4000" b="1" kern="0" dirty="0">
                <a:solidFill>
                  <a:schemeClr val="tx2"/>
                </a:solidFill>
                <a:latin typeface="黑体" pitchFamily="49" charset="-122"/>
                <a:ea typeface="黑体" pitchFamily="49" charset="-122"/>
                <a:cs typeface="+mj-cs"/>
              </a:rPr>
              <a:t>社会主义三大改造 </a:t>
            </a:r>
          </a:p>
        </p:txBody>
      </p:sp>
    </p:spTree>
    <p:extLst>
      <p:ext uri="{BB962C8B-B14F-4D97-AF65-F5344CB8AC3E}">
        <p14:creationId xmlns:p14="http://schemas.microsoft.com/office/powerpoint/2010/main" val="334143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Text Box 6"/>
          <p:cNvSpPr txBox="1">
            <a:spLocks noChangeArrowheads="1"/>
          </p:cNvSpPr>
          <p:nvPr/>
        </p:nvSpPr>
        <p:spPr bwMode="auto">
          <a:xfrm>
            <a:off x="2179638" y="2867026"/>
            <a:ext cx="539750" cy="1927225"/>
          </a:xfrm>
          <a:prstGeom prst="rect">
            <a:avLst/>
          </a:prstGeom>
          <a:solidFill>
            <a:schemeClr val="bg1">
              <a:lumMod val="85000"/>
            </a:schemeClr>
          </a:solidFill>
          <a:ln w="9525">
            <a:solidFill>
              <a:schemeClr val="tx1"/>
            </a:solidFill>
            <a:miter lim="800000"/>
            <a:headEnd/>
            <a:tailEnd/>
          </a:ln>
          <a:effectLst/>
        </p:spPr>
        <p:txBody>
          <a:bodyPr>
            <a:spAutoFit/>
          </a:bodyPr>
          <a:lstStyle/>
          <a:p>
            <a:pPr>
              <a:defRPr/>
            </a:pPr>
            <a:r>
              <a:rPr kumimoji="1" lang="zh-CN" altLang="en-US" sz="2400" b="1" dirty="0">
                <a:effectLst>
                  <a:outerShdw blurRad="38100" dist="38100" dir="2700000" algn="tl">
                    <a:srgbClr val="000000"/>
                  </a:outerShdw>
                </a:effectLst>
                <a:latin typeface="黑体" pitchFamily="2" charset="-122"/>
                <a:ea typeface="黑体" pitchFamily="2" charset="-122"/>
              </a:rPr>
              <a:t>论十大关系</a:t>
            </a:r>
          </a:p>
        </p:txBody>
      </p:sp>
      <p:sp>
        <p:nvSpPr>
          <p:cNvPr id="124935" name="Text Box 7"/>
          <p:cNvSpPr txBox="1">
            <a:spLocks noChangeArrowheads="1"/>
          </p:cNvSpPr>
          <p:nvPr/>
        </p:nvSpPr>
        <p:spPr bwMode="auto">
          <a:xfrm>
            <a:off x="3305176" y="4486275"/>
            <a:ext cx="811213" cy="831850"/>
          </a:xfrm>
          <a:prstGeom prst="rect">
            <a:avLst/>
          </a:prstGeom>
          <a:solidFill>
            <a:schemeClr val="bg1">
              <a:lumMod val="85000"/>
            </a:schemeClr>
          </a:solidFill>
          <a:ln w="9525">
            <a:solidFill>
              <a:schemeClr val="tx1"/>
            </a:solidFill>
            <a:miter lim="800000"/>
            <a:headEnd/>
            <a:tailEnd/>
          </a:ln>
          <a:effectLst/>
        </p:spPr>
        <p:txBody>
          <a:bodyPr>
            <a:spAutoFit/>
          </a:bodyPr>
          <a:lstStyle/>
          <a:p>
            <a:pPr>
              <a:defRPr/>
            </a:pPr>
            <a:r>
              <a:rPr kumimoji="1" lang="zh-CN" altLang="en-US" sz="2400" b="1" dirty="0">
                <a:effectLst>
                  <a:outerShdw blurRad="38100" dist="38100" dir="2700000" algn="tl">
                    <a:srgbClr val="000000"/>
                  </a:outerShdw>
                </a:effectLst>
                <a:latin typeface="黑体" pitchFamily="2" charset="-122"/>
                <a:ea typeface="黑体" pitchFamily="2" charset="-122"/>
              </a:rPr>
              <a:t>政治关系</a:t>
            </a:r>
          </a:p>
        </p:txBody>
      </p:sp>
      <p:sp>
        <p:nvSpPr>
          <p:cNvPr id="124936" name="Text Box 8"/>
          <p:cNvSpPr txBox="1">
            <a:spLocks noChangeArrowheads="1"/>
          </p:cNvSpPr>
          <p:nvPr/>
        </p:nvSpPr>
        <p:spPr bwMode="auto">
          <a:xfrm>
            <a:off x="3260726" y="2371725"/>
            <a:ext cx="854075" cy="831850"/>
          </a:xfrm>
          <a:prstGeom prst="rect">
            <a:avLst/>
          </a:prstGeom>
          <a:solidFill>
            <a:schemeClr val="bg1">
              <a:lumMod val="85000"/>
            </a:schemeClr>
          </a:solidFill>
          <a:ln w="9525">
            <a:solidFill>
              <a:schemeClr val="tx1"/>
            </a:solidFill>
            <a:miter lim="800000"/>
            <a:headEnd/>
            <a:tailEnd/>
          </a:ln>
          <a:effectLst/>
        </p:spPr>
        <p:txBody>
          <a:bodyPr>
            <a:spAutoFit/>
          </a:bodyPr>
          <a:lstStyle/>
          <a:p>
            <a:pPr>
              <a:defRPr/>
            </a:pPr>
            <a:r>
              <a:rPr kumimoji="1" lang="zh-CN" altLang="en-US" sz="2400" b="1" dirty="0">
                <a:effectLst>
                  <a:outerShdw blurRad="38100" dist="38100" dir="2700000" algn="tl">
                    <a:srgbClr val="000000"/>
                  </a:outerShdw>
                </a:effectLst>
                <a:latin typeface="黑体" pitchFamily="2" charset="-122"/>
                <a:ea typeface="黑体" pitchFamily="2" charset="-122"/>
              </a:rPr>
              <a:t>经济关系</a:t>
            </a:r>
          </a:p>
        </p:txBody>
      </p:sp>
      <p:sp>
        <p:nvSpPr>
          <p:cNvPr id="26629" name="Line 9"/>
          <p:cNvSpPr>
            <a:spLocks noChangeShapeType="1"/>
          </p:cNvSpPr>
          <p:nvPr/>
        </p:nvSpPr>
        <p:spPr bwMode="auto">
          <a:xfrm flipV="1">
            <a:off x="2765425" y="3094037"/>
            <a:ext cx="457200" cy="762000"/>
          </a:xfrm>
          <a:prstGeom prst="line">
            <a:avLst/>
          </a:prstGeom>
          <a:noFill/>
          <a:ln w="57150">
            <a:solidFill>
              <a:srgbClr val="0000FF"/>
            </a:solidFill>
            <a:round/>
            <a:headEnd/>
            <a:tailEnd type="triangle" w="med" len="med"/>
          </a:ln>
        </p:spPr>
        <p:txBody>
          <a:bodyPr wrap="none"/>
          <a:lstStyle/>
          <a:p>
            <a:endParaRPr lang="zh-CN" altLang="en-US"/>
          </a:p>
        </p:txBody>
      </p:sp>
      <p:sp>
        <p:nvSpPr>
          <p:cNvPr id="26630" name="Line 10"/>
          <p:cNvSpPr>
            <a:spLocks noChangeShapeType="1"/>
          </p:cNvSpPr>
          <p:nvPr/>
        </p:nvSpPr>
        <p:spPr bwMode="auto">
          <a:xfrm>
            <a:off x="2765425" y="3856037"/>
            <a:ext cx="457200" cy="762000"/>
          </a:xfrm>
          <a:prstGeom prst="line">
            <a:avLst/>
          </a:prstGeom>
          <a:noFill/>
          <a:ln w="57150">
            <a:solidFill>
              <a:srgbClr val="0000FF"/>
            </a:solidFill>
            <a:round/>
            <a:headEnd/>
            <a:tailEnd type="triangle" w="med" len="med"/>
          </a:ln>
        </p:spPr>
        <p:txBody>
          <a:bodyPr wrap="none"/>
          <a:lstStyle/>
          <a:p>
            <a:endParaRPr lang="zh-CN" altLang="en-US"/>
          </a:p>
        </p:txBody>
      </p:sp>
      <p:sp>
        <p:nvSpPr>
          <p:cNvPr id="26631" name="Text Box 11"/>
          <p:cNvSpPr txBox="1">
            <a:spLocks noChangeArrowheads="1"/>
          </p:cNvSpPr>
          <p:nvPr/>
        </p:nvSpPr>
        <p:spPr bwMode="auto">
          <a:xfrm>
            <a:off x="5691189" y="3676650"/>
            <a:ext cx="4668837" cy="406400"/>
          </a:xfrm>
          <a:prstGeom prst="rect">
            <a:avLst/>
          </a:prstGeom>
          <a:solidFill>
            <a:schemeClr val="bg1">
              <a:lumMod val="85000"/>
            </a:schemeClr>
          </a:solidFill>
          <a:ln w="9525">
            <a:solidFill>
              <a:schemeClr val="tx1"/>
            </a:solidFill>
            <a:miter lim="800000"/>
            <a:headEnd/>
            <a:tailEnd/>
          </a:ln>
        </p:spPr>
        <p:txBody>
          <a:bodyPr>
            <a:spAutoFit/>
          </a:bodyPr>
          <a:lstStyle/>
          <a:p>
            <a:r>
              <a:rPr kumimoji="1" lang="zh-CN" altLang="en-US" sz="2000" b="1" dirty="0">
                <a:latin typeface="黑体" pitchFamily="2" charset="-122"/>
                <a:ea typeface="黑体" pitchFamily="2" charset="-122"/>
              </a:rPr>
              <a:t>调动一切积极因素为社会主义事业服务</a:t>
            </a:r>
          </a:p>
        </p:txBody>
      </p:sp>
      <p:sp>
        <p:nvSpPr>
          <p:cNvPr id="26632" name="Line 12"/>
          <p:cNvSpPr>
            <a:spLocks noChangeShapeType="1"/>
          </p:cNvSpPr>
          <p:nvPr/>
        </p:nvSpPr>
        <p:spPr bwMode="auto">
          <a:xfrm>
            <a:off x="4789488" y="3898900"/>
            <a:ext cx="914400" cy="0"/>
          </a:xfrm>
          <a:prstGeom prst="line">
            <a:avLst/>
          </a:prstGeom>
          <a:noFill/>
          <a:ln w="76200">
            <a:solidFill>
              <a:srgbClr val="0000FF"/>
            </a:solidFill>
            <a:round/>
            <a:headEnd/>
            <a:tailEnd type="triangle" w="med" len="med"/>
          </a:ln>
        </p:spPr>
        <p:txBody>
          <a:bodyPr wrap="none"/>
          <a:lstStyle/>
          <a:p>
            <a:endParaRPr lang="zh-CN" altLang="en-US"/>
          </a:p>
        </p:txBody>
      </p:sp>
      <p:sp>
        <p:nvSpPr>
          <p:cNvPr id="124941" name="Oval 13"/>
          <p:cNvSpPr>
            <a:spLocks noChangeArrowheads="1"/>
          </p:cNvSpPr>
          <p:nvPr/>
        </p:nvSpPr>
        <p:spPr bwMode="auto">
          <a:xfrm>
            <a:off x="3709988" y="3406775"/>
            <a:ext cx="914400" cy="914400"/>
          </a:xfrm>
          <a:prstGeom prst="ellipse">
            <a:avLst/>
          </a:prstGeom>
          <a:solidFill>
            <a:schemeClr val="bg1">
              <a:lumMod val="85000"/>
            </a:schemeClr>
          </a:solidFill>
          <a:ln w="9525">
            <a:solidFill>
              <a:schemeClr val="tx1"/>
            </a:solidFill>
            <a:round/>
            <a:headEnd/>
            <a:tailEnd/>
          </a:ln>
          <a:effectLst/>
        </p:spPr>
        <p:txBody>
          <a:bodyPr wrap="none" anchor="ctr"/>
          <a:lstStyle/>
          <a:p>
            <a:pPr algn="ctr">
              <a:defRPr/>
            </a:pPr>
            <a:r>
              <a:rPr kumimoji="1" lang="zh-CN" altLang="en-US" sz="2400" b="1">
                <a:solidFill>
                  <a:srgbClr val="0000FF"/>
                </a:solidFill>
                <a:effectLst>
                  <a:outerShdw blurRad="38100" dist="38100" dir="2700000" algn="tl">
                    <a:srgbClr val="000000"/>
                  </a:outerShdw>
                </a:effectLst>
                <a:latin typeface="黑体" pitchFamily="2" charset="-122"/>
                <a:ea typeface="黑体" pitchFamily="2" charset="-122"/>
              </a:rPr>
              <a:t>基本</a:t>
            </a:r>
          </a:p>
          <a:p>
            <a:pPr algn="ctr">
              <a:defRPr/>
            </a:pPr>
            <a:r>
              <a:rPr kumimoji="1" lang="zh-CN" altLang="en-US" sz="2400" b="1">
                <a:solidFill>
                  <a:srgbClr val="0000FF"/>
                </a:solidFill>
                <a:effectLst>
                  <a:outerShdw blurRad="38100" dist="38100" dir="2700000" algn="tl">
                    <a:srgbClr val="000000"/>
                  </a:outerShdw>
                </a:effectLst>
                <a:latin typeface="黑体" pitchFamily="2" charset="-122"/>
                <a:ea typeface="黑体" pitchFamily="2" charset="-122"/>
              </a:rPr>
              <a:t>方针</a:t>
            </a:r>
          </a:p>
        </p:txBody>
      </p:sp>
      <p:sp>
        <p:nvSpPr>
          <p:cNvPr id="26634" name="Line 14"/>
          <p:cNvSpPr>
            <a:spLocks noChangeShapeType="1"/>
          </p:cNvSpPr>
          <p:nvPr/>
        </p:nvSpPr>
        <p:spPr bwMode="auto">
          <a:xfrm>
            <a:off x="2765425" y="3856037"/>
            <a:ext cx="838200" cy="0"/>
          </a:xfrm>
          <a:prstGeom prst="line">
            <a:avLst/>
          </a:prstGeom>
          <a:noFill/>
          <a:ln w="76200">
            <a:solidFill>
              <a:srgbClr val="0000FF"/>
            </a:solidFill>
            <a:round/>
            <a:headEnd/>
            <a:tailEnd/>
          </a:ln>
        </p:spPr>
        <p:txBody>
          <a:bodyPr wrap="none"/>
          <a:lstStyle/>
          <a:p>
            <a:endParaRPr lang="zh-CN" altLang="en-US"/>
          </a:p>
        </p:txBody>
      </p:sp>
      <p:sp>
        <p:nvSpPr>
          <p:cNvPr id="26635" name="Text Box 16"/>
          <p:cNvSpPr txBox="1">
            <a:spLocks noChangeArrowheads="1"/>
          </p:cNvSpPr>
          <p:nvPr/>
        </p:nvSpPr>
        <p:spPr bwMode="auto">
          <a:xfrm>
            <a:off x="5016500" y="1066801"/>
            <a:ext cx="3487738" cy="369887"/>
          </a:xfrm>
          <a:prstGeom prst="rect">
            <a:avLst/>
          </a:prstGeom>
          <a:noFill/>
          <a:ln w="9525">
            <a:solidFill>
              <a:srgbClr val="00FF00"/>
            </a:solidFill>
            <a:miter lim="800000"/>
            <a:headEnd/>
            <a:tailEnd/>
          </a:ln>
        </p:spPr>
        <p:txBody>
          <a:bodyPr wrap="none">
            <a:spAutoFit/>
          </a:bodyPr>
          <a:lstStyle/>
          <a:p>
            <a:r>
              <a:rPr lang="en-US" altLang="zh-CN" b="1" dirty="0">
                <a:solidFill>
                  <a:srgbClr val="0000FF"/>
                </a:solidFill>
              </a:rPr>
              <a:t>(1)</a:t>
            </a:r>
            <a:r>
              <a:rPr lang="zh-CN" altLang="en-US" b="1" dirty="0">
                <a:solidFill>
                  <a:srgbClr val="0000FF"/>
                </a:solidFill>
              </a:rPr>
              <a:t>重工业与轻工业、农业的关系</a:t>
            </a:r>
          </a:p>
        </p:txBody>
      </p:sp>
      <p:sp>
        <p:nvSpPr>
          <p:cNvPr id="26636" name="Text Box 17"/>
          <p:cNvSpPr txBox="1">
            <a:spLocks noChangeArrowheads="1"/>
          </p:cNvSpPr>
          <p:nvPr/>
        </p:nvSpPr>
        <p:spPr bwMode="auto">
          <a:xfrm>
            <a:off x="5016501" y="1562101"/>
            <a:ext cx="3255963" cy="369887"/>
          </a:xfrm>
          <a:prstGeom prst="rect">
            <a:avLst/>
          </a:prstGeom>
          <a:noFill/>
          <a:ln w="9525">
            <a:solidFill>
              <a:srgbClr val="00FF00"/>
            </a:solidFill>
            <a:miter lim="800000"/>
            <a:headEnd/>
            <a:tailEnd/>
          </a:ln>
        </p:spPr>
        <p:txBody>
          <a:bodyPr wrap="none">
            <a:spAutoFit/>
          </a:bodyPr>
          <a:lstStyle/>
          <a:p>
            <a:r>
              <a:rPr lang="en-US" altLang="zh-CN" b="1">
                <a:solidFill>
                  <a:srgbClr val="0000FF"/>
                </a:solidFill>
              </a:rPr>
              <a:t>(2)</a:t>
            </a:r>
            <a:r>
              <a:rPr lang="zh-CN" altLang="en-US" b="1">
                <a:solidFill>
                  <a:srgbClr val="0000FF"/>
                </a:solidFill>
              </a:rPr>
              <a:t>沿海工业和内地工业的关系</a:t>
            </a:r>
          </a:p>
        </p:txBody>
      </p:sp>
      <p:sp>
        <p:nvSpPr>
          <p:cNvPr id="26637" name="Text Box 18"/>
          <p:cNvSpPr txBox="1">
            <a:spLocks noChangeArrowheads="1"/>
          </p:cNvSpPr>
          <p:nvPr/>
        </p:nvSpPr>
        <p:spPr bwMode="auto">
          <a:xfrm>
            <a:off x="5016501" y="2011362"/>
            <a:ext cx="3255963" cy="369888"/>
          </a:xfrm>
          <a:prstGeom prst="rect">
            <a:avLst/>
          </a:prstGeom>
          <a:noFill/>
          <a:ln w="9525">
            <a:solidFill>
              <a:srgbClr val="00FF00"/>
            </a:solidFill>
            <a:miter lim="800000"/>
            <a:headEnd/>
            <a:tailEnd/>
          </a:ln>
        </p:spPr>
        <p:txBody>
          <a:bodyPr wrap="none">
            <a:spAutoFit/>
          </a:bodyPr>
          <a:lstStyle/>
          <a:p>
            <a:r>
              <a:rPr lang="en-US" altLang="zh-CN" b="1">
                <a:solidFill>
                  <a:srgbClr val="0000FF"/>
                </a:solidFill>
              </a:rPr>
              <a:t>(3)</a:t>
            </a:r>
            <a:r>
              <a:rPr lang="zh-CN" altLang="en-US" b="1">
                <a:solidFill>
                  <a:srgbClr val="0000FF"/>
                </a:solidFill>
              </a:rPr>
              <a:t>经济建设和国防建设的关系</a:t>
            </a:r>
          </a:p>
        </p:txBody>
      </p:sp>
      <p:sp>
        <p:nvSpPr>
          <p:cNvPr id="26638" name="Text Box 19"/>
          <p:cNvSpPr txBox="1">
            <a:spLocks noChangeArrowheads="1"/>
          </p:cNvSpPr>
          <p:nvPr/>
        </p:nvSpPr>
        <p:spPr bwMode="auto">
          <a:xfrm>
            <a:off x="5016500" y="2506662"/>
            <a:ext cx="3487738" cy="369888"/>
          </a:xfrm>
          <a:prstGeom prst="rect">
            <a:avLst/>
          </a:prstGeom>
          <a:noFill/>
          <a:ln w="9525">
            <a:solidFill>
              <a:srgbClr val="00FF00"/>
            </a:solidFill>
            <a:miter lim="800000"/>
            <a:headEnd/>
            <a:tailEnd/>
          </a:ln>
        </p:spPr>
        <p:txBody>
          <a:bodyPr wrap="none">
            <a:spAutoFit/>
          </a:bodyPr>
          <a:lstStyle/>
          <a:p>
            <a:r>
              <a:rPr lang="en-US" altLang="zh-CN" b="1">
                <a:solidFill>
                  <a:srgbClr val="0000FF"/>
                </a:solidFill>
              </a:rPr>
              <a:t>(4)</a:t>
            </a:r>
            <a:r>
              <a:rPr lang="zh-CN" altLang="en-US" b="1">
                <a:solidFill>
                  <a:srgbClr val="0000FF"/>
                </a:solidFill>
              </a:rPr>
              <a:t>国家、生产单位和个人的关系</a:t>
            </a:r>
          </a:p>
        </p:txBody>
      </p:sp>
      <p:sp>
        <p:nvSpPr>
          <p:cNvPr id="26639" name="Text Box 21"/>
          <p:cNvSpPr txBox="1">
            <a:spLocks noChangeArrowheads="1"/>
          </p:cNvSpPr>
          <p:nvPr/>
        </p:nvSpPr>
        <p:spPr bwMode="auto">
          <a:xfrm>
            <a:off x="5016500" y="3001962"/>
            <a:ext cx="2325688" cy="369888"/>
          </a:xfrm>
          <a:prstGeom prst="rect">
            <a:avLst/>
          </a:prstGeom>
          <a:noFill/>
          <a:ln w="9525">
            <a:solidFill>
              <a:srgbClr val="00FF00"/>
            </a:solidFill>
            <a:miter lim="800000"/>
            <a:headEnd/>
            <a:tailEnd/>
          </a:ln>
        </p:spPr>
        <p:txBody>
          <a:bodyPr wrap="none">
            <a:spAutoFit/>
          </a:bodyPr>
          <a:lstStyle/>
          <a:p>
            <a:r>
              <a:rPr lang="en-US" altLang="zh-CN" b="1">
                <a:solidFill>
                  <a:srgbClr val="0000FF"/>
                </a:solidFill>
              </a:rPr>
              <a:t>(5)</a:t>
            </a:r>
            <a:r>
              <a:rPr lang="zh-CN" altLang="en-US" b="1">
                <a:solidFill>
                  <a:srgbClr val="0000FF"/>
                </a:solidFill>
              </a:rPr>
              <a:t>中央和地方的关系</a:t>
            </a:r>
          </a:p>
        </p:txBody>
      </p:sp>
      <p:sp>
        <p:nvSpPr>
          <p:cNvPr id="124950" name="Text Box 22"/>
          <p:cNvSpPr txBox="1">
            <a:spLocks noChangeArrowheads="1"/>
          </p:cNvSpPr>
          <p:nvPr/>
        </p:nvSpPr>
        <p:spPr bwMode="auto">
          <a:xfrm>
            <a:off x="4970464" y="4351338"/>
            <a:ext cx="2162175" cy="360363"/>
          </a:xfrm>
          <a:prstGeom prst="rect">
            <a:avLst/>
          </a:prstGeom>
          <a:noFill/>
          <a:ln w="9525">
            <a:solidFill>
              <a:srgbClr val="00FF00"/>
            </a:solidFill>
            <a:miter lim="800000"/>
            <a:headEnd/>
            <a:tailEnd/>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itchFamily="2" charset="-122"/>
                <a:ea typeface="黑体" pitchFamily="2" charset="-122"/>
              </a:rPr>
              <a:t>(6)</a:t>
            </a:r>
            <a:r>
              <a:rPr lang="zh-CN" altLang="en-US" b="1" dirty="0">
                <a:solidFill>
                  <a:srgbClr val="CC00CC"/>
                </a:solidFill>
                <a:effectLst>
                  <a:outerShdw blurRad="38100" dist="38100" dir="2700000" algn="tl">
                    <a:srgbClr val="C0C0C0"/>
                  </a:outerShdw>
                </a:effectLst>
                <a:latin typeface="黑体" pitchFamily="2" charset="-122"/>
                <a:ea typeface="黑体" pitchFamily="2" charset="-122"/>
              </a:rPr>
              <a:t>党与非党的关系</a:t>
            </a:r>
          </a:p>
        </p:txBody>
      </p:sp>
      <p:sp>
        <p:nvSpPr>
          <p:cNvPr id="124951" name="Text Box 23"/>
          <p:cNvSpPr txBox="1">
            <a:spLocks noChangeArrowheads="1"/>
          </p:cNvSpPr>
          <p:nvPr/>
        </p:nvSpPr>
        <p:spPr bwMode="auto">
          <a:xfrm>
            <a:off x="4970463" y="4846638"/>
            <a:ext cx="1465262" cy="360363"/>
          </a:xfrm>
          <a:prstGeom prst="rect">
            <a:avLst/>
          </a:prstGeom>
          <a:noFill/>
          <a:ln w="9525">
            <a:solidFill>
              <a:srgbClr val="00FF00"/>
            </a:solidFill>
            <a:miter lim="800000"/>
            <a:headEnd/>
            <a:tailEnd/>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itchFamily="2" charset="-122"/>
                <a:ea typeface="黑体" pitchFamily="2" charset="-122"/>
              </a:rPr>
              <a:t>(7)</a:t>
            </a:r>
            <a:r>
              <a:rPr lang="zh-CN" altLang="en-US" b="1" dirty="0">
                <a:solidFill>
                  <a:srgbClr val="CC00CC"/>
                </a:solidFill>
                <a:effectLst>
                  <a:outerShdw blurRad="38100" dist="38100" dir="2700000" algn="tl">
                    <a:srgbClr val="C0C0C0"/>
                  </a:outerShdw>
                </a:effectLst>
                <a:latin typeface="黑体" pitchFamily="2" charset="-122"/>
                <a:ea typeface="黑体" pitchFamily="2" charset="-122"/>
              </a:rPr>
              <a:t>民族关系</a:t>
            </a:r>
          </a:p>
        </p:txBody>
      </p:sp>
      <p:sp>
        <p:nvSpPr>
          <p:cNvPr id="124952" name="Text Box 24"/>
          <p:cNvSpPr txBox="1">
            <a:spLocks noChangeArrowheads="1"/>
          </p:cNvSpPr>
          <p:nvPr/>
        </p:nvSpPr>
        <p:spPr bwMode="auto">
          <a:xfrm>
            <a:off x="4970463" y="5295900"/>
            <a:ext cx="2627312" cy="360362"/>
          </a:xfrm>
          <a:prstGeom prst="rect">
            <a:avLst/>
          </a:prstGeom>
          <a:noFill/>
          <a:ln w="9525">
            <a:solidFill>
              <a:srgbClr val="00FF00"/>
            </a:solidFill>
            <a:miter lim="800000"/>
            <a:headEnd/>
            <a:tailEnd/>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itchFamily="2" charset="-122"/>
                <a:ea typeface="黑体" pitchFamily="2" charset="-122"/>
              </a:rPr>
              <a:t>(8)</a:t>
            </a:r>
            <a:r>
              <a:rPr lang="zh-CN" altLang="en-US" b="1" dirty="0">
                <a:solidFill>
                  <a:srgbClr val="CC00CC"/>
                </a:solidFill>
                <a:effectLst>
                  <a:outerShdw blurRad="38100" dist="38100" dir="2700000" algn="tl">
                    <a:srgbClr val="C0C0C0"/>
                  </a:outerShdw>
                </a:effectLst>
                <a:latin typeface="黑体" pitchFamily="2" charset="-122"/>
                <a:ea typeface="黑体" pitchFamily="2" charset="-122"/>
              </a:rPr>
              <a:t>革命与反革命的关系</a:t>
            </a:r>
          </a:p>
        </p:txBody>
      </p:sp>
      <p:sp>
        <p:nvSpPr>
          <p:cNvPr id="124953" name="Text Box 25"/>
          <p:cNvSpPr txBox="1">
            <a:spLocks noChangeArrowheads="1"/>
          </p:cNvSpPr>
          <p:nvPr/>
        </p:nvSpPr>
        <p:spPr bwMode="auto">
          <a:xfrm>
            <a:off x="4970463" y="5791200"/>
            <a:ext cx="1465262" cy="360362"/>
          </a:xfrm>
          <a:prstGeom prst="rect">
            <a:avLst/>
          </a:prstGeom>
          <a:noFill/>
          <a:ln w="9525">
            <a:solidFill>
              <a:srgbClr val="00FF00"/>
            </a:solidFill>
            <a:miter lim="800000"/>
            <a:headEnd/>
            <a:tailEnd/>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itchFamily="2" charset="-122"/>
                <a:ea typeface="黑体" pitchFamily="2" charset="-122"/>
              </a:rPr>
              <a:t>(9)</a:t>
            </a:r>
            <a:r>
              <a:rPr lang="zh-CN" altLang="en-US" b="1" dirty="0">
                <a:solidFill>
                  <a:srgbClr val="CC00CC"/>
                </a:solidFill>
                <a:effectLst>
                  <a:outerShdw blurRad="38100" dist="38100" dir="2700000" algn="tl">
                    <a:srgbClr val="C0C0C0"/>
                  </a:outerShdw>
                </a:effectLst>
                <a:latin typeface="黑体" pitchFamily="2" charset="-122"/>
                <a:ea typeface="黑体" pitchFamily="2" charset="-122"/>
              </a:rPr>
              <a:t>是非关系</a:t>
            </a:r>
          </a:p>
        </p:txBody>
      </p:sp>
      <p:sp>
        <p:nvSpPr>
          <p:cNvPr id="124954" name="Text Box 26"/>
          <p:cNvSpPr txBox="1">
            <a:spLocks noChangeArrowheads="1"/>
          </p:cNvSpPr>
          <p:nvPr/>
        </p:nvSpPr>
        <p:spPr bwMode="auto">
          <a:xfrm>
            <a:off x="4970463" y="6286500"/>
            <a:ext cx="2513012" cy="360362"/>
          </a:xfrm>
          <a:prstGeom prst="rect">
            <a:avLst/>
          </a:prstGeom>
          <a:noFill/>
          <a:ln w="9525">
            <a:solidFill>
              <a:srgbClr val="00FF00"/>
            </a:solidFill>
            <a:miter lim="800000"/>
            <a:headEnd/>
            <a:tailEnd/>
          </a:ln>
          <a:effectLst/>
        </p:spPr>
        <p:txBody>
          <a:bodyPr wrap="none">
            <a:spAutoFit/>
          </a:bodyPr>
          <a:lstStyle/>
          <a:p>
            <a:pPr>
              <a:lnSpc>
                <a:spcPct val="110000"/>
              </a:lnSpc>
              <a:defRPr/>
            </a:pPr>
            <a:r>
              <a:rPr lang="en-US" altLang="zh-CN" b="1" dirty="0">
                <a:solidFill>
                  <a:srgbClr val="CC00CC"/>
                </a:solidFill>
                <a:effectLst>
                  <a:outerShdw blurRad="38100" dist="38100" dir="2700000" algn="tl">
                    <a:srgbClr val="C0C0C0"/>
                  </a:outerShdw>
                </a:effectLst>
                <a:latin typeface="黑体" pitchFamily="2" charset="-122"/>
                <a:ea typeface="黑体" pitchFamily="2" charset="-122"/>
              </a:rPr>
              <a:t>(10)</a:t>
            </a:r>
            <a:r>
              <a:rPr lang="zh-CN" altLang="en-US" b="1" dirty="0">
                <a:solidFill>
                  <a:srgbClr val="CC00CC"/>
                </a:solidFill>
                <a:effectLst>
                  <a:outerShdw blurRad="38100" dist="38100" dir="2700000" algn="tl">
                    <a:srgbClr val="C0C0C0"/>
                  </a:outerShdw>
                </a:effectLst>
                <a:latin typeface="黑体" pitchFamily="2" charset="-122"/>
                <a:ea typeface="黑体" pitchFamily="2" charset="-122"/>
              </a:rPr>
              <a:t>中国与外国的关系</a:t>
            </a:r>
          </a:p>
        </p:txBody>
      </p:sp>
      <p:sp>
        <p:nvSpPr>
          <p:cNvPr id="26645" name="AutoShape 27"/>
          <p:cNvSpPr>
            <a:spLocks/>
          </p:cNvSpPr>
          <p:nvPr/>
        </p:nvSpPr>
        <p:spPr bwMode="auto">
          <a:xfrm>
            <a:off x="4610101" y="1201738"/>
            <a:ext cx="271463" cy="2024063"/>
          </a:xfrm>
          <a:prstGeom prst="leftBrace">
            <a:avLst>
              <a:gd name="adj1" fmla="val 62134"/>
              <a:gd name="adj2" fmla="val 50000"/>
            </a:avLst>
          </a:prstGeom>
          <a:noFill/>
          <a:ln w="31750">
            <a:solidFill>
              <a:srgbClr val="0000FF"/>
            </a:solidFill>
            <a:round/>
            <a:headEnd/>
            <a:tailEnd/>
          </a:ln>
        </p:spPr>
        <p:txBody>
          <a:bodyPr wrap="none" anchor="ctr"/>
          <a:lstStyle/>
          <a:p>
            <a:endParaRPr lang="zh-CN" altLang="en-US"/>
          </a:p>
        </p:txBody>
      </p:sp>
      <p:sp>
        <p:nvSpPr>
          <p:cNvPr id="26646" name="AutoShape 28"/>
          <p:cNvSpPr>
            <a:spLocks/>
          </p:cNvSpPr>
          <p:nvPr/>
        </p:nvSpPr>
        <p:spPr bwMode="auto">
          <a:xfrm>
            <a:off x="4565651" y="4486275"/>
            <a:ext cx="271463" cy="2024062"/>
          </a:xfrm>
          <a:prstGeom prst="leftBrace">
            <a:avLst>
              <a:gd name="adj1" fmla="val 62134"/>
              <a:gd name="adj2" fmla="val 50000"/>
            </a:avLst>
          </a:prstGeom>
          <a:noFill/>
          <a:ln w="31750">
            <a:solidFill>
              <a:srgbClr val="0000FF"/>
            </a:solidFill>
            <a:round/>
            <a:headEnd/>
            <a:tailEnd/>
          </a:ln>
        </p:spPr>
        <p:txBody>
          <a:bodyPr wrap="none" anchor="ctr"/>
          <a:lstStyle/>
          <a:p>
            <a:endParaRPr lang="zh-CN" altLang="en-US"/>
          </a:p>
        </p:txBody>
      </p:sp>
      <p:cxnSp>
        <p:nvCxnSpPr>
          <p:cNvPr id="26647" name="AutoShape 29"/>
          <p:cNvCxnSpPr>
            <a:cxnSpLocks noChangeShapeType="1"/>
            <a:stCxn id="26645" idx="1"/>
            <a:endCxn id="124936" idx="3"/>
          </p:cNvCxnSpPr>
          <p:nvPr/>
        </p:nvCxnSpPr>
        <p:spPr bwMode="auto">
          <a:xfrm flipH="1">
            <a:off x="4114801" y="2214562"/>
            <a:ext cx="479425" cy="573088"/>
          </a:xfrm>
          <a:prstGeom prst="straightConnector1">
            <a:avLst/>
          </a:prstGeom>
          <a:noFill/>
          <a:ln w="31750">
            <a:solidFill>
              <a:srgbClr val="0000FF"/>
            </a:solidFill>
            <a:round/>
            <a:headEnd/>
            <a:tailEnd/>
          </a:ln>
        </p:spPr>
      </p:cxnSp>
      <p:cxnSp>
        <p:nvCxnSpPr>
          <p:cNvPr id="26648" name="AutoShape 30"/>
          <p:cNvCxnSpPr>
            <a:cxnSpLocks noChangeShapeType="1"/>
            <a:stCxn id="124935" idx="3"/>
            <a:endCxn id="26646" idx="1"/>
          </p:cNvCxnSpPr>
          <p:nvPr/>
        </p:nvCxnSpPr>
        <p:spPr bwMode="auto">
          <a:xfrm>
            <a:off x="4116389" y="4902200"/>
            <a:ext cx="433387" cy="596900"/>
          </a:xfrm>
          <a:prstGeom prst="straightConnector1">
            <a:avLst/>
          </a:prstGeom>
          <a:noFill/>
          <a:ln w="31750">
            <a:solidFill>
              <a:srgbClr val="0000FF"/>
            </a:solidFill>
            <a:round/>
            <a:headEnd/>
            <a:tailEnd/>
          </a:ln>
        </p:spPr>
      </p:cxnSp>
      <p:sp>
        <p:nvSpPr>
          <p:cNvPr id="28" name="Rectangle 3"/>
          <p:cNvSpPr txBox="1">
            <a:spLocks noChangeArrowheads="1"/>
          </p:cNvSpPr>
          <p:nvPr/>
        </p:nvSpPr>
        <p:spPr bwMode="auto">
          <a:xfrm>
            <a:off x="2057400" y="177800"/>
            <a:ext cx="7875588" cy="1574800"/>
          </a:xfrm>
          <a:prstGeom prst="rect">
            <a:avLst/>
          </a:prstGeom>
          <a:noFill/>
          <a:ln w="9525">
            <a:noFill/>
            <a:miter lim="800000"/>
            <a:headEnd/>
            <a:tailEnd/>
          </a:ln>
        </p:spPr>
        <p:txBody>
          <a:bodyPr/>
          <a:lstStyle/>
          <a:p>
            <a:pPr marL="342900" indent="-342900">
              <a:lnSpc>
                <a:spcPct val="120000"/>
              </a:lnSpc>
              <a:spcBef>
                <a:spcPct val="20000"/>
              </a:spcBef>
              <a:buClr>
                <a:schemeClr val="hlink"/>
              </a:buClr>
              <a:defRPr/>
            </a:pPr>
            <a:r>
              <a:rPr lang="en-US" altLang="zh-CN" sz="3600" b="1" kern="0" dirty="0">
                <a:solidFill>
                  <a:srgbClr val="0000FF"/>
                </a:solidFill>
                <a:latin typeface="黑体" pitchFamily="2" charset="-122"/>
                <a:ea typeface="黑体" pitchFamily="2" charset="-122"/>
              </a:rPr>
              <a:t>《</a:t>
            </a:r>
            <a:r>
              <a:rPr lang="zh-CN" altLang="en-US" sz="3600" b="1" kern="0" dirty="0">
                <a:solidFill>
                  <a:srgbClr val="0000FF"/>
                </a:solidFill>
                <a:latin typeface="黑体" pitchFamily="2" charset="-122"/>
                <a:ea typeface="黑体" pitchFamily="2" charset="-122"/>
              </a:rPr>
              <a:t>论十大关系</a:t>
            </a:r>
            <a:r>
              <a:rPr lang="en-US" altLang="zh-CN" sz="3600" b="1" kern="0" dirty="0">
                <a:solidFill>
                  <a:srgbClr val="0000FF"/>
                </a:solidFill>
                <a:latin typeface="黑体" pitchFamily="2" charset="-122"/>
                <a:ea typeface="黑体" pitchFamily="2" charset="-122"/>
              </a:rPr>
              <a:t>》</a:t>
            </a:r>
          </a:p>
        </p:txBody>
      </p:sp>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4225</TotalTime>
  <Words>6718</Words>
  <Application>Microsoft Office PowerPoint</Application>
  <PresentationFormat>宽屏</PresentationFormat>
  <Paragraphs>306</Paragraphs>
  <Slides>66</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66</vt:i4>
      </vt:variant>
    </vt:vector>
  </HeadingPairs>
  <TitlesOfParts>
    <vt:vector size="82" baseType="lpstr">
      <vt:lpstr>等线</vt:lpstr>
      <vt:lpstr>方正大黑简体</vt:lpstr>
      <vt:lpstr>黑体</vt:lpstr>
      <vt:lpstr>华文细黑</vt:lpstr>
      <vt:lpstr>华文新魏</vt:lpstr>
      <vt:lpstr>华文中宋</vt:lpstr>
      <vt:lpstr>楷体</vt:lpstr>
      <vt:lpstr>楷体_GB2312</vt:lpstr>
      <vt:lpstr>宋体</vt:lpstr>
      <vt:lpstr>Lucida Sans Unicode</vt:lpstr>
      <vt:lpstr>Times New Roman</vt:lpstr>
      <vt:lpstr>Verdana</vt:lpstr>
      <vt:lpstr>Wingdings</vt:lpstr>
      <vt:lpstr>Wingdings 2</vt:lpstr>
      <vt:lpstr>Wingdings 3</vt:lpstr>
      <vt:lpstr>聚合</vt:lpstr>
      <vt:lpstr>学期总结</vt:lpstr>
      <vt:lpstr>期末考试</vt:lpstr>
      <vt:lpstr>新民主主义的过渡性</vt:lpstr>
      <vt:lpstr>新民主主义的过渡性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社会主义本质论：什么是社会主义，怎样建设社会主义</vt:lpstr>
      <vt:lpstr>中国社会主义农业改革和发展要有两个飞跃</vt:lpstr>
      <vt:lpstr>三个代表是建党理论</vt:lpstr>
      <vt:lpstr>科学发展观的核心思想</vt:lpstr>
      <vt:lpstr>从家庭联产承包责任制到土地流转</vt:lpstr>
      <vt:lpstr>百年未有之大变局概念的提出</vt:lpstr>
      <vt:lpstr>百年未有之大变局概念的提出</vt:lpstr>
      <vt:lpstr>中国特色社会主义进入新时代</vt:lpstr>
      <vt:lpstr>PowerPoint 演示文稿</vt:lpstr>
      <vt:lpstr>“四个全面”战略布局表述的新变化</vt:lpstr>
      <vt:lpstr>我国社会主要矛盾的变化</vt:lpstr>
      <vt:lpstr>新时代下发展不平衡与不充分的表现</vt:lpstr>
      <vt:lpstr>我国国有企业的形成和地位</vt:lpstr>
      <vt:lpstr>习近平论国有企业</vt:lpstr>
      <vt:lpstr>习近平论国有企业</vt:lpstr>
      <vt:lpstr>习近平总书记对国有企业发展的要求</vt:lpstr>
      <vt:lpstr>PowerPoint 演示文稿</vt:lpstr>
      <vt:lpstr>PowerPoint 演示文稿</vt:lpstr>
      <vt:lpstr>PowerPoint 演示文稿</vt:lpstr>
      <vt:lpstr>PowerPoint 演示文稿</vt:lpstr>
      <vt:lpstr>PowerPoint 演示文稿</vt:lpstr>
      <vt:lpstr>混合所有制改革的底线</vt:lpstr>
      <vt:lpstr>混合所有制改革的底线</vt:lpstr>
      <vt:lpstr>供给侧结构性改革的本质</vt:lpstr>
      <vt:lpstr>“新发展格局”的提出</vt:lpstr>
      <vt:lpstr>习近平总书记关于防止经济脱实向虚的讲话</vt:lpstr>
      <vt:lpstr>PowerPoint 演示文稿</vt:lpstr>
      <vt:lpstr>中国共产党作为使命型政党的理论渊源</vt:lpstr>
      <vt:lpstr>中国共产党——使命型政党</vt:lpstr>
      <vt:lpstr>新型国际关系</vt:lpstr>
      <vt:lpstr>习近平新时代中国特色社会主义思想</vt:lpstr>
      <vt:lpstr>人民民主专政——国体</vt:lpstr>
      <vt:lpstr>人民民主专政——民主与专政的关系</vt:lpstr>
      <vt:lpstr>人民民主专政——民主与专政的关系</vt:lpstr>
      <vt:lpstr>实行人民代表大会制度的政体</vt:lpstr>
      <vt:lpstr>中国共产党领导的多党合作和政治协商制度</vt:lpstr>
      <vt:lpstr>民主实践：选举民主</vt:lpstr>
      <vt:lpstr>民主实践：选举民主</vt:lpstr>
      <vt:lpstr>民主实践：协商民主</vt:lpstr>
      <vt:lpstr>民主实践：协商民主</vt:lpstr>
      <vt:lpstr>缺乏协商民主的后果——英国脱欧</vt:lpstr>
      <vt:lpstr>票决至上的弊端</vt:lpstr>
      <vt:lpstr>政党与民主的关系</vt:lpstr>
      <vt:lpstr>中国民主的本质特征：全过程人民民主</vt:lpstr>
      <vt:lpstr>美国民主的弊端——权力为资本服务</vt:lpstr>
      <vt:lpstr>美国民主的弊端——总统不能完全兑现竞选承诺</vt:lpstr>
      <vt:lpstr>增进民众福祉还是加深民众疾苦？</vt:lpstr>
      <vt:lpstr>促进团结还是导致分裂？</vt:lpstr>
      <vt:lpstr>给他国带去发展繁荣还是灾难动荡？</vt:lpstr>
      <vt:lpstr>维护世界和平发展还是破坏国际秩序？</vt:lpstr>
      <vt:lpstr>“一国六主，实无民主”</vt:lpstr>
      <vt:lpstr>“四个更要看”：一个国家民主不民主</vt:lpstr>
      <vt:lpstr>“四个更要看”：一个国家民主不民主</vt:lpstr>
      <vt:lpstr>党与法的关系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 海宝</dc:creator>
  <cp:lastModifiedBy>华 广松</cp:lastModifiedBy>
  <cp:revision>183</cp:revision>
  <dcterms:created xsi:type="dcterms:W3CDTF">2018-11-07T00:18:10Z</dcterms:created>
  <dcterms:modified xsi:type="dcterms:W3CDTF">2021-12-23T01:09:17Z</dcterms:modified>
</cp:coreProperties>
</file>