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389"/>
    <a:srgbClr val="CD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9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DAAB-D0BC-4F2E-975E-5AC43037BB9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90CC-7A9D-4D7E-A3DD-306EDE9B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4958" y="90000"/>
            <a:ext cx="4595259" cy="37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8895" y="196176"/>
            <a:ext cx="4400551" cy="3267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0607" y="3464116"/>
            <a:ext cx="329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AWS SINGAPORE</a:t>
            </a:r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6324388" y="1051441"/>
            <a:ext cx="1627179" cy="2509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Load </a:t>
            </a:r>
            <a:r>
              <a:rPr lang="en-US" sz="1000" dirty="0" smtClean="0">
                <a:solidFill>
                  <a:schemeClr val="bg1"/>
                </a:solidFill>
              </a:rPr>
              <a:t>Balancer</a:t>
            </a:r>
            <a:r>
              <a:rPr lang="en-US" sz="1000" baseline="30000" dirty="0" smtClean="0">
                <a:solidFill>
                  <a:schemeClr val="bg1"/>
                </a:solidFill>
              </a:rPr>
              <a:t>5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40589" y="1640687"/>
            <a:ext cx="1413164" cy="305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</a:t>
            </a:r>
            <a:r>
              <a:rPr lang="en-US" sz="1000" dirty="0" smtClean="0">
                <a:solidFill>
                  <a:schemeClr val="tx1"/>
                </a:solidFill>
              </a:rPr>
              <a:t>LOADER</a:t>
            </a:r>
            <a:r>
              <a:rPr lang="en-US" sz="1000" baseline="30000" dirty="0">
                <a:solidFill>
                  <a:schemeClr val="tx1"/>
                </a:solidFill>
              </a:rPr>
              <a:t>4</a:t>
            </a:r>
            <a:endParaRPr lang="en-US" sz="1000" baseline="30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50988" y="114729"/>
            <a:ext cx="151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SGX Premium </a:t>
            </a:r>
          </a:p>
          <a:p>
            <a:pPr algn="ctr"/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412695" y="1541181"/>
            <a:ext cx="1687205" cy="18488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AMAZON AWS GLOBAL</a:t>
            </a:r>
          </a:p>
          <a:p>
            <a:pPr algn="ctr"/>
            <a:r>
              <a:rPr lang="en-US" sz="1000" dirty="0"/>
              <a:t>SIMPLE STORAGE </a:t>
            </a:r>
            <a:br>
              <a:rPr lang="en-US" sz="1000" dirty="0"/>
            </a:br>
            <a:r>
              <a:rPr lang="en-US" sz="1000" dirty="0"/>
              <a:t>SERVICE (S3)</a:t>
            </a:r>
          </a:p>
          <a:p>
            <a:pPr algn="ctr"/>
            <a:endParaRPr lang="en-US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10702497" y="2520029"/>
            <a:ext cx="1043361" cy="559059"/>
          </a:xfrm>
          <a:prstGeom prst="roundRect">
            <a:avLst/>
          </a:prstGeom>
          <a:solidFill>
            <a:srgbClr val="85B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STATIC HTML, JS, CSS </a:t>
            </a:r>
            <a:br>
              <a:rPr lang="en-US" sz="1000" dirty="0" smtClean="0"/>
            </a:br>
            <a:r>
              <a:rPr lang="en-US" sz="1000" dirty="0" smtClean="0"/>
              <a:t>AND IMAGE </a:t>
            </a:r>
            <a:r>
              <a:rPr lang="en-US" sz="1000" dirty="0" smtClean="0"/>
              <a:t>FILES</a:t>
            </a:r>
            <a:r>
              <a:rPr lang="en-US" sz="1000" baseline="30000" dirty="0" smtClean="0"/>
              <a:t>13</a:t>
            </a:r>
            <a:endParaRPr lang="en-US" sz="1000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7375734" y="2515471"/>
            <a:ext cx="1890702" cy="291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WMSI API SERVER</a:t>
            </a:r>
            <a:r>
              <a:rPr lang="en-US" sz="1200" baseline="30000" dirty="0" smtClean="0"/>
              <a:t>9</a:t>
            </a:r>
            <a:endParaRPr lang="en-US" sz="1200" baseline="30000" dirty="0"/>
          </a:p>
        </p:txBody>
      </p:sp>
      <p:cxnSp>
        <p:nvCxnSpPr>
          <p:cNvPr id="47" name="Straight Arrow Connector 46"/>
          <p:cNvCxnSpPr>
            <a:stCxn id="73" idx="2"/>
            <a:endCxn id="5" idx="0"/>
          </p:cNvCxnSpPr>
          <p:nvPr/>
        </p:nvCxnSpPr>
        <p:spPr>
          <a:xfrm flipH="1">
            <a:off x="7137978" y="683820"/>
            <a:ext cx="371895" cy="36762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11" y="4104407"/>
            <a:ext cx="664874" cy="664874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56" idx="0"/>
          </p:cNvCxnSpPr>
          <p:nvPr/>
        </p:nvCxnSpPr>
        <p:spPr>
          <a:xfrm flipV="1">
            <a:off x="5446148" y="3306765"/>
            <a:ext cx="1963369" cy="797642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7" idx="3"/>
            <a:endCxn id="34" idx="2"/>
          </p:cNvCxnSpPr>
          <p:nvPr/>
        </p:nvCxnSpPr>
        <p:spPr>
          <a:xfrm flipV="1">
            <a:off x="9320946" y="2465593"/>
            <a:ext cx="1091749" cy="13643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679278" y="96047"/>
            <a:ext cx="3985280" cy="157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79385" y="1421267"/>
            <a:ext cx="1289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AMAZON AWS </a:t>
            </a:r>
            <a:r>
              <a:rPr lang="en-US" sz="1000" dirty="0" smtClean="0"/>
              <a:t>US*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1769693" y="263215"/>
            <a:ext cx="1709865" cy="1139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03010" y="1114929"/>
            <a:ext cx="1612543" cy="2113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</a:t>
            </a:r>
            <a:r>
              <a:rPr lang="en-US" sz="1000" dirty="0" smtClean="0"/>
              <a:t>SERVICES</a:t>
            </a:r>
            <a:r>
              <a:rPr lang="en-US" sz="1000" baseline="30000" dirty="0"/>
              <a:t>1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1827769" y="335214"/>
            <a:ext cx="1587009" cy="688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861310" y="426782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PRIVATE </a:t>
            </a:r>
          </a:p>
          <a:p>
            <a:r>
              <a:rPr lang="en-US" sz="1000" dirty="0" smtClean="0"/>
              <a:t>SUBNET</a:t>
            </a:r>
            <a:endParaRPr lang="en-US" sz="1000" baseline="30000" dirty="0"/>
          </a:p>
        </p:txBody>
      </p:sp>
      <p:sp>
        <p:nvSpPr>
          <p:cNvPr id="27" name="Can 26"/>
          <p:cNvSpPr/>
          <p:nvPr/>
        </p:nvSpPr>
        <p:spPr>
          <a:xfrm>
            <a:off x="2528945" y="422715"/>
            <a:ext cx="762254" cy="4326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</a:t>
            </a:r>
            <a:r>
              <a:rPr lang="en-US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r>
              <a:rPr lang="en-US" sz="9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90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Arrow Connector 58"/>
          <p:cNvCxnSpPr>
            <a:stCxn id="114" idx="1"/>
            <a:endCxn id="121" idx="0"/>
          </p:cNvCxnSpPr>
          <p:nvPr/>
        </p:nvCxnSpPr>
        <p:spPr>
          <a:xfrm flipH="1">
            <a:off x="1393688" y="2221431"/>
            <a:ext cx="4655005" cy="857657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n 65"/>
          <p:cNvSpPr/>
          <p:nvPr/>
        </p:nvSpPr>
        <p:spPr>
          <a:xfrm>
            <a:off x="8830428" y="299393"/>
            <a:ext cx="981036" cy="661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SQL </a:t>
            </a:r>
            <a:r>
              <a:rPr lang="en-US" sz="1000" dirty="0" smtClean="0">
                <a:solidFill>
                  <a:schemeClr val="tx1"/>
                </a:solidFill>
              </a:rPr>
              <a:t>SERVER</a:t>
            </a:r>
            <a:r>
              <a:rPr lang="en-US" sz="1000" baseline="30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675017" y="231048"/>
            <a:ext cx="1611838" cy="452772"/>
            <a:chOff x="2574386" y="2191213"/>
            <a:chExt cx="1611838" cy="452772"/>
          </a:xfrm>
        </p:grpSpPr>
        <p:sp>
          <p:nvSpPr>
            <p:cNvPr id="74" name="Rectangle 73"/>
            <p:cNvSpPr/>
            <p:nvPr/>
          </p:nvSpPr>
          <p:spPr>
            <a:xfrm>
              <a:off x="2773060" y="2191213"/>
              <a:ext cx="1413164" cy="3053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74386" y="2259372"/>
              <a:ext cx="1413164" cy="3053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02660" y="2338638"/>
              <a:ext cx="1413164" cy="3053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DATA </a:t>
              </a:r>
              <a:r>
                <a:rPr lang="en-US" sz="1000" dirty="0" smtClean="0">
                  <a:solidFill>
                    <a:schemeClr val="tx1"/>
                  </a:solidFill>
                </a:rPr>
                <a:t>PROVIDER</a:t>
              </a:r>
              <a:r>
                <a:rPr lang="en-US" sz="1000" baseline="30000" dirty="0">
                  <a:solidFill>
                    <a:schemeClr val="tx1"/>
                  </a:solidFill>
                </a:rPr>
                <a:t>7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7402621" y="3103062"/>
            <a:ext cx="1863815" cy="256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Load </a:t>
            </a:r>
            <a:r>
              <a:rPr lang="en-US" sz="1000" dirty="0" smtClean="0">
                <a:solidFill>
                  <a:schemeClr val="bg1"/>
                </a:solidFill>
              </a:rPr>
              <a:t>Balancer</a:t>
            </a:r>
            <a:r>
              <a:rPr lang="en-US" sz="1000" baseline="30000" dirty="0" smtClean="0">
                <a:solidFill>
                  <a:schemeClr val="bg1"/>
                </a:solidFill>
              </a:rPr>
              <a:t>12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>
            <a:stCxn id="16" idx="0"/>
            <a:endCxn id="5" idx="2"/>
          </p:cNvCxnSpPr>
          <p:nvPr/>
        </p:nvCxnSpPr>
        <p:spPr>
          <a:xfrm flipV="1">
            <a:off x="6747171" y="1302361"/>
            <a:ext cx="390807" cy="3383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3"/>
            <a:endCxn id="50" idx="0"/>
          </p:cNvCxnSpPr>
          <p:nvPr/>
        </p:nvCxnSpPr>
        <p:spPr>
          <a:xfrm flipH="1">
            <a:off x="2609282" y="855409"/>
            <a:ext cx="300790" cy="25952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0"/>
            <a:endCxn id="41" idx="2"/>
          </p:cNvCxnSpPr>
          <p:nvPr/>
        </p:nvCxnSpPr>
        <p:spPr>
          <a:xfrm flipH="1" flipV="1">
            <a:off x="8321085" y="2806624"/>
            <a:ext cx="13444" cy="29643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62280" y="846264"/>
            <a:ext cx="1097423" cy="2998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PDF</a:t>
            </a:r>
            <a:r>
              <a:rPr lang="en-US" sz="1200" dirty="0" smtClean="0"/>
              <a:t> </a:t>
            </a:r>
            <a:r>
              <a:rPr lang="en-US" sz="900" dirty="0" smtClean="0"/>
              <a:t>Transformation</a:t>
            </a:r>
            <a:r>
              <a:rPr lang="en-US" sz="900" baseline="30000" dirty="0" smtClean="0"/>
              <a:t>15</a:t>
            </a:r>
            <a:endParaRPr lang="en-US" sz="900" baseline="30000" dirty="0"/>
          </a:p>
        </p:txBody>
      </p:sp>
      <p:cxnSp>
        <p:nvCxnSpPr>
          <p:cNvPr id="68" name="Straight Arrow Connector 67"/>
          <p:cNvCxnSpPr>
            <a:stCxn id="69" idx="0"/>
            <a:endCxn id="65" idx="2"/>
          </p:cNvCxnSpPr>
          <p:nvPr/>
        </p:nvCxnSpPr>
        <p:spPr>
          <a:xfrm flipH="1" flipV="1">
            <a:off x="4910992" y="1146138"/>
            <a:ext cx="7535" cy="20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363940" y="1348949"/>
            <a:ext cx="1109173" cy="24514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Load </a:t>
            </a:r>
            <a:r>
              <a:rPr lang="en-US" sz="1000" dirty="0" smtClean="0">
                <a:solidFill>
                  <a:schemeClr val="bg1"/>
                </a:solidFill>
              </a:rPr>
              <a:t>Balancer</a:t>
            </a:r>
            <a:r>
              <a:rPr lang="en-US" sz="1000" baseline="30000" dirty="0" smtClean="0">
                <a:solidFill>
                  <a:schemeClr val="bg1"/>
                </a:solidFill>
              </a:rPr>
              <a:t>14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48693" y="2068757"/>
            <a:ext cx="1413164" cy="305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Real Time Pricing Server </a:t>
            </a:r>
            <a:r>
              <a:rPr lang="en-US" sz="1000" baseline="30000" dirty="0" smtClean="0">
                <a:solidFill>
                  <a:schemeClr val="tx1"/>
                </a:solidFill>
              </a:rPr>
              <a:t>9</a:t>
            </a:r>
            <a:endParaRPr lang="en-US" sz="1000" baseline="30000" dirty="0">
              <a:solidFill>
                <a:schemeClr val="tx1"/>
              </a:solidFill>
            </a:endParaRPr>
          </a:p>
        </p:txBody>
      </p:sp>
      <p:sp>
        <p:nvSpPr>
          <p:cNvPr id="121" name="Cloud 120"/>
          <p:cNvSpPr/>
          <p:nvPr/>
        </p:nvSpPr>
        <p:spPr>
          <a:xfrm>
            <a:off x="143622" y="2743595"/>
            <a:ext cx="1251109" cy="6709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QuantHouse</a:t>
            </a:r>
            <a:r>
              <a:rPr lang="en-US" sz="900" dirty="0"/>
              <a:t> RT</a:t>
            </a:r>
            <a:br>
              <a:rPr lang="en-US" sz="900" dirty="0"/>
            </a:br>
            <a:r>
              <a:rPr lang="en-US" sz="900" dirty="0"/>
              <a:t>Pricing </a:t>
            </a:r>
            <a:r>
              <a:rPr lang="en-US" sz="900" dirty="0" smtClean="0"/>
              <a:t>API</a:t>
            </a:r>
            <a:r>
              <a:rPr lang="en-US" sz="900" baseline="30000" dirty="0"/>
              <a:t>8</a:t>
            </a:r>
            <a:endParaRPr lang="en-US" sz="900" dirty="0"/>
          </a:p>
        </p:txBody>
      </p:sp>
      <p:sp>
        <p:nvSpPr>
          <p:cNvPr id="124" name="Cloud 123"/>
          <p:cNvSpPr/>
          <p:nvPr/>
        </p:nvSpPr>
        <p:spPr>
          <a:xfrm>
            <a:off x="142579" y="1925830"/>
            <a:ext cx="1251109" cy="6709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S&amp;P Capital IQ</a:t>
            </a:r>
            <a:br>
              <a:rPr lang="en-US" sz="900" dirty="0"/>
            </a:br>
            <a:r>
              <a:rPr lang="en-US" sz="900" dirty="0"/>
              <a:t>API Server</a:t>
            </a:r>
            <a:r>
              <a:rPr lang="en-US" sz="900" baseline="30000" dirty="0"/>
              <a:t>6</a:t>
            </a:r>
          </a:p>
        </p:txBody>
      </p:sp>
      <p:cxnSp>
        <p:nvCxnSpPr>
          <p:cNvPr id="128" name="Straight Arrow Connector 127"/>
          <p:cNvCxnSpPr>
            <a:stCxn id="16" idx="1"/>
            <a:endCxn id="124" idx="0"/>
          </p:cNvCxnSpPr>
          <p:nvPr/>
        </p:nvCxnSpPr>
        <p:spPr>
          <a:xfrm flipH="1">
            <a:off x="1392645" y="1793361"/>
            <a:ext cx="4647944" cy="467962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6" idx="0"/>
            <a:endCxn id="69" idx="2"/>
          </p:cNvCxnSpPr>
          <p:nvPr/>
        </p:nvCxnSpPr>
        <p:spPr>
          <a:xfrm flipH="1" flipV="1">
            <a:off x="4918527" y="1594098"/>
            <a:ext cx="527621" cy="251030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loud 133"/>
          <p:cNvSpPr/>
          <p:nvPr/>
        </p:nvSpPr>
        <p:spPr>
          <a:xfrm>
            <a:off x="142579" y="855409"/>
            <a:ext cx="1169913" cy="7852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/>
          </a:p>
          <a:p>
            <a:pPr algn="ctr"/>
            <a:r>
              <a:rPr lang="en-US" sz="900" dirty="0" smtClean="0"/>
              <a:t>S&amp;P </a:t>
            </a:r>
            <a:r>
              <a:rPr lang="en-US" sz="900" dirty="0"/>
              <a:t>Capital IQ</a:t>
            </a:r>
            <a:br>
              <a:rPr lang="en-US" sz="900" dirty="0"/>
            </a:br>
            <a:r>
              <a:rPr lang="en-US" sz="900" dirty="0"/>
              <a:t>ExpressFeed</a:t>
            </a:r>
            <a:r>
              <a:rPr lang="en-US" sz="900" baseline="30000" dirty="0"/>
              <a:t>1</a:t>
            </a:r>
            <a:endParaRPr lang="en-US" sz="900" dirty="0"/>
          </a:p>
          <a:p>
            <a:pPr algn="ctr"/>
            <a:endParaRPr lang="en-US" sz="900" baseline="30000" dirty="0"/>
          </a:p>
        </p:txBody>
      </p:sp>
      <p:cxnSp>
        <p:nvCxnSpPr>
          <p:cNvPr id="135" name="Straight Arrow Connector 134"/>
          <p:cNvCxnSpPr>
            <a:stCxn id="50" idx="1"/>
            <a:endCxn id="134" idx="0"/>
          </p:cNvCxnSpPr>
          <p:nvPr/>
        </p:nvCxnSpPr>
        <p:spPr>
          <a:xfrm flipH="1">
            <a:off x="1311517" y="1220605"/>
            <a:ext cx="491493" cy="2743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4" idx="3"/>
            <a:endCxn id="66" idx="2"/>
          </p:cNvCxnSpPr>
          <p:nvPr/>
        </p:nvCxnSpPr>
        <p:spPr>
          <a:xfrm flipV="1">
            <a:off x="7461857" y="630021"/>
            <a:ext cx="1368571" cy="1591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430244" y="2456452"/>
            <a:ext cx="1890702" cy="291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WMSI API </a:t>
            </a:r>
            <a:r>
              <a:rPr lang="en-US" sz="1000" dirty="0" smtClean="0"/>
              <a:t>SERVER</a:t>
            </a:r>
            <a:r>
              <a:rPr lang="en-US" sz="1000" baseline="30000" dirty="0" smtClean="0"/>
              <a:t>11</a:t>
            </a:r>
            <a:endParaRPr lang="en-US" sz="1000" baseline="30000" dirty="0"/>
          </a:p>
        </p:txBody>
      </p:sp>
      <p:cxnSp>
        <p:nvCxnSpPr>
          <p:cNvPr id="178" name="Straight Arrow Connector 177"/>
          <p:cNvCxnSpPr>
            <a:stCxn id="167" idx="0"/>
            <a:endCxn id="66" idx="3"/>
          </p:cNvCxnSpPr>
          <p:nvPr/>
        </p:nvCxnSpPr>
        <p:spPr>
          <a:xfrm flipV="1">
            <a:off x="8375595" y="960649"/>
            <a:ext cx="945351" cy="1495803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67" idx="0"/>
            <a:endCxn id="5" idx="2"/>
          </p:cNvCxnSpPr>
          <p:nvPr/>
        </p:nvCxnSpPr>
        <p:spPr>
          <a:xfrm flipH="1" flipV="1">
            <a:off x="7137978" y="1302361"/>
            <a:ext cx="1237617" cy="115409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25574" y="325833"/>
            <a:ext cx="740514" cy="313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FTP </a:t>
            </a:r>
            <a:r>
              <a:rPr lang="en-US" sz="1000" dirty="0" smtClean="0"/>
              <a:t>Server</a:t>
            </a:r>
            <a:r>
              <a:rPr lang="en-US" sz="1000" baseline="30000" dirty="0"/>
              <a:t>3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16" idx="1"/>
            <a:endCxn id="70" idx="3"/>
          </p:cNvCxnSpPr>
          <p:nvPr/>
        </p:nvCxnSpPr>
        <p:spPr>
          <a:xfrm flipH="1" flipV="1">
            <a:off x="5566088" y="482448"/>
            <a:ext cx="474501" cy="1310913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7" idx="3"/>
            <a:endCxn id="70" idx="1"/>
          </p:cNvCxnSpPr>
          <p:nvPr/>
        </p:nvCxnSpPr>
        <p:spPr>
          <a:xfrm flipV="1">
            <a:off x="4479573" y="482448"/>
            <a:ext cx="346001" cy="709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649918" y="299207"/>
            <a:ext cx="829655" cy="508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Export</a:t>
            </a:r>
            <a:r>
              <a:rPr lang="en-US" sz="1000" baseline="30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000" baseline="30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27" idx="4"/>
            <a:endCxn id="57" idx="1"/>
          </p:cNvCxnSpPr>
          <p:nvPr/>
        </p:nvCxnSpPr>
        <p:spPr>
          <a:xfrm flipV="1">
            <a:off x="3291199" y="553426"/>
            <a:ext cx="358719" cy="856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836" y="5495636"/>
            <a:ext cx="429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Page 2 for additional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27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baseline="30000" dirty="0" smtClean="0"/>
              <a:t>1</a:t>
            </a:r>
            <a:r>
              <a:rPr lang="en-US" sz="1000" dirty="0" smtClean="0"/>
              <a:t> MS SQL Database and Win32 Application from S&amp;P with company data </a:t>
            </a:r>
          </a:p>
          <a:p>
            <a:r>
              <a:rPr lang="en-US" sz="1000" dirty="0" smtClean="0"/>
              <a:t>for </a:t>
            </a:r>
            <a:r>
              <a:rPr lang="en-US" sz="1000" dirty="0" smtClean="0"/>
              <a:t>all </a:t>
            </a:r>
            <a:r>
              <a:rPr lang="en-US" sz="1000" dirty="0" smtClean="0"/>
              <a:t>S&amp;P </a:t>
            </a:r>
            <a:r>
              <a:rPr lang="en-US" sz="1000" dirty="0" smtClean="0"/>
              <a:t>monitored </a:t>
            </a:r>
            <a:r>
              <a:rPr lang="en-US" sz="1000" dirty="0" smtClean="0"/>
              <a:t>companies </a:t>
            </a:r>
            <a:r>
              <a:rPr lang="en-US" sz="1000" dirty="0" smtClean="0"/>
              <a:t>(e.g. more than just SGX</a:t>
            </a:r>
            <a:r>
              <a:rPr lang="en-US" sz="1000" dirty="0" smtClean="0"/>
              <a:t>).  The Win32 client </a:t>
            </a:r>
          </a:p>
          <a:p>
            <a:r>
              <a:rPr lang="en-US" sz="1000" dirty="0" smtClean="0"/>
              <a:t>downloads S&amp;P data packages on schedules configured by S&amp;P during </a:t>
            </a:r>
          </a:p>
          <a:p>
            <a:r>
              <a:rPr lang="en-US" sz="1000" dirty="0" smtClean="0"/>
              <a:t>initial application set-up.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1000" b="1" baseline="30000" dirty="0" smtClean="0"/>
              <a:t>2</a:t>
            </a:r>
            <a:r>
              <a:rPr lang="en-US" sz="1000" dirty="0" smtClean="0"/>
              <a:t> </a:t>
            </a:r>
            <a:r>
              <a:rPr lang="en-US" sz="1000" dirty="0" smtClean="0"/>
              <a:t>Data Export is a in-house written .NET application that executes </a:t>
            </a:r>
            <a:r>
              <a:rPr lang="en-US" sz="1000" dirty="0" err="1" smtClean="0"/>
              <a:t>sql</a:t>
            </a:r>
            <a:r>
              <a:rPr lang="en-US" sz="1000" dirty="0" smtClean="0"/>
              <a:t> statements and writes the output to CSV files.  It then uploads the exported files to an SFTP </a:t>
            </a:r>
          </a:p>
          <a:p>
            <a:r>
              <a:rPr lang="en-US" sz="1000" dirty="0" smtClean="0"/>
              <a:t>Server hosted in our Amazon cloud.</a:t>
            </a:r>
            <a:endParaRPr lang="en-US" sz="1000" dirty="0" smtClean="0"/>
          </a:p>
          <a:p>
            <a:endParaRPr lang="en-US" sz="1000" b="1" baseline="30000" dirty="0"/>
          </a:p>
          <a:p>
            <a:r>
              <a:rPr lang="en-US" sz="1000" b="1" baseline="30000" dirty="0" smtClean="0"/>
              <a:t>3</a:t>
            </a:r>
            <a:r>
              <a:rPr lang="en-US" sz="1000" b="1" dirty="0" smtClean="0"/>
              <a:t> </a:t>
            </a:r>
            <a:r>
              <a:rPr lang="en-US" sz="1000" dirty="0" smtClean="0"/>
              <a:t>SFTP server that holds to the extracted data files.</a:t>
            </a:r>
            <a:endParaRPr lang="en-US" sz="1000" dirty="0" smtClean="0"/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b="1" baseline="30000" dirty="0"/>
              <a:t>4</a:t>
            </a:r>
            <a:r>
              <a:rPr lang="en-US" sz="1000" dirty="0"/>
              <a:t> Data loader is responsible for bringing all information together </a:t>
            </a:r>
            <a:r>
              <a:rPr lang="en-US" sz="1000" dirty="0" smtClean="0"/>
              <a:t>and uploading it into the Data Provider. </a:t>
            </a:r>
            <a:r>
              <a:rPr lang="en-US" sz="1000" dirty="0"/>
              <a:t>Data loader exists </a:t>
            </a:r>
            <a:r>
              <a:rPr lang="en-US" sz="1000" dirty="0" smtClean="0"/>
              <a:t>in </a:t>
            </a:r>
            <a:r>
              <a:rPr lang="en-US" sz="1000" dirty="0"/>
              <a:t>it’s own subnet of the SGX VPC (</a:t>
            </a:r>
            <a:r>
              <a:rPr lang="en-US" sz="1000" baseline="30000" dirty="0"/>
              <a:t>6</a:t>
            </a:r>
            <a:r>
              <a:rPr lang="en-US" sz="1000" dirty="0"/>
              <a:t>) and can only </a:t>
            </a:r>
            <a:r>
              <a:rPr lang="en-US" sz="1000" dirty="0" smtClean="0"/>
              <a:t>connect </a:t>
            </a:r>
            <a:r>
              <a:rPr lang="en-US" sz="1000" dirty="0"/>
              <a:t>to either the data provider or the remote S&amp;P or WMSI services.  No one </a:t>
            </a:r>
            <a:r>
              <a:rPr lang="en-US" sz="1000" dirty="0" smtClean="0"/>
              <a:t>other machine can directly </a:t>
            </a:r>
            <a:r>
              <a:rPr lang="en-US" sz="1000" dirty="0"/>
              <a:t>access </a:t>
            </a:r>
            <a:r>
              <a:rPr lang="en-US" sz="1000" dirty="0" smtClean="0"/>
              <a:t>this machine.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r>
              <a:rPr lang="en-US" sz="1000" b="1" baseline="30000" dirty="0" smtClean="0"/>
              <a:t>5</a:t>
            </a:r>
            <a:r>
              <a:rPr lang="en-US" sz="1000" dirty="0" smtClean="0"/>
              <a:t> ELB </a:t>
            </a:r>
            <a:r>
              <a:rPr lang="en-US" sz="1000" dirty="0"/>
              <a:t>instance for routing traffic to the Data Provider </a:t>
            </a:r>
            <a:r>
              <a:rPr lang="en-US" sz="1000" dirty="0" smtClean="0"/>
              <a:t>cluster.</a:t>
            </a:r>
          </a:p>
          <a:p>
            <a:endParaRPr lang="en-US" sz="1000" dirty="0" smtClean="0"/>
          </a:p>
          <a:p>
            <a:r>
              <a:rPr lang="en-US" sz="1000" b="1" baseline="30000" dirty="0" smtClean="0"/>
              <a:t>6</a:t>
            </a:r>
            <a:r>
              <a:rPr lang="en-US" sz="1000" dirty="0" smtClean="0"/>
              <a:t> S&amp;P Capital web services.  The SGX application still depends on S&amp;P Capital web </a:t>
            </a:r>
          </a:p>
          <a:p>
            <a:r>
              <a:rPr lang="en-US" sz="1000" dirty="0" smtClean="0"/>
              <a:t>Services to download company Key Developments information.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b="1" baseline="30000" dirty="0"/>
              <a:t>7</a:t>
            </a:r>
            <a:r>
              <a:rPr lang="en-US" sz="1000" dirty="0" smtClean="0"/>
              <a:t> The Data Providers are a cluster (3) of Elastic Search servers that store all company data.</a:t>
            </a:r>
          </a:p>
          <a:p>
            <a:endParaRPr lang="en-US" sz="1000" dirty="0" smtClean="0"/>
          </a:p>
          <a:p>
            <a:r>
              <a:rPr lang="en-US" sz="1000" b="1" baseline="30000" dirty="0"/>
              <a:t>8</a:t>
            </a:r>
            <a:r>
              <a:rPr lang="en-US" sz="1000" dirty="0"/>
              <a:t> QH Services that “publishes” events – price and volume changes – for the SGX </a:t>
            </a:r>
          </a:p>
          <a:p>
            <a:r>
              <a:rPr lang="en-US" sz="1000" dirty="0"/>
              <a:t>   population of companies.  Hosted by S&amp;P.</a:t>
            </a:r>
            <a:br>
              <a:rPr lang="en-US" sz="1000" dirty="0"/>
            </a:br>
            <a:endParaRPr lang="en-US" sz="1000" dirty="0" smtClean="0"/>
          </a:p>
          <a:p>
            <a:r>
              <a:rPr lang="en-US" sz="1000" b="1" baseline="30000" dirty="0"/>
              <a:t>9</a:t>
            </a:r>
            <a:r>
              <a:rPr lang="en-US" sz="1000" dirty="0"/>
              <a:t> </a:t>
            </a:r>
            <a:r>
              <a:rPr lang="en-US" sz="1000" dirty="0" smtClean="0"/>
              <a:t>The Real Time Pricing Server is a Java application that runs every second to retrieve the latest pricing information from the </a:t>
            </a:r>
            <a:r>
              <a:rPr lang="en-US" sz="1000" dirty="0" err="1" smtClean="0"/>
              <a:t>QuantHouse</a:t>
            </a:r>
            <a:r>
              <a:rPr lang="en-US" sz="1000" dirty="0" smtClean="0"/>
              <a:t> data service.</a:t>
            </a:r>
          </a:p>
          <a:p>
            <a:endParaRPr lang="en-US" sz="1000" dirty="0"/>
          </a:p>
          <a:p>
            <a:r>
              <a:rPr lang="en-US" sz="1000" b="1" baseline="30000" dirty="0" smtClean="0"/>
              <a:t>10</a:t>
            </a:r>
            <a:r>
              <a:rPr lang="en-US" sz="1000" dirty="0" smtClean="0"/>
              <a:t> A </a:t>
            </a:r>
            <a:r>
              <a:rPr lang="en-US" sz="1000" dirty="0"/>
              <a:t>multi A to Z Amazon RDS instance for the storage of XF and QH data.  </a:t>
            </a:r>
            <a:endParaRPr lang="en-US" sz="1000" dirty="0" smtClean="0"/>
          </a:p>
          <a:p>
            <a:r>
              <a:rPr lang="en-US" sz="1000" dirty="0" smtClean="0"/>
              <a:t>This database also stores application information such as User preferences, User profiles, password, alert list, etc.  Database is highly </a:t>
            </a:r>
            <a:r>
              <a:rPr lang="en-US" sz="1000" dirty="0"/>
              <a:t>redundant and available</a:t>
            </a:r>
            <a:r>
              <a:rPr lang="en-US" sz="1000" dirty="0" smtClean="0"/>
              <a:t>.</a:t>
            </a:r>
          </a:p>
          <a:p>
            <a:endParaRPr lang="en-US" sz="1000" b="1" baseline="30000" dirty="0" smtClean="0"/>
          </a:p>
          <a:p>
            <a:endParaRPr lang="en-US" sz="1000" b="1" baseline="30000" dirty="0" smtClean="0"/>
          </a:p>
          <a:p>
            <a:r>
              <a:rPr lang="en-US" sz="1000" b="1" baseline="30000" dirty="0" smtClean="0"/>
              <a:t>11</a:t>
            </a:r>
            <a:r>
              <a:rPr lang="en-US" sz="1000" dirty="0" smtClean="0"/>
              <a:t> </a:t>
            </a:r>
            <a:r>
              <a:rPr lang="en-US" sz="1000" dirty="0"/>
              <a:t>API Server cluster that provides authentication, data and persistence services via REST URL(s</a:t>
            </a:r>
            <a:r>
              <a:rPr lang="en-US" sz="1000" dirty="0" smtClean="0"/>
              <a:t>).  The external facing server is NGINX, static files are picked up from the filesystem and API calls are forwarded to a Tomcat Application server on the same machine that then applies the business logic and requests from the data sources.</a:t>
            </a:r>
            <a:endParaRPr lang="en-US" sz="1000" dirty="0"/>
          </a:p>
          <a:p>
            <a:endParaRPr lang="en-US" sz="1000" b="1" baseline="30000" dirty="0" smtClean="0"/>
          </a:p>
          <a:p>
            <a:endParaRPr lang="en-US" sz="1000" b="1" baseline="30000" dirty="0" smtClean="0"/>
          </a:p>
          <a:p>
            <a:r>
              <a:rPr lang="en-US" sz="1000" b="1" baseline="30000" dirty="0" smtClean="0"/>
              <a:t>12</a:t>
            </a:r>
            <a:r>
              <a:rPr lang="en-US" sz="1000" dirty="0" smtClean="0"/>
              <a:t> </a:t>
            </a:r>
            <a:r>
              <a:rPr lang="en-US" sz="1000" dirty="0"/>
              <a:t>ELB instance for routing traffic to the </a:t>
            </a:r>
            <a:r>
              <a:rPr lang="en-US" sz="1000" dirty="0" smtClean="0"/>
              <a:t>API Servers.</a:t>
            </a:r>
          </a:p>
          <a:p>
            <a:endParaRPr lang="en-US" sz="1000" dirty="0"/>
          </a:p>
          <a:p>
            <a:r>
              <a:rPr lang="en-US" sz="1000" b="1" baseline="30000" dirty="0" smtClean="0"/>
              <a:t>13</a:t>
            </a:r>
            <a:r>
              <a:rPr lang="en-US" sz="1000" dirty="0" smtClean="0"/>
              <a:t> </a:t>
            </a:r>
            <a:r>
              <a:rPr lang="en-US" sz="1000" dirty="0"/>
              <a:t>Amazon Simple Storage Service (S3) is used </a:t>
            </a:r>
            <a:r>
              <a:rPr lang="en-US" sz="1000" dirty="0" smtClean="0"/>
              <a:t>to store the Static files.  There is a </a:t>
            </a:r>
            <a:r>
              <a:rPr lang="en-US" sz="1000" dirty="0" err="1" smtClean="0"/>
              <a:t>cron</a:t>
            </a:r>
            <a:r>
              <a:rPr lang="en-US" sz="1000" dirty="0" smtClean="0"/>
              <a:t> job on the API Server that pulls the latest files if they have a different modified date.  The </a:t>
            </a:r>
            <a:r>
              <a:rPr lang="en-US" sz="1000" dirty="0" err="1" smtClean="0"/>
              <a:t>cron</a:t>
            </a:r>
            <a:r>
              <a:rPr lang="en-US" sz="1000" dirty="0" smtClean="0"/>
              <a:t> job runs every 5 minutes.</a:t>
            </a:r>
          </a:p>
          <a:p>
            <a:endParaRPr lang="en-US" sz="1000" dirty="0"/>
          </a:p>
          <a:p>
            <a:r>
              <a:rPr lang="en-US" sz="1000" b="1" baseline="30000" dirty="0"/>
              <a:t>14</a:t>
            </a:r>
            <a:r>
              <a:rPr lang="en-US" sz="1000" dirty="0"/>
              <a:t> ELB instance for routing public traffic to the PDF </a:t>
            </a:r>
          </a:p>
          <a:p>
            <a:r>
              <a:rPr lang="en-US" sz="1000" dirty="0"/>
              <a:t>  Transformation server.</a:t>
            </a:r>
          </a:p>
          <a:p>
            <a:endParaRPr lang="en-US" sz="1000" b="1" baseline="30000" dirty="0"/>
          </a:p>
          <a:p>
            <a:r>
              <a:rPr lang="en-US" sz="1000" b="1" baseline="30000" dirty="0"/>
              <a:t>15</a:t>
            </a:r>
            <a:r>
              <a:rPr lang="en-US" sz="1000" dirty="0"/>
              <a:t> Server that handles real-time PDF generation of company profiles.  </a:t>
            </a:r>
            <a:r>
              <a:rPr lang="en-US" sz="1000" dirty="0" err="1"/>
              <a:t>PhantomJS</a:t>
            </a:r>
            <a:r>
              <a:rPr lang="en-US" sz="1000" dirty="0"/>
              <a:t> is used for HTML to PDF transformation.</a:t>
            </a:r>
          </a:p>
          <a:p>
            <a:endParaRPr lang="en-US" sz="1000" b="1" baseline="30000" dirty="0"/>
          </a:p>
          <a:p>
            <a:r>
              <a:rPr lang="en-US" sz="1000" dirty="0" smtClean="0"/>
              <a:t>* </a:t>
            </a:r>
            <a:r>
              <a:rPr lang="en-US" sz="1000" dirty="0"/>
              <a:t>Unique VPC expressly for the collection of S&amp;P company data WMSI is required to retain and store historically.  Will be US based.</a:t>
            </a:r>
          </a:p>
          <a:p>
            <a:r>
              <a:rPr lang="en-US" sz="1000" dirty="0" smtClean="0"/>
              <a:t>* </a:t>
            </a:r>
            <a:r>
              <a:rPr lang="en-US" sz="1000" dirty="0"/>
              <a:t>The SGX Virtual Private Cloud (VPC) is a secured environment within </a:t>
            </a:r>
            <a:r>
              <a:rPr lang="en-US" sz="1000" dirty="0" smtClean="0"/>
              <a:t>the </a:t>
            </a:r>
            <a:r>
              <a:rPr lang="en-US" sz="1000" dirty="0"/>
              <a:t>Amazon AWS Singapore edge location.  It has it’s own private </a:t>
            </a:r>
            <a:r>
              <a:rPr lang="en-US" sz="1000" dirty="0" smtClean="0"/>
              <a:t>and </a:t>
            </a:r>
            <a:r>
              <a:rPr lang="en-US" sz="1000" dirty="0"/>
              <a:t>public subnet and is secured from all other WMSI projects, </a:t>
            </a:r>
            <a:r>
              <a:rPr lang="en-US" sz="1000" dirty="0" smtClean="0"/>
              <a:t>clients </a:t>
            </a:r>
            <a:r>
              <a:rPr lang="en-US" sz="1000" dirty="0"/>
              <a:t>and functionality.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677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113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Parcewski</dc:creator>
  <cp:lastModifiedBy>Amoros, Alberto</cp:lastModifiedBy>
  <cp:revision>44</cp:revision>
  <dcterms:created xsi:type="dcterms:W3CDTF">2014-08-24T22:44:50Z</dcterms:created>
  <dcterms:modified xsi:type="dcterms:W3CDTF">2016-08-04T21:21:22Z</dcterms:modified>
</cp:coreProperties>
</file>