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923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469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27605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622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11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930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23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93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413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877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235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569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7/4/2023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75645816"/>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b="1" i="0" kern="1200" spc="27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spc="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spc="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
            <a:extLst>
              <a:ext uri="{FF2B5EF4-FFF2-40B4-BE49-F238E27FC236}">
                <a16:creationId xmlns:a16="http://schemas.microsoft.com/office/drawing/2014/main" id="{7ADD7983-F9A8-13B4-487C-254B5239F449}"/>
              </a:ext>
            </a:extLst>
          </p:cNvPr>
          <p:cNvPicPr>
            <a:picLocks noChangeAspect="1"/>
          </p:cNvPicPr>
          <p:nvPr/>
        </p:nvPicPr>
        <p:blipFill rotWithShape="1">
          <a:blip r:embed="rId2"/>
          <a:srcRect b="1573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4" name="TextBox 3">
            <a:extLst>
              <a:ext uri="{FF2B5EF4-FFF2-40B4-BE49-F238E27FC236}">
                <a16:creationId xmlns:a16="http://schemas.microsoft.com/office/drawing/2014/main" id="{A34C6FB3-3349-DD83-0F5E-E62A53380E56}"/>
              </a:ext>
            </a:extLst>
          </p:cNvPr>
          <p:cNvSpPr txBox="1"/>
          <p:nvPr/>
        </p:nvSpPr>
        <p:spPr>
          <a:xfrm>
            <a:off x="6095999" y="3834174"/>
            <a:ext cx="5257800" cy="170157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dirty="0">
                <a:solidFill>
                  <a:srgbClr val="FF0000"/>
                </a:solidFill>
                <a:latin typeface="Algerian" panose="04020705040A02060702" pitchFamily="82" charset="0"/>
                <a:ea typeface="+mj-ea"/>
                <a:cs typeface="+mj-cs"/>
              </a:rPr>
              <a:t>Digit Recognizer in Python</a:t>
            </a:r>
          </a:p>
        </p:txBody>
      </p:sp>
      <p:sp>
        <p:nvSpPr>
          <p:cNvPr id="5" name="TextBox 4">
            <a:extLst>
              <a:ext uri="{FF2B5EF4-FFF2-40B4-BE49-F238E27FC236}">
                <a16:creationId xmlns:a16="http://schemas.microsoft.com/office/drawing/2014/main" id="{D9B987EE-129D-FA89-9DEA-B4C678B5B630}"/>
              </a:ext>
            </a:extLst>
          </p:cNvPr>
          <p:cNvSpPr txBox="1"/>
          <p:nvPr/>
        </p:nvSpPr>
        <p:spPr>
          <a:xfrm>
            <a:off x="10547223" y="6475435"/>
            <a:ext cx="1644777" cy="382555"/>
          </a:xfrm>
          <a:prstGeom prst="rect">
            <a:avLst/>
          </a:prstGeom>
          <a:noFill/>
        </p:spPr>
        <p:txBody>
          <a:bodyPr wrap="square" rtlCol="0">
            <a:spAutoFit/>
          </a:bodyPr>
          <a:lstStyle/>
          <a:p>
            <a:pPr>
              <a:spcAft>
                <a:spcPts val="600"/>
              </a:spcAft>
            </a:pPr>
            <a:r>
              <a:rPr lang="en-US" dirty="0">
                <a:solidFill>
                  <a:srgbClr val="00B050"/>
                </a:solidFill>
              </a:rPr>
              <a:t>Pankaj Kori</a:t>
            </a:r>
          </a:p>
        </p:txBody>
      </p:sp>
    </p:spTree>
    <p:extLst>
      <p:ext uri="{BB962C8B-B14F-4D97-AF65-F5344CB8AC3E}">
        <p14:creationId xmlns:p14="http://schemas.microsoft.com/office/powerpoint/2010/main" val="84945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0" name="Rectangle 12">
            <a:extLst>
              <a:ext uri="{FF2B5EF4-FFF2-40B4-BE49-F238E27FC236}">
                <a16:creationId xmlns:a16="http://schemas.microsoft.com/office/drawing/2014/main" id="{AA359C7D-4B45-49B7-B3C2-04217BBCD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1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67345B-7535-6086-8EF6-A15F116DFBBA}"/>
              </a:ext>
            </a:extLst>
          </p:cNvPr>
          <p:cNvSpPr txBox="1"/>
          <p:nvPr/>
        </p:nvSpPr>
        <p:spPr>
          <a:xfrm>
            <a:off x="1246824" y="2623381"/>
            <a:ext cx="3964007" cy="3553581"/>
          </a:xfrm>
          <a:prstGeom prst="rect">
            <a:avLst/>
          </a:prstGeom>
        </p:spPr>
        <p:txBody>
          <a:bodyPr vert="horz" lIns="91440" tIns="45720" rIns="91440" bIns="45720" rtlCol="0">
            <a:normAutofit/>
          </a:bodyPr>
          <a:lstStyle/>
          <a:p>
            <a:pPr algn="ctr">
              <a:spcAft>
                <a:spcPts val="600"/>
              </a:spcAft>
            </a:pPr>
            <a:r>
              <a:rPr lang="en-US" sz="3600" dirty="0">
                <a:solidFill>
                  <a:srgbClr val="FF0000"/>
                </a:solidFill>
                <a:latin typeface="Algerian" panose="04020705040A02060702" pitchFamily="82" charset="0"/>
              </a:rPr>
              <a:t>Digit Recognizer</a:t>
            </a:r>
          </a:p>
        </p:txBody>
      </p:sp>
      <p:sp>
        <p:nvSpPr>
          <p:cNvPr id="3" name="TextBox 2">
            <a:extLst>
              <a:ext uri="{FF2B5EF4-FFF2-40B4-BE49-F238E27FC236}">
                <a16:creationId xmlns:a16="http://schemas.microsoft.com/office/drawing/2014/main" id="{232605AE-8C3D-0493-B51C-3AAC2B4943C7}"/>
              </a:ext>
            </a:extLst>
          </p:cNvPr>
          <p:cNvSpPr txBox="1"/>
          <p:nvPr/>
        </p:nvSpPr>
        <p:spPr>
          <a:xfrm>
            <a:off x="7700211" y="2295334"/>
            <a:ext cx="3177103" cy="311175"/>
          </a:xfrm>
          <a:prstGeom prst="rect">
            <a:avLst/>
          </a:prstGeom>
          <a:noFill/>
        </p:spPr>
        <p:txBody>
          <a:bodyPr wrap="square" rtlCol="0">
            <a:spAutoFit/>
          </a:bodyPr>
          <a:lstStyle/>
          <a:p>
            <a:pPr defTabSz="722376">
              <a:spcAft>
                <a:spcPts val="600"/>
              </a:spcAft>
            </a:pPr>
            <a:r>
              <a:rPr lang="en-US" sz="1422" kern="1200">
                <a:solidFill>
                  <a:schemeClr val="tx1"/>
                </a:solidFill>
                <a:latin typeface="+mn-lt"/>
                <a:ea typeface="+mn-ea"/>
                <a:cs typeface="+mn-cs"/>
              </a:rPr>
              <a:t>For model training in python</a:t>
            </a:r>
            <a:endParaRPr lang="en-US"/>
          </a:p>
        </p:txBody>
      </p:sp>
      <p:sp>
        <p:nvSpPr>
          <p:cNvPr id="4" name="TextBox 3">
            <a:extLst>
              <a:ext uri="{FF2B5EF4-FFF2-40B4-BE49-F238E27FC236}">
                <a16:creationId xmlns:a16="http://schemas.microsoft.com/office/drawing/2014/main" id="{609E7E2C-2998-2836-6D5C-F63995790F5E}"/>
              </a:ext>
            </a:extLst>
          </p:cNvPr>
          <p:cNvSpPr txBox="1"/>
          <p:nvPr/>
        </p:nvSpPr>
        <p:spPr>
          <a:xfrm>
            <a:off x="7886660" y="2953192"/>
            <a:ext cx="3661873" cy="2144048"/>
          </a:xfrm>
          <a:prstGeom prst="rect">
            <a:avLst/>
          </a:prstGeom>
          <a:noFill/>
        </p:spPr>
        <p:txBody>
          <a:bodyPr wrap="square" rtlCol="0">
            <a:spAutoFit/>
          </a:bodyPr>
          <a:lstStyle/>
          <a:p>
            <a:pPr marL="270891" indent="-270891" defTabSz="722376">
              <a:spcAft>
                <a:spcPts val="600"/>
              </a:spcAft>
              <a:buFont typeface="+mj-lt"/>
              <a:buAutoNum type="arabicPeriod"/>
            </a:pPr>
            <a:r>
              <a:rPr lang="en-US" sz="1422" kern="1200" dirty="0" err="1">
                <a:solidFill>
                  <a:schemeClr val="tx1"/>
                </a:solidFill>
                <a:latin typeface="+mn-lt"/>
                <a:ea typeface="+mn-ea"/>
                <a:cs typeface="+mn-cs"/>
              </a:rPr>
              <a:t>Numpy</a:t>
            </a:r>
            <a:endParaRPr lang="en-US" sz="1422" kern="1200" dirty="0">
              <a:solidFill>
                <a:schemeClr val="tx1"/>
              </a:solidFill>
              <a:latin typeface="+mn-lt"/>
              <a:ea typeface="+mn-ea"/>
              <a:cs typeface="+mn-cs"/>
            </a:endParaRPr>
          </a:p>
          <a:p>
            <a:pPr marL="270891" indent="-270891" defTabSz="722376">
              <a:spcAft>
                <a:spcPts val="600"/>
              </a:spcAft>
              <a:buFont typeface="+mj-lt"/>
              <a:buAutoNum type="arabicPeriod"/>
            </a:pPr>
            <a:r>
              <a:rPr lang="en-US" sz="1422" kern="1200" dirty="0" err="1">
                <a:solidFill>
                  <a:schemeClr val="tx1"/>
                </a:solidFill>
                <a:latin typeface="+mn-lt"/>
                <a:ea typeface="+mn-ea"/>
                <a:cs typeface="+mn-cs"/>
              </a:rPr>
              <a:t>Sklearn</a:t>
            </a:r>
            <a:endParaRPr lang="en-US" sz="1422" kern="1200" dirty="0">
              <a:solidFill>
                <a:schemeClr val="tx1"/>
              </a:solidFill>
              <a:latin typeface="+mn-lt"/>
              <a:ea typeface="+mn-ea"/>
              <a:cs typeface="+mn-cs"/>
            </a:endParaRPr>
          </a:p>
          <a:p>
            <a:pPr marL="270891" indent="-270891" defTabSz="722376">
              <a:spcAft>
                <a:spcPts val="600"/>
              </a:spcAft>
              <a:buAutoNum type="alphaLcPeriod"/>
            </a:pPr>
            <a:r>
              <a:rPr lang="en-US" sz="1422" kern="1200" dirty="0">
                <a:solidFill>
                  <a:schemeClr val="tx1"/>
                </a:solidFill>
                <a:latin typeface="+mn-lt"/>
                <a:ea typeface="+mn-ea"/>
                <a:cs typeface="+mn-cs"/>
              </a:rPr>
              <a:t>Metrices – confusion matrix</a:t>
            </a:r>
          </a:p>
          <a:p>
            <a:pPr marL="270891" indent="-270891" defTabSz="722376">
              <a:spcAft>
                <a:spcPts val="600"/>
              </a:spcAft>
              <a:buAutoNum type="alphaLcPeriod"/>
            </a:pPr>
            <a:r>
              <a:rPr lang="en-US" sz="1422" kern="1200" dirty="0">
                <a:solidFill>
                  <a:schemeClr val="tx1"/>
                </a:solidFill>
                <a:latin typeface="+mn-lt"/>
                <a:ea typeface="+mn-ea"/>
                <a:cs typeface="+mn-cs"/>
              </a:rPr>
              <a:t>Neural Network – </a:t>
            </a:r>
            <a:r>
              <a:rPr lang="en-US" sz="1422" kern="1200" dirty="0" err="1">
                <a:solidFill>
                  <a:schemeClr val="tx1"/>
                </a:solidFill>
                <a:latin typeface="+mn-lt"/>
                <a:ea typeface="+mn-ea"/>
                <a:cs typeface="+mn-cs"/>
              </a:rPr>
              <a:t>MLPclassifier</a:t>
            </a:r>
            <a:endParaRPr lang="en-US" sz="1422" kern="1200" dirty="0">
              <a:solidFill>
                <a:schemeClr val="tx1"/>
              </a:solidFill>
              <a:latin typeface="+mn-lt"/>
              <a:ea typeface="+mn-ea"/>
              <a:cs typeface="+mn-cs"/>
            </a:endParaRPr>
          </a:p>
          <a:p>
            <a:pPr defTabSz="722376">
              <a:spcAft>
                <a:spcPts val="600"/>
              </a:spcAft>
            </a:pPr>
            <a:r>
              <a:rPr lang="en-US" sz="1422" kern="1200" dirty="0">
                <a:solidFill>
                  <a:schemeClr val="tx1"/>
                </a:solidFill>
                <a:latin typeface="+mn-lt"/>
                <a:ea typeface="+mn-ea"/>
                <a:cs typeface="+mn-cs"/>
              </a:rPr>
              <a:t>3. </a:t>
            </a:r>
            <a:r>
              <a:rPr lang="en-US" sz="1422" kern="1200" dirty="0" err="1">
                <a:solidFill>
                  <a:schemeClr val="tx1"/>
                </a:solidFill>
                <a:latin typeface="+mn-lt"/>
                <a:ea typeface="+mn-ea"/>
                <a:cs typeface="+mn-cs"/>
              </a:rPr>
              <a:t>Mnist</a:t>
            </a:r>
            <a:endParaRPr lang="en-US" sz="1422" kern="1200" dirty="0">
              <a:solidFill>
                <a:schemeClr val="tx1"/>
              </a:solidFill>
              <a:latin typeface="+mn-lt"/>
              <a:ea typeface="+mn-ea"/>
              <a:cs typeface="+mn-cs"/>
            </a:endParaRPr>
          </a:p>
          <a:p>
            <a:pPr defTabSz="722376">
              <a:spcAft>
                <a:spcPts val="600"/>
              </a:spcAft>
            </a:pPr>
            <a:r>
              <a:rPr lang="en-US" sz="1422" kern="1200" dirty="0">
                <a:solidFill>
                  <a:schemeClr val="tx1"/>
                </a:solidFill>
                <a:latin typeface="+mn-lt"/>
                <a:ea typeface="+mn-ea"/>
                <a:cs typeface="+mn-cs"/>
              </a:rPr>
              <a:t>4. PIL - image</a:t>
            </a:r>
          </a:p>
          <a:p>
            <a:pPr marL="342900" indent="-342900">
              <a:spcAft>
                <a:spcPts val="600"/>
              </a:spcAft>
              <a:buAutoNum type="alphaLcPeriod"/>
            </a:pPr>
            <a:endParaRPr lang="en-US" dirty="0"/>
          </a:p>
        </p:txBody>
      </p:sp>
      <p:sp>
        <p:nvSpPr>
          <p:cNvPr id="5" name="TextBox 4">
            <a:extLst>
              <a:ext uri="{FF2B5EF4-FFF2-40B4-BE49-F238E27FC236}">
                <a16:creationId xmlns:a16="http://schemas.microsoft.com/office/drawing/2014/main" id="{1F962330-9D5A-C5C3-CFDE-F1D8E3335996}"/>
              </a:ext>
            </a:extLst>
          </p:cNvPr>
          <p:cNvSpPr txBox="1"/>
          <p:nvPr/>
        </p:nvSpPr>
        <p:spPr>
          <a:xfrm>
            <a:off x="7715127" y="2621625"/>
            <a:ext cx="3177103" cy="311175"/>
          </a:xfrm>
          <a:prstGeom prst="rect">
            <a:avLst/>
          </a:prstGeom>
          <a:noFill/>
        </p:spPr>
        <p:txBody>
          <a:bodyPr wrap="square" rtlCol="0">
            <a:spAutoFit/>
          </a:bodyPr>
          <a:lstStyle/>
          <a:p>
            <a:pPr defTabSz="722376">
              <a:spcAft>
                <a:spcPts val="600"/>
              </a:spcAft>
            </a:pPr>
            <a:r>
              <a:rPr lang="en-US" sz="1422" kern="1200">
                <a:solidFill>
                  <a:schemeClr val="tx1"/>
                </a:solidFill>
                <a:latin typeface="+mn-lt"/>
                <a:ea typeface="+mn-ea"/>
                <a:cs typeface="+mn-cs"/>
              </a:rPr>
              <a:t>Modules used</a:t>
            </a:r>
            <a:endParaRPr lang="en-US"/>
          </a:p>
        </p:txBody>
      </p:sp>
    </p:spTree>
    <p:extLst>
      <p:ext uri="{BB962C8B-B14F-4D97-AF65-F5344CB8AC3E}">
        <p14:creationId xmlns:p14="http://schemas.microsoft.com/office/powerpoint/2010/main" val="364310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67345B-7535-6086-8EF6-A15F116DFBBA}"/>
              </a:ext>
            </a:extLst>
          </p:cNvPr>
          <p:cNvSpPr txBox="1"/>
          <p:nvPr/>
        </p:nvSpPr>
        <p:spPr>
          <a:xfrm>
            <a:off x="2374710" y="1992808"/>
            <a:ext cx="3530006" cy="3164516"/>
          </a:xfrm>
          <a:prstGeom prst="rect">
            <a:avLst/>
          </a:prstGeom>
        </p:spPr>
        <p:txBody>
          <a:bodyPr vert="horz" lIns="91440" tIns="45720" rIns="91440" bIns="45720" rtlCol="0">
            <a:normAutofit/>
          </a:bodyPr>
          <a:lstStyle/>
          <a:p>
            <a:pPr algn="ctr" defTabSz="813816">
              <a:spcAft>
                <a:spcPts val="534"/>
              </a:spcAft>
            </a:pPr>
            <a:r>
              <a:rPr lang="en-US" sz="3204" kern="1200">
                <a:solidFill>
                  <a:srgbClr val="FF0000"/>
                </a:solidFill>
                <a:latin typeface="Algerian" panose="04020705040A02060702" pitchFamily="82" charset="0"/>
                <a:ea typeface="+mn-ea"/>
                <a:cs typeface="+mn-cs"/>
              </a:rPr>
              <a:t>Digit Recognizer</a:t>
            </a:r>
            <a:endParaRPr lang="en-US" sz="3600">
              <a:solidFill>
                <a:srgbClr val="FF0000"/>
              </a:solidFill>
              <a:latin typeface="Algerian" panose="04020705040A02060702" pitchFamily="82" charset="0"/>
            </a:endParaRPr>
          </a:p>
        </p:txBody>
      </p:sp>
      <p:sp>
        <p:nvSpPr>
          <p:cNvPr id="3" name="TextBox 2">
            <a:extLst>
              <a:ext uri="{FF2B5EF4-FFF2-40B4-BE49-F238E27FC236}">
                <a16:creationId xmlns:a16="http://schemas.microsoft.com/office/drawing/2014/main" id="{232605AE-8C3D-0493-B51C-3AAC2B4943C7}"/>
              </a:ext>
            </a:extLst>
          </p:cNvPr>
          <p:cNvSpPr txBox="1"/>
          <p:nvPr/>
        </p:nvSpPr>
        <p:spPr>
          <a:xfrm>
            <a:off x="8134828" y="1564511"/>
            <a:ext cx="2829257" cy="400110"/>
          </a:xfrm>
          <a:prstGeom prst="rect">
            <a:avLst/>
          </a:prstGeom>
          <a:noFill/>
        </p:spPr>
        <p:txBody>
          <a:bodyPr wrap="square" rtlCol="0">
            <a:spAutoFit/>
          </a:bodyPr>
          <a:lstStyle/>
          <a:p>
            <a:pPr defTabSz="642915">
              <a:spcAft>
                <a:spcPts val="534"/>
              </a:spcAft>
            </a:pPr>
            <a:r>
              <a:rPr lang="en-US" sz="2000" kern="1200" dirty="0">
                <a:solidFill>
                  <a:schemeClr val="tx1"/>
                </a:solidFill>
                <a:latin typeface="+mn-lt"/>
                <a:ea typeface="+mn-ea"/>
                <a:cs typeface="+mn-cs"/>
              </a:rPr>
              <a:t>For Image drawing </a:t>
            </a:r>
            <a:endParaRPr lang="en-US" sz="3200" dirty="0"/>
          </a:p>
        </p:txBody>
      </p:sp>
      <p:sp>
        <p:nvSpPr>
          <p:cNvPr id="4" name="TextBox 3">
            <a:extLst>
              <a:ext uri="{FF2B5EF4-FFF2-40B4-BE49-F238E27FC236}">
                <a16:creationId xmlns:a16="http://schemas.microsoft.com/office/drawing/2014/main" id="{609E7E2C-2998-2836-6D5C-F63995790F5E}"/>
              </a:ext>
            </a:extLst>
          </p:cNvPr>
          <p:cNvSpPr txBox="1"/>
          <p:nvPr/>
        </p:nvSpPr>
        <p:spPr>
          <a:xfrm>
            <a:off x="7921690" y="2613264"/>
            <a:ext cx="3598852" cy="1738938"/>
          </a:xfrm>
          <a:prstGeom prst="rect">
            <a:avLst/>
          </a:prstGeom>
          <a:noFill/>
        </p:spPr>
        <p:txBody>
          <a:bodyPr wrap="square" rtlCol="0">
            <a:spAutoFit/>
          </a:bodyPr>
          <a:lstStyle/>
          <a:p>
            <a:pPr>
              <a:spcAft>
                <a:spcPts val="600"/>
              </a:spcAft>
            </a:pPr>
            <a:r>
              <a:rPr lang="en-US" dirty="0"/>
              <a:t>GIMP</a:t>
            </a:r>
          </a:p>
          <a:p>
            <a:pPr>
              <a:spcAft>
                <a:spcPts val="600"/>
              </a:spcAft>
            </a:pPr>
            <a:r>
              <a:rPr lang="en-US" sz="1200" b="0" i="0" dirty="0">
                <a:effectLst/>
                <a:latin typeface="arial" panose="020B0604020202020204" pitchFamily="34" charset="0"/>
              </a:rPr>
              <a:t>GIMP is a free and open-source raster graphics editor used for image manipulation and image editing, free-form drawing, transcoding between different image file formats, and more specialized tasks. It is not designed to be used for drawing, though some artists and creators have used it in this way.</a:t>
            </a:r>
            <a:endParaRPr lang="en-US" sz="1200" dirty="0"/>
          </a:p>
        </p:txBody>
      </p:sp>
      <p:sp>
        <p:nvSpPr>
          <p:cNvPr id="5" name="TextBox 4">
            <a:extLst>
              <a:ext uri="{FF2B5EF4-FFF2-40B4-BE49-F238E27FC236}">
                <a16:creationId xmlns:a16="http://schemas.microsoft.com/office/drawing/2014/main" id="{1F962330-9D5A-C5C3-CFDE-F1D8E3335996}"/>
              </a:ext>
            </a:extLst>
          </p:cNvPr>
          <p:cNvSpPr txBox="1"/>
          <p:nvPr/>
        </p:nvSpPr>
        <p:spPr>
          <a:xfrm>
            <a:off x="8134827" y="1917177"/>
            <a:ext cx="2829257" cy="369332"/>
          </a:xfrm>
          <a:prstGeom prst="rect">
            <a:avLst/>
          </a:prstGeom>
          <a:noFill/>
        </p:spPr>
        <p:txBody>
          <a:bodyPr wrap="square" rtlCol="0">
            <a:spAutoFit/>
          </a:bodyPr>
          <a:lstStyle/>
          <a:p>
            <a:pPr defTabSz="642915">
              <a:spcAft>
                <a:spcPts val="534"/>
              </a:spcAft>
            </a:pPr>
            <a:r>
              <a:rPr lang="en-US" dirty="0"/>
              <a:t>Software used</a:t>
            </a:r>
          </a:p>
        </p:txBody>
      </p:sp>
    </p:spTree>
    <p:extLst>
      <p:ext uri="{BB962C8B-B14F-4D97-AF65-F5344CB8AC3E}">
        <p14:creationId xmlns:p14="http://schemas.microsoft.com/office/powerpoint/2010/main" val="44324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8" name="Rectangle 2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BC9B83">
              <a:alpha val="20000"/>
            </a:srgbClr>
          </a:solidFill>
          <a:ln w="32707" cap="flat">
            <a:noFill/>
            <a:prstDash val="solid"/>
            <a:miter/>
          </a:ln>
        </p:spPr>
        <p:txBody>
          <a:bodyPr rtlCol="0" anchor="ctr"/>
          <a:lstStyle/>
          <a:p>
            <a:endParaRPr lang="en-US" dirty="0"/>
          </a:p>
        </p:txBody>
      </p:sp>
      <p:sp>
        <p:nvSpPr>
          <p:cNvPr id="2" name="TextBox 1">
            <a:extLst>
              <a:ext uri="{FF2B5EF4-FFF2-40B4-BE49-F238E27FC236}">
                <a16:creationId xmlns:a16="http://schemas.microsoft.com/office/drawing/2014/main" id="{9E4BF45B-9E56-D4D8-1DF8-EDD3A2C13FF8}"/>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algn="ctr">
              <a:spcAft>
                <a:spcPts val="600"/>
              </a:spcAft>
            </a:pPr>
            <a:r>
              <a:rPr lang="en-US" sz="2000" dirty="0">
                <a:solidFill>
                  <a:schemeClr val="tx2"/>
                </a:solidFill>
              </a:rPr>
              <a:t>Thank You !!!</a:t>
            </a:r>
          </a:p>
        </p:txBody>
      </p:sp>
    </p:spTree>
    <p:extLst>
      <p:ext uri="{BB962C8B-B14F-4D97-AF65-F5344CB8AC3E}">
        <p14:creationId xmlns:p14="http://schemas.microsoft.com/office/powerpoint/2010/main" val="2454715539"/>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3024"/>
      </a:dk2>
      <a:lt2>
        <a:srgbClr val="E2E5E8"/>
      </a:lt2>
      <a:accent1>
        <a:srgbClr val="BC9B83"/>
      </a:accent1>
      <a:accent2>
        <a:srgbClr val="AAA274"/>
      </a:accent2>
      <a:accent3>
        <a:srgbClr val="9BA57D"/>
      </a:accent3>
      <a:accent4>
        <a:srgbClr val="87AC75"/>
      </a:accent4>
      <a:accent5>
        <a:srgbClr val="81AC85"/>
      </a:accent5>
      <a:accent6>
        <a:srgbClr val="77AE93"/>
      </a:accent6>
      <a:hlink>
        <a:srgbClr val="5A86A6"/>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13</TotalTime>
  <Words>98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vt:lpstr>
      <vt:lpstr>Arial</vt:lpstr>
      <vt:lpstr>Century Gothic</vt:lpstr>
      <vt:lpstr>BrushVTI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Kori</dc:creator>
  <cp:lastModifiedBy>Pankaj Kori</cp:lastModifiedBy>
  <cp:revision>6</cp:revision>
  <dcterms:created xsi:type="dcterms:W3CDTF">2023-07-04T06:14:53Z</dcterms:created>
  <dcterms:modified xsi:type="dcterms:W3CDTF">2023-07-04T06:31:03Z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2023-07-04T06:18:02Z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7ee68c27-f12b-47d7-a766-b625ffa36087</vt:lpwstr>
  </property>
  <property fmtid="{D5CDD505-2E9C-101B-9397-08002B2CF9AE}" pid="7" name="MSIP_Label_defa4170-0d19-0005-0004-bc88714345d2_ActionId">
    <vt:lpwstr>0f2728b3-8f20-4c14-a805-027605e98c14</vt:lpwstr>
  </property>
  <property fmtid="{D5CDD505-2E9C-101B-9397-08002B2CF9AE}" pid="8" name="MSIP_Label_defa4170-0d19-0005-0004-bc88714345d2_ContentBits">
    <vt:lpwstr>0</vt:lpwstr>
  </property>
</Properties>
</file>