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78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EE53-6AFF-46B4-9B81-084F2522BDE4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F83E-C6D5-4018-9759-04179677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6F83E-C6D5-4018-9759-041796772E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8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hemspider.com/Chemical-Structure.3269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uch.net/opensource/indigo/" TargetMode="External"/><Relationship Id="rId2" Type="http://schemas.openxmlformats.org/officeDocument/2006/relationships/hyperlink" Target="http://lucenenet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Chemical Structure Searching </a:t>
            </a:r>
            <a:br>
              <a:rPr lang="en-US" sz="6000" dirty="0" smtClean="0"/>
            </a:br>
            <a:r>
              <a:rPr lang="en-US" sz="6000" dirty="0" smtClean="0"/>
              <a:t>with Lucene.Net and Indigo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Josh van Eikeren</a:t>
            </a:r>
          </a:p>
          <a:p>
            <a:r>
              <a:rPr lang="en-US" cap="none" dirty="0" smtClean="0"/>
              <a:t>2015 .NET Fringe Conference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9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Matches chemical structures with the same composition</a:t>
            </a:r>
          </a:p>
          <a:p>
            <a:pPr lvl="1"/>
            <a:r>
              <a:rPr lang="en-US" dirty="0" smtClean="0"/>
              <a:t>Can’t just compare Molfiles, as structures may be drawn differently</a:t>
            </a:r>
          </a:p>
          <a:p>
            <a:pPr lvl="1"/>
            <a:r>
              <a:rPr lang="en-US" dirty="0" smtClean="0"/>
              <a:t>Instead, generate a unique for each Molfile that is unique based on the connection table</a:t>
            </a:r>
          </a:p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Matches chemical structures that contain similar fingerprint features</a:t>
            </a:r>
          </a:p>
          <a:p>
            <a:pPr lvl="1"/>
            <a:r>
              <a:rPr lang="en-US" dirty="0" smtClean="0"/>
              <a:t>Looking for some overlap between </a:t>
            </a:r>
            <a:r>
              <a:rPr lang="en-US" dirty="0"/>
              <a:t>query structure fingerprint </a:t>
            </a:r>
            <a:r>
              <a:rPr lang="en-US" dirty="0" smtClean="0"/>
              <a:t>features and chemical structure fingerprint features</a:t>
            </a:r>
          </a:p>
          <a:p>
            <a:r>
              <a:rPr lang="en-US" dirty="0" smtClean="0"/>
              <a:t>Substructure</a:t>
            </a:r>
          </a:p>
          <a:p>
            <a:pPr lvl="1"/>
            <a:r>
              <a:rPr lang="en-US" dirty="0" smtClean="0"/>
              <a:t>Matches chemical structures that contain a specific substructure</a:t>
            </a:r>
          </a:p>
          <a:p>
            <a:pPr lvl="1"/>
            <a:r>
              <a:rPr lang="en-US" dirty="0" smtClean="0"/>
              <a:t>Looking for complete overlap between </a:t>
            </a:r>
            <a:r>
              <a:rPr lang="en-US" dirty="0"/>
              <a:t>query structure fingerprint features and chemical structure fingerprint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perform an additional analysis to verify actual substructure containment</a:t>
            </a:r>
          </a:p>
        </p:txBody>
      </p:sp>
    </p:spTree>
    <p:extLst>
      <p:ext uri="{BB962C8B-B14F-4D97-AF65-F5344CB8AC3E}">
        <p14:creationId xmlns:p14="http://schemas.microsoft.com/office/powerpoint/2010/main" val="1968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implementation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5362" cy="4023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ChemicalStructureSearchingDemo</a:t>
            </a:r>
            <a:r>
              <a:rPr lang="en-US" dirty="0" smtClean="0"/>
              <a:t>: Visual Studio 2013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: Library containing the business logic for indexing and searching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IndexerConsole</a:t>
            </a:r>
            <a:r>
              <a:rPr lang="en-US" dirty="0" smtClean="0"/>
              <a:t>: An example console application that indexes a directory of Molfiles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SearcherClient</a:t>
            </a:r>
            <a:r>
              <a:rPr lang="en-US" dirty="0" smtClean="0"/>
              <a:t>: A WinForms application that can search an index of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SearcherWebApp</a:t>
            </a:r>
            <a:r>
              <a:rPr lang="en-US" dirty="0" smtClean="0"/>
              <a:t>: An ASP.NET MVC web application that can search an index of chemical structures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89" y="4026319"/>
            <a:ext cx="5003544" cy="1556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4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  <a:p>
            <a:pPr lvl="1"/>
            <a:r>
              <a:rPr lang="en-US" dirty="0"/>
              <a:t>Encapsulates the contents of a chemical structure (i.e., Molfile)</a:t>
            </a:r>
          </a:p>
          <a:p>
            <a:pPr lvl="1"/>
            <a:r>
              <a:rPr lang="en-US" dirty="0"/>
              <a:t>Uses Indigo to generate a unique key, fingerprints, and images for the chemical structure </a:t>
            </a:r>
          </a:p>
          <a:p>
            <a:r>
              <a:rPr lang="en-US" dirty="0" smtClean="0"/>
              <a:t>ChemicalStructureIndexer.cs</a:t>
            </a:r>
            <a:endParaRPr lang="en-US" dirty="0"/>
          </a:p>
          <a:p>
            <a:pPr lvl="1"/>
            <a:r>
              <a:rPr lang="en-US" dirty="0"/>
              <a:t>Uses Lucene.Net to create a Lucene index of chemical structures</a:t>
            </a:r>
          </a:p>
          <a:p>
            <a:r>
              <a:rPr lang="en-US" dirty="0" smtClean="0"/>
              <a:t>ChemicalStructureSearcher.cs</a:t>
            </a:r>
            <a:endParaRPr lang="en-US" dirty="0"/>
          </a:p>
          <a:p>
            <a:pPr lvl="1"/>
            <a:r>
              <a:rPr lang="en-US" dirty="0"/>
              <a:t>Uses Lucene.Net to search a Lucene index of chemical structures</a:t>
            </a:r>
          </a:p>
          <a:p>
            <a:r>
              <a:rPr lang="en-US" dirty="0" smtClean="0"/>
              <a:t>ChemicalStructureSearchResult.cs</a:t>
            </a:r>
            <a:endParaRPr lang="en-US" dirty="0"/>
          </a:p>
          <a:p>
            <a:pPr lvl="1"/>
            <a:r>
              <a:rPr lang="en-US" dirty="0"/>
              <a:t>Encapsulates a search match</a:t>
            </a:r>
          </a:p>
          <a:p>
            <a:pPr lvl="1"/>
            <a:r>
              <a:rPr lang="en-US" dirty="0"/>
              <a:t>Includes the score for the search match as well as the associated chemical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753" y="1869709"/>
            <a:ext cx="5973454" cy="43259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9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70583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Indigo is used to generate a unique key</a:t>
            </a:r>
          </a:p>
          <a:p>
            <a:pPr lvl="1"/>
            <a:r>
              <a:rPr lang="en-US" dirty="0" smtClean="0"/>
              <a:t>Canonical </a:t>
            </a:r>
            <a:r>
              <a:rPr lang="en-US" dirty="0"/>
              <a:t>smiles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Indigo is used to generate two different fingerprint types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Substructure</a:t>
            </a:r>
          </a:p>
          <a:p>
            <a:r>
              <a:rPr lang="en-US" dirty="0" smtClean="0"/>
              <a:t>Fingerprints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eturned as a fixed-length byte array</a:t>
            </a:r>
          </a:p>
          <a:p>
            <a:pPr lvl="1"/>
            <a:r>
              <a:rPr lang="en-US" dirty="0" smtClean="0"/>
              <a:t>Each index position corresponds to the same feature across all structures</a:t>
            </a:r>
          </a:p>
          <a:p>
            <a:pPr lvl="1"/>
            <a:r>
              <a:rPr lang="en-US" dirty="0" smtClean="0"/>
              <a:t>Every structure either has a feature or it doesn’t; hence a byte value of 1 or 0 for the feature</a:t>
            </a:r>
          </a:p>
          <a:p>
            <a:pPr lvl="1"/>
            <a:r>
              <a:rPr lang="en-US" dirty="0" smtClean="0"/>
              <a:t>Can be condensed into a list of integers comprising the identified feature index positions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2274" y="642551"/>
            <a:ext cx="4246523" cy="55348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0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ChemicalStructureIndexer.cs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5983" cy="4422190"/>
          </a:xfrm>
        </p:spPr>
        <p:txBody>
          <a:bodyPr/>
          <a:lstStyle/>
          <a:p>
            <a:r>
              <a:rPr lang="en-US" dirty="0" smtClean="0"/>
              <a:t>Creates a new Lucene index</a:t>
            </a:r>
          </a:p>
          <a:p>
            <a:r>
              <a:rPr lang="en-US" dirty="0" smtClean="0"/>
              <a:t>Indexes added chemical structures</a:t>
            </a:r>
          </a:p>
          <a:p>
            <a:pPr lvl="1"/>
            <a:r>
              <a:rPr lang="en-US" dirty="0" smtClean="0"/>
              <a:t>Adds Name and MolfileContents as retrievable fields</a:t>
            </a:r>
          </a:p>
          <a:p>
            <a:pPr lvl="1"/>
            <a:r>
              <a:rPr lang="en-US" dirty="0" smtClean="0"/>
              <a:t>Adds unique key, similarity feature positions, and substructure feature positions as searchable fields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Key: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 fingerprint elements have been converted into a collection of searchable strings</a:t>
            </a:r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5411" y="930876"/>
            <a:ext cx="6914669" cy="5260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8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example: IndexerConsole.exe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25" y="1905000"/>
            <a:ext cx="6010275" cy="3905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ChemicalStructureSearcher.cs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243362" cy="438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Searches the Lucene index</a:t>
            </a:r>
          </a:p>
          <a:p>
            <a:r>
              <a:rPr lang="en-US" dirty="0" smtClean="0"/>
              <a:t>Takes a query structure and search type as arguments</a:t>
            </a:r>
          </a:p>
          <a:p>
            <a:r>
              <a:rPr lang="en-US" dirty="0" smtClean="0"/>
              <a:t>Builds a Lucene query as such: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Exact </a:t>
            </a:r>
            <a:r>
              <a:rPr lang="en-US" dirty="0" smtClean="0"/>
              <a:t>search type, we search for an exact match on the query structure’s unique key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Similarity </a:t>
            </a:r>
            <a:r>
              <a:rPr lang="en-US" dirty="0" smtClean="0"/>
              <a:t>search type, we search for matches between the query structure’s similarity fingerprint positions; the more matches, the higher the score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Substructure</a:t>
            </a:r>
            <a:r>
              <a:rPr lang="en-US" dirty="0" smtClean="0"/>
              <a:t> search type, we search for an exact match on the query structure’s substructure fingerprint positions</a:t>
            </a:r>
          </a:p>
          <a:p>
            <a:pPr lvl="2"/>
            <a:r>
              <a:rPr lang="en-US" dirty="0" smtClean="0"/>
              <a:t>These hits, however, only represent possible matches</a:t>
            </a:r>
          </a:p>
          <a:p>
            <a:pPr lvl="2"/>
            <a:r>
              <a:rPr lang="en-US" dirty="0" smtClean="0"/>
              <a:t>A secondary analysis must then be performed to determine if the match actually indeed does contain the query substructure</a:t>
            </a:r>
          </a:p>
          <a:p>
            <a:r>
              <a:rPr lang="en-US" dirty="0" smtClean="0"/>
              <a:t>Extracts name and Molfile contents to return as ChemicalStructureSearchResult objects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3092" y="562860"/>
            <a:ext cx="5868013" cy="5664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7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Demo: SearcherWebApp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046" y="1922463"/>
            <a:ext cx="5614867" cy="4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 structure searching is no longer requires expensive/proprietary solutions</a:t>
            </a:r>
          </a:p>
          <a:p>
            <a:r>
              <a:rPr lang="en-US" dirty="0" smtClean="0"/>
              <a:t>Chemical structure searching can be implemented easily using open-source technologies</a:t>
            </a:r>
          </a:p>
          <a:p>
            <a:pPr lvl="1"/>
            <a:r>
              <a:rPr lang="en-US" dirty="0" err="1" smtClean="0"/>
              <a:t>Lucene.Net</a:t>
            </a:r>
            <a:r>
              <a:rPr lang="en-US" dirty="0" smtClean="0"/>
              <a:t> and Indigo</a:t>
            </a:r>
            <a:endParaRPr lang="en-US" dirty="0" smtClean="0"/>
          </a:p>
          <a:p>
            <a:pPr lvl="1"/>
            <a:r>
              <a:rPr lang="en-US" dirty="0" smtClean="0"/>
              <a:t>Superior performance compared to database-based implementations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this presentation and all demo code is available on GitHub:</a:t>
            </a:r>
          </a:p>
          <a:p>
            <a:r>
              <a:rPr lang="en-US" dirty="0">
                <a:hlinkClick r:id="rId2"/>
              </a:rPr>
              <a:t>https://github.com/jvaneikeren/ChemicalStructureSearchingDemo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this presentation and all demo code is available on GitHub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github.com/jvaneikeren/ChemicalStructureSearchingDemo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CTO/Co-Founder of Avea Solutions</a:t>
            </a:r>
          </a:p>
          <a:p>
            <a:pPr lvl="1"/>
            <a:r>
              <a:rPr lang="en-US" dirty="0" smtClean="0"/>
              <a:t>Create practice management solutions for the mental health industry</a:t>
            </a:r>
          </a:p>
          <a:p>
            <a:pPr lvl="1"/>
            <a:r>
              <a:rPr lang="en-US" dirty="0" smtClean="0"/>
              <a:t>Startup located in Portland, OR</a:t>
            </a:r>
          </a:p>
          <a:p>
            <a:pPr lvl="1"/>
            <a:r>
              <a:rPr lang="en-US" dirty="0" smtClean="0"/>
              <a:t>I work/live remotely in Bend, OR</a:t>
            </a:r>
          </a:p>
          <a:p>
            <a:r>
              <a:rPr lang="en-US" dirty="0" smtClean="0"/>
              <a:t>Previously </a:t>
            </a:r>
            <a:r>
              <a:rPr lang="en-US" dirty="0"/>
              <a:t>CTO/Co-Founder of IntelliChem (</a:t>
            </a:r>
            <a:r>
              <a:rPr lang="en-US" dirty="0" smtClean="0"/>
              <a:t>1998 - 2004) and Blue Reference (2005 – 2012)</a:t>
            </a:r>
            <a:endParaRPr lang="en-US" dirty="0"/>
          </a:p>
          <a:p>
            <a:pPr lvl="1"/>
            <a:r>
              <a:rPr lang="en-US" dirty="0"/>
              <a:t>Built </a:t>
            </a:r>
            <a:r>
              <a:rPr lang="en-US" dirty="0" smtClean="0"/>
              <a:t>information management solutions for </a:t>
            </a:r>
            <a:r>
              <a:rPr lang="en-US" dirty="0"/>
              <a:t>the pharmaceutical industry</a:t>
            </a:r>
          </a:p>
          <a:p>
            <a:pPr lvl="1"/>
            <a:r>
              <a:rPr lang="en-US" dirty="0" smtClean="0"/>
              <a:t>Created an Electronic </a:t>
            </a:r>
            <a:r>
              <a:rPr lang="en-US" dirty="0"/>
              <a:t>Laboratory </a:t>
            </a:r>
            <a:r>
              <a:rPr lang="en-US" dirty="0" smtClean="0"/>
              <a:t>Notebook that replaced </a:t>
            </a:r>
            <a:r>
              <a:rPr lang="en-US" dirty="0"/>
              <a:t>paper notebooks</a:t>
            </a:r>
          </a:p>
          <a:p>
            <a:pPr lvl="1"/>
            <a:r>
              <a:rPr lang="en-US" dirty="0"/>
              <a:t>Recorded chemical procedures (“recipes”) as </a:t>
            </a:r>
            <a:r>
              <a:rPr lang="en-US" dirty="0" smtClean="0"/>
              <a:t>structured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Value proposition based on information </a:t>
            </a:r>
            <a:r>
              <a:rPr lang="en-US" dirty="0" smtClean="0"/>
              <a:t>sharing</a:t>
            </a:r>
            <a:endParaRPr lang="en-US" dirty="0"/>
          </a:p>
          <a:p>
            <a:pPr lvl="1"/>
            <a:r>
              <a:rPr lang="en-US" dirty="0"/>
              <a:t>Searching was critically important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Chemistry objects (chemical structures and reactions)</a:t>
            </a:r>
          </a:p>
        </p:txBody>
      </p:sp>
    </p:spTree>
    <p:extLst>
      <p:ext uri="{BB962C8B-B14F-4D97-AF65-F5344CB8AC3E}">
        <p14:creationId xmlns:p14="http://schemas.microsoft.com/office/powerpoint/2010/main" val="8436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chemical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Representation of the atoms and bonds that comprise a </a:t>
            </a:r>
            <a:r>
              <a:rPr lang="en-US" sz="1800" dirty="0" smtClean="0"/>
              <a:t>molecule</a:t>
            </a:r>
          </a:p>
          <a:p>
            <a:pPr lvl="1"/>
            <a:r>
              <a:rPr lang="en-US" sz="1600" dirty="0"/>
              <a:t>Coordinates table (visual layout of atoms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600" dirty="0" smtClean="0"/>
              <a:t>Connection table (atom/bond connections)</a:t>
            </a:r>
          </a:p>
          <a:p>
            <a:r>
              <a:rPr lang="en-US" sz="1800" dirty="0" smtClean="0"/>
              <a:t>Visually </a:t>
            </a:r>
            <a:r>
              <a:rPr lang="en-US" sz="1800" dirty="0" smtClean="0"/>
              <a:t>represented as a two-dimensional diagram: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3146" y="1845735"/>
            <a:ext cx="4622533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Typically stored in an open-standard ascii file format called a </a:t>
            </a:r>
            <a:r>
              <a:rPr lang="en-US" sz="1800" dirty="0" smtClean="0">
                <a:solidFill>
                  <a:schemeClr val="accent2"/>
                </a:solidFill>
              </a:rPr>
              <a:t>Molfile</a:t>
            </a:r>
            <a:r>
              <a:rPr lang="en-US" sz="1800" dirty="0"/>
              <a:t> </a:t>
            </a:r>
            <a:r>
              <a:rPr lang="en-US" sz="1800" dirty="0" smtClean="0"/>
              <a:t>(*.mol):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83" y="3533463"/>
            <a:ext cx="2809875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30" y="2547797"/>
            <a:ext cx="3166060" cy="3585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93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structure searching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38979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 have can have many different names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</a:p>
          <a:p>
            <a:pPr lvl="1"/>
            <a:r>
              <a:rPr lang="en-US" dirty="0" smtClean="0"/>
              <a:t>IUPAC name</a:t>
            </a:r>
            <a:r>
              <a:rPr lang="en-US" dirty="0"/>
              <a:t>: N-methyl-3-phenyl-3-[4-(</a:t>
            </a:r>
            <a:r>
              <a:rPr lang="en-US" dirty="0" smtClean="0"/>
              <a:t>trifluoromethyl)phenoxy]propan-1-amine</a:t>
            </a:r>
          </a:p>
          <a:p>
            <a:pPr lvl="1"/>
            <a:r>
              <a:rPr lang="en-US" dirty="0" smtClean="0"/>
              <a:t>Trade </a:t>
            </a:r>
            <a:r>
              <a:rPr lang="en-US" dirty="0"/>
              <a:t>names: </a:t>
            </a:r>
            <a:r>
              <a:rPr lang="en-US" dirty="0" smtClean="0"/>
              <a:t>Fluoxetine, </a:t>
            </a:r>
            <a:r>
              <a:rPr lang="en-US" dirty="0"/>
              <a:t>Deprex</a:t>
            </a:r>
            <a:endParaRPr lang="en-US" dirty="0" smtClean="0"/>
          </a:p>
          <a:p>
            <a:pPr lvl="1"/>
            <a:r>
              <a:rPr lang="en-US" dirty="0" smtClean="0"/>
              <a:t>CAS </a:t>
            </a:r>
            <a:r>
              <a:rPr lang="en-US" dirty="0"/>
              <a:t>number: </a:t>
            </a:r>
            <a:r>
              <a:rPr lang="en-US" dirty="0" smtClean="0"/>
              <a:t>54910-89-3</a:t>
            </a:r>
          </a:p>
          <a:p>
            <a:pPr lvl="1"/>
            <a:r>
              <a:rPr lang="en-US" dirty="0" smtClean="0"/>
              <a:t>Index </a:t>
            </a:r>
            <a:r>
              <a:rPr lang="en-US" dirty="0"/>
              <a:t>identifiers: 39914106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Chemspider lists over </a:t>
            </a:r>
            <a:r>
              <a:rPr lang="en-US" b="1" dirty="0">
                <a:solidFill>
                  <a:schemeClr val="accent2"/>
                </a:solidFill>
              </a:rPr>
              <a:t>50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text synonyms for </a:t>
            </a:r>
            <a:r>
              <a:rPr lang="en-US" dirty="0" smtClean="0"/>
              <a:t>Prozac </a:t>
            </a:r>
            <a:r>
              <a:rPr lang="en-US" dirty="0">
                <a:hlinkClick r:id="rId2"/>
              </a:rPr>
              <a:t>http://www.chemspider.com/Chemical-Structure.3269.html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Searching by text is not an effective way of locating chemical compound-based relevant information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845735"/>
            <a:ext cx="353568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compounds, however, have only one chemical structure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43" y="3006812"/>
            <a:ext cx="1940993" cy="25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structure searching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open source solutions</a:t>
            </a:r>
          </a:p>
          <a:p>
            <a:r>
              <a:rPr lang="en-US" dirty="0" smtClean="0"/>
              <a:t>Proprietary solutions</a:t>
            </a:r>
          </a:p>
          <a:p>
            <a:pPr lvl="1"/>
            <a:r>
              <a:rPr lang="en-US" dirty="0" smtClean="0"/>
              <a:t>Oracle data cartridge (MDL, Accelrys)</a:t>
            </a:r>
          </a:p>
          <a:p>
            <a:pPr lvl="2"/>
            <a:r>
              <a:rPr lang="en-US" dirty="0" smtClean="0"/>
              <a:t>Molfiles stored in SQL tables</a:t>
            </a:r>
          </a:p>
          <a:p>
            <a:pPr lvl="2"/>
            <a:r>
              <a:rPr lang="en-US" dirty="0" smtClean="0"/>
              <a:t>Database plug-in (“data cartridge”) performed </a:t>
            </a:r>
            <a:r>
              <a:rPr lang="en-US" dirty="0" smtClean="0"/>
              <a:t>searching</a:t>
            </a:r>
          </a:p>
          <a:p>
            <a:pPr lvl="2"/>
            <a:r>
              <a:rPr lang="en-US" dirty="0" smtClean="0"/>
              <a:t>Mediocre performance</a:t>
            </a:r>
            <a:endParaRPr lang="en-US" dirty="0" smtClean="0"/>
          </a:p>
          <a:p>
            <a:pPr lvl="1"/>
            <a:r>
              <a:rPr lang="en-US" dirty="0" smtClean="0"/>
              <a:t>Unix server implementation (Daylight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Better performance</a:t>
            </a:r>
            <a:endParaRPr lang="en-US" dirty="0" smtClean="0"/>
          </a:p>
          <a:p>
            <a:pPr lvl="2"/>
            <a:r>
              <a:rPr lang="en-US" dirty="0" smtClean="0"/>
              <a:t>Separate server cluster (required regular data export)</a:t>
            </a:r>
          </a:p>
          <a:p>
            <a:r>
              <a:rPr lang="en-US" dirty="0" smtClean="0"/>
              <a:t>All very expensive</a:t>
            </a:r>
          </a:p>
          <a:p>
            <a:pPr lvl="1"/>
            <a:r>
              <a:rPr lang="en-US" dirty="0" smtClean="0"/>
              <a:t>Example: $100k+ per processor per year</a:t>
            </a:r>
          </a:p>
          <a:p>
            <a:r>
              <a:rPr lang="en-US" dirty="0" smtClean="0"/>
              <a:t>Made product solution pricing difficult; cost had to be passed on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287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structure searching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Chemical structure searching can be implemented easily in .NET using open source libraries</a:t>
            </a:r>
          </a:p>
          <a:p>
            <a:pPr lvl="1"/>
            <a:r>
              <a:rPr lang="en-US" dirty="0" smtClean="0"/>
              <a:t>Less than 400 lines of code</a:t>
            </a:r>
          </a:p>
          <a:p>
            <a:r>
              <a:rPr lang="en-US" dirty="0" smtClean="0"/>
              <a:t>Lucene.Net</a:t>
            </a:r>
          </a:p>
          <a:p>
            <a:pPr lvl="1"/>
            <a:r>
              <a:rPr lang="en-US" dirty="0" smtClean="0"/>
              <a:t>Embedded document search platform</a:t>
            </a:r>
          </a:p>
          <a:p>
            <a:pPr lvl="1"/>
            <a:r>
              <a:rPr lang="en-US" dirty="0" smtClean="0"/>
              <a:t>Superior search performance through use of an inverted index</a:t>
            </a:r>
          </a:p>
          <a:p>
            <a:pPr lvl="1"/>
            <a:r>
              <a:rPr lang="en-US" dirty="0">
                <a:hlinkClick r:id="rId2"/>
              </a:rPr>
              <a:t>http://lucenenet.apache.org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Lucene.Net</a:t>
            </a:r>
          </a:p>
          <a:p>
            <a:r>
              <a:rPr lang="en-US" dirty="0" smtClean="0"/>
              <a:t>Indigo</a:t>
            </a:r>
          </a:p>
          <a:p>
            <a:pPr lvl="1"/>
            <a:r>
              <a:rPr lang="en-US" dirty="0" smtClean="0"/>
              <a:t>Cheminformatics library</a:t>
            </a:r>
          </a:p>
          <a:p>
            <a:pPr lvl="1"/>
            <a:r>
              <a:rPr lang="en-US" dirty="0" smtClean="0"/>
              <a:t>Provides chemical structure manipulation, depiction, and analysis capabilities</a:t>
            </a:r>
          </a:p>
          <a:p>
            <a:pPr lvl="1"/>
            <a:r>
              <a:rPr lang="en-US" dirty="0" smtClean="0"/>
              <a:t>.NET assemblies that wrap C libraries</a:t>
            </a:r>
          </a:p>
          <a:p>
            <a:pPr lvl="1"/>
            <a:r>
              <a:rPr lang="en-US" dirty="0">
                <a:hlinkClick r:id="rId3"/>
              </a:rPr>
              <a:t>http://scitouch.net/opensource/indigo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Indigo.Net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</a:t>
            </a:r>
            <a:r>
              <a:rPr lang="en-US" dirty="0" smtClean="0">
                <a:solidFill>
                  <a:schemeClr val="accent2"/>
                </a:solidFill>
              </a:rPr>
              <a:t>Lucene</a:t>
            </a:r>
            <a:r>
              <a:rPr lang="en-US" dirty="0" smtClean="0"/>
              <a:t> to perform </a:t>
            </a:r>
            <a:r>
              <a:rPr lang="en-US" dirty="0" smtClean="0"/>
              <a:t>indexing and searching</a:t>
            </a:r>
          </a:p>
          <a:p>
            <a:r>
              <a:rPr lang="en-US" dirty="0" smtClean="0"/>
              <a:t>But…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smtClean="0"/>
              <a:t>is a document search engine that primarily searches text</a:t>
            </a:r>
          </a:p>
          <a:p>
            <a:r>
              <a:rPr lang="en-US" dirty="0" smtClean="0"/>
              <a:t>So…must </a:t>
            </a:r>
            <a:r>
              <a:rPr lang="en-US" dirty="0" smtClean="0"/>
              <a:t>convert the properties of chemical structures into text-based representations which can then be indexed and searched using </a:t>
            </a:r>
            <a:r>
              <a:rPr lang="en-US" dirty="0" err="1" smtClean="0"/>
              <a:t>Lucene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chemeClr val="accent2"/>
                </a:solidFill>
              </a:rPr>
              <a:t>Indigo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chemical structures to text for indexing and searching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Break text down into tokens</a:t>
            </a:r>
          </a:p>
          <a:p>
            <a:pPr lvl="1"/>
            <a:r>
              <a:rPr lang="en-US" sz="1600" dirty="0" smtClean="0"/>
              <a:t>Example:</a:t>
            </a:r>
          </a:p>
          <a:p>
            <a:pPr lvl="2"/>
            <a:r>
              <a:rPr lang="en-US" sz="1200" dirty="0" smtClean="0"/>
              <a:t>Text</a:t>
            </a:r>
            <a:r>
              <a:rPr lang="en-US" sz="1200" dirty="0"/>
              <a:t>: “The quick brown fox jumps over the lazy </a:t>
            </a:r>
            <a:r>
              <a:rPr lang="en-US" sz="1200" dirty="0" smtClean="0"/>
              <a:t>dog”</a:t>
            </a:r>
          </a:p>
          <a:p>
            <a:pPr lvl="2"/>
            <a:r>
              <a:rPr lang="en-US" sz="1200" dirty="0" smtClean="0"/>
              <a:t>Tokens: </a:t>
            </a:r>
            <a:r>
              <a:rPr lang="en-US" sz="1200" dirty="0" smtClean="0"/>
              <a:t>the</a:t>
            </a:r>
            <a:r>
              <a:rPr lang="en-US" sz="1200" dirty="0" smtClean="0"/>
              <a:t>, quick, brown, fox, jumps, </a:t>
            </a:r>
            <a:r>
              <a:rPr lang="en-US" sz="1200" dirty="0" smtClean="0"/>
              <a:t>over, </a:t>
            </a:r>
            <a:r>
              <a:rPr lang="en-US" sz="1200" dirty="0" smtClean="0"/>
              <a:t>lazy, dog</a:t>
            </a:r>
            <a:endParaRPr lang="en-US" sz="1200" dirty="0"/>
          </a:p>
          <a:p>
            <a:r>
              <a:rPr lang="en-US" sz="1800" dirty="0" smtClean="0"/>
              <a:t>Index tokens</a:t>
            </a:r>
          </a:p>
          <a:p>
            <a:r>
              <a:rPr lang="en-US" sz="1800" dirty="0" smtClean="0"/>
              <a:t>Search index by breaking down query into similar tokens</a:t>
            </a:r>
          </a:p>
          <a:p>
            <a:pPr lvl="1"/>
            <a:r>
              <a:rPr lang="en-US" sz="1600" dirty="0" smtClean="0"/>
              <a:t>Example</a:t>
            </a:r>
          </a:p>
          <a:p>
            <a:pPr lvl="2"/>
            <a:r>
              <a:rPr lang="en-US" sz="1200" dirty="0" smtClean="0"/>
              <a:t>Search text: “brown fox”</a:t>
            </a:r>
          </a:p>
          <a:p>
            <a:pPr lvl="2"/>
            <a:r>
              <a:rPr lang="en-US" sz="1200" dirty="0" smtClean="0"/>
              <a:t>Query: brown OR fox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Chemical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Break chemical structure down into features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Fingerprint</a:t>
            </a:r>
            <a:r>
              <a:rPr lang="en-US" sz="1600" dirty="0"/>
              <a:t>: collection of identified </a:t>
            </a:r>
            <a:r>
              <a:rPr lang="en-US" sz="1600" dirty="0" smtClean="0"/>
              <a:t>features</a:t>
            </a:r>
            <a:endParaRPr lang="en-US" sz="1600" dirty="0" smtClean="0"/>
          </a:p>
          <a:p>
            <a:pPr lvl="1"/>
            <a:r>
              <a:rPr lang="en-US" sz="1600" dirty="0" smtClean="0"/>
              <a:t>Fixed </a:t>
            </a:r>
            <a:r>
              <a:rPr lang="en-US" sz="1600" dirty="0" smtClean="0"/>
              <a:t>list </a:t>
            </a:r>
            <a:r>
              <a:rPr lang="en-US" sz="1600" dirty="0" smtClean="0"/>
              <a:t>of 467 </a:t>
            </a:r>
            <a:r>
              <a:rPr lang="en-US" sz="1600" dirty="0" smtClean="0"/>
              <a:t>possible </a:t>
            </a:r>
            <a:r>
              <a:rPr lang="en-US" sz="1600" dirty="0" smtClean="0"/>
              <a:t>features</a:t>
            </a:r>
            <a:endParaRPr lang="en-US" sz="1600" dirty="0"/>
          </a:p>
          <a:p>
            <a:pPr lvl="1"/>
            <a:r>
              <a:rPr lang="en-US" sz="1600" dirty="0" smtClean="0"/>
              <a:t>Fixed </a:t>
            </a:r>
            <a:r>
              <a:rPr lang="en-US" sz="1600" dirty="0" smtClean="0"/>
              <a:t>length byte array</a:t>
            </a:r>
          </a:p>
          <a:p>
            <a:pPr lvl="1"/>
            <a:r>
              <a:rPr lang="en-US" sz="1600" dirty="0" smtClean="0"/>
              <a:t>Byte array index always refers to the same feature</a:t>
            </a:r>
          </a:p>
          <a:p>
            <a:pPr lvl="1"/>
            <a:r>
              <a:rPr lang="en-US" sz="1600" dirty="0" smtClean="0"/>
              <a:t>Structure either has the feature or it doesn’t</a:t>
            </a:r>
          </a:p>
          <a:p>
            <a:pPr lvl="1"/>
            <a:r>
              <a:rPr lang="en-US" sz="1600" dirty="0" smtClean="0"/>
              <a:t>All that matters is the collection of index positions where features have been identified</a:t>
            </a:r>
          </a:p>
          <a:p>
            <a:r>
              <a:rPr lang="en-US" sz="1800" dirty="0" smtClean="0"/>
              <a:t>Index integer fingerprint feature indices as strings</a:t>
            </a:r>
          </a:p>
          <a:p>
            <a:r>
              <a:rPr lang="en-US" sz="1800" dirty="0" smtClean="0"/>
              <a:t>Search index by breaking down query into </a:t>
            </a:r>
            <a:r>
              <a:rPr lang="en-US" sz="1800" dirty="0"/>
              <a:t>comparable </a:t>
            </a:r>
            <a:r>
              <a:rPr lang="en-US" sz="1800" dirty="0" smtClean="0"/>
              <a:t>fingerprint feature index strings</a:t>
            </a:r>
          </a:p>
        </p:txBody>
      </p:sp>
    </p:spTree>
    <p:extLst>
      <p:ext uri="{BB962C8B-B14F-4D97-AF65-F5344CB8AC3E}">
        <p14:creationId xmlns:p14="http://schemas.microsoft.com/office/powerpoint/2010/main" val="36167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789</TotalTime>
  <Words>1114</Words>
  <Application>Microsoft Office PowerPoint</Application>
  <PresentationFormat>Widescreen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Chemical Structure Searching  with Lucene.Net and Indigo</vt:lpstr>
      <vt:lpstr>Quick Note</vt:lpstr>
      <vt:lpstr>About Me</vt:lpstr>
      <vt:lpstr>What is a chemical structure?</vt:lpstr>
      <vt:lpstr>Chemical structure searching importance</vt:lpstr>
      <vt:lpstr>Historical structure searching solutions</vt:lpstr>
      <vt:lpstr>Modern structure searching solution</vt:lpstr>
      <vt:lpstr>Searching approach</vt:lpstr>
      <vt:lpstr>Transforming chemical structures to text for indexing and searching</vt:lpstr>
      <vt:lpstr>Search types</vt:lpstr>
      <vt:lpstr>Searching implementation demo</vt:lpstr>
      <vt:lpstr>Core object model</vt:lpstr>
      <vt:lpstr>ChemicalStructure.cs</vt:lpstr>
      <vt:lpstr>Fingerprint generation</vt:lpstr>
      <vt:lpstr>ChemicalStructureIndexer.cs</vt:lpstr>
      <vt:lpstr>Indexing example: IndexerConsole.exe</vt:lpstr>
      <vt:lpstr>ChemicalStructureSearcher.cs</vt:lpstr>
      <vt:lpstr>Searching Demo: SearcherWebApp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Searching with Lucene.Net and Indigo</dc:title>
  <dc:creator>Josh van Eikeren</dc:creator>
  <cp:lastModifiedBy>Josh van Eikeren</cp:lastModifiedBy>
  <cp:revision>69</cp:revision>
  <dcterms:created xsi:type="dcterms:W3CDTF">2015-04-08T17:03:53Z</dcterms:created>
  <dcterms:modified xsi:type="dcterms:W3CDTF">2015-04-14T16:58:33Z</dcterms:modified>
</cp:coreProperties>
</file>