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9" r:id="rId1"/>
  </p:sldMasterIdLst>
  <p:sldIdLst>
    <p:sldId id="256" r:id="rId2"/>
    <p:sldId id="258" r:id="rId3"/>
    <p:sldId id="260" r:id="rId4"/>
    <p:sldId id="262" r:id="rId5"/>
    <p:sldId id="263" r:id="rId6"/>
    <p:sldId id="265" r:id="rId7"/>
    <p:sldId id="266" r:id="rId8"/>
    <p:sldId id="278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96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9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5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0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0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0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2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6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2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5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14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vaneikeren/ChemicalStructureSearchingDe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vaneikeren/ChemicalStructureSearchingDem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hemspider.com/Chemical-Structure.3269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itouch.net/opensource/indigo/" TargetMode="External"/><Relationship Id="rId2" Type="http://schemas.openxmlformats.org/officeDocument/2006/relationships/hyperlink" Target="http://lucenenet.apach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Chemical Structure Searching </a:t>
            </a:r>
            <a:br>
              <a:rPr lang="en-US" sz="6000" dirty="0" smtClean="0"/>
            </a:br>
            <a:r>
              <a:rPr lang="en-US" sz="6000" dirty="0" smtClean="0"/>
              <a:t>with Lucene.Net and Indigo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Josh van Eikeren</a:t>
            </a:r>
          </a:p>
          <a:p>
            <a:r>
              <a:rPr lang="en-US" cap="none" dirty="0" smtClean="0"/>
              <a:t>2015 .NET Fringe Conference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71918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Exact</a:t>
            </a:r>
          </a:p>
          <a:p>
            <a:pPr lvl="1"/>
            <a:r>
              <a:rPr lang="en-US" dirty="0" smtClean="0"/>
              <a:t>Matches chemical structures with the same composition</a:t>
            </a:r>
          </a:p>
          <a:p>
            <a:pPr lvl="1"/>
            <a:r>
              <a:rPr lang="en-US" dirty="0" smtClean="0"/>
              <a:t>Can’t just compare Molfiles, as structures may be drawn differently</a:t>
            </a:r>
          </a:p>
          <a:p>
            <a:pPr lvl="1"/>
            <a:r>
              <a:rPr lang="en-US" dirty="0" smtClean="0"/>
              <a:t>Instead, generate a unique for each Molfile that is unique based on the connection table</a:t>
            </a:r>
          </a:p>
          <a:p>
            <a:r>
              <a:rPr lang="en-US" dirty="0" smtClean="0"/>
              <a:t>Similarity</a:t>
            </a:r>
          </a:p>
          <a:p>
            <a:pPr lvl="1"/>
            <a:r>
              <a:rPr lang="en-US" dirty="0" smtClean="0"/>
              <a:t>Matches chemical structures that contain similar fingerprint features</a:t>
            </a:r>
          </a:p>
          <a:p>
            <a:pPr lvl="1"/>
            <a:r>
              <a:rPr lang="en-US" dirty="0" smtClean="0"/>
              <a:t>Looking for some overlap between </a:t>
            </a:r>
            <a:r>
              <a:rPr lang="en-US" dirty="0"/>
              <a:t>query structure fingerprint </a:t>
            </a:r>
            <a:r>
              <a:rPr lang="en-US" dirty="0" smtClean="0"/>
              <a:t>features and chemical structure fingerprint features</a:t>
            </a:r>
          </a:p>
          <a:p>
            <a:r>
              <a:rPr lang="en-US" dirty="0" smtClean="0"/>
              <a:t>Substructure</a:t>
            </a:r>
          </a:p>
          <a:p>
            <a:pPr lvl="1"/>
            <a:r>
              <a:rPr lang="en-US" dirty="0" smtClean="0"/>
              <a:t>Matches chemical structures that contain a specific substructure</a:t>
            </a:r>
          </a:p>
          <a:p>
            <a:pPr lvl="1"/>
            <a:r>
              <a:rPr lang="en-US" dirty="0" smtClean="0"/>
              <a:t>Looking for complete overlap between </a:t>
            </a:r>
            <a:r>
              <a:rPr lang="en-US" dirty="0"/>
              <a:t>query structure fingerprint features and chemical structure fingerprint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Must perform an additional analysis to verify actual substructure containment</a:t>
            </a:r>
          </a:p>
        </p:txBody>
      </p:sp>
    </p:spTree>
    <p:extLst>
      <p:ext uri="{BB962C8B-B14F-4D97-AF65-F5344CB8AC3E}">
        <p14:creationId xmlns:p14="http://schemas.microsoft.com/office/powerpoint/2010/main" val="19684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implementation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815362" cy="402336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ChemicalStructureSearchingDemo</a:t>
            </a:r>
            <a:r>
              <a:rPr lang="en-US" dirty="0" smtClean="0"/>
              <a:t>: Visual Studio 2013 Solution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Core</a:t>
            </a:r>
            <a:r>
              <a:rPr lang="en-US" dirty="0" smtClean="0"/>
              <a:t>: Library containing the business logic for indexing and searching chemical structures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IndexerConsole</a:t>
            </a:r>
            <a:r>
              <a:rPr lang="en-US" dirty="0" smtClean="0"/>
              <a:t>: An example console application that indexes a directory of Molfiles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SearcherClient</a:t>
            </a:r>
            <a:r>
              <a:rPr lang="en-US" dirty="0" smtClean="0"/>
              <a:t>: A WinForms application that can search an index of chemical structures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SearcherWebApp</a:t>
            </a:r>
            <a:r>
              <a:rPr lang="en-US" dirty="0" smtClean="0"/>
              <a:t>: An ASP.NET MVC web application that can search an index of chemical structures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189" y="4026319"/>
            <a:ext cx="5003544" cy="15563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6148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ChemicalStructure.cs</a:t>
            </a:r>
            <a:endParaRPr lang="en-US" dirty="0"/>
          </a:p>
          <a:p>
            <a:pPr lvl="1"/>
            <a:r>
              <a:rPr lang="en-US" dirty="0"/>
              <a:t>Encapsulates the contents of a chemical structure (i.e., Molfile)</a:t>
            </a:r>
          </a:p>
          <a:p>
            <a:pPr lvl="1"/>
            <a:r>
              <a:rPr lang="en-US" dirty="0"/>
              <a:t>Uses Indigo to generate a unique key, fingerprints, and images for the chemical structure </a:t>
            </a:r>
          </a:p>
          <a:p>
            <a:r>
              <a:rPr lang="en-US" dirty="0" smtClean="0"/>
              <a:t>ChemicalStructureIndexer.cs</a:t>
            </a:r>
            <a:endParaRPr lang="en-US" dirty="0"/>
          </a:p>
          <a:p>
            <a:pPr lvl="1"/>
            <a:r>
              <a:rPr lang="en-US" dirty="0"/>
              <a:t>Uses Lucene.Net to create a Lucene index of chemical structures</a:t>
            </a:r>
          </a:p>
          <a:p>
            <a:r>
              <a:rPr lang="en-US" dirty="0" smtClean="0"/>
              <a:t>ChemicalStructureSearcher.cs</a:t>
            </a:r>
            <a:endParaRPr lang="en-US" dirty="0"/>
          </a:p>
          <a:p>
            <a:pPr lvl="1"/>
            <a:r>
              <a:rPr lang="en-US" dirty="0"/>
              <a:t>Uses Lucene.Net to search a Lucene index of chemical structures</a:t>
            </a:r>
          </a:p>
          <a:p>
            <a:r>
              <a:rPr lang="en-US" dirty="0" smtClean="0"/>
              <a:t>ChemicalStructureSearchResult.cs</a:t>
            </a:r>
            <a:endParaRPr lang="en-US" dirty="0"/>
          </a:p>
          <a:p>
            <a:pPr lvl="1"/>
            <a:r>
              <a:rPr lang="en-US" dirty="0"/>
              <a:t>Encapsulates a search match</a:t>
            </a:r>
          </a:p>
          <a:p>
            <a:pPr lvl="1"/>
            <a:r>
              <a:rPr lang="en-US" dirty="0"/>
              <a:t>Includes the score for the search match as well as the associated chemical </a:t>
            </a:r>
            <a:r>
              <a:rPr lang="en-US" dirty="0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ChemicalStructure.cs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753" y="1869709"/>
            <a:ext cx="5973454" cy="43259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3993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 generation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470583" cy="40233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Indigo is used to generate a unique key</a:t>
            </a:r>
          </a:p>
          <a:p>
            <a:pPr lvl="1"/>
            <a:r>
              <a:rPr lang="en-US" dirty="0" smtClean="0"/>
              <a:t>Canonical </a:t>
            </a:r>
            <a:r>
              <a:rPr lang="en-US" dirty="0"/>
              <a:t>smiles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Indigo is used to generate two different fingerprint types</a:t>
            </a:r>
          </a:p>
          <a:p>
            <a:pPr lvl="1"/>
            <a:r>
              <a:rPr lang="en-US" dirty="0" smtClean="0"/>
              <a:t>Similarity</a:t>
            </a:r>
          </a:p>
          <a:p>
            <a:pPr lvl="1"/>
            <a:r>
              <a:rPr lang="en-US" dirty="0" smtClean="0"/>
              <a:t>Substructure</a:t>
            </a:r>
          </a:p>
          <a:p>
            <a:r>
              <a:rPr lang="en-US" dirty="0" smtClean="0"/>
              <a:t>Fingerprints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eturned as a fixed-length byte array</a:t>
            </a:r>
          </a:p>
          <a:p>
            <a:pPr lvl="1"/>
            <a:r>
              <a:rPr lang="en-US" dirty="0" smtClean="0"/>
              <a:t>Each index position corresponds to the same feature across all structures</a:t>
            </a:r>
          </a:p>
          <a:p>
            <a:pPr lvl="1"/>
            <a:r>
              <a:rPr lang="en-US" dirty="0" smtClean="0"/>
              <a:t>Every structure either has a feature or it doesn’t; hence a byte value of 1 or 0 for the feature</a:t>
            </a:r>
          </a:p>
          <a:p>
            <a:pPr lvl="1"/>
            <a:r>
              <a:rPr lang="en-US" dirty="0" smtClean="0"/>
              <a:t>Can be condensed into a list of integers comprising the identified feature index positions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32275" y="1845734"/>
            <a:ext cx="3323405" cy="43316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406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ChemicalStructureIndexer.cs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3955983" cy="4422190"/>
          </a:xfrm>
        </p:spPr>
        <p:txBody>
          <a:bodyPr/>
          <a:lstStyle/>
          <a:p>
            <a:r>
              <a:rPr lang="en-US" dirty="0" smtClean="0"/>
              <a:t>Creates a new Lucene index</a:t>
            </a:r>
          </a:p>
          <a:p>
            <a:r>
              <a:rPr lang="en-US" dirty="0" smtClean="0"/>
              <a:t>Indexes added chemical structures</a:t>
            </a:r>
          </a:p>
          <a:p>
            <a:pPr lvl="1"/>
            <a:r>
              <a:rPr lang="en-US" dirty="0" smtClean="0"/>
              <a:t>Adds Name and MolfileContents as retrievable fields</a:t>
            </a:r>
          </a:p>
          <a:p>
            <a:pPr lvl="1"/>
            <a:r>
              <a:rPr lang="en-US" dirty="0" smtClean="0"/>
              <a:t>Adds unique key, similarity feature positions, and substructure feature positions as searchable fields</a:t>
            </a:r>
          </a:p>
          <a:p>
            <a:endParaRPr lang="en-US" dirty="0" smtClean="0"/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Key: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All fingerprint elements have been converted into a collection of searchable strings</a:t>
            </a:r>
          </a:p>
        </p:txBody>
      </p:sp>
      <p:pic>
        <p:nvPicPr>
          <p:cNvPr id="11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44452" y="1922465"/>
            <a:ext cx="5611228" cy="42687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282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example: IndexerConsole.exe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025" y="1905000"/>
            <a:ext cx="6010275" cy="3905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8067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ChemicalStructureSearcher.cs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5243362" cy="43812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Searches the Lucene index</a:t>
            </a:r>
          </a:p>
          <a:p>
            <a:r>
              <a:rPr lang="en-US" dirty="0" smtClean="0"/>
              <a:t>Takes a query structure and search type as arguments</a:t>
            </a:r>
          </a:p>
          <a:p>
            <a:r>
              <a:rPr lang="en-US" dirty="0" smtClean="0"/>
              <a:t>Builds a Lucene query as such:</a:t>
            </a:r>
          </a:p>
          <a:p>
            <a:pPr lvl="1"/>
            <a:r>
              <a:rPr lang="en-US" dirty="0" smtClean="0"/>
              <a:t>For the </a:t>
            </a:r>
            <a:r>
              <a:rPr lang="en-US" dirty="0" smtClean="0">
                <a:solidFill>
                  <a:schemeClr val="accent2"/>
                </a:solidFill>
              </a:rPr>
              <a:t>Exact </a:t>
            </a:r>
            <a:r>
              <a:rPr lang="en-US" dirty="0" smtClean="0"/>
              <a:t>search type, we search for an exact match on the query structure’s unique key</a:t>
            </a:r>
          </a:p>
          <a:p>
            <a:pPr lvl="1"/>
            <a:r>
              <a:rPr lang="en-US" dirty="0" smtClean="0"/>
              <a:t>For the </a:t>
            </a:r>
            <a:r>
              <a:rPr lang="en-US" dirty="0" smtClean="0">
                <a:solidFill>
                  <a:schemeClr val="accent2"/>
                </a:solidFill>
              </a:rPr>
              <a:t>Similarity </a:t>
            </a:r>
            <a:r>
              <a:rPr lang="en-US" dirty="0" smtClean="0"/>
              <a:t>search type, we search for matches between the query structure’s similarity fingerprint positions; the more matches, the higher the score</a:t>
            </a:r>
          </a:p>
          <a:p>
            <a:pPr lvl="1"/>
            <a:r>
              <a:rPr lang="en-US" dirty="0" smtClean="0"/>
              <a:t>For the </a:t>
            </a:r>
            <a:r>
              <a:rPr lang="en-US" dirty="0" smtClean="0">
                <a:solidFill>
                  <a:schemeClr val="accent2"/>
                </a:solidFill>
              </a:rPr>
              <a:t>Substructure</a:t>
            </a:r>
            <a:r>
              <a:rPr lang="en-US" dirty="0" smtClean="0"/>
              <a:t> search type, we search for an exact match on the query structure’s substructure fingerprint positions</a:t>
            </a:r>
          </a:p>
          <a:p>
            <a:pPr lvl="2"/>
            <a:r>
              <a:rPr lang="en-US" dirty="0" smtClean="0"/>
              <a:t>These hits, however, only represent possible matches</a:t>
            </a:r>
          </a:p>
          <a:p>
            <a:pPr lvl="2"/>
            <a:r>
              <a:rPr lang="en-US" dirty="0" smtClean="0"/>
              <a:t>A secondary analysis must then be performed to determine if the match actually indeed does contain the query substructure</a:t>
            </a:r>
          </a:p>
          <a:p>
            <a:r>
              <a:rPr lang="en-US" dirty="0" smtClean="0"/>
              <a:t>Extracts name and </a:t>
            </a:r>
            <a:r>
              <a:rPr lang="en-US" dirty="0" smtClean="0"/>
              <a:t>Molfile </a:t>
            </a:r>
            <a:r>
              <a:rPr lang="en-US" dirty="0" smtClean="0"/>
              <a:t>contents to return as ChemicalStructureSearchResult objects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1815" y="1845734"/>
            <a:ext cx="4543865" cy="4386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057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Demo: SearcherWebApp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046" y="1922463"/>
            <a:ext cx="5614867" cy="425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– AMA!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A copy of this presentation and all demo code is available on GitHub:</a:t>
            </a:r>
          </a:p>
          <a:p>
            <a:r>
              <a:rPr lang="en-US" dirty="0">
                <a:hlinkClick r:id="rId2"/>
              </a:rPr>
              <a:t>https://github.com/jvaneikeren/ChemicalStructureSearchingDemo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copy of this presentation and all demo code is available on GitHub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github.com/jvaneikeren/ChemicalStructureSearchingDemo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Currently CTO/Co-Founder of Avea Solutions</a:t>
            </a:r>
          </a:p>
          <a:p>
            <a:pPr lvl="1"/>
            <a:r>
              <a:rPr lang="en-US" dirty="0" smtClean="0"/>
              <a:t>Create practice management solutions for the mental health industry</a:t>
            </a:r>
          </a:p>
          <a:p>
            <a:pPr lvl="1"/>
            <a:r>
              <a:rPr lang="en-US" dirty="0" smtClean="0"/>
              <a:t>Startup located in Portland, OR</a:t>
            </a:r>
          </a:p>
          <a:p>
            <a:pPr lvl="1"/>
            <a:r>
              <a:rPr lang="en-US" dirty="0" smtClean="0"/>
              <a:t>I work/live remotely in Bend, OR</a:t>
            </a:r>
          </a:p>
          <a:p>
            <a:r>
              <a:rPr lang="en-US" dirty="0" smtClean="0"/>
              <a:t>Previously </a:t>
            </a:r>
            <a:r>
              <a:rPr lang="en-US" dirty="0"/>
              <a:t>CTO/Co-Founder of IntelliChem (</a:t>
            </a:r>
            <a:r>
              <a:rPr lang="en-US" dirty="0" smtClean="0"/>
              <a:t>1998 - 2004) and Blue Reference (2005 – 2012)</a:t>
            </a:r>
            <a:endParaRPr lang="en-US" dirty="0"/>
          </a:p>
          <a:p>
            <a:pPr lvl="1"/>
            <a:r>
              <a:rPr lang="en-US" dirty="0"/>
              <a:t>Built Electronic Laboratory Notebooks (ELNs) for the pharmaceutical industry</a:t>
            </a:r>
          </a:p>
          <a:p>
            <a:pPr lvl="1"/>
            <a:r>
              <a:rPr lang="en-US" dirty="0"/>
              <a:t>Replaced paper notebooks</a:t>
            </a:r>
          </a:p>
          <a:p>
            <a:pPr lvl="1"/>
            <a:r>
              <a:rPr lang="en-US" dirty="0"/>
              <a:t>Recorded chemical procedures (“recipes”) as structure data</a:t>
            </a:r>
          </a:p>
          <a:p>
            <a:pPr lvl="1"/>
            <a:r>
              <a:rPr lang="en-US" dirty="0"/>
              <a:t>Value proposition based on information </a:t>
            </a:r>
            <a:r>
              <a:rPr lang="en-US" dirty="0" smtClean="0"/>
              <a:t>sharing</a:t>
            </a:r>
            <a:endParaRPr lang="en-US" dirty="0"/>
          </a:p>
          <a:p>
            <a:pPr lvl="1"/>
            <a:r>
              <a:rPr lang="en-US" dirty="0"/>
              <a:t>Searching was critically important</a:t>
            </a:r>
          </a:p>
          <a:p>
            <a:pPr lvl="2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Chemistry objects (chemical structures and reactions)</a:t>
            </a:r>
          </a:p>
        </p:txBody>
      </p:sp>
    </p:spTree>
    <p:extLst>
      <p:ext uri="{BB962C8B-B14F-4D97-AF65-F5344CB8AC3E}">
        <p14:creationId xmlns:p14="http://schemas.microsoft.com/office/powerpoint/2010/main" val="84364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chemical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Representation of the atoms and bonds that comprise a molecule</a:t>
            </a:r>
          </a:p>
          <a:p>
            <a:pPr lvl="1"/>
            <a:r>
              <a:rPr lang="en-US" sz="1600" dirty="0" smtClean="0"/>
              <a:t>Connection table (atom/bond connections)</a:t>
            </a:r>
          </a:p>
          <a:p>
            <a:pPr lvl="1"/>
            <a:r>
              <a:rPr lang="en-US" sz="1600" dirty="0" smtClean="0"/>
              <a:t>Coordinates table (visual layout of atoms)</a:t>
            </a:r>
          </a:p>
          <a:p>
            <a:r>
              <a:rPr lang="en-US" sz="1800" dirty="0" smtClean="0"/>
              <a:t>Visually represented as a two-dimensional diagram: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3146" y="1845735"/>
            <a:ext cx="4622533" cy="402336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Typically stored in an open-standard ascii file format called a </a:t>
            </a:r>
            <a:r>
              <a:rPr lang="en-US" sz="1800" dirty="0" smtClean="0">
                <a:solidFill>
                  <a:schemeClr val="accent2"/>
                </a:solidFill>
              </a:rPr>
              <a:t>Molfile</a:t>
            </a:r>
            <a:r>
              <a:rPr lang="en-US" sz="1800" dirty="0"/>
              <a:t> </a:t>
            </a:r>
            <a:r>
              <a:rPr lang="en-US" sz="1800" dirty="0" smtClean="0"/>
              <a:t>(*.mol):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83" y="3533463"/>
            <a:ext cx="2809875" cy="2600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130" y="2547797"/>
            <a:ext cx="3166060" cy="35859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3932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 structure searching importance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838979" cy="40233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Chemical compounds have can have many different </a:t>
            </a:r>
            <a:r>
              <a:rPr lang="en-US" dirty="0" smtClean="0"/>
              <a:t>names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2"/>
                </a:solidFill>
              </a:rPr>
              <a:t>Prozac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IUPAC </a:t>
            </a:r>
            <a:r>
              <a:rPr lang="en-US" dirty="0" smtClean="0"/>
              <a:t>name</a:t>
            </a:r>
            <a:r>
              <a:rPr lang="en-US" dirty="0"/>
              <a:t>: N-methyl-3-phenyl-3-[4-(</a:t>
            </a:r>
            <a:r>
              <a:rPr lang="en-US" dirty="0" smtClean="0"/>
              <a:t>trifluoromethyl)phenoxy]propan-1-amine</a:t>
            </a:r>
            <a:endParaRPr lang="en-US" dirty="0" smtClean="0"/>
          </a:p>
          <a:p>
            <a:pPr lvl="1"/>
            <a:r>
              <a:rPr lang="en-US" dirty="0" smtClean="0"/>
              <a:t>Trade </a:t>
            </a:r>
            <a:r>
              <a:rPr lang="en-US" dirty="0"/>
              <a:t>names: </a:t>
            </a:r>
            <a:r>
              <a:rPr lang="en-US" dirty="0" smtClean="0"/>
              <a:t>Fluoxetine, </a:t>
            </a:r>
            <a:r>
              <a:rPr lang="en-US" dirty="0"/>
              <a:t>Deprex</a:t>
            </a:r>
            <a:endParaRPr lang="en-US" dirty="0" smtClean="0"/>
          </a:p>
          <a:p>
            <a:pPr lvl="1"/>
            <a:r>
              <a:rPr lang="en-US" dirty="0" smtClean="0"/>
              <a:t>CAS </a:t>
            </a:r>
            <a:r>
              <a:rPr lang="en-US" dirty="0"/>
              <a:t>number: </a:t>
            </a:r>
            <a:r>
              <a:rPr lang="en-US" dirty="0" smtClean="0"/>
              <a:t>54910-89-3</a:t>
            </a:r>
            <a:endParaRPr lang="en-US" dirty="0" smtClean="0"/>
          </a:p>
          <a:p>
            <a:pPr lvl="1"/>
            <a:r>
              <a:rPr lang="en-US" dirty="0" smtClean="0"/>
              <a:t>Index </a:t>
            </a:r>
            <a:r>
              <a:rPr lang="en-US" dirty="0"/>
              <a:t>identifiers: 39914106</a:t>
            </a:r>
            <a:endParaRPr lang="en-US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/>
              <a:t>Chemspider lists over </a:t>
            </a:r>
            <a:r>
              <a:rPr lang="en-US" b="1" dirty="0">
                <a:solidFill>
                  <a:schemeClr val="accent2"/>
                </a:solidFill>
              </a:rPr>
              <a:t>50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text synonyms for </a:t>
            </a:r>
            <a:r>
              <a:rPr lang="en-US" dirty="0" smtClean="0"/>
              <a:t>Prozac </a:t>
            </a:r>
            <a:r>
              <a:rPr lang="en-US" dirty="0">
                <a:hlinkClick r:id="rId2"/>
              </a:rPr>
              <a:t>http://www.chemspider.com/Chemical-Structure.3269.html</a:t>
            </a:r>
            <a:r>
              <a:rPr lang="en-US" dirty="0"/>
              <a:t> </a:t>
            </a:r>
          </a:p>
          <a:p>
            <a:pPr>
              <a:spcBef>
                <a:spcPts val="18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Searching </a:t>
            </a:r>
            <a:r>
              <a:rPr lang="en-US" b="1" dirty="0" smtClean="0">
                <a:solidFill>
                  <a:schemeClr val="accent2"/>
                </a:solidFill>
              </a:rPr>
              <a:t>by text is not an effective way of locating chemical compound-based relevant information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620000" y="1845735"/>
            <a:ext cx="3535680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Chemical compounds, however, have only one chemical structure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2"/>
                </a:solidFill>
              </a:rPr>
              <a:t>Prozac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343" y="3006812"/>
            <a:ext cx="1940993" cy="252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structure searching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open source solutions</a:t>
            </a:r>
          </a:p>
          <a:p>
            <a:r>
              <a:rPr lang="en-US" dirty="0" smtClean="0"/>
              <a:t>Proprietary solutions</a:t>
            </a:r>
          </a:p>
          <a:p>
            <a:pPr lvl="1"/>
            <a:r>
              <a:rPr lang="en-US" dirty="0" smtClean="0"/>
              <a:t>Oracle data cartridge (MDL, Accelrys)</a:t>
            </a:r>
          </a:p>
          <a:p>
            <a:pPr lvl="2"/>
            <a:r>
              <a:rPr lang="en-US" dirty="0" smtClean="0"/>
              <a:t>Molfiles stored in SQL tables</a:t>
            </a:r>
          </a:p>
          <a:p>
            <a:pPr lvl="2"/>
            <a:r>
              <a:rPr lang="en-US" dirty="0" smtClean="0"/>
              <a:t>Database plug-in (“data cartridge”) performed searching</a:t>
            </a:r>
          </a:p>
          <a:p>
            <a:pPr lvl="1"/>
            <a:r>
              <a:rPr lang="en-US" dirty="0" smtClean="0"/>
              <a:t>Unix server implementation (Daylight)</a:t>
            </a:r>
          </a:p>
          <a:p>
            <a:pPr lvl="2"/>
            <a:r>
              <a:rPr lang="en-US" dirty="0" smtClean="0"/>
              <a:t>Separate server cluster (required regular data export)</a:t>
            </a:r>
          </a:p>
          <a:p>
            <a:r>
              <a:rPr lang="en-US" dirty="0" smtClean="0"/>
              <a:t>All very expensive</a:t>
            </a:r>
          </a:p>
          <a:p>
            <a:pPr lvl="1"/>
            <a:r>
              <a:rPr lang="en-US" dirty="0" smtClean="0"/>
              <a:t>Example: $100k+ per processor per year</a:t>
            </a:r>
          </a:p>
          <a:p>
            <a:r>
              <a:rPr lang="en-US" dirty="0" smtClean="0"/>
              <a:t>Made product solution pricing difficult; cost had to be passed on to the customer</a:t>
            </a:r>
          </a:p>
        </p:txBody>
      </p:sp>
    </p:spTree>
    <p:extLst>
      <p:ext uri="{BB962C8B-B14F-4D97-AF65-F5344CB8AC3E}">
        <p14:creationId xmlns:p14="http://schemas.microsoft.com/office/powerpoint/2010/main" val="32874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structure searching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Chemical structure searching can be implemented easily in .NET using open source libraries</a:t>
            </a:r>
          </a:p>
          <a:p>
            <a:pPr lvl="1"/>
            <a:r>
              <a:rPr lang="en-US" dirty="0" smtClean="0"/>
              <a:t>Less than 400 lines of code</a:t>
            </a:r>
          </a:p>
          <a:p>
            <a:r>
              <a:rPr lang="en-US" dirty="0" smtClean="0"/>
              <a:t>Lucene.Net</a:t>
            </a:r>
          </a:p>
          <a:p>
            <a:pPr lvl="1"/>
            <a:r>
              <a:rPr lang="en-US" dirty="0" smtClean="0"/>
              <a:t>Embedded document search platform</a:t>
            </a:r>
          </a:p>
          <a:p>
            <a:pPr lvl="1"/>
            <a:r>
              <a:rPr lang="en-US" dirty="0" smtClean="0"/>
              <a:t>Superior search performance through use of an inverted index</a:t>
            </a:r>
          </a:p>
          <a:p>
            <a:pPr lvl="1"/>
            <a:r>
              <a:rPr lang="en-US" dirty="0">
                <a:hlinkClick r:id="rId2"/>
              </a:rPr>
              <a:t>http://lucenenet.apache.org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NuGet package: </a:t>
            </a:r>
            <a:r>
              <a:rPr lang="en-US" dirty="0" smtClean="0">
                <a:solidFill>
                  <a:schemeClr val="accent2"/>
                </a:solidFill>
              </a:rPr>
              <a:t>Lucene.Net</a:t>
            </a:r>
          </a:p>
          <a:p>
            <a:r>
              <a:rPr lang="en-US" dirty="0" smtClean="0"/>
              <a:t>Indigo</a:t>
            </a:r>
          </a:p>
          <a:p>
            <a:pPr lvl="1"/>
            <a:r>
              <a:rPr lang="en-US" dirty="0" smtClean="0"/>
              <a:t>Cheminformatics library</a:t>
            </a:r>
          </a:p>
          <a:p>
            <a:pPr lvl="1"/>
            <a:r>
              <a:rPr lang="en-US" dirty="0" smtClean="0"/>
              <a:t>Provides chemical structure manipulation, depiction, and analysis capabilities</a:t>
            </a:r>
          </a:p>
          <a:p>
            <a:pPr lvl="1"/>
            <a:r>
              <a:rPr lang="en-US" dirty="0" smtClean="0"/>
              <a:t>.NET assemblies that wrap C libraries</a:t>
            </a:r>
          </a:p>
          <a:p>
            <a:pPr lvl="1"/>
            <a:r>
              <a:rPr lang="en-US" dirty="0">
                <a:hlinkClick r:id="rId3"/>
              </a:rPr>
              <a:t>http://scitouch.net/opensource/indigo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NuGet package: </a:t>
            </a:r>
            <a:r>
              <a:rPr lang="en-US" dirty="0" smtClean="0">
                <a:solidFill>
                  <a:schemeClr val="accent2"/>
                </a:solidFill>
              </a:rPr>
              <a:t>Indigo.Net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Lucene to perform searching and indexing:</a:t>
            </a:r>
          </a:p>
          <a:p>
            <a:pPr lvl="1"/>
            <a:r>
              <a:rPr lang="en-US" dirty="0" smtClean="0"/>
              <a:t>Lucene employs an inverted index to achieve superior performance</a:t>
            </a:r>
          </a:p>
          <a:p>
            <a:pPr lvl="1"/>
            <a:r>
              <a:rPr lang="en-US" dirty="0" smtClean="0"/>
              <a:t>cbcb2Lucene is a document search engine that primarily searches text</a:t>
            </a:r>
          </a:p>
          <a:p>
            <a:r>
              <a:rPr lang="en-US" dirty="0" smtClean="0"/>
              <a:t>Must convert the properties of chemical structures into text-based representations which can then be indexed and searched using Lucene</a:t>
            </a:r>
          </a:p>
        </p:txBody>
      </p:sp>
    </p:spTree>
    <p:extLst>
      <p:ext uri="{BB962C8B-B14F-4D97-AF65-F5344CB8AC3E}">
        <p14:creationId xmlns:p14="http://schemas.microsoft.com/office/powerpoint/2010/main" val="125295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chemical structures to text for indexing and searching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Break text down into tokens</a:t>
            </a:r>
          </a:p>
          <a:p>
            <a:pPr lvl="1"/>
            <a:r>
              <a:rPr lang="en-US" sz="1600" dirty="0" smtClean="0"/>
              <a:t>Example:</a:t>
            </a:r>
          </a:p>
          <a:p>
            <a:pPr lvl="2"/>
            <a:r>
              <a:rPr lang="en-US" sz="1200" dirty="0" smtClean="0"/>
              <a:t>Text</a:t>
            </a:r>
            <a:r>
              <a:rPr lang="en-US" sz="1200" dirty="0"/>
              <a:t>: “The quick brown fox jumps over the lazy </a:t>
            </a:r>
            <a:r>
              <a:rPr lang="en-US" sz="1200" dirty="0" smtClean="0"/>
              <a:t>dog”</a:t>
            </a:r>
          </a:p>
          <a:p>
            <a:pPr lvl="2"/>
            <a:r>
              <a:rPr lang="en-US" sz="1200" dirty="0" smtClean="0"/>
              <a:t>Tokens: The, quick, brown, fox, jumps, over, the, lazy, dog</a:t>
            </a:r>
            <a:endParaRPr lang="en-US" sz="1200" dirty="0"/>
          </a:p>
          <a:p>
            <a:r>
              <a:rPr lang="en-US" sz="1800" dirty="0" smtClean="0"/>
              <a:t>Index </a:t>
            </a:r>
            <a:r>
              <a:rPr lang="en-US" sz="1800" dirty="0" smtClean="0"/>
              <a:t>tokens</a:t>
            </a:r>
            <a:endParaRPr lang="en-US" sz="1800" dirty="0" smtClean="0"/>
          </a:p>
          <a:p>
            <a:r>
              <a:rPr lang="en-US" sz="1800" dirty="0" smtClean="0"/>
              <a:t>Search index by breaking down query into similar tokens</a:t>
            </a:r>
          </a:p>
          <a:p>
            <a:pPr lvl="1"/>
            <a:r>
              <a:rPr lang="en-US" sz="1600" dirty="0" smtClean="0"/>
              <a:t>Example</a:t>
            </a:r>
          </a:p>
          <a:p>
            <a:pPr lvl="2"/>
            <a:r>
              <a:rPr lang="en-US" sz="1200" dirty="0" smtClean="0"/>
              <a:t>Search text: “brown fox”</a:t>
            </a:r>
          </a:p>
          <a:p>
            <a:pPr lvl="2"/>
            <a:r>
              <a:rPr lang="en-US" sz="1200" dirty="0" smtClean="0"/>
              <a:t>Query: brown OR </a:t>
            </a:r>
            <a:r>
              <a:rPr lang="en-US" sz="1200" dirty="0" smtClean="0"/>
              <a:t>fox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Chemical structures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Break chemical structure down into features</a:t>
            </a:r>
          </a:p>
          <a:p>
            <a:pPr lvl="1"/>
            <a:r>
              <a:rPr lang="en-US" sz="1600" dirty="0" smtClean="0"/>
              <a:t>Fixed list of possible features</a:t>
            </a:r>
            <a:endParaRPr lang="en-US" sz="16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Fingerprint</a:t>
            </a:r>
            <a:r>
              <a:rPr lang="en-US" sz="1600" dirty="0" smtClean="0"/>
              <a:t>: collection of features</a:t>
            </a:r>
          </a:p>
          <a:p>
            <a:pPr lvl="1"/>
            <a:r>
              <a:rPr lang="en-US" sz="1600" dirty="0" smtClean="0"/>
              <a:t>Fixed length byte array</a:t>
            </a:r>
          </a:p>
          <a:p>
            <a:pPr lvl="1"/>
            <a:r>
              <a:rPr lang="en-US" sz="1600" dirty="0" smtClean="0"/>
              <a:t>Byte array index always refers to the same feature</a:t>
            </a:r>
          </a:p>
          <a:p>
            <a:pPr lvl="1"/>
            <a:r>
              <a:rPr lang="en-US" sz="1600" dirty="0" smtClean="0"/>
              <a:t>Structure either has the feature or it </a:t>
            </a:r>
            <a:r>
              <a:rPr lang="en-US" sz="1600" dirty="0" smtClean="0"/>
              <a:t>doesn’t</a:t>
            </a:r>
          </a:p>
          <a:p>
            <a:pPr lvl="1"/>
            <a:r>
              <a:rPr lang="en-US" sz="1600" dirty="0" smtClean="0"/>
              <a:t>All that matters is the collection of index positions where features have been identified</a:t>
            </a:r>
            <a:endParaRPr lang="en-US" sz="1600" dirty="0" smtClean="0"/>
          </a:p>
          <a:p>
            <a:r>
              <a:rPr lang="en-US" sz="1800" dirty="0" smtClean="0"/>
              <a:t>Index </a:t>
            </a:r>
            <a:r>
              <a:rPr lang="en-US" sz="1800" dirty="0" smtClean="0"/>
              <a:t>integer fingerprint feature indices as strings</a:t>
            </a:r>
            <a:endParaRPr lang="en-US" sz="1800" dirty="0" smtClean="0"/>
          </a:p>
          <a:p>
            <a:r>
              <a:rPr lang="en-US" sz="1800" dirty="0" smtClean="0"/>
              <a:t>Search index by breaking down query into </a:t>
            </a:r>
            <a:r>
              <a:rPr lang="en-US" sz="1800" dirty="0"/>
              <a:t>comparable </a:t>
            </a:r>
            <a:r>
              <a:rPr lang="en-US" sz="1800" dirty="0" smtClean="0"/>
              <a:t>fingerprint </a:t>
            </a:r>
            <a:r>
              <a:rPr lang="en-US" sz="1800" dirty="0" smtClean="0"/>
              <a:t>feature index strings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1670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658</TotalTime>
  <Words>1087</Words>
  <Application>Microsoft Office PowerPoint</Application>
  <PresentationFormat>Widescreen</PresentationFormat>
  <Paragraphs>153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Chemical Structure Searching  with Lucene.Net and Indigo</vt:lpstr>
      <vt:lpstr>Quick Note</vt:lpstr>
      <vt:lpstr>About Me</vt:lpstr>
      <vt:lpstr>What is a chemical structure?</vt:lpstr>
      <vt:lpstr>Chemical structure searching importance</vt:lpstr>
      <vt:lpstr>Historical structure searching solutions</vt:lpstr>
      <vt:lpstr>Modern structure searching solution</vt:lpstr>
      <vt:lpstr>Searching approach</vt:lpstr>
      <vt:lpstr>Transforming chemical structures to text for indexing and searching</vt:lpstr>
      <vt:lpstr>Search types</vt:lpstr>
      <vt:lpstr>Searching implementation demo</vt:lpstr>
      <vt:lpstr>Core object model</vt:lpstr>
      <vt:lpstr>ChemicalStructure.cs</vt:lpstr>
      <vt:lpstr>Fingerprint generation</vt:lpstr>
      <vt:lpstr>ChemicalStructureIndexer.cs</vt:lpstr>
      <vt:lpstr>Indexing example: IndexerConsole.exe</vt:lpstr>
      <vt:lpstr>ChemicalStructureSearcher.cs</vt:lpstr>
      <vt:lpstr>Searching Demo: SearcherWebApp</vt:lpstr>
      <vt:lpstr>Questions – AMA!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Structure Searching with Lucene.Net and Indigo</dc:title>
  <dc:creator>Josh van Eikeren</dc:creator>
  <cp:lastModifiedBy>Josh van Eikeren</cp:lastModifiedBy>
  <cp:revision>59</cp:revision>
  <dcterms:created xsi:type="dcterms:W3CDTF">2015-04-08T17:03:53Z</dcterms:created>
  <dcterms:modified xsi:type="dcterms:W3CDTF">2015-04-10T00:11:56Z</dcterms:modified>
</cp:coreProperties>
</file>