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70" r:id="rId2"/>
    <p:sldId id="256" r:id="rId3"/>
    <p:sldId id="257" r:id="rId4"/>
    <p:sldId id="258" r:id="rId5"/>
    <p:sldId id="259" r:id="rId6"/>
    <p:sldId id="260" r:id="rId7"/>
    <p:sldId id="261" r:id="rId8"/>
    <p:sldId id="262" r:id="rId9"/>
    <p:sldId id="269" r:id="rId10"/>
    <p:sldId id="263" r:id="rId11"/>
    <p:sldId id="264" r:id="rId12"/>
    <p:sldId id="267"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323910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359427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901532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400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388005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8739D2B-7D31-420B-B088-5DD58CF65791}"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142694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8739D2B-7D31-420B-B088-5DD58CF65791}"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413108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903066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61789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354857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329834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739D2B-7D31-420B-B088-5DD58CF65791}"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99786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47858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39D2B-7D31-420B-B088-5DD58CF65791}"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31138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739D2B-7D31-420B-B088-5DD58CF65791}"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20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39D2B-7D31-420B-B088-5DD58CF65791}"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2983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123836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39D2B-7D31-420B-B088-5DD58CF65791}"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8A670-4D0D-48CE-AA79-C09E355EF35B}" type="slidenum">
              <a:rPr lang="en-US" smtClean="0"/>
              <a:t>‹#›</a:t>
            </a:fld>
            <a:endParaRPr lang="en-US"/>
          </a:p>
        </p:txBody>
      </p:sp>
    </p:spTree>
    <p:extLst>
      <p:ext uri="{BB962C8B-B14F-4D97-AF65-F5344CB8AC3E}">
        <p14:creationId xmlns:p14="http://schemas.microsoft.com/office/powerpoint/2010/main" val="269947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739D2B-7D31-420B-B088-5DD58CF65791}" type="datetimeFigureOut">
              <a:rPr lang="en-US" smtClean="0"/>
              <a:t>10/12/2024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B8A670-4D0D-48CE-AA79-C09E355EF35B}" type="slidenum">
              <a:rPr lang="en-US" smtClean="0"/>
              <a:t>‹#›</a:t>
            </a:fld>
            <a:endParaRPr lang="en-US"/>
          </a:p>
        </p:txBody>
      </p:sp>
    </p:spTree>
    <p:extLst>
      <p:ext uri="{BB962C8B-B14F-4D97-AF65-F5344CB8AC3E}">
        <p14:creationId xmlns:p14="http://schemas.microsoft.com/office/powerpoint/2010/main" val="345040864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 Box 2"/>
          <p:cNvSpPr txBox="1">
            <a:spLocks noChangeArrowheads="1"/>
          </p:cNvSpPr>
          <p:nvPr/>
        </p:nvSpPr>
        <p:spPr bwMode="auto">
          <a:xfrm>
            <a:off x="2326341" y="3651472"/>
            <a:ext cx="6952129" cy="2497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Name</a:t>
            </a:r>
            <a:r>
              <a:rPr kumimoji="0" lang="en-US" altLang="en-US" sz="16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kumimoji="0" lang="en-US" altLang="en-US" sz="1600" i="1" u="sng"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CLIFORD KARIMI MURIUKI</a:t>
            </a:r>
            <a:endParaRPr kumimoji="0" lang="en-US" altLang="en-US" sz="1400" i="0" u="none" strike="noStrike" cap="none" normalizeH="0" baseline="0" dirty="0" smtClean="0">
              <a:ln>
                <a:noFill/>
              </a:ln>
              <a:solidFill>
                <a:schemeClr val="bg1"/>
              </a:solidFill>
              <a:effectLst/>
              <a:latin typeface="Arial Rounded MT Bold" panose="020F07040305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ADM.N.O:            </a:t>
            </a:r>
            <a:r>
              <a:rPr kumimoji="0" lang="en-US" altLang="en-US" sz="1600" i="0" u="sng"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20/04226</a:t>
            </a:r>
            <a:endParaRPr kumimoji="0" lang="en-US" altLang="en-US" sz="1400" i="0" u="none" strike="noStrike" cap="none" normalizeH="0" baseline="0" dirty="0" smtClean="0">
              <a:ln>
                <a:noFill/>
              </a:ln>
              <a:solidFill>
                <a:schemeClr val="bg1"/>
              </a:solidFill>
              <a:effectLst/>
              <a:latin typeface="Arial Rounded MT Bold" panose="020F07040305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Course:</a:t>
            </a:r>
            <a:r>
              <a:rPr kumimoji="0" lang="en-US" altLang="en-US" sz="16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kumimoji="0" lang="en-US" altLang="en-US" sz="1600" i="0" u="sng"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BACHELOR OF SCIENCE (information Technology)</a:t>
            </a:r>
            <a:endParaRPr kumimoji="0" lang="en-US" altLang="en-US" sz="1400" i="0" u="none" strike="noStrike" cap="none" normalizeH="0" baseline="0" dirty="0" smtClean="0">
              <a:ln>
                <a:noFill/>
              </a:ln>
              <a:solidFill>
                <a:schemeClr val="bg1"/>
              </a:solidFill>
              <a:effectLst/>
              <a:latin typeface="Arial Rounded MT Bold" panose="020F07040305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UNIT</a:t>
            </a:r>
            <a:r>
              <a:rPr kumimoji="0" lang="en-US" altLang="en-US" sz="16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kumimoji="0" lang="en-US" altLang="en-US" sz="1600" i="0" u="sng"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BIT 4105 FINAL YEAR PROJECT 1</a:t>
            </a:r>
            <a:endParaRPr kumimoji="0" lang="en-US" altLang="en-US" sz="1400" i="0" u="none" strike="noStrike" cap="none" normalizeH="0" baseline="0" dirty="0" smtClean="0">
              <a:ln>
                <a:noFill/>
              </a:ln>
              <a:solidFill>
                <a:schemeClr val="bg1"/>
              </a:solidFill>
              <a:effectLst/>
              <a:latin typeface="Arial Rounded MT Bold" panose="020F07040305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i="0" u="none"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SUPERVISOR:         </a:t>
            </a:r>
            <a:r>
              <a:rPr kumimoji="0" lang="en-US" altLang="en-US" sz="1600" i="0" u="sng" strike="noStrike" cap="none" normalizeH="0" baseline="0" dirty="0" smtClean="0">
                <a:ln>
                  <a:noFill/>
                </a:ln>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GLADYS MANGE</a:t>
            </a:r>
            <a:endParaRPr kumimoji="0" lang="en-US" altLang="en-US" sz="1400" i="0" u="none" strike="noStrike" cap="none" normalizeH="0" baseline="0" dirty="0" smtClean="0">
              <a:ln>
                <a:noFill/>
              </a:ln>
              <a:solidFill>
                <a:schemeClr val="bg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smtClean="0">
              <a:ln>
                <a:noFill/>
              </a:ln>
              <a:solidFill>
                <a:schemeClr val="bg1"/>
              </a:solidFill>
              <a:effectLst/>
              <a:latin typeface="Arial Rounded MT Bold" panose="020F0704030504030204" pitchFamily="34" charset="0"/>
            </a:endParaRPr>
          </a:p>
        </p:txBody>
      </p:sp>
      <p:sp>
        <p:nvSpPr>
          <p:cNvPr id="6" name="Rectangle 4"/>
          <p:cNvSpPr>
            <a:spLocks noChangeArrowheads="1"/>
          </p:cNvSpPr>
          <p:nvPr/>
        </p:nvSpPr>
        <p:spPr bwMode="auto">
          <a:xfrm>
            <a:off x="3105777" y="848894"/>
            <a:ext cx="5836517" cy="241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smtClean="0">
                <a:ln>
                  <a:noFill/>
                </a:ln>
                <a:solidFill>
                  <a:schemeClr val="bg1"/>
                </a:solidFill>
                <a:effectLst/>
                <a:latin typeface="Bernard MT Condensed" panose="02050806060905020404" pitchFamily="18" charset="0"/>
                <a:ea typeface="Times New Roman" panose="02020603050405020304" pitchFamily="18" charset="0"/>
                <a:cs typeface="Times New Roman" panose="02020603050405020304" pitchFamily="18" charset="0"/>
              </a:rPr>
              <a:t>AFYABOOK BOOKING </a:t>
            </a:r>
            <a:r>
              <a:rPr kumimoji="0" lang="en-US" altLang="en-US" sz="4800" i="0" u="none" strike="noStrike" cap="none" normalizeH="0" baseline="0" dirty="0" smtClean="0">
                <a:ln>
                  <a:noFill/>
                </a:ln>
                <a:solidFill>
                  <a:schemeClr val="bg1"/>
                </a:solidFill>
                <a:effectLst/>
                <a:latin typeface="Bernard MT Condensed" panose="02050806060905020404" pitchFamily="18" charset="0"/>
                <a:ea typeface="Times New Roman" panose="02020603050405020304" pitchFamily="18" charset="0"/>
                <a:cs typeface="Times New Roman" panose="02020603050405020304" pitchFamily="18" charset="0"/>
              </a:rPr>
              <a:t>SYSTEM</a:t>
            </a:r>
            <a:endParaRPr kumimoji="0" lang="en-US" altLang="en-US" sz="2400" i="0" u="none" strike="noStrike" cap="none" normalizeH="0" baseline="0" dirty="0" smtClean="0">
              <a:ln>
                <a:noFill/>
              </a:ln>
              <a:solidFill>
                <a:schemeClr val="bg1"/>
              </a:solidFill>
              <a:effectLst/>
              <a:latin typeface="Bernard MT Condensed" panose="020508060609050204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i="0" u="none" strike="noStrike" cap="none" normalizeH="0" baseline="0" dirty="0" smtClean="0">
                <a:ln>
                  <a:noFill/>
                </a:ln>
                <a:solidFill>
                  <a:schemeClr val="bg1"/>
                </a:solidFill>
                <a:effectLst/>
                <a:latin typeface="Bernard MT Condensed" panose="02050806060905020404" pitchFamily="18" charset="0"/>
                <a:ea typeface="Times New Roman" panose="02020603050405020304" pitchFamily="18" charset="0"/>
                <a:cs typeface="Times New Roman" panose="02020603050405020304" pitchFamily="18" charset="0"/>
              </a:rPr>
              <a:t>Project Proposal</a:t>
            </a:r>
            <a:endParaRPr kumimoji="0" lang="en-US" altLang="en-US" sz="4000" i="0" u="none" strike="noStrike" cap="none" normalizeH="0" baseline="0" dirty="0" smtClean="0">
              <a:ln>
                <a:noFill/>
              </a:ln>
              <a:solidFill>
                <a:schemeClr val="bg1"/>
              </a:solidFill>
              <a:effectLst/>
              <a:latin typeface="Bernard MT Condensed" panose="02050806060905020404" pitchFamily="18" charset="0"/>
            </a:endParaRPr>
          </a:p>
        </p:txBody>
      </p:sp>
    </p:spTree>
    <p:extLst>
      <p:ext uri="{BB962C8B-B14F-4D97-AF65-F5344CB8AC3E}">
        <p14:creationId xmlns:p14="http://schemas.microsoft.com/office/powerpoint/2010/main" val="414247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Methodology</a:t>
            </a:r>
            <a:endParaRPr lang="en-US"/>
          </a:p>
        </p:txBody>
      </p:sp>
      <p:sp>
        <p:nvSpPr>
          <p:cNvPr id="3" name="Text Placeholder 2"/>
          <p:cNvSpPr>
            <a:spLocks noGrp="1"/>
          </p:cNvSpPr>
          <p:nvPr>
            <p:ph type="body" idx="1"/>
          </p:nvPr>
        </p:nvSpPr>
        <p:spPr/>
        <p:txBody>
          <a:bodyPr/>
          <a:lstStyle/>
          <a:p>
            <a:r>
              <a:rPr lang="en-US" dirty="0" smtClean="0"/>
              <a:t>The development of AfyaBook will follow an Agile methodology, allowing for iterative improvements based on user feedback and changing requirements. Research methodologies will include both quantitative and qualitative approaches. Surveys and interviews will be conducted with healthcare providers and patients to gather data on current challenges and potential improvements. Quantitative data will be collected to measure the system's impact on waiting times, patient satisfaction, and resource utilization.</a:t>
            </a:r>
            <a:endParaRPr lang="en-US" dirty="0"/>
          </a:p>
        </p:txBody>
      </p:sp>
    </p:spTree>
    <p:extLst>
      <p:ext uri="{BB962C8B-B14F-4D97-AF65-F5344CB8AC3E}">
        <p14:creationId xmlns:p14="http://schemas.microsoft.com/office/powerpoint/2010/main" val="254183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55447"/>
            <a:ext cx="9905998" cy="1173769"/>
          </a:xfrm>
        </p:spPr>
        <p:txBody>
          <a:bodyPr/>
          <a:lstStyle/>
          <a:p>
            <a:r>
              <a:rPr lang="en-US" dirty="0" smtClean="0"/>
              <a:t>Budget</a:t>
            </a:r>
            <a:endParaRPr lang="en-US" dirty="0"/>
          </a:p>
        </p:txBody>
      </p:sp>
      <p:sp>
        <p:nvSpPr>
          <p:cNvPr id="3" name="Text Placeholder 2"/>
          <p:cNvSpPr>
            <a:spLocks noGrp="1"/>
          </p:cNvSpPr>
          <p:nvPr>
            <p:ph type="body" idx="1"/>
          </p:nvPr>
        </p:nvSpPr>
        <p:spPr>
          <a:xfrm>
            <a:off x="1141411" y="2118120"/>
            <a:ext cx="9905999" cy="3227603"/>
          </a:xfrm>
        </p:spPr>
        <p:txBody>
          <a:bodyPr/>
          <a:lstStyle/>
          <a:p>
            <a:r>
              <a:rPr lang="en-US" dirty="0" smtClean="0"/>
              <a:t>The estimated budget for AfyaBook is </a:t>
            </a:r>
            <a:r>
              <a:rPr lang="en-US" dirty="0" err="1" smtClean="0"/>
              <a:t>KSh</a:t>
            </a:r>
            <a:r>
              <a:rPr lang="en-US" dirty="0" smtClean="0"/>
              <a:t> 45,000, which will cover the costs of development, testing, deployment, and ongoing maintenance. This includes software development costs, training for healthcare staff, and system upgrades to ensure long-term functionality and scalability.</a:t>
            </a:r>
            <a:endParaRPr lang="en-US" dirty="0"/>
          </a:p>
        </p:txBody>
      </p:sp>
      <p:sp>
        <p:nvSpPr>
          <p:cNvPr id="7" name="Rectangle 2"/>
          <p:cNvSpPr>
            <a:spLocks noChangeArrowheads="1"/>
          </p:cNvSpPr>
          <p:nvPr/>
        </p:nvSpPr>
        <p:spPr bwMode="auto">
          <a:xfrm>
            <a:off x="568033" y="2615639"/>
            <a:ext cx="307255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782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94955879"/>
              </p:ext>
            </p:extLst>
          </p:nvPr>
        </p:nvGraphicFramePr>
        <p:xfrm>
          <a:off x="551330" y="1385049"/>
          <a:ext cx="11295528" cy="5382930"/>
        </p:xfrm>
        <a:graphic>
          <a:graphicData uri="http://schemas.openxmlformats.org/drawingml/2006/table">
            <a:tbl>
              <a:tblPr>
                <a:tableStyleId>{08FB837D-C827-4EFA-A057-4D05807E0F7C}</a:tableStyleId>
              </a:tblPr>
              <a:tblGrid>
                <a:gridCol w="3765176">
                  <a:extLst>
                    <a:ext uri="{9D8B030D-6E8A-4147-A177-3AD203B41FA5}">
                      <a16:colId xmlns:a16="http://schemas.microsoft.com/office/drawing/2014/main" val="1905737036"/>
                    </a:ext>
                  </a:extLst>
                </a:gridCol>
                <a:gridCol w="3765176">
                  <a:extLst>
                    <a:ext uri="{9D8B030D-6E8A-4147-A177-3AD203B41FA5}">
                      <a16:colId xmlns:a16="http://schemas.microsoft.com/office/drawing/2014/main" val="2027183180"/>
                    </a:ext>
                  </a:extLst>
                </a:gridCol>
                <a:gridCol w="3765176">
                  <a:extLst>
                    <a:ext uri="{9D8B030D-6E8A-4147-A177-3AD203B41FA5}">
                      <a16:colId xmlns:a16="http://schemas.microsoft.com/office/drawing/2014/main" val="417901248"/>
                    </a:ext>
                  </a:extLst>
                </a:gridCol>
              </a:tblGrid>
              <a:tr h="424206">
                <a:tc>
                  <a:txBody>
                    <a:bodyPr/>
                    <a:lstStyle/>
                    <a:p>
                      <a:pPr algn="ctr"/>
                      <a:r>
                        <a:rPr lang="en-US" sz="2000" b="1" dirty="0">
                          <a:effectLst/>
                        </a:rPr>
                        <a:t>Item</a:t>
                      </a:r>
                    </a:p>
                  </a:txBody>
                  <a:tcPr marL="58950" marR="58950" marT="58950" marB="58950" anchor="ctr"/>
                </a:tc>
                <a:tc>
                  <a:txBody>
                    <a:bodyPr/>
                    <a:lstStyle/>
                    <a:p>
                      <a:pPr algn="ctr"/>
                      <a:r>
                        <a:rPr lang="en-US" sz="2000" b="1" dirty="0">
                          <a:effectLst/>
                        </a:rPr>
                        <a:t>Description</a:t>
                      </a:r>
                    </a:p>
                  </a:txBody>
                  <a:tcPr marL="58950" marR="58950" marT="58950" marB="58950" anchor="ctr"/>
                </a:tc>
                <a:tc>
                  <a:txBody>
                    <a:bodyPr/>
                    <a:lstStyle/>
                    <a:p>
                      <a:pPr algn="ctr"/>
                      <a:r>
                        <a:rPr lang="en-US" sz="2000" b="1">
                          <a:effectLst/>
                        </a:rPr>
                        <a:t>Estimated Cost (KSh)</a:t>
                      </a:r>
                    </a:p>
                  </a:txBody>
                  <a:tcPr marL="58950" marR="58950" marT="58950" marB="58950" anchor="ctr"/>
                </a:tc>
                <a:extLst>
                  <a:ext uri="{0D108BD9-81ED-4DB2-BD59-A6C34878D82A}">
                    <a16:rowId xmlns:a16="http://schemas.microsoft.com/office/drawing/2014/main" val="732596904"/>
                  </a:ext>
                </a:extLst>
              </a:tr>
              <a:tr h="424206">
                <a:tc gridSpan="2">
                  <a:txBody>
                    <a:bodyPr/>
                    <a:lstStyle/>
                    <a:p>
                      <a:pPr algn="ctr"/>
                      <a:r>
                        <a:rPr lang="en-US" sz="2000" b="1" dirty="0">
                          <a:effectLst/>
                        </a:rPr>
                        <a:t>Total Estimated Budget</a:t>
                      </a:r>
                    </a:p>
                  </a:txBody>
                  <a:tcPr marL="58950" marR="58950" marT="58950" marB="58950" anchor="ctr">
                    <a:lnB w="12700" cap="flat" cmpd="sng" algn="ctr">
                      <a:solidFill>
                        <a:schemeClr val="tx1"/>
                      </a:solidFill>
                      <a:prstDash val="sysDash"/>
                      <a:round/>
                      <a:headEnd type="none" w="med" len="med"/>
                      <a:tailEnd type="none" w="med" len="med"/>
                    </a:lnB>
                  </a:tcPr>
                </a:tc>
                <a:tc hMerge="1">
                  <a:txBody>
                    <a:bodyPr/>
                    <a:lstStyle/>
                    <a:p>
                      <a:endParaRPr lang="en-US"/>
                    </a:p>
                  </a:txBody>
                  <a:tcPr/>
                </a:tc>
                <a:tc>
                  <a:txBody>
                    <a:bodyPr/>
                    <a:lstStyle/>
                    <a:p>
                      <a:pPr algn="ctr"/>
                      <a:r>
                        <a:rPr lang="en-US" sz="2000" b="1">
                          <a:effectLst/>
                        </a:rPr>
                        <a:t>45,000</a:t>
                      </a:r>
                    </a:p>
                  </a:txBody>
                  <a:tcPr marL="58950" marR="58950" marT="58950" marB="58950" anchor="ctr"/>
                </a:tc>
                <a:extLst>
                  <a:ext uri="{0D108BD9-81ED-4DB2-BD59-A6C34878D82A}">
                    <a16:rowId xmlns:a16="http://schemas.microsoft.com/office/drawing/2014/main" val="3448147241"/>
                  </a:ext>
                </a:extLst>
              </a:tr>
              <a:tr h="674556">
                <a:tc>
                  <a:txBody>
                    <a:bodyPr/>
                    <a:lstStyle/>
                    <a:p>
                      <a:pPr algn="ctr"/>
                      <a:r>
                        <a:rPr lang="en-US" sz="2000" b="1" dirty="0">
                          <a:effectLst/>
                        </a:rPr>
                        <a:t>Development Tools</a:t>
                      </a:r>
                    </a:p>
                  </a:txBody>
                  <a:tcPr marL="58950" marR="58950" marT="58950" marB="58950" anchor="ctr">
                    <a:lnT w="12700" cap="flat" cmpd="sng" algn="ctr">
                      <a:solidFill>
                        <a:schemeClr val="tx1"/>
                      </a:solidFill>
                      <a:prstDash val="sysDash"/>
                      <a:round/>
                      <a:headEnd type="none" w="med" len="med"/>
                      <a:tailEnd type="none" w="med" len="med"/>
                    </a:lnT>
                  </a:tcPr>
                </a:tc>
                <a:tc>
                  <a:txBody>
                    <a:bodyPr/>
                    <a:lstStyle/>
                    <a:p>
                      <a:pPr algn="ctr"/>
                      <a:r>
                        <a:rPr lang="en-US" sz="2000" b="1" dirty="0">
                          <a:effectLst/>
                        </a:rPr>
                        <a:t>Software licenses, IDE, </a:t>
                      </a:r>
                      <a:r>
                        <a:rPr lang="en-US" sz="2000" b="1" dirty="0" err="1" smtClean="0">
                          <a:effectLst/>
                        </a:rPr>
                        <a:t>libraries,laptop,flashdisk</a:t>
                      </a:r>
                      <a:endParaRPr lang="en-US" sz="2000" b="1" dirty="0">
                        <a:effectLst/>
                      </a:endParaRPr>
                    </a:p>
                  </a:txBody>
                  <a:tcPr marL="58950" marR="58950" marT="58950" marB="58950" anchor="ctr">
                    <a:lnT w="12700" cap="flat" cmpd="sng" algn="ctr">
                      <a:solidFill>
                        <a:schemeClr val="tx1"/>
                      </a:solidFill>
                      <a:prstDash val="sysDash"/>
                      <a:round/>
                      <a:headEnd type="none" w="med" len="med"/>
                      <a:tailEnd type="none" w="med" len="med"/>
                    </a:lnT>
                  </a:tcPr>
                </a:tc>
                <a:tc>
                  <a:txBody>
                    <a:bodyPr/>
                    <a:lstStyle/>
                    <a:p>
                      <a:pPr algn="ctr"/>
                      <a:r>
                        <a:rPr lang="en-US" sz="2000" b="1" dirty="0" smtClean="0">
                          <a:effectLst/>
                        </a:rPr>
                        <a:t>20,000</a:t>
                      </a:r>
                      <a:endParaRPr lang="en-US" sz="2000" b="1" dirty="0">
                        <a:effectLst/>
                      </a:endParaRPr>
                    </a:p>
                  </a:txBody>
                  <a:tcPr marL="58950" marR="58950" marT="58950" marB="58950" anchor="ctr"/>
                </a:tc>
                <a:extLst>
                  <a:ext uri="{0D108BD9-81ED-4DB2-BD59-A6C34878D82A}">
                    <a16:rowId xmlns:a16="http://schemas.microsoft.com/office/drawing/2014/main" val="3025881167"/>
                  </a:ext>
                </a:extLst>
              </a:tr>
              <a:tr h="924906">
                <a:tc>
                  <a:txBody>
                    <a:bodyPr/>
                    <a:lstStyle/>
                    <a:p>
                      <a:pPr algn="ctr"/>
                      <a:r>
                        <a:rPr lang="en-US" sz="2000" b="1" dirty="0">
                          <a:effectLst/>
                        </a:rPr>
                        <a:t>Hosting &amp; Domain</a:t>
                      </a:r>
                    </a:p>
                  </a:txBody>
                  <a:tcPr marL="58950" marR="58950" marT="58950" marB="58950" anchor="ctr"/>
                </a:tc>
                <a:tc>
                  <a:txBody>
                    <a:bodyPr/>
                    <a:lstStyle/>
                    <a:p>
                      <a:pPr algn="ctr"/>
                      <a:r>
                        <a:rPr lang="en-US" sz="2000" b="1" dirty="0">
                          <a:effectLst/>
                        </a:rPr>
                        <a:t>Annual hosting service and domain registration</a:t>
                      </a:r>
                    </a:p>
                  </a:txBody>
                  <a:tcPr marL="58950" marR="58950" marT="58950" marB="58950" anchor="ctr"/>
                </a:tc>
                <a:tc>
                  <a:txBody>
                    <a:bodyPr/>
                    <a:lstStyle/>
                    <a:p>
                      <a:pPr algn="ctr"/>
                      <a:r>
                        <a:rPr lang="en-US" sz="2000" b="1">
                          <a:effectLst/>
                        </a:rPr>
                        <a:t>15,000</a:t>
                      </a:r>
                    </a:p>
                  </a:txBody>
                  <a:tcPr marL="58950" marR="58950" marT="58950" marB="58950" anchor="ctr"/>
                </a:tc>
                <a:extLst>
                  <a:ext uri="{0D108BD9-81ED-4DB2-BD59-A6C34878D82A}">
                    <a16:rowId xmlns:a16="http://schemas.microsoft.com/office/drawing/2014/main" val="2376668509"/>
                  </a:ext>
                </a:extLst>
              </a:tr>
              <a:tr h="924906">
                <a:tc>
                  <a:txBody>
                    <a:bodyPr/>
                    <a:lstStyle/>
                    <a:p>
                      <a:pPr algn="ctr"/>
                      <a:r>
                        <a:rPr lang="en-US" sz="2000" b="1">
                          <a:effectLst/>
                        </a:rPr>
                        <a:t>Testing Tools</a:t>
                      </a:r>
                    </a:p>
                  </a:txBody>
                  <a:tcPr marL="58950" marR="58950" marT="58950" marB="58950" anchor="ctr"/>
                </a:tc>
                <a:tc>
                  <a:txBody>
                    <a:bodyPr/>
                    <a:lstStyle/>
                    <a:p>
                      <a:pPr algn="ctr"/>
                      <a:r>
                        <a:rPr lang="en-US" sz="2000" b="1" dirty="0">
                          <a:effectLst/>
                        </a:rPr>
                        <a:t>Automated testing </a:t>
                      </a:r>
                      <a:r>
                        <a:rPr lang="en-US" sz="2000" b="1" dirty="0" smtClean="0">
                          <a:effectLst/>
                        </a:rPr>
                        <a:t>tools(selenium), </a:t>
                      </a:r>
                      <a:r>
                        <a:rPr lang="en-US" sz="2000" b="1" dirty="0">
                          <a:effectLst/>
                        </a:rPr>
                        <a:t>performance testing</a:t>
                      </a:r>
                    </a:p>
                  </a:txBody>
                  <a:tcPr marL="58950" marR="58950" marT="58950" marB="58950" anchor="ctr"/>
                </a:tc>
                <a:tc>
                  <a:txBody>
                    <a:bodyPr/>
                    <a:lstStyle/>
                    <a:p>
                      <a:pPr algn="ctr"/>
                      <a:r>
                        <a:rPr lang="en-US" sz="2000" b="1">
                          <a:effectLst/>
                        </a:rPr>
                        <a:t>5,000</a:t>
                      </a:r>
                    </a:p>
                  </a:txBody>
                  <a:tcPr marL="58950" marR="58950" marT="58950" marB="58950" anchor="ctr"/>
                </a:tc>
                <a:extLst>
                  <a:ext uri="{0D108BD9-81ED-4DB2-BD59-A6C34878D82A}">
                    <a16:rowId xmlns:a16="http://schemas.microsoft.com/office/drawing/2014/main" val="3436175764"/>
                  </a:ext>
                </a:extLst>
              </a:tr>
              <a:tr h="924906">
                <a:tc>
                  <a:txBody>
                    <a:bodyPr/>
                    <a:lstStyle/>
                    <a:p>
                      <a:pPr algn="ctr"/>
                      <a:r>
                        <a:rPr lang="en-US" sz="2000" b="1">
                          <a:effectLst/>
                        </a:rPr>
                        <a:t>Marketing</a:t>
                      </a:r>
                    </a:p>
                  </a:txBody>
                  <a:tcPr marL="58950" marR="58950" marT="58950" marB="58950" anchor="ctr"/>
                </a:tc>
                <a:tc>
                  <a:txBody>
                    <a:bodyPr/>
                    <a:lstStyle/>
                    <a:p>
                      <a:pPr algn="ctr"/>
                      <a:r>
                        <a:rPr lang="en-US" sz="2000" b="1" dirty="0">
                          <a:effectLst/>
                        </a:rPr>
                        <a:t>Basic promotional efforts (social media ads, etc.)</a:t>
                      </a:r>
                    </a:p>
                  </a:txBody>
                  <a:tcPr marL="58950" marR="58950" marT="58950" marB="58950" anchor="ctr"/>
                </a:tc>
                <a:tc>
                  <a:txBody>
                    <a:bodyPr/>
                    <a:lstStyle/>
                    <a:p>
                      <a:pPr algn="ctr"/>
                      <a:r>
                        <a:rPr lang="en-US" sz="2000" b="1">
                          <a:effectLst/>
                        </a:rPr>
                        <a:t>10,000</a:t>
                      </a:r>
                    </a:p>
                  </a:txBody>
                  <a:tcPr marL="58950" marR="58950" marT="58950" marB="58950" anchor="ctr"/>
                </a:tc>
                <a:extLst>
                  <a:ext uri="{0D108BD9-81ED-4DB2-BD59-A6C34878D82A}">
                    <a16:rowId xmlns:a16="http://schemas.microsoft.com/office/drawing/2014/main" val="191286713"/>
                  </a:ext>
                </a:extLst>
              </a:tr>
              <a:tr h="924906">
                <a:tc>
                  <a:txBody>
                    <a:bodyPr/>
                    <a:lstStyle/>
                    <a:p>
                      <a:pPr algn="ctr"/>
                      <a:endParaRPr lang="en-US" sz="2000" b="1" dirty="0">
                        <a:effectLst/>
                      </a:endParaRPr>
                    </a:p>
                  </a:txBody>
                  <a:tcPr marL="58950" marR="58950" marT="58950" marB="58950" anchor="ctr"/>
                </a:tc>
                <a:tc>
                  <a:txBody>
                    <a:bodyPr/>
                    <a:lstStyle/>
                    <a:p>
                      <a:pPr algn="ctr"/>
                      <a:endParaRPr lang="en-US" sz="2000" b="1" dirty="0">
                        <a:effectLst/>
                      </a:endParaRPr>
                    </a:p>
                  </a:txBody>
                  <a:tcPr marL="58950" marR="58950" marT="58950" marB="58950" anchor="ctr"/>
                </a:tc>
                <a:tc>
                  <a:txBody>
                    <a:bodyPr/>
                    <a:lstStyle/>
                    <a:p>
                      <a:pPr algn="ctr"/>
                      <a:endParaRPr lang="en-US" sz="2000" b="1" dirty="0">
                        <a:effectLst/>
                      </a:endParaRPr>
                    </a:p>
                  </a:txBody>
                  <a:tcPr marL="58950" marR="58950" marT="58950" marB="58950" anchor="ctr"/>
                </a:tc>
                <a:extLst>
                  <a:ext uri="{0D108BD9-81ED-4DB2-BD59-A6C34878D82A}">
                    <a16:rowId xmlns:a16="http://schemas.microsoft.com/office/drawing/2014/main" val="3441751372"/>
                  </a:ext>
                </a:extLst>
              </a:tr>
            </a:tbl>
          </a:graphicData>
        </a:graphic>
      </p:graphicFrame>
      <p:sp>
        <p:nvSpPr>
          <p:cNvPr id="5" name="Rectangle 4"/>
          <p:cNvSpPr/>
          <p:nvPr/>
        </p:nvSpPr>
        <p:spPr>
          <a:xfrm>
            <a:off x="1237131" y="322729"/>
            <a:ext cx="5553634" cy="461665"/>
          </a:xfrm>
          <a:prstGeom prst="rect">
            <a:avLst/>
          </a:prstGeom>
        </p:spPr>
        <p:txBody>
          <a:bodyPr wrap="square">
            <a:spAutoFit/>
          </a:bodyPr>
          <a:lstStyle/>
          <a:p>
            <a:r>
              <a:rPr lang="en-US" sz="2400" b="1" i="0" u="sng" dirty="0" smtClean="0">
                <a:effectLst/>
                <a:latin typeface="Arial" panose="020B0604020202020204" pitchFamily="34" charset="0"/>
              </a:rPr>
              <a:t>AfyaBook Project Budget</a:t>
            </a:r>
            <a:endParaRPr lang="en-US" sz="2400" b="1" i="0" u="sng" dirty="0">
              <a:effectLst/>
              <a:latin typeface="Arial" panose="020B0604020202020204" pitchFamily="34" charset="0"/>
            </a:endParaRPr>
          </a:p>
        </p:txBody>
      </p:sp>
    </p:spTree>
    <p:extLst>
      <p:ext uri="{BB962C8B-B14F-4D97-AF65-F5344CB8AC3E}">
        <p14:creationId xmlns:p14="http://schemas.microsoft.com/office/powerpoint/2010/main" val="307519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Schedule</a:t>
            </a:r>
            <a:endParaRPr lang="en-US"/>
          </a:p>
        </p:txBody>
      </p:sp>
      <p:sp>
        <p:nvSpPr>
          <p:cNvPr id="3" name="Text Placeholder 2"/>
          <p:cNvSpPr>
            <a:spLocks noGrp="1"/>
          </p:cNvSpPr>
          <p:nvPr>
            <p:ph type="body" idx="1"/>
          </p:nvPr>
        </p:nvSpPr>
        <p:spPr>
          <a:xfrm>
            <a:off x="1141412" y="1842247"/>
            <a:ext cx="9905999" cy="3948954"/>
          </a:xfrm>
        </p:spPr>
        <p:txBody>
          <a:bodyPr>
            <a:normAutofit/>
          </a:bodyPr>
          <a:lstStyle/>
          <a:p>
            <a:pPr marL="0" indent="0">
              <a:buNone/>
            </a:pPr>
            <a:r>
              <a:rPr lang="en-US" dirty="0" smtClean="0"/>
              <a:t>The project will follow the below schedule:</a:t>
            </a:r>
          </a:p>
          <a:p>
            <a:pPr marL="0" indent="0">
              <a:buNone/>
            </a:pPr>
            <a:r>
              <a:rPr lang="en-US" dirty="0" smtClean="0"/>
              <a:t>1. Planning and requirements gathering: 2 weeks.</a:t>
            </a:r>
          </a:p>
          <a:p>
            <a:pPr marL="0" indent="0">
              <a:buNone/>
            </a:pPr>
            <a:r>
              <a:rPr lang="en-US" dirty="0" smtClean="0"/>
              <a:t>2. System design: 3 weeks.</a:t>
            </a:r>
          </a:p>
          <a:p>
            <a:pPr marL="0" indent="0">
              <a:buNone/>
            </a:pPr>
            <a:r>
              <a:rPr lang="en-US" dirty="0" smtClean="0"/>
              <a:t>3. Development phase: 6 weeks.</a:t>
            </a:r>
          </a:p>
          <a:p>
            <a:pPr marL="0" indent="0">
              <a:buNone/>
            </a:pPr>
            <a:r>
              <a:rPr lang="en-US" dirty="0" smtClean="0"/>
              <a:t>4. Testing and user feedback: 2 weeks.</a:t>
            </a:r>
          </a:p>
          <a:p>
            <a:pPr marL="0" indent="0">
              <a:buNone/>
            </a:pPr>
            <a:r>
              <a:rPr lang="en-US" dirty="0" smtClean="0"/>
              <a:t>5. Deployment and training: 2 weeks.</a:t>
            </a:r>
          </a:p>
          <a:p>
            <a:pPr marL="0" indent="0">
              <a:buNone/>
            </a:pPr>
            <a:r>
              <a:rPr lang="en-US" dirty="0" smtClean="0"/>
              <a:t>6. Maintenance and support: ongoing.</a:t>
            </a:r>
            <a:endParaRPr lang="en-US" dirty="0"/>
          </a:p>
        </p:txBody>
      </p:sp>
    </p:spTree>
    <p:extLst>
      <p:ext uri="{BB962C8B-B14F-4D97-AF65-F5344CB8AC3E}">
        <p14:creationId xmlns:p14="http://schemas.microsoft.com/office/powerpoint/2010/main" val="124212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3835919"/>
              </p:ext>
            </p:extLst>
          </p:nvPr>
        </p:nvGraphicFramePr>
        <p:xfrm>
          <a:off x="416056" y="303466"/>
          <a:ext cx="11053482" cy="6318887"/>
        </p:xfrm>
        <a:graphic>
          <a:graphicData uri="http://schemas.openxmlformats.org/drawingml/2006/table">
            <a:tbl>
              <a:tblPr firstRow="1" firstCol="1" bandRow="1">
                <a:tableStyleId>{5C22544A-7EE6-4342-B048-85BDC9FD1C3A}</a:tableStyleId>
              </a:tblPr>
              <a:tblGrid>
                <a:gridCol w="2449792">
                  <a:extLst>
                    <a:ext uri="{9D8B030D-6E8A-4147-A177-3AD203B41FA5}">
                      <a16:colId xmlns:a16="http://schemas.microsoft.com/office/drawing/2014/main" val="1295676056"/>
                    </a:ext>
                  </a:extLst>
                </a:gridCol>
                <a:gridCol w="3025473">
                  <a:extLst>
                    <a:ext uri="{9D8B030D-6E8A-4147-A177-3AD203B41FA5}">
                      <a16:colId xmlns:a16="http://schemas.microsoft.com/office/drawing/2014/main" val="1930802940"/>
                    </a:ext>
                  </a:extLst>
                </a:gridCol>
                <a:gridCol w="1701829">
                  <a:extLst>
                    <a:ext uri="{9D8B030D-6E8A-4147-A177-3AD203B41FA5}">
                      <a16:colId xmlns:a16="http://schemas.microsoft.com/office/drawing/2014/main" val="2587325819"/>
                    </a:ext>
                  </a:extLst>
                </a:gridCol>
                <a:gridCol w="1796374">
                  <a:extLst>
                    <a:ext uri="{9D8B030D-6E8A-4147-A177-3AD203B41FA5}">
                      <a16:colId xmlns:a16="http://schemas.microsoft.com/office/drawing/2014/main" val="3331092962"/>
                    </a:ext>
                  </a:extLst>
                </a:gridCol>
                <a:gridCol w="2080014">
                  <a:extLst>
                    <a:ext uri="{9D8B030D-6E8A-4147-A177-3AD203B41FA5}">
                      <a16:colId xmlns:a16="http://schemas.microsoft.com/office/drawing/2014/main" val="2475947574"/>
                    </a:ext>
                  </a:extLst>
                </a:gridCol>
              </a:tblGrid>
              <a:tr h="462039">
                <a:tc>
                  <a:txBody>
                    <a:bodyPr/>
                    <a:lstStyle/>
                    <a:p>
                      <a:pPr marL="0" marR="0" algn="ctr">
                        <a:lnSpc>
                          <a:spcPct val="107000"/>
                        </a:lnSpc>
                        <a:spcBef>
                          <a:spcPts val="0"/>
                        </a:spcBef>
                        <a:spcAft>
                          <a:spcPts val="1500"/>
                        </a:spcAft>
                      </a:pPr>
                      <a:r>
                        <a:rPr lang="en-US" sz="1800" b="1">
                          <a:effectLst/>
                        </a:rPr>
                        <a:t>Phase</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Task Description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Start Date</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End Date</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Duration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1322717428"/>
                  </a:ext>
                </a:extLst>
              </a:tr>
              <a:tr h="699785">
                <a:tc>
                  <a:txBody>
                    <a:bodyPr/>
                    <a:lstStyle/>
                    <a:p>
                      <a:pPr marL="0" marR="0" algn="ctr">
                        <a:lnSpc>
                          <a:spcPct val="107000"/>
                        </a:lnSpc>
                        <a:spcBef>
                          <a:spcPts val="0"/>
                        </a:spcBef>
                        <a:spcAft>
                          <a:spcPts val="1500"/>
                        </a:spcAft>
                      </a:pPr>
                      <a:r>
                        <a:rPr lang="en-US" sz="1800" b="1">
                          <a:effectLst/>
                        </a:rPr>
                        <a:t>Phase 1: Project Planning</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a:effectLst/>
                        </a:rPr>
                        <a:t>Initial meetings, requirement gathering, and project kickoff</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Oct 15, 2024</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Oct 30, 2024</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2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2827279307"/>
                  </a:ext>
                </a:extLst>
              </a:tr>
              <a:tr h="699785">
                <a:tc>
                  <a:txBody>
                    <a:bodyPr/>
                    <a:lstStyle/>
                    <a:p>
                      <a:pPr marL="0" marR="0" algn="ctr">
                        <a:lnSpc>
                          <a:spcPct val="107000"/>
                        </a:lnSpc>
                        <a:spcBef>
                          <a:spcPts val="0"/>
                        </a:spcBef>
                        <a:spcAft>
                          <a:spcPts val="1500"/>
                        </a:spcAft>
                      </a:pPr>
                      <a:r>
                        <a:rPr lang="en-US" sz="1800" b="1">
                          <a:effectLst/>
                        </a:rPr>
                        <a:t>Phase 2: System Design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UX/UI design, architecture design, database design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Nov 1, 2024</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Nov 20, 2024</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3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2704483664"/>
                  </a:ext>
                </a:extLst>
              </a:tr>
              <a:tr h="699785">
                <a:tc>
                  <a:txBody>
                    <a:bodyPr/>
                    <a:lstStyle/>
                    <a:p>
                      <a:pPr marL="0" marR="0" algn="ctr">
                        <a:lnSpc>
                          <a:spcPct val="107000"/>
                        </a:lnSpc>
                        <a:spcBef>
                          <a:spcPts val="0"/>
                        </a:spcBef>
                        <a:spcAft>
                          <a:spcPts val="1500"/>
                        </a:spcAft>
                      </a:pPr>
                      <a:r>
                        <a:rPr lang="en-US" sz="1800" b="1">
                          <a:effectLst/>
                        </a:rPr>
                        <a:t>Phase 3: Development</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Coding of backend, frontend, database integration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Nov 25, 2024</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Jan 20,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8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4084518721"/>
                  </a:ext>
                </a:extLst>
              </a:tr>
              <a:tr h="699785">
                <a:tc>
                  <a:txBody>
                    <a:bodyPr/>
                    <a:lstStyle/>
                    <a:p>
                      <a:pPr marL="0" marR="0" algn="ctr">
                        <a:lnSpc>
                          <a:spcPct val="107000"/>
                        </a:lnSpc>
                        <a:spcBef>
                          <a:spcPts val="0"/>
                        </a:spcBef>
                        <a:spcAft>
                          <a:spcPts val="1500"/>
                        </a:spcAft>
                      </a:pPr>
                      <a:r>
                        <a:rPr lang="en-US" sz="1800" b="1">
                          <a:effectLst/>
                        </a:rPr>
                        <a:t>Phase 4: Testing</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System testing, bug fixing, performance tuning</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Jan 21,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Feb 15,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4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1437029715"/>
                  </a:ext>
                </a:extLst>
              </a:tr>
              <a:tr h="699785">
                <a:tc>
                  <a:txBody>
                    <a:bodyPr/>
                    <a:lstStyle/>
                    <a:p>
                      <a:pPr marL="0" marR="0" algn="ctr">
                        <a:lnSpc>
                          <a:spcPct val="107000"/>
                        </a:lnSpc>
                        <a:spcBef>
                          <a:spcPts val="0"/>
                        </a:spcBef>
                        <a:spcAft>
                          <a:spcPts val="1500"/>
                        </a:spcAft>
                      </a:pPr>
                      <a:r>
                        <a:rPr lang="en-US" sz="1800" b="1">
                          <a:effectLst/>
                        </a:rPr>
                        <a:t>Phase 5: Training &amp; Setup</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Training hospital staff, system installation</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Feb 17,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Mar 5,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2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2273409902"/>
                  </a:ext>
                </a:extLst>
              </a:tr>
              <a:tr h="462039">
                <a:tc>
                  <a:txBody>
                    <a:bodyPr/>
                    <a:lstStyle/>
                    <a:p>
                      <a:pPr marL="0" marR="0" algn="ctr">
                        <a:lnSpc>
                          <a:spcPct val="107000"/>
                        </a:lnSpc>
                        <a:spcBef>
                          <a:spcPts val="0"/>
                        </a:spcBef>
                        <a:spcAft>
                          <a:spcPts val="1500"/>
                        </a:spcAft>
                      </a:pPr>
                      <a:r>
                        <a:rPr lang="en-US" sz="1800" b="1">
                          <a:effectLst/>
                        </a:rPr>
                        <a:t>Phase 6: Pilot Testing</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Pilot testing in selected hospitals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a:effectLst/>
                        </a:rPr>
                        <a:t>Mar 10, 2025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Apr 5,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4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1936719083"/>
                  </a:ext>
                </a:extLst>
              </a:tr>
              <a:tr h="699785">
                <a:tc>
                  <a:txBody>
                    <a:bodyPr/>
                    <a:lstStyle/>
                    <a:p>
                      <a:pPr marL="0" marR="0" algn="ctr">
                        <a:lnSpc>
                          <a:spcPct val="107000"/>
                        </a:lnSpc>
                        <a:spcBef>
                          <a:spcPts val="0"/>
                        </a:spcBef>
                        <a:spcAft>
                          <a:spcPts val="1500"/>
                        </a:spcAft>
                      </a:pPr>
                      <a:r>
                        <a:rPr lang="en-US" sz="1800" b="1">
                          <a:effectLst/>
                        </a:rPr>
                        <a:t>Phase 7: Full Rollout</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Full implementation across target hospitals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a:effectLst/>
                        </a:rPr>
                        <a:t>Apr </a:t>
                      </a:r>
                      <a:r>
                        <a:rPr lang="en-US" sz="1800" b="1" dirty="0" smtClean="0">
                          <a:effectLst/>
                        </a:rPr>
                        <a:t>10, </a:t>
                      </a:r>
                      <a:r>
                        <a:rPr lang="en-US" sz="1800" b="1" dirty="0">
                          <a:effectLst/>
                        </a:rPr>
                        <a:t>2025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May 10, 2025</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4 weeks</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627071816"/>
                  </a:ext>
                </a:extLst>
              </a:tr>
              <a:tr h="699785">
                <a:tc>
                  <a:txBody>
                    <a:bodyPr/>
                    <a:lstStyle/>
                    <a:p>
                      <a:pPr marL="0" marR="0" algn="ctr">
                        <a:lnSpc>
                          <a:spcPct val="107000"/>
                        </a:lnSpc>
                        <a:spcBef>
                          <a:spcPts val="0"/>
                        </a:spcBef>
                        <a:spcAft>
                          <a:spcPts val="1500"/>
                        </a:spcAft>
                      </a:pPr>
                      <a:r>
                        <a:rPr lang="en-US" sz="1800" b="1">
                          <a:effectLst/>
                        </a:rPr>
                        <a:t>Phase 8: Support &amp; Maintenance</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a:effectLst/>
                        </a:rPr>
                        <a:t>Ongoing support and system updates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smtClean="0">
                          <a:effectLst/>
                        </a:rPr>
                        <a:t>Apr</a:t>
                      </a:r>
                      <a:r>
                        <a:rPr lang="en-US" sz="1800" b="1" baseline="0" dirty="0" smtClean="0">
                          <a:effectLst/>
                        </a:rPr>
                        <a:t> 12</a:t>
                      </a:r>
                      <a:r>
                        <a:rPr lang="en-US" sz="1800" b="1" dirty="0" smtClean="0">
                          <a:effectLst/>
                        </a:rPr>
                        <a:t>, </a:t>
                      </a:r>
                      <a:r>
                        <a:rPr lang="en-US" sz="1800" b="1" dirty="0">
                          <a:effectLst/>
                        </a:rPr>
                        <a:t>2025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a:effectLst/>
                        </a:rPr>
                        <a:t>Ongoing</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tc>
                  <a:txBody>
                    <a:bodyPr/>
                    <a:lstStyle/>
                    <a:p>
                      <a:pPr marL="0" marR="0" algn="ctr">
                        <a:lnSpc>
                          <a:spcPct val="107000"/>
                        </a:lnSpc>
                        <a:spcBef>
                          <a:spcPts val="0"/>
                        </a:spcBef>
                        <a:spcAft>
                          <a:spcPts val="1500"/>
                        </a:spcAft>
                      </a:pPr>
                      <a:r>
                        <a:rPr lang="en-US" sz="1800" b="1" dirty="0">
                          <a:effectLst/>
                        </a:rPr>
                        <a:t>Continuous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2556" marR="72556" marT="72556" marB="72556" anchor="ctr"/>
                </a:tc>
                <a:extLst>
                  <a:ext uri="{0D108BD9-81ED-4DB2-BD59-A6C34878D82A}">
                    <a16:rowId xmlns:a16="http://schemas.microsoft.com/office/drawing/2014/main" val="4196415944"/>
                  </a:ext>
                </a:extLst>
              </a:tr>
            </a:tbl>
          </a:graphicData>
        </a:graphic>
      </p:graphicFrame>
    </p:spTree>
    <p:extLst>
      <p:ext uri="{BB962C8B-B14F-4D97-AF65-F5344CB8AC3E}">
        <p14:creationId xmlns:p14="http://schemas.microsoft.com/office/powerpoint/2010/main" val="161978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Text Placeholder 2"/>
          <p:cNvSpPr>
            <a:spLocks noGrp="1"/>
          </p:cNvSpPr>
          <p:nvPr>
            <p:ph type="body" idx="1"/>
          </p:nvPr>
        </p:nvSpPr>
        <p:spPr/>
        <p:txBody>
          <a:bodyPr/>
          <a:lstStyle/>
          <a:p>
            <a:r>
              <a:rPr lang="en-US" smtClean="0"/>
              <a:t>1. WHO Report on Digital Health 2020.</a:t>
            </a:r>
          </a:p>
          <a:p>
            <a:r>
              <a:rPr lang="en-US" smtClean="0"/>
              <a:t>2. Kenya National Bureau of Statistics, Healthcare Report 2021.</a:t>
            </a:r>
          </a:p>
          <a:p>
            <a:r>
              <a:rPr lang="en-US" smtClean="0"/>
              <a:t>3. Academic journals and articles on healthcare management and patient booking systems.</a:t>
            </a:r>
            <a:endParaRPr lang="en-US"/>
          </a:p>
        </p:txBody>
      </p:sp>
    </p:spTree>
    <p:extLst>
      <p:ext uri="{BB962C8B-B14F-4D97-AF65-F5344CB8AC3E}">
        <p14:creationId xmlns:p14="http://schemas.microsoft.com/office/powerpoint/2010/main" val="406202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AfyaBook System Presentation</a:t>
            </a:r>
            <a:endParaRPr lang="en-US" dirty="0"/>
          </a:p>
        </p:txBody>
      </p:sp>
      <p:sp>
        <p:nvSpPr>
          <p:cNvPr id="3" name="Subtitle 2"/>
          <p:cNvSpPr>
            <a:spLocks noGrp="1"/>
          </p:cNvSpPr>
          <p:nvPr>
            <p:ph type="subTitle" idx="1"/>
          </p:nvPr>
        </p:nvSpPr>
        <p:spPr/>
        <p:txBody>
          <a:bodyPr/>
          <a:lstStyle/>
          <a:p>
            <a:r>
              <a:rPr lang="en-US" dirty="0" smtClean="0"/>
              <a:t>A Healthcare Management System for Kenya </a:t>
            </a:r>
            <a:r>
              <a:rPr lang="en-US" dirty="0" smtClean="0"/>
              <a:t>hospitals AND HEALTHCARE PROVIDERS</a:t>
            </a:r>
            <a:endParaRPr lang="en-US" dirty="0"/>
          </a:p>
        </p:txBody>
      </p:sp>
    </p:spTree>
    <p:extLst>
      <p:ext uri="{BB962C8B-B14F-4D97-AF65-F5344CB8AC3E}">
        <p14:creationId xmlns:p14="http://schemas.microsoft.com/office/powerpoint/2010/main" val="37855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a:p>
        </p:txBody>
      </p:sp>
      <p:sp>
        <p:nvSpPr>
          <p:cNvPr id="3" name="Text Placeholder 2"/>
          <p:cNvSpPr>
            <a:spLocks noGrp="1"/>
          </p:cNvSpPr>
          <p:nvPr>
            <p:ph type="body" idx="1"/>
          </p:nvPr>
        </p:nvSpPr>
        <p:spPr/>
        <p:txBody>
          <a:bodyPr>
            <a:normAutofit lnSpcReduction="10000"/>
          </a:bodyPr>
          <a:lstStyle/>
          <a:p>
            <a:r>
              <a:rPr lang="en-US" dirty="0" smtClean="0"/>
              <a:t>In Kenya, most hospitals, especially in rural and underserved areas, are still using manual booking systems. Many level 2 and level 3 health facilities, such as dispensaries and health centers, often rely on manual records due to limited technological infrastructure. These facilities typically offer outpatient services, laboratory services, and basic care without the digital systems commonly found in larger hospitals. Even some county-level hospitals, which handle more complex services, may still use manual systems, especially for initial intake and referrals.</a:t>
            </a:r>
            <a:endParaRPr lang="en-US" dirty="0"/>
          </a:p>
        </p:txBody>
      </p:sp>
    </p:spTree>
    <p:extLst>
      <p:ext uri="{BB962C8B-B14F-4D97-AF65-F5344CB8AC3E}">
        <p14:creationId xmlns:p14="http://schemas.microsoft.com/office/powerpoint/2010/main" val="69035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Statement</a:t>
            </a:r>
            <a:endParaRPr lang="en-US"/>
          </a:p>
        </p:txBody>
      </p:sp>
      <p:sp>
        <p:nvSpPr>
          <p:cNvPr id="3" name="Text Placeholder 2"/>
          <p:cNvSpPr>
            <a:spLocks noGrp="1"/>
          </p:cNvSpPr>
          <p:nvPr>
            <p:ph type="body" idx="1"/>
          </p:nvPr>
        </p:nvSpPr>
        <p:spPr>
          <a:xfrm>
            <a:off x="1141412" y="1856096"/>
            <a:ext cx="9905999" cy="4283123"/>
          </a:xfrm>
        </p:spPr>
        <p:txBody>
          <a:bodyPr>
            <a:normAutofit/>
          </a:bodyPr>
          <a:lstStyle/>
          <a:p>
            <a:r>
              <a:rPr lang="en-US" dirty="0" smtClean="0"/>
              <a:t>In rural dispensaries and hospitals across Kenya, manual booking systems remain the primary method for patient registration, appointment scheduling, and record-keeping. This manual process leads to inefficiencies such as long patient wait times, inaccurate record management, loss of patient data, and the inability to effectively track patient history. Additionally, healthcare workers face challenges in managing patient flow, which impacts the overall quality of care. Implementing an the booking system could resolve these issues, but the lack of adequate infrastructure, technical skills, and funding in rural healthcare facilities presents significant barriers to adoption..</a:t>
            </a:r>
            <a:endParaRPr lang="en-US" dirty="0"/>
          </a:p>
        </p:txBody>
      </p:sp>
    </p:spTree>
    <p:extLst>
      <p:ext uri="{BB962C8B-B14F-4D97-AF65-F5344CB8AC3E}">
        <p14:creationId xmlns:p14="http://schemas.microsoft.com/office/powerpoint/2010/main" val="369089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Text Placeholder 2"/>
          <p:cNvSpPr>
            <a:spLocks noGrp="1"/>
          </p:cNvSpPr>
          <p:nvPr>
            <p:ph type="body" idx="1"/>
          </p:nvPr>
        </p:nvSpPr>
        <p:spPr>
          <a:xfrm>
            <a:off x="1141412" y="1856096"/>
            <a:ext cx="9905999" cy="3935105"/>
          </a:xfrm>
        </p:spPr>
        <p:txBody>
          <a:bodyPr>
            <a:normAutofit lnSpcReduction="10000"/>
          </a:bodyPr>
          <a:lstStyle/>
          <a:p>
            <a:pPr marL="0" indent="0">
              <a:buNone/>
            </a:pPr>
            <a:r>
              <a:rPr lang="en-US" dirty="0" smtClean="0"/>
              <a:t>The proposed solution for implementing  AFYABOOK booking system in rural hospitals and dispensaries in Kenya involves creating a low-cost, offline-capable platform that enables healthcare workers to manage patient appointments and records efficiently. The system would use mobile devices such as tablets or smartphones, with a simple and intuitive interface that minimizes the need for extensive technical training. It would integrate with existing national health systems to streamline referrals and data sharing while offering patients the option to book appointments via SMS. Training healthcare staff, ensuring scalability, and seeking funding from government</a:t>
            </a:r>
            <a:endParaRPr lang="en-US" dirty="0"/>
          </a:p>
        </p:txBody>
      </p:sp>
    </p:spTree>
    <p:extLst>
      <p:ext uri="{BB962C8B-B14F-4D97-AF65-F5344CB8AC3E}">
        <p14:creationId xmlns:p14="http://schemas.microsoft.com/office/powerpoint/2010/main" val="196837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a:xfrm>
            <a:off x="1141412" y="1705969"/>
            <a:ext cx="9905999" cy="4085231"/>
          </a:xfrm>
        </p:spPr>
        <p:txBody>
          <a:bodyPr>
            <a:normAutofit/>
          </a:bodyPr>
          <a:lstStyle/>
          <a:p>
            <a:pPr marL="0" indent="0">
              <a:buNone/>
            </a:pPr>
            <a:r>
              <a:rPr lang="en-US" dirty="0" smtClean="0"/>
              <a:t>The main objective of adapting an AFYABOOK booking system in rural hospitals and dispensaries is to improve healthcare service delivery through efficient management of patient appointments and records. Key objectives include:</a:t>
            </a:r>
          </a:p>
          <a:p>
            <a:pPr marL="1828800" lvl="3" indent="-457200">
              <a:buFont typeface="+mj-lt"/>
              <a:buAutoNum type="arabicPeriod"/>
            </a:pPr>
            <a:r>
              <a:rPr lang="en-US" sz="2000" b="1" dirty="0" smtClean="0">
                <a:solidFill>
                  <a:schemeClr val="bg1"/>
                </a:solidFill>
              </a:rPr>
              <a:t>Reducing Patient wait times</a:t>
            </a:r>
          </a:p>
          <a:p>
            <a:pPr marL="1828800" lvl="3" indent="-457200">
              <a:buFont typeface="+mj-lt"/>
              <a:buAutoNum type="arabicPeriod"/>
            </a:pPr>
            <a:r>
              <a:rPr lang="en-US" sz="2000" b="1" dirty="0" smtClean="0">
                <a:solidFill>
                  <a:schemeClr val="bg1"/>
                </a:solidFill>
              </a:rPr>
              <a:t>Improving Record Accuracy</a:t>
            </a:r>
          </a:p>
          <a:p>
            <a:pPr marL="1828800" lvl="3" indent="-457200">
              <a:buFont typeface="+mj-lt"/>
              <a:buAutoNum type="arabicPeriod"/>
            </a:pPr>
            <a:r>
              <a:rPr lang="en-US" sz="2000" b="1" dirty="0" smtClean="0">
                <a:solidFill>
                  <a:schemeClr val="bg1"/>
                </a:solidFill>
              </a:rPr>
              <a:t>Enhancing Continuity of care</a:t>
            </a:r>
          </a:p>
          <a:p>
            <a:pPr marL="1828800" lvl="3" indent="-457200">
              <a:buFont typeface="+mj-lt"/>
              <a:buAutoNum type="arabicPeriod"/>
            </a:pPr>
            <a:r>
              <a:rPr lang="en-US" sz="2000" b="1" dirty="0" smtClean="0">
                <a:solidFill>
                  <a:schemeClr val="bg1"/>
                </a:solidFill>
              </a:rPr>
              <a:t>Support data sharing and referrals</a:t>
            </a:r>
            <a:endParaRPr lang="en-US" sz="2000" b="1" dirty="0">
              <a:solidFill>
                <a:schemeClr val="bg1"/>
              </a:solidFill>
            </a:endParaRPr>
          </a:p>
        </p:txBody>
      </p:sp>
    </p:spTree>
    <p:extLst>
      <p:ext uri="{BB962C8B-B14F-4D97-AF65-F5344CB8AC3E}">
        <p14:creationId xmlns:p14="http://schemas.microsoft.com/office/powerpoint/2010/main" val="350365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Justification</a:t>
            </a:r>
            <a:endParaRPr lang="en-US"/>
          </a:p>
        </p:txBody>
      </p:sp>
      <p:sp>
        <p:nvSpPr>
          <p:cNvPr id="3" name="Text Placeholder 2"/>
          <p:cNvSpPr>
            <a:spLocks noGrp="1"/>
          </p:cNvSpPr>
          <p:nvPr>
            <p:ph type="body" idx="1"/>
          </p:nvPr>
        </p:nvSpPr>
        <p:spPr/>
        <p:txBody>
          <a:bodyPr/>
          <a:lstStyle/>
          <a:p>
            <a:r>
              <a:rPr lang="en-US" dirty="0" smtClean="0"/>
              <a:t>AfyaBook is necessary because the current manual systems in Kenyan healthcare are inadequate for handling the growing demand for medical services. By digitizing the booking process, healthcare facilities will be able to reduce errors, increase efficiency, and improve patient satisfaction. This project will also contribute to the overall improvement of healthcare delivery in Kenya by providing a scalable solution that can be adopted by hospitals, clinics, and other healthcare providers.</a:t>
            </a:r>
            <a:endParaRPr lang="en-US" dirty="0"/>
          </a:p>
        </p:txBody>
      </p:sp>
    </p:spTree>
    <p:extLst>
      <p:ext uri="{BB962C8B-B14F-4D97-AF65-F5344CB8AC3E}">
        <p14:creationId xmlns:p14="http://schemas.microsoft.com/office/powerpoint/2010/main" val="279421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Literature Review</a:t>
            </a:r>
            <a:endParaRPr lang="en-US"/>
          </a:p>
        </p:txBody>
      </p:sp>
      <p:sp>
        <p:nvSpPr>
          <p:cNvPr id="3" name="Text Placeholder 2"/>
          <p:cNvSpPr>
            <a:spLocks noGrp="1"/>
          </p:cNvSpPr>
          <p:nvPr>
            <p:ph type="body" idx="1"/>
          </p:nvPr>
        </p:nvSpPr>
        <p:spPr/>
        <p:txBody>
          <a:bodyPr/>
          <a:lstStyle/>
          <a:p>
            <a:r>
              <a:rPr lang="en-US" dirty="0" smtClean="0"/>
              <a:t>Several studies highlight the importance of digitizing healthcare management systems. Research shows that </a:t>
            </a:r>
            <a:r>
              <a:rPr lang="en-US" dirty="0" smtClean="0"/>
              <a:t>hospitals</a:t>
            </a:r>
            <a:r>
              <a:rPr lang="en-US" dirty="0" smtClean="0"/>
              <a:t> </a:t>
            </a:r>
            <a:r>
              <a:rPr lang="en-US" dirty="0" smtClean="0"/>
              <a:t>that have adopted digital healthcare solutions have seen significant improvements in patient satisfaction, reduced waiting times, and better healthcare outcomes. AfyaBook builds on these findings by addressing the specific challenges faced in Kenya's healthcare sector, such as inefficient appointment scheduling and lack of real-time data tracking.</a:t>
            </a:r>
            <a:endParaRPr lang="en-US" dirty="0"/>
          </a:p>
        </p:txBody>
      </p:sp>
    </p:spTree>
    <p:extLst>
      <p:ext uri="{BB962C8B-B14F-4D97-AF65-F5344CB8AC3E}">
        <p14:creationId xmlns:p14="http://schemas.microsoft.com/office/powerpoint/2010/main" val="218748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9905998" cy="632058"/>
          </a:xfrm>
        </p:spPr>
        <p:txBody>
          <a:bodyPr/>
          <a:lstStyle/>
          <a:p>
            <a:r>
              <a:rPr lang="en-US" dirty="0" smtClean="0"/>
              <a:t>Use case</a:t>
            </a:r>
            <a:endParaRPr lang="en-US" dirty="0"/>
          </a:p>
        </p:txBody>
      </p:sp>
      <p:sp>
        <p:nvSpPr>
          <p:cNvPr id="4" name="TextBox 3"/>
          <p:cNvSpPr txBox="1"/>
          <p:nvPr/>
        </p:nvSpPr>
        <p:spPr>
          <a:xfrm>
            <a:off x="968188" y="2043953"/>
            <a:ext cx="10206317" cy="2831544"/>
          </a:xfrm>
          <a:prstGeom prst="rect">
            <a:avLst/>
          </a:prstGeom>
          <a:noFill/>
        </p:spPr>
        <p:txBody>
          <a:bodyPr wrap="square" rtlCol="0">
            <a:spAutoFit/>
          </a:bodyPr>
          <a:lstStyle/>
          <a:p>
            <a:r>
              <a:rPr lang="en-US" sz="2000" b="1" dirty="0" smtClean="0"/>
              <a:t>Kenyatta National Hospital (KNH) – As the largest referral hospital in Kenya, KNH utilizes a robust HMS to manage patient records, appointments, and billing systems. KNH’s integration of technology helps streamline services for the high number of patients it serves daily.</a:t>
            </a:r>
          </a:p>
          <a:p>
            <a:endParaRPr lang="en-US" sz="2000" b="1" dirty="0"/>
          </a:p>
          <a:p>
            <a:endParaRPr lang="en-US" sz="2000" b="1" dirty="0" smtClean="0"/>
          </a:p>
          <a:p>
            <a:r>
              <a:rPr lang="en-US" sz="2000" b="1" dirty="0" smtClean="0"/>
              <a:t>Aga Khan University Hospital – A private hospital that uses a comprehensive HMS to manage everything from patient admissions and diagnostics to pharmaceutical and billing services. The system also integrates with their telemedicine platform.</a:t>
            </a:r>
            <a:endParaRPr lang="en-US" sz="2000" b="1" dirty="0"/>
          </a:p>
          <a:p>
            <a:endParaRPr lang="en-US" dirty="0"/>
          </a:p>
        </p:txBody>
      </p:sp>
    </p:spTree>
    <p:extLst>
      <p:ext uri="{BB962C8B-B14F-4D97-AF65-F5344CB8AC3E}">
        <p14:creationId xmlns:p14="http://schemas.microsoft.com/office/powerpoint/2010/main" val="1659883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452</TotalTime>
  <Words>1087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Bernard MT Condensed</vt:lpstr>
      <vt:lpstr>Calibri</vt:lpstr>
      <vt:lpstr>Times New Roman</vt:lpstr>
      <vt:lpstr>Trebuchet MS</vt:lpstr>
      <vt:lpstr>Tw Cen MT</vt:lpstr>
      <vt:lpstr>Circuit</vt:lpstr>
      <vt:lpstr>PowerPoint Presentation</vt:lpstr>
      <vt:lpstr>AfyaBook System Presentation</vt:lpstr>
      <vt:lpstr>Background</vt:lpstr>
      <vt:lpstr>Problem Statement</vt:lpstr>
      <vt:lpstr>Proposed Solution</vt:lpstr>
      <vt:lpstr>Objectives</vt:lpstr>
      <vt:lpstr>Justification</vt:lpstr>
      <vt:lpstr>Literature Review</vt:lpstr>
      <vt:lpstr>Use case</vt:lpstr>
      <vt:lpstr>Methodology</vt:lpstr>
      <vt:lpstr>Budget</vt:lpstr>
      <vt:lpstr>PowerPoint Presentation</vt:lpstr>
      <vt:lpstr>Project Schedule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AfyaBook System Presentation</dc:title>
  <dc:creator>cliff karimi</dc:creator>
  <cp:lastModifiedBy>cliff karimi</cp:lastModifiedBy>
  <cp:revision>8</cp:revision>
  <dcterms:created xsi:type="dcterms:W3CDTF">2024-10-11T06:44:19Z</dcterms:created>
  <dcterms:modified xsi:type="dcterms:W3CDTF">2024-10-12T10:59:04Z</dcterms:modified>
</cp:coreProperties>
</file>