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7" r:id="rId21"/>
    <p:sldId id="275" r:id="rId22"/>
    <p:sldId id="288" r:id="rId23"/>
    <p:sldId id="277" r:id="rId24"/>
    <p:sldId id="278" r:id="rId25"/>
    <p:sldId id="279" r:id="rId26"/>
    <p:sldId id="280" r:id="rId27"/>
    <p:sldId id="281" r:id="rId28"/>
    <p:sldId id="285" r:id="rId29"/>
    <p:sldId id="282" r:id="rId30"/>
    <p:sldId id="283" r:id="rId31"/>
    <p:sldId id="286"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p:scale>
          <a:sx n="77" d="100"/>
          <a:sy n="77" d="100"/>
        </p:scale>
        <p:origin x="3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1820F-F50F-476D-BACA-961E3534C8CC}"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72127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1820F-F50F-476D-BACA-961E3534C8CC}"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321864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1820F-F50F-476D-BACA-961E3534C8CC}"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253973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1820F-F50F-476D-BACA-961E3534C8CC}"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81538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1820F-F50F-476D-BACA-961E3534C8CC}"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41550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1820F-F50F-476D-BACA-961E3534C8CC}"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65302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1820F-F50F-476D-BACA-961E3534C8CC}"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341237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1820F-F50F-476D-BACA-961E3534C8CC}"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357204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1820F-F50F-476D-BACA-961E3534C8CC}"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122081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1820F-F50F-476D-BACA-961E3534C8CC}"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26938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1820F-F50F-476D-BACA-961E3534C8CC}"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E6F4-CEE8-4898-959D-5A1AB0F714D7}" type="slidenum">
              <a:rPr lang="en-US" smtClean="0"/>
              <a:t>‹#›</a:t>
            </a:fld>
            <a:endParaRPr lang="en-US"/>
          </a:p>
        </p:txBody>
      </p:sp>
    </p:spTree>
    <p:extLst>
      <p:ext uri="{BB962C8B-B14F-4D97-AF65-F5344CB8AC3E}">
        <p14:creationId xmlns:p14="http://schemas.microsoft.com/office/powerpoint/2010/main" val="189332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1820F-F50F-476D-BACA-961E3534C8CC}" type="datetimeFigureOut">
              <a:rPr lang="en-US" smtClean="0"/>
              <a:t>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5E6F4-CEE8-4898-959D-5A1AB0F714D7}" type="slidenum">
              <a:rPr lang="en-US" smtClean="0"/>
              <a:t>‹#›</a:t>
            </a:fld>
            <a:endParaRPr lang="en-US"/>
          </a:p>
        </p:txBody>
      </p:sp>
    </p:spTree>
    <p:extLst>
      <p:ext uri="{BB962C8B-B14F-4D97-AF65-F5344CB8AC3E}">
        <p14:creationId xmlns:p14="http://schemas.microsoft.com/office/powerpoint/2010/main" val="3513129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qz.com/africa/1197484/climate-change-kenya-cattle-theft-tackled-with-remote-tracking-chip-technolog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qz.com/africa/1197484/climate-change-kenya-cattle-theft-tackled-with-remote-tracking-chip-techn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LIVESTOCARE HUB SYSTEM</a:t>
            </a:r>
            <a:r>
              <a:rPr lang="en-US" b="1" dirty="0"/>
              <a:t/>
            </a:r>
            <a:br>
              <a:rPr lang="en-US" b="1" dirty="0"/>
            </a:br>
            <a:endParaRPr lang="en-US" dirty="0"/>
          </a:p>
        </p:txBody>
      </p:sp>
      <p:sp>
        <p:nvSpPr>
          <p:cNvPr id="5" name="Text Box 2"/>
          <p:cNvSpPr txBox="1">
            <a:spLocks noGrp="1" noChangeArrowheads="1"/>
          </p:cNvSpPr>
          <p:nvPr>
            <p:ph type="subTitle" idx="1"/>
          </p:nvPr>
        </p:nvSpPr>
        <p:spPr bwMode="auto">
          <a:xfrm>
            <a:off x="1524000" y="3602038"/>
            <a:ext cx="9144000" cy="25858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Name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i="1" u="sng" dirty="0">
                <a:effectLst/>
                <a:latin typeface="Calibri" panose="020F0502020204030204" pitchFamily="34" charset="0"/>
                <a:ea typeface="Calibri" panose="020F0502020204030204" pitchFamily="34" charset="0"/>
                <a:cs typeface="Times New Roman" panose="02020603050405020304" pitchFamily="18" charset="0"/>
              </a:rPr>
              <a:t>CLIFORD KARIMI MURIUKI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ADM.N.O:            </a:t>
            </a:r>
            <a:r>
              <a:rPr lang="en-US" sz="2000" u="sng" dirty="0">
                <a:effectLst/>
                <a:latin typeface="Calibri" panose="020F0502020204030204" pitchFamily="34" charset="0"/>
                <a:ea typeface="Calibri" panose="020F0502020204030204" pitchFamily="34" charset="0"/>
                <a:cs typeface="Times New Roman" panose="02020603050405020304" pitchFamily="18" charset="0"/>
              </a:rPr>
              <a:t>20/04226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Course: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u="sng" dirty="0">
                <a:effectLst/>
                <a:latin typeface="Calibri" panose="020F0502020204030204" pitchFamily="34" charset="0"/>
                <a:ea typeface="Calibri" panose="020F0502020204030204" pitchFamily="34" charset="0"/>
                <a:cs typeface="Times New Roman" panose="02020603050405020304" pitchFamily="18" charset="0"/>
              </a:rPr>
              <a:t>BACHELOR OF SCIENCE (information Technology)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UNIT</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u="sng" dirty="0">
                <a:effectLst/>
                <a:latin typeface="Calibri" panose="020F0502020204030204" pitchFamily="34" charset="0"/>
                <a:ea typeface="Calibri" panose="020F0502020204030204" pitchFamily="34" charset="0"/>
                <a:cs typeface="Times New Roman" panose="02020603050405020304" pitchFamily="18" charset="0"/>
              </a:rPr>
              <a:t>BIT 3105 PROJECT PROGRAMMING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SUPERVISOR</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u="sng" dirty="0">
                <a:effectLst/>
                <a:latin typeface="Calibri" panose="020F0502020204030204" pitchFamily="34" charset="0"/>
                <a:ea typeface="Calibri" panose="020F0502020204030204" pitchFamily="34" charset="0"/>
                <a:cs typeface="Times New Roman" panose="02020603050405020304" pitchFamily="18" charset="0"/>
              </a:rPr>
              <a:t>JUSTUS MUTIA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833231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Livestock farming plays a crucial role in global food security and rural economies, particularly in regions like Kenya where agriculture is a primary livelihood. However, challenges such as limited access to veterinary care and livestock theft pose significant threats to the health, security, and productivity of livestock. This literature review explores existing research and developments in Livestock Monitoring Systems (LMS) to address these challenges and improve the management and welfare of livestock.</a:t>
            </a:r>
          </a:p>
          <a:p>
            <a:pPr lvl="0"/>
            <a:r>
              <a:rPr lang="en-US" b="1" dirty="0"/>
              <a:t>Importance of Livestock Monitoring</a:t>
            </a:r>
            <a:endParaRPr lang="en-US" dirty="0"/>
          </a:p>
          <a:p>
            <a:pPr marL="0" indent="0">
              <a:buNone/>
            </a:pPr>
            <a:r>
              <a:rPr lang="en-US" dirty="0"/>
              <a:t>Livestock monitoring is essential for early detection of health issues, prevention of diseases, and optimization of production efficiency.</a:t>
            </a:r>
          </a:p>
          <a:p>
            <a:pPr lvl="0"/>
            <a:r>
              <a:rPr lang="en-US" b="1" dirty="0"/>
              <a:t>Technological Solutions</a:t>
            </a:r>
            <a:endParaRPr lang="en-US" dirty="0"/>
          </a:p>
          <a:p>
            <a:pPr marL="0" indent="0">
              <a:buNone/>
            </a:pPr>
            <a:r>
              <a:rPr lang="en-US" dirty="0"/>
              <a:t>Recent advancements in technology, such as Internet of Things (</a:t>
            </a:r>
            <a:r>
              <a:rPr lang="en-US" dirty="0" err="1"/>
              <a:t>IoT</a:t>
            </a:r>
            <a:r>
              <a:rPr lang="en-US" dirty="0"/>
              <a:t>), GPS tracking, and sensor networks, have enabled the development of sophisticated monitoring systems.</a:t>
            </a:r>
          </a:p>
          <a:p>
            <a:pPr lvl="0"/>
            <a:r>
              <a:rPr lang="en-US" b="1" dirty="0"/>
              <a:t>Integration with Veterinary Services</a:t>
            </a:r>
            <a:endParaRPr lang="en-US" dirty="0"/>
          </a:p>
          <a:p>
            <a:pPr marL="0" indent="0">
              <a:buNone/>
            </a:pPr>
            <a:r>
              <a:rPr lang="en-US" dirty="0"/>
              <a:t>Seamless integration with veterinary services is critical for timely diagnosis, treatment, and management of livestock health issues.</a:t>
            </a:r>
          </a:p>
          <a:p>
            <a:pPr lvl="0"/>
            <a:r>
              <a:rPr lang="en-US" b="1" dirty="0"/>
              <a:t>Farm Security Measures:</a:t>
            </a:r>
            <a:endParaRPr lang="en-US" dirty="0"/>
          </a:p>
          <a:p>
            <a:pPr marL="0" indent="0">
              <a:buNone/>
            </a:pPr>
            <a:r>
              <a:rPr lang="en-US" dirty="0"/>
              <a:t>Livestock theft is a significant concern for farmers, leading to financial losses and livelihood insecurity. “You can tell a lot about an animal through geolocation and movement,” says Victoria </a:t>
            </a:r>
            <a:r>
              <a:rPr lang="en-US" dirty="0" err="1"/>
              <a:t>Alonsoperez</a:t>
            </a:r>
            <a:r>
              <a:rPr lang="en-US" dirty="0"/>
              <a:t>, Chipsafer founder and </a:t>
            </a:r>
            <a:r>
              <a:rPr lang="en-US" dirty="0" smtClean="0"/>
              <a:t>CEO</a:t>
            </a:r>
          </a:p>
          <a:p>
            <a:pPr marL="0" indent="0">
              <a:buNone/>
            </a:pPr>
            <a:r>
              <a:rPr lang="en-US" dirty="0"/>
              <a:t> </a:t>
            </a:r>
          </a:p>
          <a:p>
            <a:endParaRPr lang="en-US" dirty="0"/>
          </a:p>
        </p:txBody>
      </p:sp>
    </p:spTree>
    <p:extLst>
      <p:ext uri="{BB962C8B-B14F-4D97-AF65-F5344CB8AC3E}">
        <p14:creationId xmlns:p14="http://schemas.microsoft.com/office/powerpoint/2010/main" val="2919910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According to my research on existing monitoring system I found monitoring system that help cope with theft of livestock called Chip safer</a:t>
            </a:r>
            <a:r>
              <a:rPr lang="en-US" dirty="0" smtClean="0"/>
              <a:t>.</a:t>
            </a:r>
            <a:endParaRPr lang="en-US" dirty="0"/>
          </a:p>
          <a:p>
            <a:r>
              <a:rPr lang="en-US" b="1" u="sng" dirty="0"/>
              <a:t>CHIPSAFER</a:t>
            </a:r>
            <a:endParaRPr lang="en-US" b="1" dirty="0"/>
          </a:p>
          <a:p>
            <a:pPr marL="0" indent="0">
              <a:buNone/>
            </a:pPr>
            <a:r>
              <a:rPr lang="en-US" dirty="0"/>
              <a:t>Chipsafer, uses a remote tracking system to identify and </a:t>
            </a:r>
            <a:r>
              <a:rPr lang="en-US" dirty="0" err="1"/>
              <a:t>geolocate</a:t>
            </a:r>
            <a:r>
              <a:rPr lang="en-US" dirty="0"/>
              <a:t> individual livestock, offering security against theft and disease, and demonstrating a growing trend toward the Internet of Things in agriculture.</a:t>
            </a:r>
          </a:p>
          <a:p>
            <a:r>
              <a:rPr lang="en-US" dirty="0"/>
              <a:t>This a link to an article that described how the system worked on coping cattle rustling (</a:t>
            </a:r>
            <a:r>
              <a:rPr lang="en-US" u="sng" dirty="0">
                <a:hlinkClick r:id="rId2"/>
              </a:rPr>
              <a:t>https://qz.com/africa/1197484/climate-change-kenya-cattle-theft-tackled-with-remote-tracking-chip-technology</a:t>
            </a:r>
            <a:r>
              <a:rPr lang="en-US" dirty="0"/>
              <a:t>).</a:t>
            </a:r>
          </a:p>
          <a:p>
            <a:endParaRPr lang="en-US" dirty="0"/>
          </a:p>
        </p:txBody>
      </p:sp>
    </p:spTree>
    <p:extLst>
      <p:ext uri="{BB962C8B-B14F-4D97-AF65-F5344CB8AC3E}">
        <p14:creationId xmlns:p14="http://schemas.microsoft.com/office/powerpoint/2010/main" val="1769485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r>
              <a:rPr lang="en-US" b="1" dirty="0"/>
              <a:t> (</a:t>
            </a:r>
            <a:r>
              <a:rPr lang="en-US" dirty="0"/>
              <a:t>Enhancing Livestock Management with a Livestock Monitoring System)</a:t>
            </a:r>
            <a:r>
              <a:rPr lang="en-US" b="1" dirty="0"/>
              <a:t/>
            </a:r>
            <a:br>
              <a:rPr lang="en-US" b="1" dirty="0"/>
            </a:br>
            <a:endParaRPr lang="en-US" dirty="0"/>
          </a:p>
        </p:txBody>
      </p:sp>
      <p:sp>
        <p:nvSpPr>
          <p:cNvPr id="3" name="Content Placeholder 2"/>
          <p:cNvSpPr>
            <a:spLocks noGrp="1"/>
          </p:cNvSpPr>
          <p:nvPr>
            <p:ph idx="1"/>
          </p:nvPr>
        </p:nvSpPr>
        <p:spPr>
          <a:xfrm>
            <a:off x="838200" y="1825624"/>
            <a:ext cx="10515600" cy="4666615"/>
          </a:xfrm>
        </p:spPr>
        <p:txBody>
          <a:bodyPr>
            <a:normAutofit fontScale="40000" lnSpcReduction="20000"/>
          </a:bodyPr>
          <a:lstStyle/>
          <a:p>
            <a:pPr lvl="0"/>
            <a:r>
              <a:rPr lang="en-US" b="1" dirty="0"/>
              <a:t>Background:</a:t>
            </a:r>
            <a:endParaRPr lang="en-US" dirty="0"/>
          </a:p>
          <a:p>
            <a:pPr marL="0" indent="0">
              <a:buNone/>
            </a:pPr>
            <a:r>
              <a:rPr lang="en-US" dirty="0"/>
              <a:t>David is a smallholder farmer in rural Kenya, relying on livestock farming as his primary source of income and livelihood. Like many farmers in his community, David faces challenges such as limited access to veterinary care, livestock theft, and unpredictable weather conditions. Concerned about the health and security of his livestock, David seeks a solution that can help him monitor his animals effectively and mitigate these challenges.</a:t>
            </a:r>
          </a:p>
          <a:p>
            <a:pPr lvl="0"/>
            <a:r>
              <a:rPr lang="en-US" b="1" dirty="0"/>
              <a:t>Implementation of the Livestock Monitoring System:</a:t>
            </a:r>
            <a:endParaRPr lang="en-US" dirty="0"/>
          </a:p>
          <a:p>
            <a:pPr marL="0" indent="0">
              <a:buNone/>
            </a:pPr>
            <a:r>
              <a:rPr lang="en-US" dirty="0"/>
              <a:t>David decides to implement a Livestock Monitoring System (LMS) on his farm to address these challenges and improve his livestock management practices. With the assistance of a local agricultural extension officer, David installs GPS tracking collars and sensors on his livestock and sets up the monitoring system on his smartphone.</a:t>
            </a:r>
          </a:p>
          <a:p>
            <a:pPr lvl="0"/>
            <a:r>
              <a:rPr lang="en-US" b="1" dirty="0"/>
              <a:t>Real-time Monitoring and Health Alerts:</a:t>
            </a:r>
            <a:endParaRPr lang="en-US" dirty="0"/>
          </a:p>
          <a:p>
            <a:pPr marL="0" indent="0">
              <a:buNone/>
            </a:pPr>
            <a:r>
              <a:rPr lang="en-US" dirty="0"/>
              <a:t>The LMS continuously monitors vital health parameters of David's livestock, including body temperature, heart rate, and activity levels. Whenever there is a deviation from normal patterns or signs of illness detected, the system sends instant alerts to David's smartphone, allowing him to take prompt action and seek veterinary assistance if needed.</a:t>
            </a:r>
          </a:p>
          <a:p>
            <a:pPr lvl="0"/>
            <a:r>
              <a:rPr lang="en-US" b="1" dirty="0"/>
              <a:t>Farm Security and Theft Prevention:</a:t>
            </a:r>
            <a:endParaRPr lang="en-US" dirty="0"/>
          </a:p>
          <a:p>
            <a:pPr marL="0" indent="0">
              <a:buNone/>
            </a:pPr>
            <a:r>
              <a:rPr lang="en-US" dirty="0"/>
              <a:t>In addition to health monitoring, the LMS includes </a:t>
            </a:r>
            <a:r>
              <a:rPr lang="en-US" dirty="0" err="1"/>
              <a:t>geofencing</a:t>
            </a:r>
            <a:r>
              <a:rPr lang="en-US" dirty="0"/>
              <a:t> functionality to define virtual boundaries around David's farm. If any of his livestock stray beyond the designated boundaries, the system triggers an alert, notifying David of potential unauthorized movement or theft.</a:t>
            </a:r>
          </a:p>
          <a:p>
            <a:pPr lvl="0"/>
            <a:r>
              <a:rPr lang="en-US" b="1" dirty="0"/>
              <a:t>Integration with Veterinary Services:</a:t>
            </a:r>
            <a:endParaRPr lang="en-US" dirty="0"/>
          </a:p>
          <a:p>
            <a:pPr marL="0" indent="0">
              <a:buNone/>
            </a:pPr>
            <a:r>
              <a:rPr lang="en-US" dirty="0"/>
              <a:t>The LMS also facilitates seamless integration with local veterinary services, enabling David to access remote consultations and expert advice from veterinary professionals. In case of any health concerns or emergencies, David can connect with a vet through the system and receive guidance on diagnosis, treatment, and management of his livestock's health issues. This remote access to veterinary services saves David time and resources, as he no longer needs to travel long distances to seek veterinary care.</a:t>
            </a:r>
          </a:p>
          <a:p>
            <a:pPr lvl="0"/>
            <a:r>
              <a:rPr lang="en-US" b="1" dirty="0"/>
              <a:t>Results and Benefits:</a:t>
            </a:r>
            <a:endParaRPr lang="en-US" dirty="0"/>
          </a:p>
          <a:p>
            <a:pPr marL="0" indent="0">
              <a:buNone/>
            </a:pPr>
            <a:r>
              <a:rPr lang="en-US" dirty="0"/>
              <a:t>Since implementing the Livestock Monitoring System on his farm, David has experienced significant improvements in his livestock management practices. The real-time monitoring and health alerts have helped him detect and address health issues promptly, reducing the incidence of diseases and improving the overall health and productivity of his livestock. The farm security features have also deterred potential thieves, reducing the risk of livestock theft and financial losses. Overall, the Livestock Monitoring System has empowered David to manage his farm more effectively, ensuring the well-being and security of his livestock while enhancing his livelihood</a:t>
            </a:r>
            <a:r>
              <a:rPr lang="en-US" dirty="0" smtClean="0"/>
              <a:t>.</a:t>
            </a:r>
            <a:r>
              <a:rPr lang="en-US" b="1" dirty="0"/>
              <a:t> </a:t>
            </a:r>
          </a:p>
          <a:p>
            <a:endParaRPr lang="en-US" dirty="0"/>
          </a:p>
        </p:txBody>
      </p:sp>
    </p:spTree>
    <p:extLst>
      <p:ext uri="{BB962C8B-B14F-4D97-AF65-F5344CB8AC3E}">
        <p14:creationId xmlns:p14="http://schemas.microsoft.com/office/powerpoint/2010/main" val="2209815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t>METHODOLGY</a:t>
            </a:r>
            <a:r>
              <a:rPr lang="en-US" b="1" dirty="0"/>
              <a:t/>
            </a:r>
            <a:br>
              <a:rPr lang="en-US" b="1" dirty="0"/>
            </a:br>
            <a:r>
              <a:rPr lang="en-US" b="1" dirty="0" smtClean="0"/>
              <a:t/>
            </a:r>
            <a:br>
              <a:rPr lang="en-US" b="1"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5239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 Collection</a:t>
            </a:r>
            <a:br>
              <a:rPr lang="en-US" b="1" dirty="0"/>
            </a:br>
            <a:endParaRPr lang="en-US" dirty="0"/>
          </a:p>
        </p:txBody>
      </p:sp>
      <p:sp>
        <p:nvSpPr>
          <p:cNvPr id="3" name="Content Placeholder 2"/>
          <p:cNvSpPr>
            <a:spLocks noGrp="1"/>
          </p:cNvSpPr>
          <p:nvPr>
            <p:ph idx="1"/>
          </p:nvPr>
        </p:nvSpPr>
        <p:spPr/>
        <p:txBody>
          <a:bodyPr/>
          <a:lstStyle/>
          <a:p>
            <a:r>
              <a:rPr lang="en-US" dirty="0"/>
              <a:t>It is essential to gather comprehensive requirements from stakeholders to ensure that the system meets their needs and expectations effectively. Requirement collection serves as a critical phase in the project lifecycle, facilitating the identification and documentation of key functionalities, features, and constraints that will guide the design and development of the LMS. Through stakeholder interviews, surveys, and focus groups, we aim to capture insights, preferences, and challenges faced by farmers, veterinary professionals, and agricultural experts involved in livestock management.</a:t>
            </a:r>
          </a:p>
          <a:p>
            <a:endParaRPr lang="en-US" dirty="0"/>
          </a:p>
        </p:txBody>
      </p:sp>
    </p:spTree>
    <p:extLst>
      <p:ext uri="{BB962C8B-B14F-4D97-AF65-F5344CB8AC3E}">
        <p14:creationId xmlns:p14="http://schemas.microsoft.com/office/powerpoint/2010/main" val="1745852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 Collection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1. Stakeholder Identification:</a:t>
            </a:r>
          </a:p>
          <a:p>
            <a:pPr marL="0" indent="0">
              <a:buNone/>
            </a:pPr>
            <a:r>
              <a:rPr lang="en-US" dirty="0"/>
              <a:t>Farmers: Smallholder farmers, ranchers, and livestock owners who rely on livestock for income and livelihood.</a:t>
            </a:r>
          </a:p>
          <a:p>
            <a:pPr marL="0" indent="0">
              <a:buNone/>
            </a:pPr>
            <a:r>
              <a:rPr lang="en-US" dirty="0"/>
              <a:t>Veterinary Professionals: Veterinarians, animal health technicians, and extension workers responsible for providing veterinary care and support to livestock farmers.</a:t>
            </a:r>
          </a:p>
          <a:p>
            <a:pPr marL="0" indent="0">
              <a:buNone/>
            </a:pPr>
            <a:r>
              <a:rPr lang="en-US" dirty="0"/>
              <a:t>Agricultural Extension Officers: Government officials, agronomists, and agricultural experts involved in promoting agricultural best practices and technology adoption in rural communities.</a:t>
            </a:r>
          </a:p>
          <a:p>
            <a:pPr marL="0" indent="0">
              <a:buNone/>
            </a:pPr>
            <a:r>
              <a:rPr lang="en-US" b="1" dirty="0"/>
              <a:t>2. Requirement Gathering Techniques:</a:t>
            </a:r>
          </a:p>
          <a:p>
            <a:pPr marL="0" indent="0">
              <a:buNone/>
            </a:pPr>
            <a:r>
              <a:rPr lang="en-US" dirty="0"/>
              <a:t>Stakeholder Interviews: Conduct one-on-one interviews with representatives from each stakeholder group to gather insights, preferences, and requirements for the LMS.</a:t>
            </a:r>
          </a:p>
          <a:p>
            <a:pPr marL="0" indent="0">
              <a:buNone/>
            </a:pPr>
            <a:r>
              <a:rPr lang="en-US" dirty="0"/>
              <a:t>Surveys and Questionnaires: Distribute online or paper surveys to a larger group of stakeholders to collect feedback on their needs, challenges, and expectations regarding livestock monitoring</a:t>
            </a:r>
            <a:r>
              <a:rPr lang="en-US" b="1" dirty="0"/>
              <a:t>.</a:t>
            </a:r>
            <a:endParaRPr lang="en-US" dirty="0"/>
          </a:p>
          <a:p>
            <a:pPr marL="0" indent="0">
              <a:buNone/>
            </a:pPr>
            <a:r>
              <a:rPr lang="en-US" dirty="0"/>
              <a:t>Focus Groups: Organize focus group discussions with stakeholders to facilitate interactive discussions and brainstorming sessions on system requirements and features</a:t>
            </a:r>
            <a:r>
              <a:rPr lang="en-US" b="1" dirty="0"/>
              <a:t>.</a:t>
            </a:r>
            <a:endParaRPr lang="en-US" dirty="0"/>
          </a:p>
          <a:p>
            <a:endParaRPr lang="en-US" dirty="0"/>
          </a:p>
        </p:txBody>
      </p:sp>
    </p:spTree>
    <p:extLst>
      <p:ext uri="{BB962C8B-B14F-4D97-AF65-F5344CB8AC3E}">
        <p14:creationId xmlns:p14="http://schemas.microsoft.com/office/powerpoint/2010/main" val="1284067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 Collection</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r>
              <a:rPr lang="en-US" b="1" dirty="0"/>
              <a:t>3. Functional Requirements:</a:t>
            </a:r>
          </a:p>
          <a:p>
            <a:pPr marL="0" indent="0">
              <a:buNone/>
            </a:pPr>
            <a:r>
              <a:rPr lang="en-US" b="1" dirty="0"/>
              <a:t>Real-time Health Monitoring:</a:t>
            </a:r>
          </a:p>
          <a:p>
            <a:r>
              <a:rPr lang="en-US" dirty="0"/>
              <a:t>Track vital health parameters such as body temperature, heart rate, and respiratory rate of livestock.</a:t>
            </a:r>
          </a:p>
          <a:p>
            <a:r>
              <a:rPr lang="en-US" dirty="0"/>
              <a:t>Generate alerts for abnormal health conditions or signs of illness detected by the monitoring system.</a:t>
            </a:r>
          </a:p>
          <a:p>
            <a:pPr marL="0" indent="0">
              <a:buNone/>
            </a:pPr>
            <a:r>
              <a:rPr lang="en-US" b="1" dirty="0"/>
              <a:t>GPS Tracking and </a:t>
            </a:r>
            <a:r>
              <a:rPr lang="en-US" b="1" dirty="0" err="1"/>
              <a:t>Geofencing</a:t>
            </a:r>
            <a:r>
              <a:rPr lang="en-US" b="1" dirty="0"/>
              <a:t>:</a:t>
            </a:r>
          </a:p>
          <a:p>
            <a:r>
              <a:rPr lang="en-US" dirty="0"/>
              <a:t>Track the location and movement of livestock in real-time using GPS tracking technology.</a:t>
            </a:r>
          </a:p>
          <a:p>
            <a:r>
              <a:rPr lang="en-US" dirty="0"/>
              <a:t>Define virtual boundaries (</a:t>
            </a:r>
            <a:r>
              <a:rPr lang="en-US" dirty="0" err="1"/>
              <a:t>geofences</a:t>
            </a:r>
            <a:r>
              <a:rPr lang="en-US" dirty="0"/>
              <a:t>) around farms and grazing areas to prevent livestock from straying beyond designated areas.</a:t>
            </a:r>
          </a:p>
          <a:p>
            <a:pPr marL="0" indent="0">
              <a:buNone/>
            </a:pPr>
            <a:r>
              <a:rPr lang="en-US" b="1" dirty="0"/>
              <a:t>Livestock Identification and Data Management:</a:t>
            </a:r>
          </a:p>
          <a:p>
            <a:r>
              <a:rPr lang="en-US" dirty="0"/>
              <a:t>Assign unique identifiers (e.g., RFID tags) to individual livestock for accurate tracking and management.</a:t>
            </a:r>
          </a:p>
          <a:p>
            <a:r>
              <a:rPr lang="en-US" dirty="0"/>
              <a:t>Maintain a centralized database of livestock information, including breed, age, medical history, and vaccination records.</a:t>
            </a:r>
          </a:p>
          <a:p>
            <a:pPr marL="0" indent="0">
              <a:buNone/>
            </a:pPr>
            <a:r>
              <a:rPr lang="en-US" b="1" dirty="0"/>
              <a:t>Integration with Veterinary Services:</a:t>
            </a:r>
          </a:p>
          <a:p>
            <a:r>
              <a:rPr lang="en-US" dirty="0"/>
              <a:t>Facilitate remote consultations and support from veterinary professionals through the LMS platform.</a:t>
            </a:r>
          </a:p>
          <a:p>
            <a:r>
              <a:rPr lang="en-US" dirty="0"/>
              <a:t>Enable veterinarians to access real-time monitoring data and provide diagnostic assistance and treatment recommendations to farmers.</a:t>
            </a:r>
          </a:p>
          <a:p>
            <a:pPr marL="0" indent="0">
              <a:buNone/>
            </a:pPr>
            <a:r>
              <a:rPr lang="en-US" b="1" dirty="0"/>
              <a:t>User Interface and Accessibility:</a:t>
            </a:r>
          </a:p>
          <a:p>
            <a:r>
              <a:rPr lang="en-US" dirty="0"/>
              <a:t>Develop user-friendly interfaces for farmers and veterinary professionals to access and interact with the LMS platform.</a:t>
            </a:r>
          </a:p>
          <a:p>
            <a:r>
              <a:rPr lang="en-US" dirty="0"/>
              <a:t>Ensure accessibility features for users with limited technological proficiency or disabilities</a:t>
            </a:r>
          </a:p>
        </p:txBody>
      </p:sp>
    </p:spTree>
    <p:extLst>
      <p:ext uri="{BB962C8B-B14F-4D97-AF65-F5344CB8AC3E}">
        <p14:creationId xmlns:p14="http://schemas.microsoft.com/office/powerpoint/2010/main" val="2987424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 Collection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b="1" dirty="0"/>
              <a:t>4. Non-functional Requirements:</a:t>
            </a:r>
          </a:p>
          <a:p>
            <a:pPr marL="0" indent="0">
              <a:buNone/>
            </a:pPr>
            <a:r>
              <a:rPr lang="en-US" b="1" dirty="0"/>
              <a:t>Performance:</a:t>
            </a:r>
          </a:p>
          <a:p>
            <a:r>
              <a:rPr lang="en-US" i="1" dirty="0"/>
              <a:t>Ensure timely and accurate data collection, processing, and transmission within the LMS platform.</a:t>
            </a:r>
            <a:endParaRPr lang="en-US" dirty="0"/>
          </a:p>
          <a:p>
            <a:r>
              <a:rPr lang="en-US" i="1" dirty="0"/>
              <a:t>Minimize latency and downtime to maintain continuous monitoring and availability of the system.</a:t>
            </a:r>
            <a:endParaRPr lang="en-US" dirty="0"/>
          </a:p>
          <a:p>
            <a:pPr marL="0" indent="0">
              <a:buNone/>
            </a:pPr>
            <a:r>
              <a:rPr lang="en-US" b="1" dirty="0"/>
              <a:t>Reliability:</a:t>
            </a:r>
          </a:p>
          <a:p>
            <a:r>
              <a:rPr lang="en-US" i="1" dirty="0"/>
              <a:t>Implement redundancy and failover mechanisms to ensure the reliability and fault tolerance of the LMS infrastructure.</a:t>
            </a:r>
            <a:endParaRPr lang="en-US" dirty="0"/>
          </a:p>
          <a:p>
            <a:r>
              <a:rPr lang="en-US" i="1" dirty="0"/>
              <a:t>Conduct regular system maintenance, updates, and backups to prevent data loss and system failures.</a:t>
            </a:r>
            <a:endParaRPr lang="en-US" dirty="0"/>
          </a:p>
          <a:p>
            <a:pPr marL="0" indent="0">
              <a:buNone/>
            </a:pPr>
            <a:r>
              <a:rPr lang="en-US" b="1" i="1" dirty="0"/>
              <a:t>Security:</a:t>
            </a:r>
            <a:endParaRPr lang="en-US" b="1" dirty="0"/>
          </a:p>
          <a:p>
            <a:r>
              <a:rPr lang="en-US" i="1" dirty="0"/>
              <a:t>Implement robust authentication, authorization, and encryption mechanisms to protect sensitive data and user privacy.</a:t>
            </a:r>
            <a:endParaRPr lang="en-US" dirty="0"/>
          </a:p>
          <a:p>
            <a:r>
              <a:rPr lang="en-US" i="1" dirty="0"/>
              <a:t>Ensure compliance with data protection regulations and industry standards for information security (e.g., GDPR, HIPAA).</a:t>
            </a:r>
            <a:endParaRPr lang="en-US" dirty="0"/>
          </a:p>
          <a:p>
            <a:pPr marL="0" indent="0">
              <a:buNone/>
            </a:pPr>
            <a:r>
              <a:rPr lang="en-US" b="1" dirty="0"/>
              <a:t>Scalability:</a:t>
            </a:r>
          </a:p>
          <a:p>
            <a:r>
              <a:rPr lang="en-US" i="1" dirty="0"/>
              <a:t>Design the LMS platform to accommodate growing numbers of users, livestock, and data volumes over time.</a:t>
            </a:r>
            <a:endParaRPr lang="en-US" dirty="0"/>
          </a:p>
          <a:p>
            <a:r>
              <a:rPr lang="en-US" i="1" dirty="0"/>
              <a:t>Implement scalable architecture and cloud-based solutions to support the expansion and scalability of the system.</a:t>
            </a:r>
            <a:endParaRPr lang="en-US" dirty="0"/>
          </a:p>
          <a:p>
            <a:endParaRPr lang="en-US" dirty="0"/>
          </a:p>
        </p:txBody>
      </p:sp>
    </p:spTree>
    <p:extLst>
      <p:ext uri="{BB962C8B-B14F-4D97-AF65-F5344CB8AC3E}">
        <p14:creationId xmlns:p14="http://schemas.microsoft.com/office/powerpoint/2010/main" val="1740459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 Collection</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5. Requirements Prioritization:</a:t>
            </a:r>
          </a:p>
          <a:p>
            <a:r>
              <a:rPr lang="en-US" dirty="0"/>
              <a:t>Prioritize requirements based on stakeholder input, project objectives, and feasibility considerations.</a:t>
            </a:r>
          </a:p>
          <a:p>
            <a:r>
              <a:rPr lang="en-US" dirty="0"/>
              <a:t>Use techniques such as (</a:t>
            </a:r>
            <a:r>
              <a:rPr lang="en-US" dirty="0" err="1"/>
              <a:t>MoSCoW</a:t>
            </a:r>
            <a:r>
              <a:rPr lang="en-US" dirty="0"/>
              <a:t>) prioritization to categorize requirements into must-have, should-have, could-have, and won't-have categories.</a:t>
            </a:r>
          </a:p>
          <a:p>
            <a:r>
              <a:rPr lang="en-US" dirty="0"/>
              <a:t>Consider the impact, urgency, and dependencies of each requirement when determining its priority for implementation.</a:t>
            </a:r>
          </a:p>
          <a:p>
            <a:pPr marL="0" indent="0">
              <a:buNone/>
            </a:pPr>
            <a:r>
              <a:rPr lang="en-US" b="1" dirty="0"/>
              <a:t>6. Requirement Documentation:</a:t>
            </a:r>
          </a:p>
          <a:p>
            <a:r>
              <a:rPr lang="en-US" dirty="0"/>
              <a:t>Document all gathered requirements in a structured format, including detailed descriptions, acceptance criteria, and stakeholder feedback.</a:t>
            </a:r>
          </a:p>
          <a:p>
            <a:r>
              <a:rPr lang="en-US" dirty="0"/>
              <a:t>Use requirement management tools and templates to organize and track requirements throughout the project lifecycle.</a:t>
            </a:r>
          </a:p>
          <a:p>
            <a:r>
              <a:rPr lang="en-US" dirty="0"/>
              <a:t>Ensure that requirements documentation is clear, comprehensive, and accessible to all project stakeholders for reference and review.</a:t>
            </a:r>
          </a:p>
          <a:p>
            <a:endParaRPr lang="en-US" dirty="0"/>
          </a:p>
        </p:txBody>
      </p:sp>
    </p:spTree>
    <p:extLst>
      <p:ext uri="{BB962C8B-B14F-4D97-AF65-F5344CB8AC3E}">
        <p14:creationId xmlns:p14="http://schemas.microsoft.com/office/powerpoint/2010/main" val="1675954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Development Methodology</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1. Requirement Analysis:</a:t>
            </a:r>
          </a:p>
          <a:p>
            <a:pPr marL="0" indent="0">
              <a:buNone/>
            </a:pPr>
            <a:r>
              <a:rPr lang="en-US" dirty="0"/>
              <a:t>Review and refine the requirements collected from stakeholders, ensuring clarity, completeness, and alignment with project objectives.</a:t>
            </a:r>
          </a:p>
          <a:p>
            <a:r>
              <a:rPr lang="en-US" dirty="0"/>
              <a:t>Conduct feasibility analysis to assess the technical, operational, and economic viability of implementing each requirement.</a:t>
            </a:r>
          </a:p>
          <a:p>
            <a:r>
              <a:rPr lang="en-US" dirty="0"/>
              <a:t>Prioritize requirements based on their importance, impact, and dependencies</a:t>
            </a:r>
          </a:p>
          <a:p>
            <a:pPr marL="0" indent="0">
              <a:buNone/>
            </a:pPr>
            <a:r>
              <a:rPr lang="en-US" b="1" dirty="0"/>
              <a:t>2. System Design:</a:t>
            </a:r>
          </a:p>
          <a:p>
            <a:r>
              <a:rPr lang="en-US" dirty="0"/>
              <a:t>Develop a detailed system architecture and design specifications based on the requirements analysis.</a:t>
            </a:r>
          </a:p>
          <a:p>
            <a:r>
              <a:rPr lang="en-US" dirty="0"/>
              <a:t>Define the software and hardware components, interfaces, and data flows within the LMS ecosystem.</a:t>
            </a:r>
          </a:p>
          <a:p>
            <a:r>
              <a:rPr lang="en-US" dirty="0"/>
              <a:t>Design user interfaces (UI) and user experience (UX) for farmer-facing applications, veterinary portals, and administrative dashboards.</a:t>
            </a:r>
          </a:p>
          <a:p>
            <a:pPr marL="0" indent="0">
              <a:buNone/>
            </a:pPr>
            <a:r>
              <a:rPr lang="en-US" dirty="0"/>
              <a:t>3. </a:t>
            </a:r>
            <a:r>
              <a:rPr lang="en-US" b="1" dirty="0"/>
              <a:t>Prototype Development:</a:t>
            </a:r>
          </a:p>
          <a:p>
            <a:r>
              <a:rPr lang="en-US" dirty="0"/>
              <a:t>Build a functional prototype of the LMS to validate the system design and gather early feedback from stakeholders.</a:t>
            </a:r>
          </a:p>
          <a:p>
            <a:r>
              <a:rPr lang="en-US" dirty="0"/>
              <a:t>Implement core features and functionalities of the LMS, focusing on real-time monitoring, GPS tracking, and integration with veterinary services.</a:t>
            </a:r>
          </a:p>
          <a:p>
            <a:r>
              <a:rPr lang="en-US" dirty="0"/>
              <a:t>Conduct iterative development and testing cycles to identify and address any technical issues or usability challenges.</a:t>
            </a:r>
          </a:p>
          <a:p>
            <a:endParaRPr lang="en-US" dirty="0"/>
          </a:p>
        </p:txBody>
      </p:sp>
    </p:spTree>
    <p:extLst>
      <p:ext uri="{BB962C8B-B14F-4D97-AF65-F5344CB8AC3E}">
        <p14:creationId xmlns:p14="http://schemas.microsoft.com/office/powerpoint/2010/main" val="3226852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Livestock farming plays a crucial role in Kenya's agricultural sector, contributing significantly to the livelihoods of millions of people. However, farmers face numerous challenges in managing their livestock effectively, including limited access to veterinary services, livestock theft, disease outbreaks, and inefficient resource management.</a:t>
            </a:r>
          </a:p>
          <a:p>
            <a:endParaRPr lang="en-US" dirty="0"/>
          </a:p>
        </p:txBody>
      </p:sp>
    </p:spTree>
    <p:extLst>
      <p:ext uri="{BB962C8B-B14F-4D97-AF65-F5344CB8AC3E}">
        <p14:creationId xmlns:p14="http://schemas.microsoft.com/office/powerpoint/2010/main" val="2221836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Development Methodology</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4. Full-Scale Development:</a:t>
            </a:r>
          </a:p>
          <a:p>
            <a:r>
              <a:rPr lang="en-US" dirty="0"/>
              <a:t>Develop the full-scale version of the LMS based on the validated prototype and stakeholder feedback.</a:t>
            </a:r>
          </a:p>
          <a:p>
            <a:r>
              <a:rPr lang="en-US" dirty="0"/>
              <a:t>Implement additional features and enhancements, such as advanced analytics, reporting capabilities, and mobile optimization.</a:t>
            </a:r>
          </a:p>
          <a:p>
            <a:r>
              <a:rPr lang="en-US" dirty="0"/>
              <a:t>Integrate third-party services and APIs for geolocation, weather forecasting, and veterinary telemedicine.</a:t>
            </a:r>
          </a:p>
          <a:p>
            <a:pPr marL="0" indent="0">
              <a:buNone/>
            </a:pPr>
            <a:r>
              <a:rPr lang="en-US" b="1" dirty="0"/>
              <a:t>5. Hardware Integration:</a:t>
            </a:r>
          </a:p>
          <a:p>
            <a:r>
              <a:rPr lang="en-US" dirty="0"/>
              <a:t>Procure and integrate hardware components, such as GPS tracking devices, sensors, and communication modules, into the LMS infrastructure.</a:t>
            </a:r>
          </a:p>
          <a:p>
            <a:r>
              <a:rPr lang="en-US" dirty="0"/>
              <a:t>Ensure compatibility, reliability, and scalability of hardware systems with the software architecture and requirements.</a:t>
            </a:r>
          </a:p>
          <a:p>
            <a:pPr marL="0" indent="0">
              <a:buNone/>
            </a:pPr>
            <a:r>
              <a:rPr lang="en-US" b="1" dirty="0"/>
              <a:t>6. Software Development:</a:t>
            </a:r>
          </a:p>
          <a:p>
            <a:r>
              <a:rPr lang="en-US" dirty="0"/>
              <a:t>Develop software applications for data collection, processing, and visualization within the LMS platform.</a:t>
            </a:r>
          </a:p>
          <a:p>
            <a:r>
              <a:rPr lang="en-US" dirty="0"/>
              <a:t>Implement algorithms for real-time monitoring of livestock health parameters, anomaly detection, and alert generation.</a:t>
            </a:r>
          </a:p>
          <a:p>
            <a:r>
              <a:rPr lang="en-US" dirty="0"/>
              <a:t>Design and deploy backend systems for data storage, retrieval, and analysis, ensuring scalability and performance.</a:t>
            </a:r>
          </a:p>
          <a:p>
            <a:pPr marL="0" indent="0">
              <a:buNone/>
            </a:pPr>
            <a:endParaRPr lang="en-US" dirty="0"/>
          </a:p>
        </p:txBody>
      </p:sp>
    </p:spTree>
    <p:extLst>
      <p:ext uri="{BB962C8B-B14F-4D97-AF65-F5344CB8AC3E}">
        <p14:creationId xmlns:p14="http://schemas.microsoft.com/office/powerpoint/2010/main" val="62355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Development Methodology</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7. Quality Assurance and Testing:</a:t>
            </a:r>
          </a:p>
          <a:p>
            <a:r>
              <a:rPr lang="en-US" dirty="0"/>
              <a:t>Conduct comprehensive testing of the LMS to verify functionality, performance, and reliability across different environments and use cases.</a:t>
            </a:r>
          </a:p>
          <a:p>
            <a:r>
              <a:rPr lang="en-US" dirty="0"/>
              <a:t>Perform unit testing, integration testing, and system testing to identify and address defects, errors, and inconsistencies.</a:t>
            </a:r>
          </a:p>
          <a:p>
            <a:r>
              <a:rPr lang="en-US" dirty="0"/>
              <a:t>Validate the accuracy and effectiveness of monitoring algorithms and alert mechanisms through simulated scenarios and real-world testing.</a:t>
            </a:r>
          </a:p>
          <a:p>
            <a:pPr marL="0" indent="0">
              <a:buNone/>
            </a:pPr>
            <a:r>
              <a:rPr lang="en-US" b="1" dirty="0"/>
              <a:t>8. Deployment and Implementation:</a:t>
            </a:r>
          </a:p>
          <a:p>
            <a:r>
              <a:rPr lang="en-US" dirty="0"/>
              <a:t>Prepare for the deployment of the LMS on farms and livestock facilities, including installation, configuration, and training activities.</a:t>
            </a:r>
          </a:p>
          <a:p>
            <a:r>
              <a:rPr lang="en-US" dirty="0"/>
              <a:t>Collaborate with stakeholders to ensure smooth transition and adoption of the LMS into their operational workflows.</a:t>
            </a:r>
          </a:p>
          <a:p>
            <a:r>
              <a:rPr lang="en-US" dirty="0"/>
              <a:t>Provide ongoing support, maintenance, and updates to address any issues or enhancements post-deployment.</a:t>
            </a:r>
          </a:p>
          <a:p>
            <a:pPr marL="0" indent="0">
              <a:buNone/>
            </a:pPr>
            <a:r>
              <a:rPr lang="en-US" b="1" dirty="0"/>
              <a:t>9. Monitoring and Evaluation:</a:t>
            </a:r>
          </a:p>
          <a:p>
            <a:r>
              <a:rPr lang="en-US" dirty="0"/>
              <a:t>Establish monitoring mechanisms to track the performance, usage, and impact of the LMS on livestock management practices.</a:t>
            </a:r>
          </a:p>
          <a:p>
            <a:r>
              <a:rPr lang="en-US" dirty="0"/>
              <a:t>Collect feedback from users and stakeholders through surveys, interviews, and usage analytics to evaluate the effectiveness and satisfaction with the system.</a:t>
            </a:r>
          </a:p>
          <a:p>
            <a:r>
              <a:rPr lang="en-US" dirty="0"/>
              <a:t>Iterate on the development process based on evaluation results and emerging requirements to continuously improve the LMS.</a:t>
            </a:r>
          </a:p>
          <a:p>
            <a:endParaRPr lang="en-US" dirty="0"/>
          </a:p>
        </p:txBody>
      </p:sp>
    </p:spTree>
    <p:extLst>
      <p:ext uri="{BB962C8B-B14F-4D97-AF65-F5344CB8AC3E}">
        <p14:creationId xmlns:p14="http://schemas.microsoft.com/office/powerpoint/2010/main" val="457291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Development Methodology</a:t>
            </a:r>
            <a:endParaRPr lang="en-US" dirty="0"/>
          </a:p>
        </p:txBody>
      </p:sp>
      <p:sp>
        <p:nvSpPr>
          <p:cNvPr id="3" name="Content Placeholder 2"/>
          <p:cNvSpPr>
            <a:spLocks noGrp="1"/>
          </p:cNvSpPr>
          <p:nvPr>
            <p:ph idx="1"/>
          </p:nvPr>
        </p:nvSpPr>
        <p:spPr/>
        <p:txBody>
          <a:bodyPr/>
          <a:lstStyle/>
          <a:p>
            <a:r>
              <a:rPr lang="en-US" b="1" dirty="0"/>
              <a:t>10. Documentation and Knowledge Sharing:</a:t>
            </a:r>
          </a:p>
          <a:p>
            <a:pPr marL="0" indent="0">
              <a:buNone/>
            </a:pPr>
            <a:r>
              <a:rPr lang="en-US" dirty="0"/>
              <a:t>Document the development process, design decisions, and technical specifications of the LMS for future reference and knowledge sharing.</a:t>
            </a:r>
          </a:p>
          <a:p>
            <a:pPr marL="0" indent="0">
              <a:buNone/>
            </a:pPr>
            <a:r>
              <a:rPr lang="en-US" dirty="0"/>
              <a:t>Create user manuals, training materials, and support documentation to assist users in utilizing the LMS effectively</a:t>
            </a:r>
            <a:r>
              <a:rPr lang="en-US" b="1" dirty="0"/>
              <a:t>.</a:t>
            </a:r>
            <a:endParaRPr lang="en-US" dirty="0"/>
          </a:p>
          <a:p>
            <a:pPr marL="0" indent="0">
              <a:buNone/>
            </a:pPr>
            <a:r>
              <a:rPr lang="en-US" dirty="0"/>
              <a:t>Share insights, lessons learned, and best practices with the broader community through presentations, publications, and knowledge sharing platforms.</a:t>
            </a:r>
          </a:p>
          <a:p>
            <a:pPr marL="0" indent="0">
              <a:buNone/>
            </a:pPr>
            <a:r>
              <a:rPr lang="en-US" dirty="0"/>
              <a:t> </a:t>
            </a:r>
          </a:p>
          <a:p>
            <a:endParaRPr lang="en-US" dirty="0"/>
          </a:p>
        </p:txBody>
      </p:sp>
    </p:spTree>
    <p:extLst>
      <p:ext uri="{BB962C8B-B14F-4D97-AF65-F5344CB8AC3E}">
        <p14:creationId xmlns:p14="http://schemas.microsoft.com/office/powerpoint/2010/main" val="363214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a:t>APPENDICES</a:t>
            </a:r>
            <a:r>
              <a:rPr lang="en-US" dirty="0"/>
              <a:t/>
            </a:r>
            <a:br>
              <a:rPr lang="en-US" dirty="0"/>
            </a:br>
            <a:endParaRPr lang="en-US" dirty="0"/>
          </a:p>
        </p:txBody>
      </p:sp>
      <p:sp>
        <p:nvSpPr>
          <p:cNvPr id="3" name="Subtitle 2"/>
          <p:cNvSpPr>
            <a:spLocks noGrp="1"/>
          </p:cNvSpPr>
          <p:nvPr>
            <p:ph type="subTitle" idx="1"/>
          </p:nvPr>
        </p:nvSpPr>
        <p:spPr/>
        <p:txBody>
          <a:bodyPr>
            <a:normAutofit lnSpcReduction="10000"/>
          </a:bodyPr>
          <a:lstStyle/>
          <a:p>
            <a:pPr algn="l"/>
            <a:r>
              <a:rPr lang="en-US" dirty="0" smtClean="0"/>
              <a:t>PROJECT RESOURES</a:t>
            </a:r>
          </a:p>
          <a:p>
            <a:pPr algn="l"/>
            <a:r>
              <a:rPr lang="en-US" dirty="0" smtClean="0"/>
              <a:t>PROJECT BUBGET</a:t>
            </a:r>
          </a:p>
          <a:p>
            <a:pPr algn="l"/>
            <a:r>
              <a:rPr lang="en-US" dirty="0" smtClean="0"/>
              <a:t>PROJECT RISK AND MITIGATIONS</a:t>
            </a:r>
          </a:p>
          <a:p>
            <a:pPr algn="l"/>
            <a:r>
              <a:rPr lang="en-US" dirty="0" smtClean="0"/>
              <a:t>REFERENCES</a:t>
            </a:r>
          </a:p>
          <a:p>
            <a:pPr algn="l"/>
            <a:endParaRPr lang="en-US" dirty="0"/>
          </a:p>
        </p:txBody>
      </p:sp>
    </p:spTree>
    <p:extLst>
      <p:ext uri="{BB962C8B-B14F-4D97-AF65-F5344CB8AC3E}">
        <p14:creationId xmlns:p14="http://schemas.microsoft.com/office/powerpoint/2010/main" val="3728830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RESOURCES</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5737976" y="2044285"/>
            <a:ext cx="5447074" cy="4351338"/>
          </a:xfrm>
          <a:prstGeom prst="rect">
            <a:avLst/>
          </a:prstGeom>
        </p:spPr>
      </p:pic>
      <p:sp>
        <p:nvSpPr>
          <p:cNvPr id="7" name="TextBox 6"/>
          <p:cNvSpPr txBox="1"/>
          <p:nvPr/>
        </p:nvSpPr>
        <p:spPr>
          <a:xfrm>
            <a:off x="1530626" y="3160643"/>
            <a:ext cx="2325757" cy="646331"/>
          </a:xfrm>
          <a:prstGeom prst="rect">
            <a:avLst/>
          </a:prstGeom>
          <a:noFill/>
        </p:spPr>
        <p:txBody>
          <a:bodyPr wrap="square" rtlCol="0">
            <a:spAutoFit/>
          </a:bodyPr>
          <a:lstStyle/>
          <a:p>
            <a:r>
              <a:rPr lang="en-US" dirty="0"/>
              <a:t>HADWARE RESOURCES</a:t>
            </a:r>
            <a:endParaRPr lang="en-US" b="1" dirty="0"/>
          </a:p>
          <a:p>
            <a:endParaRPr lang="en-US" dirty="0"/>
          </a:p>
        </p:txBody>
      </p:sp>
    </p:spTree>
    <p:extLst>
      <p:ext uri="{BB962C8B-B14F-4D97-AF65-F5344CB8AC3E}">
        <p14:creationId xmlns:p14="http://schemas.microsoft.com/office/powerpoint/2010/main" val="1916410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RESOURCES</a:t>
            </a:r>
            <a:br>
              <a:rPr lang="en-US" b="1" dirty="0" smtClean="0"/>
            </a:br>
            <a:endParaRPr lang="en-US" dirty="0"/>
          </a:p>
        </p:txBody>
      </p:sp>
      <p:sp>
        <p:nvSpPr>
          <p:cNvPr id="4" name="TextBox 3"/>
          <p:cNvSpPr txBox="1"/>
          <p:nvPr/>
        </p:nvSpPr>
        <p:spPr>
          <a:xfrm>
            <a:off x="838200" y="3160643"/>
            <a:ext cx="2859157" cy="646331"/>
          </a:xfrm>
          <a:prstGeom prst="rect">
            <a:avLst/>
          </a:prstGeom>
          <a:noFill/>
        </p:spPr>
        <p:txBody>
          <a:bodyPr wrap="square" rtlCol="0">
            <a:spAutoFit/>
          </a:bodyPr>
          <a:lstStyle/>
          <a:p>
            <a:r>
              <a:rPr lang="en-US" dirty="0" smtClean="0"/>
              <a:t>SOFTWARE </a:t>
            </a:r>
            <a:r>
              <a:rPr lang="en-US" dirty="0"/>
              <a:t>RESOURCES</a:t>
            </a:r>
            <a:endParaRPr lang="en-US" b="1" dirty="0"/>
          </a:p>
          <a:p>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9688" y="1145594"/>
            <a:ext cx="6153012" cy="5322760"/>
          </a:xfrm>
          <a:prstGeom prst="rect">
            <a:avLst/>
          </a:prstGeom>
          <a:noFill/>
        </p:spPr>
      </p:pic>
    </p:spTree>
    <p:extLst>
      <p:ext uri="{BB962C8B-B14F-4D97-AF65-F5344CB8AC3E}">
        <p14:creationId xmlns:p14="http://schemas.microsoft.com/office/powerpoint/2010/main" val="1548320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RESOURCES</a:t>
            </a:r>
            <a:br>
              <a:rPr lang="en-US" b="1" dirty="0" smtClean="0"/>
            </a:br>
            <a:endParaRPr lang="en-US" dirty="0"/>
          </a:p>
        </p:txBody>
      </p:sp>
      <p:sp>
        <p:nvSpPr>
          <p:cNvPr id="4" name="TextBox 3"/>
          <p:cNvSpPr txBox="1"/>
          <p:nvPr/>
        </p:nvSpPr>
        <p:spPr>
          <a:xfrm>
            <a:off x="838200" y="3160643"/>
            <a:ext cx="3157330" cy="646331"/>
          </a:xfrm>
          <a:prstGeom prst="rect">
            <a:avLst/>
          </a:prstGeom>
          <a:noFill/>
        </p:spPr>
        <p:txBody>
          <a:bodyPr wrap="square" rtlCol="0">
            <a:spAutoFit/>
          </a:bodyPr>
          <a:lstStyle/>
          <a:p>
            <a:r>
              <a:rPr lang="en-US" b="1" dirty="0"/>
              <a:t>PROJECT MANAGEMENT RESOURCES</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4190" y="934279"/>
            <a:ext cx="6460435" cy="5502548"/>
          </a:xfrm>
          <a:prstGeom prst="rect">
            <a:avLst/>
          </a:prstGeom>
          <a:noFill/>
        </p:spPr>
      </p:pic>
    </p:spTree>
    <p:extLst>
      <p:ext uri="{BB962C8B-B14F-4D97-AF65-F5344CB8AC3E}">
        <p14:creationId xmlns:p14="http://schemas.microsoft.com/office/powerpoint/2010/main" val="3300871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RESOURCES</a:t>
            </a:r>
            <a:br>
              <a:rPr lang="en-US" b="1" dirty="0" smtClean="0"/>
            </a:br>
            <a:endParaRPr lang="en-US" dirty="0"/>
          </a:p>
        </p:txBody>
      </p:sp>
      <p:sp>
        <p:nvSpPr>
          <p:cNvPr id="4" name="TextBox 3"/>
          <p:cNvSpPr txBox="1"/>
          <p:nvPr/>
        </p:nvSpPr>
        <p:spPr>
          <a:xfrm>
            <a:off x="838200" y="3160643"/>
            <a:ext cx="2859157" cy="369332"/>
          </a:xfrm>
          <a:prstGeom prst="rect">
            <a:avLst/>
          </a:prstGeom>
          <a:noFill/>
        </p:spPr>
        <p:txBody>
          <a:bodyPr wrap="square" rtlCol="0">
            <a:spAutoFit/>
          </a:bodyPr>
          <a:lstStyle/>
          <a:p>
            <a:r>
              <a:rPr lang="en-US" b="1" dirty="0"/>
              <a:t>TRAINING RESOURCES</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4705" y="1013792"/>
            <a:ext cx="5943600" cy="5625548"/>
          </a:xfrm>
          <a:prstGeom prst="rect">
            <a:avLst/>
          </a:prstGeom>
          <a:noFill/>
        </p:spPr>
      </p:pic>
    </p:spTree>
    <p:extLst>
      <p:ext uri="{BB962C8B-B14F-4D97-AF65-F5344CB8AC3E}">
        <p14:creationId xmlns:p14="http://schemas.microsoft.com/office/powerpoint/2010/main" val="2642508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BUDGET</a:t>
            </a:r>
            <a:br>
              <a:rPr lang="en-US" b="1"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1966" y="1825625"/>
            <a:ext cx="9541564" cy="4351338"/>
          </a:xfrm>
          <a:prstGeom prst="rect">
            <a:avLst/>
          </a:prstGeom>
          <a:noFill/>
        </p:spPr>
      </p:pic>
    </p:spTree>
    <p:extLst>
      <p:ext uri="{BB962C8B-B14F-4D97-AF65-F5344CB8AC3E}">
        <p14:creationId xmlns:p14="http://schemas.microsoft.com/office/powerpoint/2010/main" val="2848687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SCHEDULE</a:t>
            </a:r>
            <a:br>
              <a:rPr lang="en-US" b="1" dirty="0"/>
            </a:b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71601" y="1825625"/>
            <a:ext cx="9039476" cy="4674566"/>
          </a:xfrm>
          <a:prstGeom prst="rect">
            <a:avLst/>
          </a:prstGeom>
          <a:noFill/>
        </p:spPr>
      </p:pic>
    </p:spTree>
    <p:extLst>
      <p:ext uri="{BB962C8B-B14F-4D97-AF65-F5344CB8AC3E}">
        <p14:creationId xmlns:p14="http://schemas.microsoft.com/office/powerpoint/2010/main" val="3758637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For instance, in rural areas, farmers often struggle to access timely veterinary care due to factors such as distance, lack of transportation, and limited infrastructure. This results in delayed interventions, higher veterinary costs, and increased livestock mortality rates. Additionally, livestock theft is a big concern, leading to financial losses and livelihood insecurity among farmers. Moreover, disease outbreaks, caused by factors such as climate variability and poor hygiene practices, pose significant risks to livestock health and productivity.</a:t>
            </a:r>
            <a:endParaRPr lang="en-US" dirty="0"/>
          </a:p>
          <a:p>
            <a:r>
              <a:rPr lang="en-US" b="1" dirty="0"/>
              <a:t>Inefficient resource management practices further compound these challenges, with farmers struggling to optimize feed, water, and medication allocation. This not only impacts farm profitability but also contributes to environmental degradation.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6136953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RISK AND MITIGATION</a:t>
            </a:r>
            <a:br>
              <a:rPr lang="en-US" b="1" dirty="0"/>
            </a:b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431399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76614" y="538619"/>
            <a:ext cx="10208712" cy="5638344"/>
          </a:xfrm>
          <a:prstGeom prst="rect">
            <a:avLst/>
          </a:prstGeom>
          <a:noFill/>
          <a:ln>
            <a:noFill/>
          </a:ln>
        </p:spPr>
      </p:pic>
    </p:spTree>
    <p:extLst>
      <p:ext uri="{BB962C8B-B14F-4D97-AF65-F5344CB8AC3E}">
        <p14:creationId xmlns:p14="http://schemas.microsoft.com/office/powerpoint/2010/main" val="2994385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REFERENCES</a:t>
            </a:r>
            <a:r>
              <a:rPr lang="en-US" b="1" dirty="0"/>
              <a:t/>
            </a:r>
            <a:br>
              <a:rPr lang="en-US" b="1"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Article published by </a:t>
            </a:r>
            <a:r>
              <a:rPr lang="en-US" dirty="0" err="1"/>
              <a:t>By</a:t>
            </a:r>
            <a:r>
              <a:rPr lang="en-US" dirty="0"/>
              <a:t> Dylan Furness and Commentary on February 8, 2018</a:t>
            </a:r>
          </a:p>
          <a:p>
            <a:pPr marL="0" indent="0">
              <a:buNone/>
            </a:pPr>
            <a:r>
              <a:rPr lang="en-US" dirty="0"/>
              <a:t>Title</a:t>
            </a:r>
            <a:r>
              <a:rPr lang="en-US" b="1" dirty="0"/>
              <a:t>: Cattle theft in Kenya is being tackled with remote-tracking chip technology</a:t>
            </a:r>
            <a:endParaRPr lang="en-US" dirty="0"/>
          </a:p>
          <a:p>
            <a:pPr marL="0" indent="0">
              <a:buNone/>
            </a:pPr>
            <a:r>
              <a:rPr lang="en-US" dirty="0"/>
              <a:t>Link</a:t>
            </a:r>
            <a:r>
              <a:rPr lang="en-US" b="1" dirty="0"/>
              <a:t>: </a:t>
            </a:r>
            <a:r>
              <a:rPr lang="en-US" b="1" u="sng" dirty="0">
                <a:hlinkClick r:id="rId2"/>
              </a:rPr>
              <a:t>https://qz.com/africa/1197484/climate-change-kenya-cattle-theft-tackled-with-remote-tracking-chip-technology</a:t>
            </a:r>
            <a:endParaRPr lang="en-US" dirty="0"/>
          </a:p>
          <a:p>
            <a:pPr marL="0" indent="0">
              <a:buNone/>
            </a:pPr>
            <a:endParaRPr lang="en-US" dirty="0"/>
          </a:p>
        </p:txBody>
      </p:sp>
    </p:spTree>
    <p:extLst>
      <p:ext uri="{BB962C8B-B14F-4D97-AF65-F5344CB8AC3E}">
        <p14:creationId xmlns:p14="http://schemas.microsoft.com/office/powerpoint/2010/main" val="91166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Specific problem statement for the Livestock Monitoring System in Kenya could be framed around the challenge of limited access to timely veterinary care and theft in rural areas</a:t>
            </a:r>
            <a:endParaRPr lang="en-US" dirty="0"/>
          </a:p>
          <a:p>
            <a:r>
              <a:rPr lang="en-US" b="1" dirty="0"/>
              <a:t>"In most rural regions of Kenya, farmers often face significant barriers in accessing timely veterinary care for their livestock. Factors such as long distances to veterinary clinics, lack of transportation infrastructure, and limited availability of veterinary services contribute to delayed interventions and increased livestock mortality rates. As a result, farmers struggle to effectively manage and address health issues in their livestock, leading to higher veterinary costs and reduced farm productivity. This highlights the urgent need for a solution that provides farmers with real-time monitoring capabilities and early disease detection mechanisms, empowering them to take proactive measures to safeguard the health and well-being of their livestock.</a:t>
            </a:r>
            <a:r>
              <a:rPr lang="en-US" dirty="0"/>
              <a:t> </a:t>
            </a:r>
            <a:r>
              <a:rPr lang="en-US" b="1" dirty="0"/>
              <a:t>Additionally, livestock theft is a prevalent concern, leading to financial losses and livelihood insecurity among farmers."</a:t>
            </a:r>
            <a:endParaRPr lang="en-US" dirty="0"/>
          </a:p>
          <a:p>
            <a:pPr marL="0" indent="0">
              <a:buNone/>
            </a:pPr>
            <a:endParaRPr lang="en-US" dirty="0"/>
          </a:p>
        </p:txBody>
      </p:sp>
    </p:spTree>
    <p:extLst>
      <p:ext uri="{BB962C8B-B14F-4D97-AF65-F5344CB8AC3E}">
        <p14:creationId xmlns:p14="http://schemas.microsoft.com/office/powerpoint/2010/main" val="1692653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r>
              <a:rPr lang="en-US" b="1" dirty="0"/>
              <a:t/>
            </a:r>
            <a:br>
              <a:rPr lang="en-US" b="1" dirty="0"/>
            </a:br>
            <a:endParaRPr lang="en-US" dirty="0"/>
          </a:p>
        </p:txBody>
      </p:sp>
      <p:sp>
        <p:nvSpPr>
          <p:cNvPr id="3" name="Content Placeholder 2"/>
          <p:cNvSpPr>
            <a:spLocks noGrp="1"/>
          </p:cNvSpPr>
          <p:nvPr>
            <p:ph idx="1"/>
          </p:nvPr>
        </p:nvSpPr>
        <p:spPr>
          <a:xfrm>
            <a:off x="838200" y="1825625"/>
            <a:ext cx="10866120" cy="4351338"/>
          </a:xfrm>
        </p:spPr>
        <p:txBody>
          <a:bodyPr>
            <a:normAutofit fontScale="92500" lnSpcReduction="10000"/>
          </a:bodyPr>
          <a:lstStyle/>
          <a:p>
            <a:r>
              <a:rPr lang="en-US" dirty="0"/>
              <a:t>The proposed solution aims to address the challenge of limited access to timely veterinary care for livestock and theft in rural regions of Kenya. Leveraging advancements in technology the Livestock system will provide farmers with real-time monitoring capabilities and early disease detection mechanisms, empowering them to take proactive measures to safeguard the health and well-being of their livestock. The integration of GPS tracking functionality (This feature enables farmers to track the location and movements of their livestock in real-time), will provide an effective deterrent against theft and facilitating quick recovery in the event of theft. Additionally, GPS tracking can enhance overall farm security by allowing farmers to monitor grazing patterns, identify potential hazards or risks, and ensure the safety of their livestock.</a:t>
            </a:r>
          </a:p>
          <a:p>
            <a:pPr marL="0" indent="0">
              <a:buNone/>
            </a:pPr>
            <a:endParaRPr lang="en-US" dirty="0"/>
          </a:p>
        </p:txBody>
      </p:sp>
    </p:spTree>
    <p:extLst>
      <p:ext uri="{BB962C8B-B14F-4D97-AF65-F5344CB8AC3E}">
        <p14:creationId xmlns:p14="http://schemas.microsoft.com/office/powerpoint/2010/main" val="1217438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r>
              <a:rPr lang="en-US" b="1" dirty="0"/>
              <a:t/>
            </a:r>
            <a:br>
              <a:rPr lang="en-US" b="1" dirty="0"/>
            </a:br>
            <a:endParaRPr lang="en-US" dirty="0"/>
          </a:p>
        </p:txBody>
      </p:sp>
      <p:sp>
        <p:nvSpPr>
          <p:cNvPr id="3" name="Content Placeholder 2"/>
          <p:cNvSpPr>
            <a:spLocks noGrp="1"/>
          </p:cNvSpPr>
          <p:nvPr>
            <p:ph idx="1"/>
          </p:nvPr>
        </p:nvSpPr>
        <p:spPr>
          <a:xfrm>
            <a:off x="838200" y="1825624"/>
            <a:ext cx="10515600" cy="4506595"/>
          </a:xfrm>
        </p:spPr>
        <p:txBody>
          <a:bodyPr>
            <a:normAutofit fontScale="55000" lnSpcReduction="20000"/>
          </a:bodyPr>
          <a:lstStyle/>
          <a:p>
            <a:r>
              <a:rPr lang="en-US" dirty="0"/>
              <a:t>The Livestock Monitoring System aims to address the challenges of limited access to timely veterinary care and livestock theft in rural regions of Kenya. The primary objective is to improve the health and security of livestock by providing farmers with real-time monitoring capabilities.</a:t>
            </a:r>
          </a:p>
          <a:p>
            <a:pPr marL="0" indent="0">
              <a:buNone/>
            </a:pPr>
            <a:r>
              <a:rPr lang="en-US" dirty="0"/>
              <a:t>The keys components would be:</a:t>
            </a:r>
          </a:p>
          <a:p>
            <a:pPr lvl="0"/>
            <a:r>
              <a:rPr lang="en-US" b="1" dirty="0"/>
              <a:t>Real-Time Health Monitoring</a:t>
            </a:r>
            <a:endParaRPr lang="en-US" dirty="0"/>
          </a:p>
          <a:p>
            <a:pPr marL="0" indent="0">
              <a:buNone/>
            </a:pPr>
            <a:r>
              <a:rPr lang="en-US" dirty="0"/>
              <a:t>The system will integrate sensors and </a:t>
            </a:r>
            <a:r>
              <a:rPr lang="en-US" dirty="0" err="1"/>
              <a:t>IoT</a:t>
            </a:r>
            <a:r>
              <a:rPr lang="en-US" dirty="0"/>
              <a:t> devices to continuously monitor vital health parameters of livestock, including body temperature, heart rate, and activity levels. This real-time monitoring will enable farmers to detect signs of illness or distress early on.</a:t>
            </a:r>
          </a:p>
          <a:p>
            <a:pPr marL="0" indent="0">
              <a:buNone/>
            </a:pPr>
            <a:r>
              <a:rPr lang="en-US" b="1" dirty="0"/>
              <a:t> </a:t>
            </a:r>
            <a:endParaRPr lang="en-US" dirty="0"/>
          </a:p>
          <a:p>
            <a:pPr lvl="0"/>
            <a:r>
              <a:rPr lang="en-US" b="1" dirty="0"/>
              <a:t>GPS Tracking and </a:t>
            </a:r>
            <a:r>
              <a:rPr lang="en-US" b="1" dirty="0" err="1"/>
              <a:t>Geofencing</a:t>
            </a:r>
            <a:endParaRPr lang="en-US" dirty="0"/>
          </a:p>
          <a:p>
            <a:pPr marL="0" indent="0">
              <a:buNone/>
            </a:pPr>
            <a:r>
              <a:rPr lang="en-US" dirty="0"/>
              <a:t>GPS tracking devices will be embedded in livestock collars or tags to monitor the location and movement of individual animals in real-time. </a:t>
            </a:r>
            <a:r>
              <a:rPr lang="en-US" dirty="0" err="1"/>
              <a:t>Geofencing</a:t>
            </a:r>
            <a:r>
              <a:rPr lang="en-US" dirty="0"/>
              <a:t> technology will define virtual boundaries around grazing areas or farm premises, triggering alerts if livestock stray outside designated areas</a:t>
            </a:r>
          </a:p>
          <a:p>
            <a:pPr marL="0" indent="0">
              <a:buNone/>
            </a:pPr>
            <a:r>
              <a:rPr lang="en-US" dirty="0"/>
              <a:t> </a:t>
            </a:r>
          </a:p>
          <a:p>
            <a:pPr lvl="0"/>
            <a:r>
              <a:rPr lang="en-US" b="1" dirty="0"/>
              <a:t>Alert System and Remote Monitoring</a:t>
            </a:r>
            <a:endParaRPr lang="en-US" dirty="0"/>
          </a:p>
          <a:p>
            <a:pPr marL="0" indent="0">
              <a:buNone/>
            </a:pPr>
            <a:r>
              <a:rPr lang="en-US" dirty="0"/>
              <a:t>Farmers will receive instant alerts via mobile application in case of abnormal health conditions or potential security threats.</a:t>
            </a:r>
          </a:p>
          <a:p>
            <a:pPr lvl="0"/>
            <a:r>
              <a:rPr lang="en-US" b="1" dirty="0"/>
              <a:t>Integration with Veterinary </a:t>
            </a:r>
            <a:r>
              <a:rPr lang="en-US" b="1" dirty="0" smtClean="0"/>
              <a:t>Services</a:t>
            </a:r>
            <a:endParaRPr lang="en-US" dirty="0"/>
          </a:p>
          <a:p>
            <a:pPr marL="0" lvl="0" indent="0">
              <a:buNone/>
            </a:pPr>
            <a:r>
              <a:rPr lang="en-US" dirty="0" smtClean="0"/>
              <a:t>The </a:t>
            </a:r>
            <a:r>
              <a:rPr lang="en-US" dirty="0"/>
              <a:t>system will facilitate communication and collaboration with veterinary services, allowing farmers to share real-time monitoring data and seek expert advice remotely</a:t>
            </a:r>
          </a:p>
          <a:p>
            <a:endParaRPr lang="en-US" dirty="0"/>
          </a:p>
        </p:txBody>
      </p:sp>
    </p:spTree>
    <p:extLst>
      <p:ext uri="{BB962C8B-B14F-4D97-AF65-F5344CB8AC3E}">
        <p14:creationId xmlns:p14="http://schemas.microsoft.com/office/powerpoint/2010/main" val="3491716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Justification</a:t>
            </a:r>
            <a:r>
              <a:rPr lang="en-US" b="1" dirty="0"/>
              <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lvl="0"/>
            <a:r>
              <a:rPr lang="en-US" b="1" dirty="0"/>
              <a:t>Addressing Critical Health Needs:</a:t>
            </a:r>
            <a:endParaRPr lang="en-US" dirty="0"/>
          </a:p>
          <a:p>
            <a:pPr marL="0" indent="0">
              <a:buNone/>
            </a:pPr>
            <a:r>
              <a:rPr lang="en-US" dirty="0"/>
              <a:t>Livestock play a crucial role in the livelihoods of farmers in rural regions of Kenya, providing, income, and security. However, the lack of timely access to veterinary care poses a significant challenge, leading to increased mortality rates, higher veterinary costs, and reduced productivity. Implementing the Livestock Monitoring System is essential to address these critical health needs by providing farmers with real-time monitoring capabilities and early disease detection mechanisms. With continuous monitoring of vital health parameters, farmers can detect signs of illness early on and take measures to safeguard the health livestock, thereby reducing the dependency on veterinary services and mitigating the impact of disease outbreaks.</a:t>
            </a:r>
          </a:p>
          <a:p>
            <a:pPr lvl="0"/>
            <a:r>
              <a:rPr lang="en-US" b="1" dirty="0"/>
              <a:t>Enhancing Farm Security:</a:t>
            </a:r>
            <a:endParaRPr lang="en-US" dirty="0"/>
          </a:p>
          <a:p>
            <a:pPr marL="0" indent="0">
              <a:buNone/>
            </a:pPr>
            <a:r>
              <a:rPr lang="en-US" dirty="0"/>
              <a:t>Livestock theft is a prevalent concern in rural areas of Kenya, resulting financial losses and livelihood insecurity for farmers. The Livestock Monitoring System offers an effective solution to enhance farm security and reduce the incidence of livestock theft</a:t>
            </a:r>
          </a:p>
          <a:p>
            <a:pPr lvl="0"/>
            <a:r>
              <a:rPr lang="en-US" b="1" dirty="0"/>
              <a:t>Empowering Farmers with Technology:</a:t>
            </a:r>
            <a:endParaRPr lang="en-US" dirty="0"/>
          </a:p>
          <a:p>
            <a:pPr marL="0" indent="0">
              <a:buNone/>
            </a:pPr>
            <a:r>
              <a:rPr lang="en-US" dirty="0"/>
              <a:t>The implementation of the Livestock Monitoring System represents a significant opportunity to empower farmers with technology-driven solutions that enhance their capacity to manage and protect their livestock effectively. By providing farmers with access to real-time monitoring data the system enables them to make informed decisions and take timely actions to optimize livestock health, security, and productivity. This empowerment of farmers with technology will fosters resilience, innovation, and sustainability in the agriculture sector,</a:t>
            </a:r>
          </a:p>
          <a:p>
            <a:endParaRPr lang="en-US" dirty="0"/>
          </a:p>
        </p:txBody>
      </p:sp>
    </p:spTree>
    <p:extLst>
      <p:ext uri="{BB962C8B-B14F-4D97-AF65-F5344CB8AC3E}">
        <p14:creationId xmlns:p14="http://schemas.microsoft.com/office/powerpoint/2010/main" val="1736190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r>
              <a:rPr lang="en-US" b="1" dirty="0"/>
              <a:t/>
            </a:r>
            <a:br>
              <a:rPr lang="en-US" b="1" dirty="0"/>
            </a:br>
            <a:endParaRPr lang="en-US" dirty="0"/>
          </a:p>
        </p:txBody>
      </p:sp>
      <p:sp>
        <p:nvSpPr>
          <p:cNvPr id="3" name="Content Placeholder 2"/>
          <p:cNvSpPr>
            <a:spLocks noGrp="1"/>
          </p:cNvSpPr>
          <p:nvPr>
            <p:ph idx="1"/>
          </p:nvPr>
        </p:nvSpPr>
        <p:spPr/>
        <p:txBody>
          <a:bodyPr>
            <a:normAutofit fontScale="40000" lnSpcReduction="20000"/>
          </a:bodyPr>
          <a:lstStyle/>
          <a:p>
            <a:r>
              <a:rPr lang="en-US" b="1" dirty="0"/>
              <a:t>Objectives:</a:t>
            </a:r>
          </a:p>
          <a:p>
            <a:pPr marL="0" lvl="0" indent="0">
              <a:buNone/>
            </a:pPr>
            <a:r>
              <a:rPr lang="en-US" dirty="0"/>
              <a:t>Develop and implement a comprehensive Livestock Monitoring System to address the challenges of limited access to timely veterinary care and livestock theft faced by farmers in rural regions of Kenya</a:t>
            </a:r>
          </a:p>
          <a:p>
            <a:pPr marL="0" lvl="0" indent="0">
              <a:buNone/>
            </a:pPr>
            <a:r>
              <a:rPr lang="en-US" dirty="0"/>
              <a:t>Enhance livestock health, security, and productivity through real-time monitoring, early disease detection, and enhanced farm security measures.</a:t>
            </a:r>
          </a:p>
          <a:p>
            <a:r>
              <a:rPr lang="en-US" b="1" dirty="0"/>
              <a:t>Deliverables:</a:t>
            </a:r>
          </a:p>
          <a:p>
            <a:pPr marL="0" lvl="0" indent="0">
              <a:buNone/>
            </a:pPr>
            <a:r>
              <a:rPr lang="en-US" dirty="0"/>
              <a:t>Design and development of the Livestock Monitoring System software and hardware components.</a:t>
            </a:r>
          </a:p>
          <a:p>
            <a:pPr marL="0" lvl="0" indent="0">
              <a:buNone/>
            </a:pPr>
            <a:r>
              <a:rPr lang="en-US" dirty="0"/>
              <a:t>Installation and deployment of sensors, </a:t>
            </a:r>
            <a:r>
              <a:rPr lang="en-US" dirty="0" err="1"/>
              <a:t>IoT</a:t>
            </a:r>
            <a:r>
              <a:rPr lang="en-US" dirty="0"/>
              <a:t> devices, and GPS tracking technology on participating farms.</a:t>
            </a:r>
          </a:p>
          <a:p>
            <a:pPr marL="0" lvl="0" indent="0">
              <a:buNone/>
            </a:pPr>
            <a:r>
              <a:rPr lang="en-US" dirty="0"/>
              <a:t>Implementation of a user-friendly dashboard and mobile application for farmers to access monitoring data, receive alerts, and manage their livestock remotely.</a:t>
            </a:r>
          </a:p>
          <a:p>
            <a:pPr marL="0" lvl="0" indent="0">
              <a:buNone/>
            </a:pPr>
            <a:r>
              <a:rPr lang="en-US" dirty="0"/>
              <a:t>Integration with veterinary services to facilitate remote consultations, expert assistance, and timely intervention for livestock health issues.</a:t>
            </a:r>
          </a:p>
          <a:p>
            <a:r>
              <a:rPr lang="en-US" b="1" dirty="0"/>
              <a:t>Requirements:</a:t>
            </a:r>
          </a:p>
          <a:p>
            <a:pPr marL="0" lvl="0" indent="0">
              <a:buNone/>
            </a:pPr>
            <a:r>
              <a:rPr lang="en-US" dirty="0"/>
              <a:t>Functional requirements: The system must accurately monitor and report livestock health parameters, track livestock locations in real-time, and provide timely alerts to farmers.</a:t>
            </a:r>
          </a:p>
          <a:p>
            <a:pPr marL="0" lvl="0" indent="0">
              <a:buNone/>
            </a:pPr>
            <a:r>
              <a:rPr lang="en-US" dirty="0"/>
              <a:t>Non-functional requirements: The system must be user-friendly, reliable, and secure, with minimal downtime and high availability for farmers.</a:t>
            </a:r>
          </a:p>
          <a:p>
            <a:pPr marL="0" lvl="0" indent="0">
              <a:buNone/>
            </a:pPr>
            <a:r>
              <a:rPr lang="en-US" dirty="0"/>
              <a:t>Integration requirements: Seamless integration with veterinary services is required to facilitate remote consultations and support for livestock health issues.</a:t>
            </a:r>
          </a:p>
          <a:p>
            <a:r>
              <a:rPr lang="en-US" b="1" dirty="0"/>
              <a:t>Stakeholder Expectations:</a:t>
            </a:r>
          </a:p>
          <a:p>
            <a:pPr marL="0" lvl="0" indent="0">
              <a:buNone/>
            </a:pPr>
            <a:r>
              <a:rPr lang="en-US" dirty="0"/>
              <a:t>Farmers: Stakeholders expect the system to improve livestock health outcomes, enhance farm security, and provide a user-friendly interface for easy management.</a:t>
            </a:r>
          </a:p>
          <a:p>
            <a:pPr marL="0" lvl="0" indent="0">
              <a:buNone/>
            </a:pPr>
            <a:r>
              <a:rPr lang="en-US" dirty="0"/>
              <a:t>Veterinary Services: Stakeholders expect seamless integration with veterinary services to facilitate remote consultations, support, and expert assistance for livestock health issues.</a:t>
            </a:r>
          </a:p>
          <a:p>
            <a:pPr marL="0" indent="0">
              <a:buNone/>
            </a:pPr>
            <a:r>
              <a:rPr lang="en-US" b="1" dirty="0"/>
              <a:t> </a:t>
            </a:r>
          </a:p>
          <a:p>
            <a:endParaRPr lang="en-US" dirty="0"/>
          </a:p>
        </p:txBody>
      </p:sp>
    </p:spTree>
    <p:extLst>
      <p:ext uri="{BB962C8B-B14F-4D97-AF65-F5344CB8AC3E}">
        <p14:creationId xmlns:p14="http://schemas.microsoft.com/office/powerpoint/2010/main" val="2705059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LITERATURE REVIEW</a:t>
            </a:r>
            <a:r>
              <a:rPr lang="en-US" b="1" dirty="0"/>
              <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2944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3254</Words>
  <Application>Microsoft Office PowerPoint</Application>
  <PresentationFormat>Widescreen</PresentationFormat>
  <Paragraphs>200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LIVESTOCARE HUB SYSTEM </vt:lpstr>
      <vt:lpstr>INTRODUCTION </vt:lpstr>
      <vt:lpstr>Background </vt:lpstr>
      <vt:lpstr>Problem Statement </vt:lpstr>
      <vt:lpstr>Proposed Solution </vt:lpstr>
      <vt:lpstr>Objectives </vt:lpstr>
      <vt:lpstr>Justification </vt:lpstr>
      <vt:lpstr>Scope </vt:lpstr>
      <vt:lpstr>LITERATURE REVIEW </vt:lpstr>
      <vt:lpstr>Introduction:  </vt:lpstr>
      <vt:lpstr>Existing systems </vt:lpstr>
      <vt:lpstr>CASE STUDY (Enhancing Livestock Management with a Livestock Monitoring System) </vt:lpstr>
      <vt:lpstr>METHODOLGY  </vt:lpstr>
      <vt:lpstr>Requirement Collection </vt:lpstr>
      <vt:lpstr>Requirement Collection </vt:lpstr>
      <vt:lpstr>Requirement Collection </vt:lpstr>
      <vt:lpstr>Requirement Collection </vt:lpstr>
      <vt:lpstr>Requirement Collection </vt:lpstr>
      <vt:lpstr>Development Methodology </vt:lpstr>
      <vt:lpstr>Development Methodology</vt:lpstr>
      <vt:lpstr>Development Methodology </vt:lpstr>
      <vt:lpstr>Development Methodology</vt:lpstr>
      <vt:lpstr>APPENDICES </vt:lpstr>
      <vt:lpstr>RESOURCES </vt:lpstr>
      <vt:lpstr>RESOURCES </vt:lpstr>
      <vt:lpstr>RESOURCES </vt:lpstr>
      <vt:lpstr>RESOURCES </vt:lpstr>
      <vt:lpstr>BUDGET </vt:lpstr>
      <vt:lpstr>PROJECT SCHEDULE </vt:lpstr>
      <vt:lpstr>PROJECT RISK AND MITIGATION </vt:lpstr>
      <vt:lpstr>PowerPoint Presentation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LIVESTOCARE HUB SYSTEM</dc:title>
  <dc:creator>Clif</dc:creator>
  <cp:lastModifiedBy>Clif</cp:lastModifiedBy>
  <cp:revision>6</cp:revision>
  <dcterms:created xsi:type="dcterms:W3CDTF">2024-02-08T07:52:43Z</dcterms:created>
  <dcterms:modified xsi:type="dcterms:W3CDTF">2024-02-08T08:31:37Z</dcterms:modified>
</cp:coreProperties>
</file>