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2" r:id="rId7"/>
    <p:sldId id="268" r:id="rId8"/>
    <p:sldId id="266" r:id="rId9"/>
    <p:sldId id="267" r:id="rId10"/>
    <p:sldId id="261" r:id="rId11"/>
    <p:sldId id="263" r:id="rId12"/>
    <p:sldId id="264" r:id="rId13"/>
    <p:sldId id="269" r:id="rId14"/>
    <p:sldId id="271" r:id="rId15"/>
    <p:sldId id="270"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Roboto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2/z0sGdlOKkM3Xy1DhWhITvlW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9CBF8-947F-46CC-AA10-F8113BC4F255}">
  <a:tblStyle styleId="{C6F9CBF8-947F-46CC-AA10-F8113BC4F25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8" d="100"/>
          <a:sy n="108" d="100"/>
        </p:scale>
        <p:origin x="73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3ccdb91ae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3ccdb91aef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3970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4394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5375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89406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8987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2311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ccdb91aef_0_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ccdb91aef_0_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g13ccdb91aef_0_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g13ccdb91aef_0_9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g13ccdb91aef_0_9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g13ccdb91aef_0_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13ccdb91aef_0_9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1"/>
        <p:cNvGrpSpPr/>
        <p:nvPr/>
      </p:nvGrpSpPr>
      <p:grpSpPr>
        <a:xfrm>
          <a:off x="0" y="0"/>
          <a:ext cx="0" cy="0"/>
          <a:chOff x="0" y="0"/>
          <a:chExt cx="0" cy="0"/>
        </a:xfrm>
      </p:grpSpPr>
      <p:sp>
        <p:nvSpPr>
          <p:cNvPr id="52" name="Google Shape;52;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3" name="Google Shape;53;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4" name="Google Shape;5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5" name="Google Shape;65;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66" name="Google Shape;6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73" name="Google Shape;7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6" name="Google Shape;7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0" name="Google Shape;80;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1" name="Google Shape;81;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2" name="Google Shape;8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85" name="Google Shape;85;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8" name="Google Shape;88;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g13ccdb91aef_0_6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g13ccdb91aef_0_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g13ccdb91aef_0_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g13ccdb91aef_0_70"/>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g13ccdb91aef_0_70"/>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g13ccdb91aef_0_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g13ccdb91aef_0_7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g13ccdb91aef_0_7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g13ccdb91aef_0_7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g13ccdb91aef_0_7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g13ccdb91aef_0_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g13ccdb91aef_0_8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g13ccdb91aef_0_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g13ccdb91aef_0_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g13ccdb91aef_0_8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g13ccdb91aef_0_8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g13ccdb91aef_0_8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g13ccdb91aef_0_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g13ccdb91aef_0_9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g13ccdb91aef_0_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ccdb91aef_0_5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ccdb91aef_0_5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g13ccdb91aef_0_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7"/>
        <p:cNvGrpSpPr/>
        <p:nvPr/>
      </p:nvGrpSpPr>
      <p:grpSpPr>
        <a:xfrm>
          <a:off x="0" y="0"/>
          <a:ext cx="0" cy="0"/>
          <a:chOff x="0" y="0"/>
          <a:chExt cx="0" cy="0"/>
        </a:xfrm>
      </p:grpSpPr>
      <p:sp>
        <p:nvSpPr>
          <p:cNvPr id="48" name="Google Shape;48;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49" name="Google Shape;49;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0" name="Google Shape;5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www.loom.com/share/9ba7e3671022442bbe242e54084b86cb" TargetMode="External"/><Relationship Id="rId4" Type="http://schemas.openxmlformats.org/officeDocument/2006/relationships/hyperlink" Target="https://github.com/codekarsatvik/flipkart-gri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www.rinkeby.i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13ccdb91aef_0_53"/>
          <p:cNvPicPr preferRelativeResize="0"/>
          <p:nvPr/>
        </p:nvPicPr>
        <p:blipFill rotWithShape="1">
          <a:blip r:embed="rId3">
            <a:alphaModFix/>
          </a:blip>
          <a:srcRect/>
          <a:stretch/>
        </p:blipFill>
        <p:spPr>
          <a:xfrm>
            <a:off x="0" y="0"/>
            <a:ext cx="9143997" cy="5143490"/>
          </a:xfrm>
          <a:prstGeom prst="rect">
            <a:avLst/>
          </a:prstGeom>
          <a:noFill/>
          <a:ln>
            <a:noFill/>
          </a:ln>
        </p:spPr>
      </p:pic>
      <p:pic>
        <p:nvPicPr>
          <p:cNvPr id="97" name="Google Shape;97;g13ccdb91aef_0_53"/>
          <p:cNvPicPr preferRelativeResize="0"/>
          <p:nvPr/>
        </p:nvPicPr>
        <p:blipFill rotWithShape="1">
          <a:blip r:embed="rId4">
            <a:alphaModFix/>
          </a:blip>
          <a:srcRect/>
          <a:stretch/>
        </p:blipFill>
        <p:spPr>
          <a:xfrm>
            <a:off x="3056326" y="677250"/>
            <a:ext cx="2878949" cy="1519451"/>
          </a:xfrm>
          <a:prstGeom prst="rect">
            <a:avLst/>
          </a:prstGeom>
          <a:noFill/>
          <a:ln>
            <a:noFill/>
          </a:ln>
        </p:spPr>
      </p:pic>
      <p:sp>
        <p:nvSpPr>
          <p:cNvPr id="98" name="Google Shape;98;g13ccdb91aef_0_53"/>
          <p:cNvSpPr txBox="1"/>
          <p:nvPr/>
        </p:nvSpPr>
        <p:spPr>
          <a:xfrm>
            <a:off x="2270850" y="2484275"/>
            <a:ext cx="5465400" cy="1029600"/>
          </a:xfrm>
          <a:prstGeom prst="rect">
            <a:avLst/>
          </a:prstGeom>
          <a:solidFill>
            <a:schemeClr val="dk1"/>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400"/>
              </a:spcAft>
              <a:buClr>
                <a:schemeClr val="dk1"/>
              </a:buClr>
              <a:buSzPts val="1100"/>
              <a:buFont typeface="Arial"/>
              <a:buNone/>
            </a:pPr>
            <a:r>
              <a:rPr lang="en" sz="2600" b="1" u="sng" dirty="0">
                <a:solidFill>
                  <a:schemeClr val="lt1"/>
                </a:solidFill>
                <a:latin typeface="Proxima Nova"/>
                <a:ea typeface="Proxima Nova"/>
                <a:cs typeface="Proxima Nova"/>
                <a:sym typeface="Proxima Nova"/>
              </a:rPr>
              <a:t>Blockchain-based</a:t>
            </a:r>
            <a:r>
              <a:rPr lang="en" sz="2500" b="1" dirty="0">
                <a:solidFill>
                  <a:schemeClr val="lt1"/>
                </a:solidFill>
                <a:latin typeface="Proxima Nova"/>
                <a:ea typeface="Proxima Nova"/>
                <a:cs typeface="Proxima Nova"/>
                <a:sym typeface="Proxima Nova"/>
              </a:rPr>
              <a:t> eCommerce warranty system using NFTs</a:t>
            </a:r>
            <a:endParaRPr sz="3600" b="1" i="0" u="none" strike="noStrike" cap="none" dirty="0">
              <a:solidFill>
                <a:schemeClr val="lt1"/>
              </a:solidFill>
              <a:latin typeface="Arial"/>
              <a:ea typeface="Arial"/>
              <a:cs typeface="Arial"/>
              <a:sym typeface="Arial"/>
            </a:endParaRPr>
          </a:p>
        </p:txBody>
      </p:sp>
      <p:sp>
        <p:nvSpPr>
          <p:cNvPr id="99" name="Google Shape;99;g13ccdb91aef_0_53"/>
          <p:cNvSpPr txBox="1"/>
          <p:nvPr/>
        </p:nvSpPr>
        <p:spPr>
          <a:xfrm>
            <a:off x="1336425" y="3961900"/>
            <a:ext cx="6224102"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Team Name: Dev62</a:t>
            </a: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Arial"/>
                <a:ea typeface="Arial"/>
                <a:cs typeface="Arial"/>
                <a:sym typeface="Arial"/>
              </a:rPr>
              <a:t>Institute Name: Jc Bose University of Science and Technology , YMCA , Fbd</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44" name="Google Shape;144;p8"/>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Limitations</a:t>
            </a:r>
            <a:endParaRPr sz="2400" b="1" i="0" u="none" strike="noStrike" cap="none">
              <a:solidFill>
                <a:srgbClr val="000000"/>
              </a:solidFill>
              <a:latin typeface="Roboto Mono"/>
              <a:ea typeface="Roboto Mono"/>
              <a:cs typeface="Roboto Mono"/>
              <a:sym typeface="Roboto Mono"/>
            </a:endParaRPr>
          </a:p>
        </p:txBody>
      </p:sp>
      <p:sp>
        <p:nvSpPr>
          <p:cNvPr id="145" name="Google Shape;145;p8"/>
          <p:cNvSpPr txBox="1"/>
          <p:nvPr/>
        </p:nvSpPr>
        <p:spPr>
          <a:xfrm>
            <a:off x="75200" y="1874400"/>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IN" sz="1200" b="0" i="0" u="none" strike="noStrike" cap="none" dirty="0">
                <a:solidFill>
                  <a:srgbClr val="000000"/>
                </a:solidFill>
                <a:latin typeface="Roboto Mono"/>
                <a:ea typeface="Roboto Mono"/>
                <a:cs typeface="Roboto Mono"/>
                <a:sym typeface="Roboto Mono"/>
              </a:rPr>
              <a:t>-&gt; Currently All products are transferable , Som</a:t>
            </a:r>
            <a:r>
              <a:rPr lang="en-IN" sz="1200" dirty="0">
                <a:latin typeface="Roboto Mono"/>
                <a:ea typeface="Roboto Mono"/>
                <a:cs typeface="Roboto Mono"/>
                <a:sym typeface="Roboto Mono"/>
              </a:rPr>
              <a:t>e product Must be restricted to resell</a:t>
            </a:r>
          </a:p>
          <a:p>
            <a:pPr marL="0" marR="0" lvl="0" indent="0" algn="l" rtl="0">
              <a:lnSpc>
                <a:spcPct val="100000"/>
              </a:lnSpc>
              <a:spcBef>
                <a:spcPts val="0"/>
              </a:spcBef>
              <a:spcAft>
                <a:spcPts val="0"/>
              </a:spcAft>
              <a:buClr>
                <a:schemeClr val="dk1"/>
              </a:buClr>
              <a:buSzPts val="11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IN" sz="1200" dirty="0">
                <a:latin typeface="Roboto Mono"/>
                <a:ea typeface="Roboto Mono"/>
                <a:cs typeface="Roboto Mono"/>
                <a:sym typeface="Roboto Mono"/>
              </a:rPr>
              <a:t>-&gt; This require a little prerequisite knowledge of Blockchain wallets to accept and transfer e-warranty</a:t>
            </a:r>
          </a:p>
          <a:p>
            <a:pPr marL="0" marR="0" lvl="0" indent="0" algn="l" rtl="0">
              <a:lnSpc>
                <a:spcPct val="100000"/>
              </a:lnSpc>
              <a:spcBef>
                <a:spcPts val="0"/>
              </a:spcBef>
              <a:spcAft>
                <a:spcPts val="0"/>
              </a:spcAft>
              <a:buClr>
                <a:schemeClr val="dk1"/>
              </a:buClr>
              <a:buSzPts val="11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IN" sz="1200" dirty="0">
                <a:latin typeface="Roboto Mono"/>
                <a:ea typeface="Roboto Mono"/>
                <a:cs typeface="Roboto Mono"/>
                <a:sym typeface="Roboto Mono"/>
              </a:rPr>
              <a:t>-&gt; Extra Gas Fees Cost for Seller on Selling  and  Customer For Repair/Replace/Resell</a:t>
            </a:r>
          </a:p>
          <a:p>
            <a:pPr marL="0" marR="0" lvl="0" indent="0" algn="l" rtl="0">
              <a:lnSpc>
                <a:spcPct val="100000"/>
              </a:lnSpc>
              <a:spcBef>
                <a:spcPts val="0"/>
              </a:spcBef>
              <a:spcAft>
                <a:spcPts val="0"/>
              </a:spcAft>
              <a:buClr>
                <a:schemeClr val="dk1"/>
              </a:buClr>
              <a:buSzPts val="11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IN" sz="1200" dirty="0">
                <a:latin typeface="Roboto Mono"/>
                <a:ea typeface="Roboto Mono"/>
                <a:cs typeface="Roboto Mono"/>
                <a:sym typeface="Roboto Mono"/>
              </a:rPr>
              <a:t>-&gt; Requires Time to Scale to large userbase</a:t>
            </a:r>
          </a:p>
          <a:p>
            <a:pPr marL="0" marR="0" lvl="0" indent="0" algn="l" rtl="0">
              <a:lnSpc>
                <a:spcPct val="100000"/>
              </a:lnSpc>
              <a:spcBef>
                <a:spcPts val="0"/>
              </a:spcBef>
              <a:spcAft>
                <a:spcPts val="0"/>
              </a:spcAft>
              <a:buClr>
                <a:schemeClr val="dk1"/>
              </a:buClr>
              <a:buSzPts val="11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IN" sz="1200" dirty="0">
                <a:latin typeface="Roboto Mono"/>
                <a:ea typeface="Roboto Mono"/>
                <a:cs typeface="Roboto Mono"/>
                <a:sym typeface="Roboto Mono"/>
              </a:rPr>
              <a:t>-&gt; Blockchain have no space for errors , if any of the transfer contains wrong or incorrect address ,NFT cant be regained back</a:t>
            </a: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51" name="Google Shape;151;p9"/>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Future Scope</a:t>
            </a:r>
            <a:endParaRPr sz="2400" b="1" i="0" u="none" strike="noStrike" cap="none">
              <a:solidFill>
                <a:srgbClr val="000000"/>
              </a:solidFill>
              <a:latin typeface="Roboto Mono"/>
              <a:ea typeface="Roboto Mono"/>
              <a:cs typeface="Roboto Mono"/>
              <a:sym typeface="Roboto Mono"/>
            </a:endParaRPr>
          </a:p>
        </p:txBody>
      </p:sp>
      <p:sp>
        <p:nvSpPr>
          <p:cNvPr id="152" name="Google Shape;152;p9"/>
          <p:cNvSpPr txBox="1"/>
          <p:nvPr/>
        </p:nvSpPr>
        <p:spPr>
          <a:xfrm>
            <a:off x="135875" y="1603853"/>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-&gt; This Simple and efficient solution can be easily integrated with existing Flipkart’s Warranty System</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-&gt; This Solution will promote Virtual Buying and Selling of Products</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-&gt; This contract can be deployed on a network with lower transaction fees </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51" name="Google Shape;151;p9"/>
          <p:cNvSpPr txBox="1"/>
          <p:nvPr/>
        </p:nvSpPr>
        <p:spPr>
          <a:xfrm>
            <a:off x="135875" y="152363"/>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                  Snapshots </a:t>
            </a:r>
            <a:endParaRPr sz="2400" b="1" i="0" u="none" strike="noStrike" cap="none" dirty="0">
              <a:solidFill>
                <a:srgbClr val="000000"/>
              </a:solidFill>
              <a:latin typeface="Roboto Mono"/>
              <a:ea typeface="Roboto Mono"/>
              <a:cs typeface="Roboto Mono"/>
              <a:sym typeface="Roboto Mono"/>
            </a:endParaRPr>
          </a:p>
        </p:txBody>
      </p:sp>
      <p:sp>
        <p:nvSpPr>
          <p:cNvPr id="152" name="Google Shape;152;p9"/>
          <p:cNvSpPr txBox="1"/>
          <p:nvPr/>
        </p:nvSpPr>
        <p:spPr>
          <a:xfrm>
            <a:off x="135875" y="1603853"/>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pic>
        <p:nvPicPr>
          <p:cNvPr id="3" name="Picture 2">
            <a:extLst>
              <a:ext uri="{FF2B5EF4-FFF2-40B4-BE49-F238E27FC236}">
                <a16:creationId xmlns:a16="http://schemas.microsoft.com/office/drawing/2014/main" id="{EF863378-2AB4-E19D-17C2-7118EB4BE77B}"/>
              </a:ext>
            </a:extLst>
          </p:cNvPr>
          <p:cNvPicPr>
            <a:picLocks noChangeAspect="1"/>
          </p:cNvPicPr>
          <p:nvPr/>
        </p:nvPicPr>
        <p:blipFill>
          <a:blip r:embed="rId4"/>
          <a:stretch>
            <a:fillRect/>
          </a:stretch>
        </p:blipFill>
        <p:spPr>
          <a:xfrm>
            <a:off x="134679" y="1024726"/>
            <a:ext cx="4437321" cy="1931318"/>
          </a:xfrm>
          <a:prstGeom prst="rect">
            <a:avLst/>
          </a:prstGeom>
        </p:spPr>
      </p:pic>
      <p:pic>
        <p:nvPicPr>
          <p:cNvPr id="5" name="Picture 4">
            <a:extLst>
              <a:ext uri="{FF2B5EF4-FFF2-40B4-BE49-F238E27FC236}">
                <a16:creationId xmlns:a16="http://schemas.microsoft.com/office/drawing/2014/main" id="{E2E3D554-C14B-4283-C1F4-ADD11E718C78}"/>
              </a:ext>
            </a:extLst>
          </p:cNvPr>
          <p:cNvPicPr>
            <a:picLocks noChangeAspect="1"/>
          </p:cNvPicPr>
          <p:nvPr/>
        </p:nvPicPr>
        <p:blipFill>
          <a:blip r:embed="rId5"/>
          <a:stretch>
            <a:fillRect/>
          </a:stretch>
        </p:blipFill>
        <p:spPr>
          <a:xfrm>
            <a:off x="4676376" y="1059566"/>
            <a:ext cx="4238848" cy="1906694"/>
          </a:xfrm>
          <a:prstGeom prst="rect">
            <a:avLst/>
          </a:prstGeom>
        </p:spPr>
      </p:pic>
      <p:pic>
        <p:nvPicPr>
          <p:cNvPr id="9" name="Picture 8">
            <a:extLst>
              <a:ext uri="{FF2B5EF4-FFF2-40B4-BE49-F238E27FC236}">
                <a16:creationId xmlns:a16="http://schemas.microsoft.com/office/drawing/2014/main" id="{02F008B4-C06C-1B2B-A2B1-F17F752555E8}"/>
              </a:ext>
            </a:extLst>
          </p:cNvPr>
          <p:cNvPicPr>
            <a:picLocks noChangeAspect="1"/>
          </p:cNvPicPr>
          <p:nvPr/>
        </p:nvPicPr>
        <p:blipFill>
          <a:blip r:embed="rId6"/>
          <a:stretch>
            <a:fillRect/>
          </a:stretch>
        </p:blipFill>
        <p:spPr>
          <a:xfrm>
            <a:off x="666688" y="3000155"/>
            <a:ext cx="2934205" cy="2113916"/>
          </a:xfrm>
          <a:prstGeom prst="rect">
            <a:avLst/>
          </a:prstGeom>
        </p:spPr>
      </p:pic>
      <p:pic>
        <p:nvPicPr>
          <p:cNvPr id="11" name="Picture 10">
            <a:extLst>
              <a:ext uri="{FF2B5EF4-FFF2-40B4-BE49-F238E27FC236}">
                <a16:creationId xmlns:a16="http://schemas.microsoft.com/office/drawing/2014/main" id="{77A43ED4-FD7A-C534-605A-57FCB5D098D4}"/>
              </a:ext>
            </a:extLst>
          </p:cNvPr>
          <p:cNvPicPr>
            <a:picLocks noChangeAspect="1"/>
          </p:cNvPicPr>
          <p:nvPr/>
        </p:nvPicPr>
        <p:blipFill>
          <a:blip r:embed="rId7"/>
          <a:stretch>
            <a:fillRect/>
          </a:stretch>
        </p:blipFill>
        <p:spPr>
          <a:xfrm>
            <a:off x="4679416" y="3207378"/>
            <a:ext cx="4328709" cy="1906693"/>
          </a:xfrm>
          <a:prstGeom prst="rect">
            <a:avLst/>
          </a:prstGeom>
        </p:spPr>
      </p:pic>
    </p:spTree>
    <p:extLst>
      <p:ext uri="{BB962C8B-B14F-4D97-AF65-F5344CB8AC3E}">
        <p14:creationId xmlns:p14="http://schemas.microsoft.com/office/powerpoint/2010/main" val="388619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9"/>
          <p:cNvSpPr txBox="1"/>
          <p:nvPr/>
        </p:nvSpPr>
        <p:spPr>
          <a:xfrm>
            <a:off x="135875" y="152363"/>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                  Snapshots </a:t>
            </a:r>
            <a:endParaRPr sz="2400" b="1" i="0" u="none" strike="noStrike" cap="none" dirty="0">
              <a:solidFill>
                <a:srgbClr val="000000"/>
              </a:solidFill>
              <a:latin typeface="Roboto Mono"/>
              <a:ea typeface="Roboto Mono"/>
              <a:cs typeface="Roboto Mono"/>
              <a:sym typeface="Roboto Mono"/>
            </a:endParaRPr>
          </a:p>
        </p:txBody>
      </p:sp>
      <p:sp>
        <p:nvSpPr>
          <p:cNvPr id="152" name="Google Shape;152;p9"/>
          <p:cNvSpPr txBox="1"/>
          <p:nvPr/>
        </p:nvSpPr>
        <p:spPr>
          <a:xfrm>
            <a:off x="135875" y="1603853"/>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pic>
        <p:nvPicPr>
          <p:cNvPr id="4" name="Picture 3">
            <a:extLst>
              <a:ext uri="{FF2B5EF4-FFF2-40B4-BE49-F238E27FC236}">
                <a16:creationId xmlns:a16="http://schemas.microsoft.com/office/drawing/2014/main" id="{7ED15B93-8D3B-36FA-B29E-30EC22B42A64}"/>
              </a:ext>
            </a:extLst>
          </p:cNvPr>
          <p:cNvPicPr>
            <a:picLocks noChangeAspect="1"/>
          </p:cNvPicPr>
          <p:nvPr/>
        </p:nvPicPr>
        <p:blipFill>
          <a:blip r:embed="rId3"/>
          <a:stretch>
            <a:fillRect/>
          </a:stretch>
        </p:blipFill>
        <p:spPr>
          <a:xfrm>
            <a:off x="253233" y="872363"/>
            <a:ext cx="4425093" cy="1924209"/>
          </a:xfrm>
          <a:prstGeom prst="rect">
            <a:avLst/>
          </a:prstGeom>
        </p:spPr>
      </p:pic>
      <p:pic>
        <p:nvPicPr>
          <p:cNvPr id="7" name="Picture 6">
            <a:extLst>
              <a:ext uri="{FF2B5EF4-FFF2-40B4-BE49-F238E27FC236}">
                <a16:creationId xmlns:a16="http://schemas.microsoft.com/office/drawing/2014/main" id="{01833322-56D4-E756-6BB3-132F727FD941}"/>
              </a:ext>
            </a:extLst>
          </p:cNvPr>
          <p:cNvPicPr>
            <a:picLocks noChangeAspect="1"/>
          </p:cNvPicPr>
          <p:nvPr/>
        </p:nvPicPr>
        <p:blipFill>
          <a:blip r:embed="rId4"/>
          <a:stretch>
            <a:fillRect/>
          </a:stretch>
        </p:blipFill>
        <p:spPr>
          <a:xfrm>
            <a:off x="443849" y="3095939"/>
            <a:ext cx="3927594" cy="1834968"/>
          </a:xfrm>
          <a:prstGeom prst="rect">
            <a:avLst/>
          </a:prstGeom>
        </p:spPr>
      </p:pic>
      <p:pic>
        <p:nvPicPr>
          <p:cNvPr id="10" name="Picture 9">
            <a:extLst>
              <a:ext uri="{FF2B5EF4-FFF2-40B4-BE49-F238E27FC236}">
                <a16:creationId xmlns:a16="http://schemas.microsoft.com/office/drawing/2014/main" id="{978DC51C-A5F1-F725-7CDD-FA7A8DAB61A5}"/>
              </a:ext>
            </a:extLst>
          </p:cNvPr>
          <p:cNvPicPr>
            <a:picLocks noChangeAspect="1"/>
          </p:cNvPicPr>
          <p:nvPr/>
        </p:nvPicPr>
        <p:blipFill>
          <a:blip r:embed="rId5"/>
          <a:stretch>
            <a:fillRect/>
          </a:stretch>
        </p:blipFill>
        <p:spPr>
          <a:xfrm>
            <a:off x="5200600" y="2242759"/>
            <a:ext cx="3244491" cy="1991287"/>
          </a:xfrm>
          <a:prstGeom prst="rect">
            <a:avLst/>
          </a:prstGeom>
        </p:spPr>
      </p:pic>
    </p:spTree>
    <p:extLst>
      <p:ext uri="{BB962C8B-B14F-4D97-AF65-F5344CB8AC3E}">
        <p14:creationId xmlns:p14="http://schemas.microsoft.com/office/powerpoint/2010/main" val="3659859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51" name="Google Shape;151;p9"/>
          <p:cNvSpPr txBox="1"/>
          <p:nvPr/>
        </p:nvSpPr>
        <p:spPr>
          <a:xfrm>
            <a:off x="135875" y="152363"/>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Links and Resources  </a:t>
            </a:r>
            <a:endParaRPr sz="2400" b="1" i="0" u="none" strike="noStrike" cap="none" dirty="0">
              <a:solidFill>
                <a:srgbClr val="000000"/>
              </a:solidFill>
              <a:latin typeface="Roboto Mono"/>
              <a:ea typeface="Roboto Mono"/>
              <a:cs typeface="Roboto Mono"/>
              <a:sym typeface="Roboto Mono"/>
            </a:endParaRPr>
          </a:p>
        </p:txBody>
      </p:sp>
      <p:sp>
        <p:nvSpPr>
          <p:cNvPr id="152" name="Google Shape;152;p9"/>
          <p:cNvSpPr txBox="1"/>
          <p:nvPr/>
        </p:nvSpPr>
        <p:spPr>
          <a:xfrm>
            <a:off x="135875" y="1582588"/>
            <a:ext cx="8547000" cy="3269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 </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As this solution uses </a:t>
            </a:r>
            <a:r>
              <a:rPr lang="en-IN" sz="1200" b="0" i="0" u="none" strike="noStrike" cap="none" dirty="0" err="1">
                <a:solidFill>
                  <a:srgbClr val="000000"/>
                </a:solidFill>
                <a:latin typeface="Roboto Mono"/>
                <a:ea typeface="Roboto Mono"/>
                <a:cs typeface="Roboto Mono"/>
                <a:sym typeface="Roboto Mono"/>
              </a:rPr>
              <a:t>metamask</a:t>
            </a:r>
            <a:r>
              <a:rPr lang="en-IN" sz="1200" b="0" i="0" u="none" strike="noStrike" cap="none" dirty="0">
                <a:solidFill>
                  <a:srgbClr val="000000"/>
                </a:solidFill>
                <a:latin typeface="Roboto Mono"/>
                <a:ea typeface="Roboto Mono"/>
                <a:cs typeface="Roboto Mono"/>
                <a:sym typeface="Roboto Mono"/>
              </a:rPr>
              <a:t> wallet and particular contract is deployed on network using a specific address , while using this project , we have to import admin account on </a:t>
            </a:r>
            <a:r>
              <a:rPr lang="en-IN" sz="1200" b="0" i="0" u="none" strike="noStrike" cap="none" dirty="0" err="1">
                <a:solidFill>
                  <a:srgbClr val="000000"/>
                </a:solidFill>
                <a:latin typeface="Roboto Mono"/>
                <a:ea typeface="Roboto Mono"/>
                <a:cs typeface="Roboto Mono"/>
                <a:sym typeface="Roboto Mono"/>
              </a:rPr>
              <a:t>metamask</a:t>
            </a: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dirty="0">
                <a:latin typeface="Roboto Mono"/>
                <a:ea typeface="Roboto Mono"/>
                <a:cs typeface="Roboto Mono"/>
                <a:sym typeface="Roboto Mono"/>
              </a:rPr>
              <a:t>Steps to have </a:t>
            </a:r>
            <a:r>
              <a:rPr lang="en-IN" sz="1200" dirty="0" err="1">
                <a:latin typeface="Roboto Mono"/>
                <a:ea typeface="Roboto Mono"/>
                <a:cs typeface="Roboto Mono"/>
                <a:sym typeface="Roboto Mono"/>
              </a:rPr>
              <a:t>metamask</a:t>
            </a:r>
            <a:r>
              <a:rPr lang="en-IN" sz="1200" dirty="0">
                <a:latin typeface="Roboto Mono"/>
                <a:ea typeface="Roboto Mono"/>
                <a:cs typeface="Roboto Mono"/>
                <a:sym typeface="Roboto Mono"/>
              </a:rPr>
              <a:t> :</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228600" marR="0" lvl="0" indent="-228600" algn="l" rtl="0">
              <a:lnSpc>
                <a:spcPct val="100000"/>
              </a:lnSpc>
              <a:spcBef>
                <a:spcPts val="0"/>
              </a:spcBef>
              <a:spcAft>
                <a:spcPts val="0"/>
              </a:spcAft>
              <a:buClr>
                <a:srgbClr val="000000"/>
              </a:buClr>
              <a:buSzPts val="1200"/>
              <a:buFont typeface="Arial"/>
              <a:buAutoNum type="arabicParenR"/>
            </a:pPr>
            <a:r>
              <a:rPr lang="en-IN" sz="1200" dirty="0">
                <a:latin typeface="Roboto Mono"/>
                <a:ea typeface="Roboto Mono"/>
                <a:cs typeface="Roboto Mono"/>
                <a:sym typeface="Roboto Mono"/>
              </a:rPr>
              <a:t>Add </a:t>
            </a:r>
            <a:r>
              <a:rPr lang="en-IN" sz="1200" dirty="0" err="1">
                <a:latin typeface="Roboto Mono"/>
                <a:ea typeface="Roboto Mono"/>
                <a:cs typeface="Roboto Mono"/>
                <a:sym typeface="Roboto Mono"/>
              </a:rPr>
              <a:t>metamask</a:t>
            </a:r>
            <a:r>
              <a:rPr lang="en-IN" sz="1200" dirty="0">
                <a:latin typeface="Roboto Mono"/>
                <a:ea typeface="Roboto Mono"/>
                <a:cs typeface="Roboto Mono"/>
                <a:sym typeface="Roboto Mono"/>
              </a:rPr>
              <a:t> Extension </a:t>
            </a:r>
          </a:p>
          <a:p>
            <a:pPr marL="228600" marR="0" lvl="0" indent="-228600" algn="l" rtl="0">
              <a:lnSpc>
                <a:spcPct val="100000"/>
              </a:lnSpc>
              <a:spcBef>
                <a:spcPts val="0"/>
              </a:spcBef>
              <a:spcAft>
                <a:spcPts val="0"/>
              </a:spcAft>
              <a:buClr>
                <a:srgbClr val="000000"/>
              </a:buClr>
              <a:buSzPts val="1200"/>
              <a:buFont typeface="Arial"/>
              <a:buAutoNum type="arabicParenR"/>
            </a:pPr>
            <a:r>
              <a:rPr lang="en-IN" sz="1200" dirty="0">
                <a:latin typeface="Roboto Mono"/>
                <a:ea typeface="Roboto Mono"/>
                <a:cs typeface="Roboto Mono"/>
                <a:sym typeface="Roboto Mono"/>
              </a:rPr>
              <a:t>Go to Import Account </a:t>
            </a:r>
          </a:p>
          <a:p>
            <a:pPr marL="228600" marR="0" lvl="0" indent="-228600" algn="l" rtl="0">
              <a:lnSpc>
                <a:spcPct val="100000"/>
              </a:lnSpc>
              <a:spcBef>
                <a:spcPts val="0"/>
              </a:spcBef>
              <a:spcAft>
                <a:spcPts val="0"/>
              </a:spcAft>
              <a:buClr>
                <a:srgbClr val="000000"/>
              </a:buClr>
              <a:buSzPts val="1200"/>
              <a:buFont typeface="Arial"/>
              <a:buAutoNum type="arabicParenR"/>
            </a:pPr>
            <a:r>
              <a:rPr lang="en-IN" sz="1200" dirty="0">
                <a:latin typeface="Roboto Mono"/>
                <a:ea typeface="Roboto Mono"/>
                <a:cs typeface="Roboto Mono"/>
                <a:sym typeface="Roboto Mono"/>
              </a:rPr>
              <a:t>Make some new Account </a:t>
            </a:r>
            <a:r>
              <a:rPr lang="en-IN" sz="1200" dirty="0" err="1">
                <a:latin typeface="Roboto Mono"/>
                <a:ea typeface="Roboto Mono"/>
                <a:cs typeface="Roboto Mono"/>
                <a:sym typeface="Roboto Mono"/>
              </a:rPr>
              <a:t>fot</a:t>
            </a:r>
            <a:r>
              <a:rPr lang="en-IN" sz="1200" dirty="0">
                <a:latin typeface="Roboto Mono"/>
                <a:ea typeface="Roboto Mono"/>
                <a:cs typeface="Roboto Mono"/>
                <a:sym typeface="Roboto Mono"/>
              </a:rPr>
              <a:t> transfer purpose </a:t>
            </a:r>
          </a:p>
          <a:p>
            <a:pPr marL="228600" marR="0" lvl="0" indent="-228600" algn="l" rtl="0">
              <a:lnSpc>
                <a:spcPct val="100000"/>
              </a:lnSpc>
              <a:spcBef>
                <a:spcPts val="0"/>
              </a:spcBef>
              <a:spcAft>
                <a:spcPts val="0"/>
              </a:spcAft>
              <a:buClr>
                <a:srgbClr val="000000"/>
              </a:buClr>
              <a:buSzPts val="1200"/>
              <a:buFont typeface="Arial"/>
              <a:buAutoNum type="arabicParenR"/>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Details of Admin Account on </a:t>
            </a:r>
            <a:r>
              <a:rPr lang="en-IN" sz="1200" b="0" i="0" u="none" strike="noStrike" cap="none" dirty="0" err="1">
                <a:solidFill>
                  <a:srgbClr val="000000"/>
                </a:solidFill>
                <a:latin typeface="Roboto Mono"/>
                <a:ea typeface="Roboto Mono"/>
                <a:cs typeface="Roboto Mono"/>
                <a:sym typeface="Roboto Mono"/>
              </a:rPr>
              <a:t>Metamask</a:t>
            </a:r>
            <a:r>
              <a:rPr lang="en-IN" sz="1200" b="0" i="0" u="none" strike="noStrike" cap="none" dirty="0">
                <a:solidFill>
                  <a:srgbClr val="000000"/>
                </a:solidFill>
                <a:latin typeface="Roboto Mono"/>
                <a:ea typeface="Roboto Mono"/>
                <a:cs typeface="Roboto Mono"/>
                <a:sym typeface="Roboto Mono"/>
              </a:rPr>
              <a:t> : </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Wallet Address : </a:t>
            </a:r>
            <a:r>
              <a:rPr lang="en-IN" sz="1600" b="0" i="0" dirty="0">
                <a:solidFill>
                  <a:srgbClr val="24272A"/>
                </a:solidFill>
                <a:effectLst/>
                <a:latin typeface="system-ui"/>
              </a:rPr>
              <a:t>0x2ebb3511EAa61E93C5358B1C2914b3234eA16e6E</a:t>
            </a:r>
          </a:p>
          <a:p>
            <a:pPr marL="0" marR="0" lvl="0" indent="0" algn="l" rtl="0">
              <a:lnSpc>
                <a:spcPct val="100000"/>
              </a:lnSpc>
              <a:spcBef>
                <a:spcPts val="0"/>
              </a:spcBef>
              <a:spcAft>
                <a:spcPts val="0"/>
              </a:spcAft>
              <a:buClr>
                <a:srgbClr val="000000"/>
              </a:buClr>
              <a:buSzPts val="1200"/>
              <a:buFont typeface="Arial"/>
              <a:buNone/>
            </a:pPr>
            <a:r>
              <a:rPr lang="en-IN" sz="1600" u="none" strike="noStrike" cap="none" dirty="0">
                <a:solidFill>
                  <a:srgbClr val="24272A"/>
                </a:solidFill>
                <a:latin typeface="system-ui"/>
                <a:ea typeface="Roboto Mono"/>
                <a:cs typeface="Roboto Mono"/>
                <a:sym typeface="Roboto Mono"/>
              </a:rPr>
              <a:t>Private Key : </a:t>
            </a:r>
            <a:r>
              <a:rPr lang="en-IN" sz="1600" b="0" i="0" dirty="0">
                <a:solidFill>
                  <a:srgbClr val="D73A49"/>
                </a:solidFill>
                <a:effectLst/>
                <a:latin typeface="Euclid"/>
              </a:rPr>
              <a:t>34b98faf9eedbc9e2593fd0b5e4b65a57cc57abdeab9623b5d71648c5c43b006</a:t>
            </a: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dirty="0">
                <a:latin typeface="Roboto Mono"/>
                <a:ea typeface="Roboto Mono"/>
                <a:cs typeface="Roboto Mono"/>
                <a:sym typeface="Roboto Mono"/>
              </a:rPr>
              <a:t>GITHUB LINK : </a:t>
            </a:r>
            <a:r>
              <a:rPr lang="en-IN" sz="1600" dirty="0" err="1">
                <a:hlinkClick r:id="rId4"/>
              </a:rPr>
              <a:t>codekarsatvik</a:t>
            </a:r>
            <a:r>
              <a:rPr lang="en-IN" sz="1600" dirty="0">
                <a:hlinkClick r:id="rId4"/>
              </a:rPr>
              <a:t>/</a:t>
            </a:r>
            <a:r>
              <a:rPr lang="en-IN" sz="1600" dirty="0" err="1">
                <a:hlinkClick r:id="rId4"/>
              </a:rPr>
              <a:t>flipkart</a:t>
            </a:r>
            <a:r>
              <a:rPr lang="en-IN" sz="1600" dirty="0">
                <a:hlinkClick r:id="rId4"/>
              </a:rPr>
              <a:t>-grid (github.com)</a:t>
            </a:r>
            <a:endParaRPr lang="en-IN" sz="1200" dirty="0">
              <a:latin typeface="Roboto Mono"/>
              <a:ea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RECORDED VIDEO LINK : </a:t>
            </a:r>
            <a:r>
              <a:rPr lang="en-IN" sz="1200" b="0" i="0" u="none" strike="noStrike" cap="none" dirty="0">
                <a:solidFill>
                  <a:srgbClr val="000000"/>
                </a:solidFill>
                <a:latin typeface="Roboto Mono"/>
                <a:ea typeface="Roboto Mono"/>
                <a:cs typeface="Roboto Mono"/>
                <a:sym typeface="Roboto Mono"/>
                <a:hlinkClick r:id="rId5"/>
              </a:rPr>
              <a:t>LOOM VIDEO</a:t>
            </a:r>
            <a:endParaRPr lang="en-IN"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rgbClr val="000000"/>
                </a:solidFill>
                <a:latin typeface="Roboto Mono"/>
                <a:ea typeface="Roboto Mono"/>
                <a:cs typeface="Roboto Mono"/>
                <a:sym typeface="Roboto Mono"/>
              </a:rPr>
              <a:t>BASIC COMMANDS TO RUN PROJECT :</a:t>
            </a:r>
          </a:p>
          <a:p>
            <a:pPr marL="0" marR="0" lvl="0" indent="0" algn="l" rtl="0">
              <a:lnSpc>
                <a:spcPct val="100000"/>
              </a:lnSpc>
              <a:spcBef>
                <a:spcPts val="0"/>
              </a:spcBef>
              <a:spcAft>
                <a:spcPts val="0"/>
              </a:spcAft>
              <a:buClr>
                <a:srgbClr val="000000"/>
              </a:buClr>
              <a:buSzPts val="1200"/>
              <a:buFont typeface="Arial"/>
              <a:buNone/>
            </a:pPr>
            <a:endParaRPr lang="en-IN" sz="1200" dirty="0">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r>
              <a:rPr lang="en-IN" sz="1200" dirty="0">
                <a:latin typeface="Roboto Mono"/>
                <a:ea typeface="Roboto Mono"/>
                <a:cs typeface="Roboto Mono"/>
                <a:sym typeface="Roboto Mono"/>
              </a:rPr>
              <a:t>::: NPM INSTALL –force</a:t>
            </a:r>
          </a:p>
          <a:p>
            <a:pPr marL="0" marR="0" lvl="0" indent="0" algn="l" rtl="0">
              <a:lnSpc>
                <a:spcPct val="100000"/>
              </a:lnSpc>
              <a:spcBef>
                <a:spcPts val="0"/>
              </a:spcBef>
              <a:spcAft>
                <a:spcPts val="0"/>
              </a:spcAft>
              <a:buClr>
                <a:srgbClr val="000000"/>
              </a:buClr>
              <a:buSzPts val="1200"/>
              <a:buFont typeface="Arial"/>
              <a:buNone/>
            </a:pPr>
            <a:r>
              <a:rPr lang="en-IN" sz="1200" dirty="0">
                <a:latin typeface="Roboto Mono"/>
                <a:ea typeface="Roboto Mono"/>
                <a:cs typeface="Roboto Mono"/>
                <a:sym typeface="Roboto Mono"/>
              </a:rPr>
              <a:t>::: NPM RUN START</a:t>
            </a: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extLst>
      <p:ext uri="{BB962C8B-B14F-4D97-AF65-F5344CB8AC3E}">
        <p14:creationId xmlns:p14="http://schemas.microsoft.com/office/powerpoint/2010/main" val="145148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
          <p:cNvPicPr preferRelativeResize="0"/>
          <p:nvPr/>
        </p:nvPicPr>
        <p:blipFill rotWithShape="1">
          <a:blip r:embed="rId3">
            <a:alphaModFix/>
          </a:blip>
          <a:srcRect b="4579"/>
          <a:stretch/>
        </p:blipFill>
        <p:spPr>
          <a:xfrm>
            <a:off x="0" y="0"/>
            <a:ext cx="9147572" cy="5143500"/>
          </a:xfrm>
          <a:prstGeom prst="rect">
            <a:avLst/>
          </a:prstGeom>
          <a:noFill/>
          <a:ln>
            <a:noFill/>
          </a:ln>
        </p:spPr>
      </p:pic>
      <p:sp>
        <p:nvSpPr>
          <p:cNvPr id="105" name="Google Shape;105;p2"/>
          <p:cNvSpPr txBox="1"/>
          <p:nvPr/>
        </p:nvSpPr>
        <p:spPr>
          <a:xfrm>
            <a:off x="135875" y="145275"/>
            <a:ext cx="72921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rgbClr val="000000"/>
                </a:solidFill>
                <a:latin typeface="Roboto Mono"/>
                <a:ea typeface="Roboto Mono"/>
                <a:cs typeface="Roboto Mono"/>
                <a:sym typeface="Roboto Mono"/>
              </a:rPr>
              <a:t>Team members details</a:t>
            </a:r>
            <a:endParaRPr sz="2400" b="1" i="0" u="none" strike="noStrike" cap="none">
              <a:solidFill>
                <a:srgbClr val="000000"/>
              </a:solidFill>
              <a:latin typeface="Roboto Mono"/>
              <a:ea typeface="Roboto Mono"/>
              <a:cs typeface="Roboto Mono"/>
              <a:sym typeface="Roboto Mono"/>
            </a:endParaRPr>
          </a:p>
        </p:txBody>
      </p:sp>
      <p:graphicFrame>
        <p:nvGraphicFramePr>
          <p:cNvPr id="106" name="Google Shape;106;p2"/>
          <p:cNvGraphicFramePr/>
          <p:nvPr>
            <p:extLst>
              <p:ext uri="{D42A27DB-BD31-4B8C-83A1-F6EECF244321}">
                <p14:modId xmlns:p14="http://schemas.microsoft.com/office/powerpoint/2010/main" val="4074892041"/>
              </p:ext>
            </p:extLst>
          </p:nvPr>
        </p:nvGraphicFramePr>
        <p:xfrm>
          <a:off x="195688" y="1144500"/>
          <a:ext cx="8756200" cy="2962800"/>
        </p:xfrm>
        <a:graphic>
          <a:graphicData uri="http://schemas.openxmlformats.org/drawingml/2006/table">
            <a:tbl>
              <a:tblPr>
                <a:noFill/>
                <a:tableStyleId>{C6F9CBF8-947F-46CC-AA10-F8113BC4F255}</a:tableStyleId>
              </a:tblPr>
              <a:tblGrid>
                <a:gridCol w="2531425">
                  <a:extLst>
                    <a:ext uri="{9D8B030D-6E8A-4147-A177-3AD203B41FA5}">
                      <a16:colId xmlns:a16="http://schemas.microsoft.com/office/drawing/2014/main" val="20000"/>
                    </a:ext>
                  </a:extLst>
                </a:gridCol>
                <a:gridCol w="2074925">
                  <a:extLst>
                    <a:ext uri="{9D8B030D-6E8A-4147-A177-3AD203B41FA5}">
                      <a16:colId xmlns:a16="http://schemas.microsoft.com/office/drawing/2014/main" val="20001"/>
                    </a:ext>
                  </a:extLst>
                </a:gridCol>
                <a:gridCol w="2074925">
                  <a:extLst>
                    <a:ext uri="{9D8B030D-6E8A-4147-A177-3AD203B41FA5}">
                      <a16:colId xmlns:a16="http://schemas.microsoft.com/office/drawing/2014/main" val="20002"/>
                    </a:ext>
                  </a:extLst>
                </a:gridCol>
                <a:gridCol w="2074925">
                  <a:extLst>
                    <a:ext uri="{9D8B030D-6E8A-4147-A177-3AD203B41FA5}">
                      <a16:colId xmlns:a16="http://schemas.microsoft.com/office/drawing/2014/main" val="20003"/>
                    </a:ext>
                  </a:extLst>
                </a:gridCol>
              </a:tblGrid>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Dev 62</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Institute 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gridSpan="3">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err="1"/>
                        <a:t>Jc</a:t>
                      </a:r>
                      <a:r>
                        <a:rPr lang="en-IN" sz="1400" u="none" strike="noStrike" cap="none" dirty="0"/>
                        <a:t> Bose University of Science and technology YMCA Faridabad</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108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Team Members &gt;</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1 (Leader)</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2</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3</a:t>
                      </a:r>
                      <a:endParaRPr sz="1000" b="1" u="none" strike="noStrike" cap="none">
                        <a:latin typeface="Roboto Mono"/>
                        <a:ea typeface="Roboto Mono"/>
                        <a:cs typeface="Roboto Mono"/>
                        <a:sym typeface="Roboto Mono"/>
                      </a:endParaRPr>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Name</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Satvik</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Vivek Aggarwal</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Shreya Garg</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13000">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latin typeface="Roboto Mono"/>
                          <a:ea typeface="Roboto Mono"/>
                          <a:cs typeface="Roboto Mono"/>
                          <a:sym typeface="Roboto Mono"/>
                        </a:rPr>
                        <a:t>Batch</a:t>
                      </a:r>
                      <a:endParaRPr sz="1000" b="1" u="none" strike="noStrike" cap="none">
                        <a:latin typeface="Roboto Mono"/>
                        <a:ea typeface="Roboto Mono"/>
                        <a:cs typeface="Roboto Mono"/>
                        <a:sym typeface="Roboto Mono"/>
                      </a:endParaRPr>
                    </a:p>
                  </a:txBody>
                  <a:tcPr marL="28575" marR="28575" marT="19050" marB="19050">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2019-2023</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2019-2023</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dirty="0"/>
                        <a:t>2019-2023</a:t>
                      </a:r>
                      <a:endParaRPr sz="1400" u="none" strike="noStrike" cap="none" dirty="0"/>
                    </a:p>
                  </a:txBody>
                  <a:tcPr marL="28575" marR="28575" marT="19050" marB="19050" anchor="b">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p:nvPr/>
        </p:nvSpPr>
        <p:spPr>
          <a:xfrm>
            <a:off x="135875" y="145275"/>
            <a:ext cx="89316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a:solidFill>
                  <a:srgbClr val="000000"/>
                </a:solidFill>
                <a:latin typeface="Roboto Mono"/>
                <a:ea typeface="Roboto Mono"/>
                <a:cs typeface="Roboto Mono"/>
                <a:sym typeface="Roboto Mono"/>
              </a:rPr>
              <a:t>Deliverables/Expectations for Level 2 (Idea + Code Submission)</a:t>
            </a: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Roboto Mono"/>
              <a:ea typeface="Roboto Mono"/>
              <a:cs typeface="Roboto Mono"/>
              <a:sym typeface="Roboto Mono"/>
            </a:endParaRPr>
          </a:p>
        </p:txBody>
      </p:sp>
      <p:sp>
        <p:nvSpPr>
          <p:cNvPr id="112" name="Google Shape;112;p3"/>
          <p:cNvSpPr txBox="1"/>
          <p:nvPr/>
        </p:nvSpPr>
        <p:spPr>
          <a:xfrm>
            <a:off x="51750" y="1095675"/>
            <a:ext cx="8857200" cy="377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None/>
            </a:pPr>
            <a:r>
              <a:rPr lang="en" sz="1100" b="1" dirty="0">
                <a:solidFill>
                  <a:srgbClr val="0A0A0A"/>
                </a:solidFill>
                <a:latin typeface="Proxima Nova"/>
                <a:ea typeface="Proxima Nova"/>
                <a:cs typeface="Proxima Nova"/>
                <a:sym typeface="Proxima Nova"/>
              </a:rPr>
              <a:t>T</a:t>
            </a:r>
            <a:r>
              <a:rPr lang="en" b="1" dirty="0">
                <a:solidFill>
                  <a:srgbClr val="0A0A0A"/>
                </a:solidFill>
                <a:latin typeface="Proxima Nova"/>
                <a:ea typeface="Proxima Nova"/>
                <a:cs typeface="Proxima Nova"/>
                <a:sym typeface="Proxima Nova"/>
              </a:rPr>
              <a:t>he solution should focus on: </a:t>
            </a:r>
            <a:endParaRPr b="1" dirty="0">
              <a:solidFill>
                <a:srgbClr val="0A0A0A"/>
              </a:solidFill>
              <a:latin typeface="Proxima Nova"/>
              <a:ea typeface="Proxima Nova"/>
              <a:cs typeface="Proxima Nova"/>
              <a:sym typeface="Proxima Nova"/>
            </a:endParaRPr>
          </a:p>
          <a:p>
            <a:pPr marL="457200" lvl="0" indent="-304800" algn="l" rtl="0">
              <a:lnSpc>
                <a:spcPct val="115000"/>
              </a:lnSpc>
              <a:spcBef>
                <a:spcPts val="120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The blockchain smart contract should allow users to prove ownership </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Provide the purchasing history, warranty period, and other item information</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The warranty card should include the item’s serial number and upon purchase be sent to the customer’s smartphone.</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dirty="0">
                <a:solidFill>
                  <a:srgbClr val="0A0A0A"/>
                </a:solidFill>
                <a:latin typeface="Proxima Nova"/>
                <a:ea typeface="Proxima Nova"/>
                <a:cs typeface="Proxima Nova"/>
                <a:sym typeface="Proxima Nova"/>
              </a:rPr>
              <a:t>The NFTs should be decaying in nature, in that, after a certain period their use for the redemption of warranty benefits offered by the brand/retailer will expire</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Proxima Nova"/>
                <a:ea typeface="Proxima Nova"/>
                <a:cs typeface="Proxima Nova"/>
                <a:sym typeface="Proxima Nova"/>
              </a:rPr>
              <a:t>Bonus - </a:t>
            </a:r>
            <a:r>
              <a:rPr lang="en" sz="1200" dirty="0">
                <a:solidFill>
                  <a:srgbClr val="0A0A0A"/>
                </a:solidFill>
                <a:latin typeface="Proxima Nova"/>
                <a:ea typeface="Proxima Nova"/>
                <a:cs typeface="Proxima Nova"/>
                <a:sym typeface="Proxima Nova"/>
              </a:rPr>
              <a:t>GUI-based tool that doesn’t require knowledge of any Blockchain programming to use by Brands and Retailers.</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Proxima Nova"/>
                <a:ea typeface="Proxima Nova"/>
                <a:cs typeface="Proxima Nova"/>
                <a:sym typeface="Proxima Nova"/>
              </a:rPr>
              <a:t>Bonus</a:t>
            </a:r>
            <a:r>
              <a:rPr lang="en" sz="1200" dirty="0">
                <a:solidFill>
                  <a:srgbClr val="0A0A0A"/>
                </a:solidFill>
                <a:latin typeface="Proxima Nova"/>
                <a:ea typeface="Proxima Nova"/>
                <a:cs typeface="Proxima Nova"/>
                <a:sym typeface="Proxima Nova"/>
              </a:rPr>
              <a:t> - Usage of Soulbound NFTs</a:t>
            </a:r>
            <a:endParaRPr sz="1200" dirty="0">
              <a:solidFill>
                <a:srgbClr val="0A0A0A"/>
              </a:solidFill>
              <a:latin typeface="Proxima Nova"/>
              <a:ea typeface="Proxima Nova"/>
              <a:cs typeface="Proxima Nova"/>
              <a:sym typeface="Proxima Nova"/>
            </a:endParaRPr>
          </a:p>
          <a:p>
            <a:pPr marL="457200" lvl="0" indent="-304800" algn="l" rtl="0">
              <a:lnSpc>
                <a:spcPct val="115000"/>
              </a:lnSpc>
              <a:spcBef>
                <a:spcPts val="0"/>
              </a:spcBef>
              <a:spcAft>
                <a:spcPts val="0"/>
              </a:spcAft>
              <a:buClr>
                <a:srgbClr val="0A0A0A"/>
              </a:buClr>
              <a:buSzPts val="1200"/>
              <a:buFont typeface="Proxima Nova"/>
              <a:buChar char="●"/>
            </a:pPr>
            <a:r>
              <a:rPr lang="en" sz="1200" b="1" dirty="0">
                <a:solidFill>
                  <a:srgbClr val="0A0A0A"/>
                </a:solidFill>
                <a:latin typeface="Proxima Nova"/>
                <a:ea typeface="Proxima Nova"/>
                <a:cs typeface="Proxima Nova"/>
                <a:sym typeface="Proxima Nova"/>
              </a:rPr>
              <a:t>Bonus</a:t>
            </a:r>
            <a:r>
              <a:rPr lang="en" sz="1200" dirty="0">
                <a:solidFill>
                  <a:srgbClr val="0A0A0A"/>
                </a:solidFill>
                <a:latin typeface="Proxima Nova"/>
                <a:ea typeface="Proxima Nova"/>
                <a:cs typeface="Proxima Nova"/>
                <a:sym typeface="Proxima Nova"/>
              </a:rPr>
              <a:t> - Add any engagement/gamification construct to the loyalty program</a:t>
            </a:r>
            <a:endParaRPr sz="1200" dirty="0">
              <a:solidFill>
                <a:srgbClr val="0A0A0A"/>
              </a:solidFill>
              <a:latin typeface="Proxima Nova"/>
              <a:ea typeface="Proxima Nova"/>
              <a:cs typeface="Proxima Nova"/>
              <a:sym typeface="Proxima Nova"/>
            </a:endParaRPr>
          </a:p>
          <a:p>
            <a:pPr marL="0" lvl="0" indent="0" algn="l" rtl="0">
              <a:lnSpc>
                <a:spcPct val="115000"/>
              </a:lnSpc>
              <a:spcBef>
                <a:spcPts val="1200"/>
              </a:spcBef>
              <a:spcAft>
                <a:spcPts val="0"/>
              </a:spcAft>
              <a:buClr>
                <a:schemeClr val="dk1"/>
              </a:buClr>
              <a:buSzPts val="1100"/>
              <a:buFont typeface="Arial"/>
              <a:buNone/>
            </a:pPr>
            <a:endParaRPr sz="1100" b="1" dirty="0">
              <a:solidFill>
                <a:srgbClr val="0A0A0A"/>
              </a:solidFill>
              <a:latin typeface="Proxima Nova"/>
              <a:ea typeface="Proxima Nova"/>
              <a:cs typeface="Proxima Nova"/>
              <a:sym typeface="Proxima Nova"/>
            </a:endParaRPr>
          </a:p>
          <a:p>
            <a:pPr marL="0" marR="0" lvl="0" indent="0" algn="l" rtl="0">
              <a:lnSpc>
                <a:spcPct val="115000"/>
              </a:lnSpc>
              <a:spcBef>
                <a:spcPts val="400"/>
              </a:spcBef>
              <a:spcAft>
                <a:spcPts val="0"/>
              </a:spcAft>
              <a:buClr>
                <a:srgbClr val="000000"/>
              </a:buClr>
              <a:buSzPts val="1000"/>
              <a:buFont typeface="Arial"/>
              <a:buNone/>
            </a:pPr>
            <a:endParaRPr sz="1000" b="1"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400" b="1" i="0" u="none" strike="noStrike" cap="none" dirty="0">
                <a:solidFill>
                  <a:srgbClr val="000000"/>
                </a:solidFill>
                <a:latin typeface="Roboto Mono"/>
                <a:ea typeface="Roboto Mono"/>
                <a:cs typeface="Roboto Mono"/>
                <a:sym typeface="Roboto Mono"/>
              </a:rPr>
              <a:t>Glossary</a:t>
            </a: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118" name="Google Shape;118;p4"/>
          <p:cNvSpPr txBox="1"/>
          <p:nvPr/>
        </p:nvSpPr>
        <p:spPr>
          <a:xfrm>
            <a:off x="68112" y="1005662"/>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NFT : </a:t>
            </a:r>
            <a:r>
              <a:rPr lang="en-IN" sz="1200" b="0" i="0" u="none" strike="noStrike" cap="none" dirty="0">
                <a:solidFill>
                  <a:srgbClr val="000000"/>
                </a:solidFill>
                <a:latin typeface="Roboto Mono"/>
                <a:ea typeface="Roboto Mono"/>
                <a:cs typeface="Roboto Mono"/>
                <a:sym typeface="Roboto Mono"/>
              </a:rPr>
              <a:t>Non-fungible Token </a:t>
            </a:r>
            <a:endParaRPr lang="en-IN" sz="1200" dirty="0">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r>
              <a:rPr lang="en-IN" sz="1200" b="0" i="0" u="none" strike="noStrike" cap="none" dirty="0">
                <a:solidFill>
                  <a:srgbClr val="000000"/>
                </a:solidFill>
                <a:latin typeface="Roboto Mono"/>
                <a:ea typeface="Roboto Mono"/>
                <a:cs typeface="Roboto Mono"/>
                <a:sym typeface="Roboto Mono"/>
              </a:rPr>
              <a:t>IPFS : </a:t>
            </a:r>
            <a:r>
              <a:rPr lang="en-IN" sz="1200" b="0" i="0" u="none" strike="noStrike" cap="none" dirty="0" err="1">
                <a:solidFill>
                  <a:srgbClr val="000000"/>
                </a:solidFill>
                <a:latin typeface="Roboto Mono"/>
                <a:ea typeface="Roboto Mono"/>
                <a:cs typeface="Roboto Mono"/>
                <a:sym typeface="Roboto Mono"/>
              </a:rPr>
              <a:t>InterPlanetary</a:t>
            </a:r>
            <a:r>
              <a:rPr lang="en-IN" sz="1200" b="0" i="0" u="none" strike="noStrike" cap="none" dirty="0">
                <a:solidFill>
                  <a:srgbClr val="000000"/>
                </a:solidFill>
                <a:latin typeface="Roboto Mono"/>
                <a:ea typeface="Roboto Mono"/>
                <a:cs typeface="Roboto Mono"/>
                <a:sym typeface="Roboto Mono"/>
              </a:rPr>
              <a:t> File System</a:t>
            </a:r>
          </a:p>
          <a:p>
            <a:pPr marL="457200" marR="0" lvl="0" indent="-304800" algn="l" rtl="0">
              <a:lnSpc>
                <a:spcPct val="100000"/>
              </a:lnSpc>
              <a:spcBef>
                <a:spcPts val="0"/>
              </a:spcBef>
              <a:spcAft>
                <a:spcPts val="0"/>
              </a:spcAft>
              <a:buClr>
                <a:srgbClr val="000000"/>
              </a:buClr>
              <a:buSzPts val="1200"/>
              <a:buFont typeface="Roboto Mono"/>
              <a:buChar char="●"/>
            </a:pPr>
            <a:r>
              <a:rPr lang="en-IN" sz="1200" dirty="0">
                <a:latin typeface="Roboto Mono"/>
                <a:ea typeface="Roboto Mono"/>
                <a:cs typeface="Roboto Mono"/>
                <a:sym typeface="Roboto Mono"/>
              </a:rPr>
              <a:t>GUI : </a:t>
            </a:r>
            <a:r>
              <a:rPr lang="en-IN" sz="1200" b="0" i="0" u="none" strike="noStrike" cap="none" dirty="0">
                <a:solidFill>
                  <a:srgbClr val="000000"/>
                </a:solidFill>
                <a:latin typeface="Roboto Mono"/>
                <a:ea typeface="Roboto Mono"/>
                <a:cs typeface="Roboto Mono"/>
                <a:sym typeface="Roboto Mono"/>
              </a:rPr>
              <a:t> graphical user interface</a:t>
            </a:r>
            <a:endParaRPr sz="1700" b="1"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Solution statement/ Proposed approach</a:t>
            </a:r>
            <a:endParaRPr sz="2400" b="1" i="0" u="none" strike="noStrike" cap="none" dirty="0">
              <a:solidFill>
                <a:srgbClr val="000000"/>
              </a:solidFill>
              <a:latin typeface="Roboto Mono"/>
              <a:ea typeface="Roboto Mono"/>
              <a:cs typeface="Roboto Mono"/>
              <a:sym typeface="Roboto Mono"/>
            </a:endParaRPr>
          </a:p>
        </p:txBody>
      </p:sp>
      <p:sp>
        <p:nvSpPr>
          <p:cNvPr id="138" name="Google Shape;138;p7"/>
          <p:cNvSpPr txBox="1"/>
          <p:nvPr/>
        </p:nvSpPr>
        <p:spPr>
          <a:xfrm>
            <a:off x="85061" y="1631263"/>
            <a:ext cx="8547000" cy="3002400"/>
          </a:xfrm>
          <a:prstGeom prst="rect">
            <a:avLst/>
          </a:prstGeom>
          <a:noFill/>
          <a:ln>
            <a:noFill/>
          </a:ln>
        </p:spPr>
        <p:txBody>
          <a:bodyPr spcFirstLastPara="1" wrap="square" lIns="91425" tIns="91425" rIns="91425" bIns="91425" anchor="ctr" anchorCtr="0">
            <a:noAutofit/>
          </a:bodyPr>
          <a:lstStyle/>
          <a:p>
            <a:pPr>
              <a:buSzPts val="1200"/>
            </a:pPr>
            <a:r>
              <a:rPr lang="en-IN" sz="1100" b="1" dirty="0">
                <a:latin typeface="Roboto Mono" panose="020B0604020202020204" charset="0"/>
                <a:ea typeface="Roboto Mono" panose="020B0604020202020204" charset="0"/>
                <a:cs typeface="Roboto Mono"/>
                <a:sym typeface="Roboto Mono"/>
              </a:rPr>
              <a:t>Solution </a:t>
            </a:r>
            <a:r>
              <a:rPr lang="en-IN" sz="1100" dirty="0">
                <a:latin typeface="Roboto Mono" panose="020B0604020202020204" charset="0"/>
                <a:ea typeface="Roboto Mono" panose="020B0604020202020204" charset="0"/>
                <a:cs typeface="Roboto Mono"/>
                <a:sym typeface="Roboto Mono"/>
              </a:rPr>
              <a:t>  :  </a:t>
            </a:r>
            <a:r>
              <a:rPr lang="en-IN" sz="1050" dirty="0">
                <a:latin typeface="Roboto Mono" panose="020B0604020202020204" charset="0"/>
                <a:ea typeface="Roboto Mono" panose="020B0604020202020204" charset="0"/>
                <a:cs typeface="Roboto Mono"/>
                <a:sym typeface="Roboto Mono"/>
              </a:rPr>
              <a:t>To provide the functionalities of </a:t>
            </a:r>
            <a:r>
              <a:rPr lang="en-US" sz="1050" b="0" i="0" dirty="0">
                <a:solidFill>
                  <a:srgbClr val="333333"/>
                </a:solidFill>
                <a:latin typeface="Roboto Mono" panose="020B0604020202020204" charset="0"/>
                <a:ea typeface="Roboto Mono" panose="020B0604020202020204" charset="0"/>
              </a:rPr>
              <a:t>Blockchain-based eCommerce warranty system using NFTs , we Team DEV62 proposes a solution where Flipkart can provid</a:t>
            </a:r>
            <a:r>
              <a:rPr lang="en-US" sz="1050" dirty="0">
                <a:solidFill>
                  <a:srgbClr val="333333"/>
                </a:solidFill>
                <a:latin typeface="Roboto Mono" panose="020B0604020202020204" charset="0"/>
                <a:ea typeface="Roboto Mono" panose="020B0604020202020204" charset="0"/>
              </a:rPr>
              <a:t>e portal access to its sellers, where seller can easily create a NFT e-warranty card in 3 steps : </a:t>
            </a:r>
            <a:endParaRPr lang="en-US" sz="1100" dirty="0">
              <a:solidFill>
                <a:srgbClr val="333333"/>
              </a:solidFill>
              <a:latin typeface="Roboto Mono" panose="020B0604020202020204" charset="0"/>
              <a:ea typeface="Roboto Mono" panose="020B0604020202020204" charset="0"/>
            </a:endParaRPr>
          </a:p>
          <a:p>
            <a:pPr>
              <a:buSzPts val="1200"/>
            </a:pPr>
            <a:endParaRPr lang="en-US" sz="1050" b="0" i="0" u="none" strike="noStrike" cap="none" dirty="0">
              <a:solidFill>
                <a:srgbClr val="333333"/>
              </a:solidFill>
              <a:latin typeface="Roboto Mono" panose="020B0604020202020204" charset="0"/>
              <a:ea typeface="Roboto Mono" panose="020B0604020202020204" charset="0"/>
              <a:cs typeface="Roboto Mono"/>
              <a:sym typeface="Roboto Mono"/>
            </a:endParaRPr>
          </a:p>
          <a:p>
            <a:pPr marL="228600" indent="-228600">
              <a:buSzPts val="1200"/>
              <a:buAutoNum type="alphaLcParenR"/>
            </a:pPr>
            <a:r>
              <a:rPr lang="en-US" sz="1050" dirty="0">
                <a:solidFill>
                  <a:srgbClr val="333333"/>
                </a:solidFill>
                <a:latin typeface="Roboto Mono" panose="020B0604020202020204" charset="0"/>
                <a:ea typeface="Roboto Mono" panose="020B0604020202020204" charset="0"/>
                <a:cs typeface="Roboto Mono"/>
                <a:sym typeface="Roboto Mono"/>
              </a:rPr>
              <a:t>Provide wallet address of buyer ( Flipkart customer who is buying that product) </a:t>
            </a:r>
          </a:p>
          <a:p>
            <a:pPr marL="228600" indent="-228600">
              <a:buSzPts val="1200"/>
              <a:buAutoNum type="alphaLcParenR"/>
            </a:pPr>
            <a:r>
              <a:rPr lang="en-US" sz="1050" b="0" i="0" u="none" strike="noStrike" cap="none" dirty="0">
                <a:solidFill>
                  <a:srgbClr val="333333"/>
                </a:solidFill>
                <a:latin typeface="Roboto Mono" panose="020B0604020202020204" charset="0"/>
                <a:ea typeface="Roboto Mono" panose="020B0604020202020204" charset="0"/>
                <a:cs typeface="Roboto Mono"/>
                <a:sym typeface="Roboto Mono"/>
              </a:rPr>
              <a:t>Upload image of product/ physical warranty card</a:t>
            </a:r>
          </a:p>
          <a:p>
            <a:pPr marL="228600" indent="-228600">
              <a:buSzPts val="1200"/>
              <a:buAutoNum type="alphaLcParenR"/>
            </a:pPr>
            <a:r>
              <a:rPr lang="en-US" sz="1050" dirty="0">
                <a:solidFill>
                  <a:srgbClr val="333333"/>
                </a:solidFill>
                <a:latin typeface="Roboto Mono" panose="020B0604020202020204" charset="0"/>
                <a:ea typeface="Roboto Mono" panose="020B0604020202020204" charset="0"/>
                <a:cs typeface="Roboto Mono"/>
                <a:sym typeface="Roboto Mono"/>
              </a:rPr>
              <a:t>Provide description and describe warranty period for that product</a:t>
            </a:r>
          </a:p>
          <a:p>
            <a:pPr marL="228600" indent="-228600">
              <a:buSzPts val="1200"/>
              <a:buAutoNum type="alphaLcParenR"/>
            </a:pPr>
            <a:endParaRPr lang="en-US" sz="1050" dirty="0">
              <a:solidFill>
                <a:srgbClr val="333333"/>
              </a:solidFill>
              <a:latin typeface="Roboto Mono" panose="020B0604020202020204" charset="0"/>
              <a:ea typeface="Roboto Mono" panose="020B0604020202020204" charset="0"/>
              <a:cs typeface="Roboto Mono"/>
              <a:sym typeface="Roboto Mono"/>
            </a:endParaRPr>
          </a:p>
          <a:p>
            <a:pPr>
              <a:buSzPts val="1200"/>
            </a:pPr>
            <a:r>
              <a:rPr lang="en-US" sz="1050" dirty="0">
                <a:solidFill>
                  <a:srgbClr val="333333"/>
                </a:solidFill>
                <a:latin typeface="Roboto Mono" panose="020B0604020202020204" charset="0"/>
                <a:ea typeface="Roboto Mono" panose="020B0604020202020204" charset="0"/>
                <a:cs typeface="Roboto Mono"/>
                <a:sym typeface="Roboto Mono"/>
              </a:rPr>
              <a:t>Now NFT for that product is created on </a:t>
            </a:r>
            <a:r>
              <a:rPr lang="en-US" sz="1050" dirty="0">
                <a:solidFill>
                  <a:srgbClr val="333333"/>
                </a:solidFill>
                <a:latin typeface="Roboto Mono" panose="020B0604020202020204" charset="0"/>
                <a:ea typeface="Roboto Mono" panose="020B0604020202020204" charset="0"/>
                <a:cs typeface="Roboto Mono"/>
                <a:sym typeface="Roboto Mono"/>
                <a:hlinkClick r:id="rId4"/>
              </a:rPr>
              <a:t>rinkeby</a:t>
            </a:r>
            <a:r>
              <a:rPr lang="en-US" sz="1050" dirty="0">
                <a:solidFill>
                  <a:srgbClr val="333333"/>
                </a:solidFill>
                <a:latin typeface="Roboto Mono" panose="020B0604020202020204" charset="0"/>
                <a:ea typeface="Roboto Mono" panose="020B0604020202020204" charset="0"/>
                <a:cs typeface="Roboto Mono"/>
                <a:sym typeface="Roboto Mono"/>
              </a:rPr>
              <a:t> blockchain network and all details are stored related to that block on </a:t>
            </a:r>
            <a:r>
              <a:rPr lang="en-US" sz="1050" dirty="0" err="1">
                <a:solidFill>
                  <a:srgbClr val="333333"/>
                </a:solidFill>
                <a:latin typeface="Roboto Mono" panose="020B0604020202020204" charset="0"/>
                <a:ea typeface="Roboto Mono" panose="020B0604020202020204" charset="0"/>
                <a:cs typeface="Roboto Mono"/>
                <a:sym typeface="Roboto Mono"/>
              </a:rPr>
              <a:t>Ipfs</a:t>
            </a:r>
            <a:endParaRPr lang="en-US" sz="1050" dirty="0">
              <a:solidFill>
                <a:srgbClr val="333333"/>
              </a:solidFill>
              <a:latin typeface="Roboto Mono" panose="020B0604020202020204" charset="0"/>
              <a:ea typeface="Roboto Mono" panose="020B0604020202020204" charset="0"/>
              <a:cs typeface="Roboto Mono"/>
              <a:sym typeface="Roboto Mono"/>
            </a:endParaRPr>
          </a:p>
          <a:p>
            <a:pPr>
              <a:buSzPts val="1200"/>
            </a:pPr>
            <a:endParaRPr lang="en-US" sz="1050" dirty="0">
              <a:solidFill>
                <a:srgbClr val="333333"/>
              </a:solidFill>
              <a:latin typeface="Roboto Mono" panose="020B0604020202020204" charset="0"/>
              <a:ea typeface="Roboto Mono" panose="020B0604020202020204" charset="0"/>
              <a:cs typeface="Roboto Mono"/>
              <a:sym typeface="Roboto Mono"/>
            </a:endParaRPr>
          </a:p>
          <a:p>
            <a:pPr>
              <a:buSzPts val="1200"/>
            </a:pPr>
            <a:r>
              <a:rPr lang="en-US" sz="1050" dirty="0">
                <a:solidFill>
                  <a:srgbClr val="333333"/>
                </a:solidFill>
                <a:latin typeface="Roboto Mono" panose="020B0604020202020204" charset="0"/>
                <a:ea typeface="Roboto Mono" panose="020B0604020202020204" charset="0"/>
                <a:cs typeface="Roboto Mono"/>
                <a:sym typeface="Roboto Mono"/>
              </a:rPr>
              <a:t>Customer can now easily check for their bought products and their associated NFT cards on profile section ( Order section in case of Flipkart)</a:t>
            </a:r>
          </a:p>
          <a:p>
            <a:pPr>
              <a:buSzPts val="1200"/>
            </a:pPr>
            <a:endParaRPr lang="en-US" sz="1200"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a:p>
            <a:pPr>
              <a:buSzPts val="1200"/>
            </a:pPr>
            <a:r>
              <a:rPr lang="en-US" sz="1000" dirty="0">
                <a:solidFill>
                  <a:srgbClr val="333333"/>
                </a:solidFill>
                <a:latin typeface="Roboto Mono" panose="020B0604020202020204" charset="0"/>
                <a:ea typeface="Roboto Mono" panose="020B0604020202020204" charset="0"/>
                <a:cs typeface="Roboto Mono"/>
                <a:sym typeface="Roboto Mono"/>
              </a:rPr>
              <a:t>On other hand our solution consist of An open portal page where any of the customer can enter their Product’s serial IDs and claim ownership of that product based on their wallet address and Block Details of that particular Product</a:t>
            </a:r>
          </a:p>
          <a:p>
            <a:pPr>
              <a:buSzPts val="1200"/>
            </a:pPr>
            <a:endParaRPr lang="en-US" sz="1000" dirty="0">
              <a:solidFill>
                <a:srgbClr val="333333"/>
              </a:solidFill>
              <a:latin typeface="Roboto Mono" panose="020B0604020202020204" charset="0"/>
              <a:ea typeface="Roboto Mono" panose="020B0604020202020204" charset="0"/>
              <a:cs typeface="Roboto Mono"/>
              <a:sym typeface="Roboto Mono"/>
            </a:endParaRPr>
          </a:p>
          <a:p>
            <a:pPr>
              <a:buSzPts val="1200"/>
            </a:pPr>
            <a:r>
              <a:rPr lang="en-US" sz="1000" dirty="0">
                <a:solidFill>
                  <a:srgbClr val="333333"/>
                </a:solidFill>
                <a:latin typeface="Roboto Mono" panose="020B0604020202020204" charset="0"/>
                <a:ea typeface="Roboto Mono" panose="020B0604020202020204" charset="0"/>
                <a:cs typeface="Roboto Mono"/>
                <a:sym typeface="Roboto Mono"/>
              </a:rPr>
              <a:t>Using this convenient GUI portal and Hosted Blockchain Network , Seller and Customers of Flipkart can Create NFT as well as Claim using NFT e-warranty cards, some other subproblems like decaying nature , resale and return are further discussed on next slides</a:t>
            </a:r>
          </a:p>
          <a:p>
            <a:pPr>
              <a:buSzPts val="1200"/>
            </a:pPr>
            <a:endParaRPr lang="en-US" sz="1200"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p:txBody>
      </p:sp>
      <p:pic>
        <p:nvPicPr>
          <p:cNvPr id="3" name="Picture 2">
            <a:extLst>
              <a:ext uri="{FF2B5EF4-FFF2-40B4-BE49-F238E27FC236}">
                <a16:creationId xmlns:a16="http://schemas.microsoft.com/office/drawing/2014/main" id="{34601391-4036-9DAF-0C8E-67B60BD4414D}"/>
              </a:ext>
            </a:extLst>
          </p:cNvPr>
          <p:cNvPicPr>
            <a:picLocks noChangeAspect="1"/>
          </p:cNvPicPr>
          <p:nvPr/>
        </p:nvPicPr>
        <p:blipFill>
          <a:blip r:embed="rId5"/>
          <a:stretch>
            <a:fillRect/>
          </a:stretch>
        </p:blipFill>
        <p:spPr>
          <a:xfrm>
            <a:off x="2373817" y="2978213"/>
            <a:ext cx="3566239" cy="8983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Subproblems</a:t>
            </a:r>
            <a:endParaRPr sz="2400" b="1" i="0" u="none" strike="noStrike" cap="none" dirty="0">
              <a:solidFill>
                <a:srgbClr val="000000"/>
              </a:solidFill>
              <a:latin typeface="Roboto Mono"/>
              <a:ea typeface="Roboto Mono"/>
              <a:cs typeface="Roboto Mono"/>
              <a:sym typeface="Roboto Mono"/>
            </a:endParaRPr>
          </a:p>
        </p:txBody>
      </p:sp>
      <p:sp>
        <p:nvSpPr>
          <p:cNvPr id="138" name="Google Shape;138;p7"/>
          <p:cNvSpPr txBox="1"/>
          <p:nvPr/>
        </p:nvSpPr>
        <p:spPr>
          <a:xfrm>
            <a:off x="135875" y="2063128"/>
            <a:ext cx="8547000" cy="3002400"/>
          </a:xfrm>
          <a:prstGeom prst="rect">
            <a:avLst/>
          </a:prstGeom>
          <a:noFill/>
          <a:ln>
            <a:noFill/>
          </a:ln>
        </p:spPr>
        <p:txBody>
          <a:bodyPr spcFirstLastPara="1" wrap="square" lIns="91425" tIns="91425" rIns="91425" bIns="91425" anchor="ctr" anchorCtr="0">
            <a:noAutofit/>
          </a:bodyPr>
          <a:lstStyle/>
          <a:p>
            <a:pPr>
              <a:buSzPts val="1200"/>
            </a:pPr>
            <a:r>
              <a:rPr lang="en-IN" sz="1600" b="1" dirty="0">
                <a:latin typeface="Roboto Mono" panose="020B0604020202020204" charset="0"/>
                <a:ea typeface="Roboto Mono" panose="020B0604020202020204" charset="0"/>
                <a:cs typeface="Roboto Mono"/>
                <a:sym typeface="Roboto Mono"/>
              </a:rPr>
              <a:t>1) Decaying Nature of NFT e-warranty Card : </a:t>
            </a:r>
          </a:p>
          <a:p>
            <a:pPr>
              <a:buSzPts val="1200"/>
            </a:pPr>
            <a:endParaRPr lang="en-IN" sz="1050" b="1" dirty="0">
              <a:solidFill>
                <a:srgbClr val="333333"/>
              </a:solidFill>
              <a:latin typeface="Inter"/>
              <a:ea typeface="Roboto Mono"/>
              <a:cs typeface="Roboto Mono"/>
              <a:sym typeface="Roboto Mono"/>
            </a:endParaRPr>
          </a:p>
          <a:p>
            <a:pPr>
              <a:buSzPts val="1200"/>
            </a:pPr>
            <a:r>
              <a:rPr lang="en-IN" sz="1050" b="1" dirty="0">
                <a:solidFill>
                  <a:srgbClr val="333333"/>
                </a:solidFill>
                <a:latin typeface="Roboto Mono" panose="020B0604020202020204" charset="0"/>
                <a:ea typeface="Roboto Mono" panose="020B0604020202020204" charset="0"/>
                <a:cs typeface="Roboto Mono"/>
                <a:sym typeface="Roboto Mono"/>
              </a:rPr>
              <a:t>Problem : </a:t>
            </a:r>
            <a:r>
              <a:rPr lang="en-IN" sz="1050" dirty="0">
                <a:solidFill>
                  <a:srgbClr val="333333"/>
                </a:solidFill>
                <a:latin typeface="Roboto Mono" panose="020B0604020202020204" charset="0"/>
                <a:ea typeface="Roboto Mono" panose="020B0604020202020204" charset="0"/>
                <a:cs typeface="Roboto Mono"/>
                <a:sym typeface="Roboto Mono"/>
              </a:rPr>
              <a:t>Digital version / NFT of issued product should decay after its warranty period </a:t>
            </a:r>
          </a:p>
          <a:p>
            <a:pPr>
              <a:buSzPts val="1200"/>
            </a:pPr>
            <a:endParaRPr lang="en-IN" sz="1050" b="1" dirty="0">
              <a:solidFill>
                <a:srgbClr val="333333"/>
              </a:solidFill>
              <a:latin typeface="Roboto Mono" panose="020B0604020202020204" charset="0"/>
              <a:ea typeface="Roboto Mono" panose="020B0604020202020204" charset="0"/>
              <a:cs typeface="Roboto Mono"/>
              <a:sym typeface="Roboto Mono"/>
            </a:endParaRPr>
          </a:p>
          <a:p>
            <a:pPr>
              <a:buSzPts val="1200"/>
            </a:pPr>
            <a:r>
              <a:rPr lang="en-IN" sz="1050" b="1" dirty="0">
                <a:solidFill>
                  <a:srgbClr val="333333"/>
                </a:solidFill>
                <a:latin typeface="Roboto Mono" panose="020B0604020202020204" charset="0"/>
                <a:ea typeface="Roboto Mono" panose="020B0604020202020204" charset="0"/>
                <a:cs typeface="Roboto Mono"/>
                <a:sym typeface="Roboto Mono"/>
              </a:rPr>
              <a:t>Solution : </a:t>
            </a:r>
            <a:r>
              <a:rPr lang="en-IN" sz="1050" dirty="0">
                <a:solidFill>
                  <a:srgbClr val="333333"/>
                </a:solidFill>
                <a:latin typeface="Roboto Mono" panose="020B0604020202020204" charset="0"/>
                <a:ea typeface="Roboto Mono" panose="020B0604020202020204" charset="0"/>
                <a:cs typeface="Roboto Mono"/>
                <a:sym typeface="Roboto Mono"/>
              </a:rPr>
              <a:t>During the process of NFT Creation, Seller will be providing the warranty period for particular product </a:t>
            </a:r>
          </a:p>
          <a:p>
            <a:pPr>
              <a:buSzPts val="1200"/>
            </a:pPr>
            <a:endParaRPr lang="en-IN" sz="1050" dirty="0">
              <a:solidFill>
                <a:srgbClr val="333333"/>
              </a:solidFill>
              <a:latin typeface="Roboto Mono" panose="020B0604020202020204" charset="0"/>
              <a:ea typeface="Roboto Mono" panose="020B0604020202020204" charset="0"/>
              <a:cs typeface="Roboto Mono"/>
              <a:sym typeface="Roboto Mono"/>
            </a:endParaRPr>
          </a:p>
          <a:p>
            <a:pPr>
              <a:buSzPts val="1200"/>
            </a:pPr>
            <a:r>
              <a:rPr lang="en-IN" sz="1050" dirty="0">
                <a:solidFill>
                  <a:srgbClr val="333333"/>
                </a:solidFill>
                <a:latin typeface="Roboto Mono" panose="020B0604020202020204" charset="0"/>
                <a:ea typeface="Roboto Mono" panose="020B0604020202020204" charset="0"/>
                <a:cs typeface="Roboto Mono"/>
                <a:sym typeface="Roboto Mono"/>
              </a:rPr>
              <a:t>That warranty period is store along with description on blockchain network and will be used to automatically Decay/Burn NFT after warranty period ends</a:t>
            </a:r>
          </a:p>
          <a:p>
            <a:pPr>
              <a:buSzPts val="1200"/>
            </a:pPr>
            <a:endParaRPr lang="en-IN" sz="1050" dirty="0">
              <a:solidFill>
                <a:srgbClr val="333333"/>
              </a:solidFill>
              <a:latin typeface="Inter"/>
              <a:ea typeface="Roboto Mono"/>
              <a:cs typeface="Roboto Mono"/>
              <a:sym typeface="Roboto Mono"/>
            </a:endParaRPr>
          </a:p>
          <a:p>
            <a:pPr>
              <a:buSzPts val="1200"/>
            </a:pPr>
            <a:endParaRPr lang="en-IN" sz="1050" dirty="0">
              <a:solidFill>
                <a:srgbClr val="333333"/>
              </a:solidFill>
              <a:latin typeface="Inter"/>
              <a:ea typeface="Roboto Mono"/>
              <a:cs typeface="Roboto Mono"/>
              <a:sym typeface="Roboto Mono"/>
            </a:endParaRPr>
          </a:p>
          <a:p>
            <a:pPr>
              <a:buSzPts val="1200"/>
            </a:pPr>
            <a:endParaRPr lang="en-IN" sz="1050" dirty="0">
              <a:solidFill>
                <a:srgbClr val="333333"/>
              </a:solidFill>
              <a:latin typeface="Inter"/>
              <a:ea typeface="Roboto Mono"/>
              <a:cs typeface="Roboto Mono"/>
              <a:sym typeface="Roboto Mono"/>
            </a:endParaRPr>
          </a:p>
          <a:p>
            <a:pPr>
              <a:buSzPts val="1200"/>
            </a:pPr>
            <a:endParaRPr lang="en-IN" sz="1050" b="1" dirty="0">
              <a:solidFill>
                <a:srgbClr val="333333"/>
              </a:solidFill>
              <a:latin typeface="Inter"/>
              <a:ea typeface="Roboto Mono"/>
              <a:cs typeface="Roboto Mono"/>
              <a:sym typeface="Roboto Mono"/>
            </a:endParaRPr>
          </a:p>
          <a:p>
            <a:pPr>
              <a:buSzPts val="1200"/>
            </a:pPr>
            <a:r>
              <a:rPr lang="en-IN" sz="1600" b="1" dirty="0">
                <a:latin typeface="Roboto Mono" panose="020B0604020202020204" charset="0"/>
                <a:ea typeface="Roboto Mono" panose="020B0604020202020204" charset="0"/>
                <a:cs typeface="Roboto Mono"/>
                <a:sym typeface="Roboto Mono"/>
              </a:rPr>
              <a:t>2) Resale Of Product :</a:t>
            </a:r>
          </a:p>
          <a:p>
            <a:pPr>
              <a:buSzPts val="1200"/>
            </a:pPr>
            <a:endParaRPr lang="en-IN" sz="1050" b="1" dirty="0">
              <a:latin typeface="Roboto Mono" panose="020B0604020202020204" charset="0"/>
              <a:ea typeface="Roboto Mono" panose="020B0604020202020204" charset="0"/>
              <a:cs typeface="Roboto Mono"/>
              <a:sym typeface="Roboto Mono"/>
            </a:endParaRPr>
          </a:p>
          <a:p>
            <a:pPr>
              <a:buSzPts val="1200"/>
            </a:pPr>
            <a:r>
              <a:rPr lang="en-IN" sz="1000" b="1" dirty="0">
                <a:latin typeface="Roboto Mono" panose="020B0604020202020204" charset="0"/>
                <a:ea typeface="Roboto Mono" panose="020B0604020202020204" charset="0"/>
                <a:cs typeface="Roboto Mono"/>
                <a:sym typeface="Roboto Mono"/>
              </a:rPr>
              <a:t>Problem</a:t>
            </a:r>
            <a:r>
              <a:rPr lang="en-IN" sz="1000" dirty="0">
                <a:latin typeface="Roboto Mono" panose="020B0604020202020204" charset="0"/>
                <a:ea typeface="Roboto Mono" panose="020B0604020202020204" charset="0"/>
                <a:cs typeface="Roboto Mono"/>
                <a:sym typeface="Roboto Mono"/>
              </a:rPr>
              <a:t> :  If customer resell his/her product like Mobile phone to another person, what about e-NFT cards ?</a:t>
            </a:r>
          </a:p>
          <a:p>
            <a:pPr>
              <a:buSzPts val="1200"/>
            </a:pPr>
            <a:endParaRPr lang="en-IN" sz="1000" dirty="0">
              <a:latin typeface="Roboto Mono" panose="020B0604020202020204" charset="0"/>
              <a:ea typeface="Roboto Mono" panose="020B0604020202020204" charset="0"/>
              <a:cs typeface="Roboto Mono"/>
              <a:sym typeface="Roboto Mono"/>
            </a:endParaRPr>
          </a:p>
          <a:p>
            <a:pPr>
              <a:buSzPts val="1200"/>
            </a:pPr>
            <a:r>
              <a:rPr lang="en-IN" sz="1000" b="1" dirty="0">
                <a:latin typeface="Roboto Mono" panose="020B0604020202020204" charset="0"/>
                <a:ea typeface="Roboto Mono" panose="020B0604020202020204" charset="0"/>
                <a:cs typeface="Roboto Mono"/>
                <a:sym typeface="Roboto Mono"/>
              </a:rPr>
              <a:t>Solution</a:t>
            </a:r>
            <a:r>
              <a:rPr lang="en-IN" sz="1000" dirty="0">
                <a:latin typeface="Roboto Mono" panose="020B0604020202020204" charset="0"/>
                <a:ea typeface="Roboto Mono" panose="020B0604020202020204" charset="0"/>
                <a:cs typeface="Roboto Mono"/>
                <a:sym typeface="Roboto Mono"/>
              </a:rPr>
              <a:t>  : warranty cards are transferable tokens hence can be easily transferred to another blockchain wallet making that person a new owner of that product </a:t>
            </a:r>
          </a:p>
          <a:p>
            <a:pPr>
              <a:buSzPts val="1200"/>
            </a:pPr>
            <a:endParaRPr lang="en-IN" sz="1000" dirty="0">
              <a:latin typeface="Roboto Mono" panose="020B0604020202020204" charset="0"/>
              <a:ea typeface="Roboto Mono" panose="020B0604020202020204" charset="0"/>
              <a:cs typeface="Roboto Mono"/>
              <a:sym typeface="Roboto Mono"/>
            </a:endParaRPr>
          </a:p>
          <a:p>
            <a:pPr>
              <a:buSzPts val="1200"/>
            </a:pPr>
            <a:r>
              <a:rPr lang="en-IN" sz="1000" dirty="0">
                <a:latin typeface="Roboto Mono" panose="020B0604020202020204" charset="0"/>
                <a:ea typeface="Roboto Mono" panose="020B0604020202020204" charset="0"/>
                <a:cs typeface="Roboto Mono"/>
                <a:sym typeface="Roboto Mono"/>
              </a:rPr>
              <a:t>Whole timeline for that product starting from owner to latest owner will be described</a:t>
            </a:r>
          </a:p>
          <a:p>
            <a:pPr>
              <a:buSzPts val="1200"/>
            </a:pPr>
            <a:endParaRPr lang="en-IN" sz="1050" dirty="0">
              <a:latin typeface="Inter"/>
              <a:ea typeface="Roboto Mono"/>
              <a:cs typeface="Roboto Mono"/>
              <a:sym typeface="Roboto Mono"/>
            </a:endParaRPr>
          </a:p>
          <a:p>
            <a:pPr>
              <a:buSzPts val="1200"/>
            </a:pPr>
            <a:endParaRPr lang="en-IN" sz="1000" dirty="0">
              <a:latin typeface="Inter"/>
              <a:ea typeface="Roboto Mono"/>
              <a:cs typeface="Roboto Mono"/>
              <a:sym typeface="Roboto Mono"/>
            </a:endParaRPr>
          </a:p>
          <a:p>
            <a:pPr>
              <a:buSzPts val="1200"/>
            </a:pPr>
            <a:endParaRPr lang="en-IN" sz="1000"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600" dirty="0">
              <a:latin typeface="Inter"/>
              <a:ea typeface="Roboto Mono"/>
              <a:cs typeface="Roboto Mono"/>
              <a:sym typeface="Roboto Mono"/>
            </a:endParaRPr>
          </a:p>
          <a:p>
            <a:pPr>
              <a:buSzPts val="1200"/>
            </a:pPr>
            <a:r>
              <a:rPr lang="en-IN" sz="1800" b="1" dirty="0">
                <a:latin typeface="Inter"/>
                <a:ea typeface="Roboto Mono"/>
                <a:cs typeface="Roboto Mono"/>
                <a:sym typeface="Roboto Mono"/>
              </a:rPr>
              <a:t> </a:t>
            </a:r>
          </a:p>
          <a:p>
            <a:pPr>
              <a:buSzPts val="1200"/>
            </a:pPr>
            <a:endParaRPr lang="en-IN" sz="1050" b="1" dirty="0">
              <a:solidFill>
                <a:srgbClr val="333333"/>
              </a:solidFill>
              <a:latin typeface="Inter"/>
              <a:ea typeface="Roboto Mono"/>
              <a:cs typeface="Roboto Mono"/>
              <a:sym typeface="Roboto Mono"/>
            </a:endParaRPr>
          </a:p>
          <a:p>
            <a:pPr>
              <a:buSzPts val="1200"/>
            </a:pPr>
            <a:endParaRPr lang="en-US"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p:txBody>
      </p:sp>
      <p:pic>
        <p:nvPicPr>
          <p:cNvPr id="4" name="Picture 3">
            <a:extLst>
              <a:ext uri="{FF2B5EF4-FFF2-40B4-BE49-F238E27FC236}">
                <a16:creationId xmlns:a16="http://schemas.microsoft.com/office/drawing/2014/main" id="{F95BE928-36AF-314A-0D3B-51D6375FC69D}"/>
              </a:ext>
            </a:extLst>
          </p:cNvPr>
          <p:cNvPicPr>
            <a:picLocks noChangeAspect="1"/>
          </p:cNvPicPr>
          <p:nvPr/>
        </p:nvPicPr>
        <p:blipFill>
          <a:blip r:embed="rId4"/>
          <a:stretch>
            <a:fillRect/>
          </a:stretch>
        </p:blipFill>
        <p:spPr>
          <a:xfrm>
            <a:off x="2095952" y="4458648"/>
            <a:ext cx="5258250" cy="668017"/>
          </a:xfrm>
          <a:prstGeom prst="rect">
            <a:avLst/>
          </a:prstGeom>
        </p:spPr>
      </p:pic>
      <p:pic>
        <p:nvPicPr>
          <p:cNvPr id="6" name="Picture 5">
            <a:extLst>
              <a:ext uri="{FF2B5EF4-FFF2-40B4-BE49-F238E27FC236}">
                <a16:creationId xmlns:a16="http://schemas.microsoft.com/office/drawing/2014/main" id="{D35DB9D5-849B-4BBA-89B8-120E5620D7F2}"/>
              </a:ext>
            </a:extLst>
          </p:cNvPr>
          <p:cNvPicPr>
            <a:picLocks noChangeAspect="1"/>
          </p:cNvPicPr>
          <p:nvPr/>
        </p:nvPicPr>
        <p:blipFill>
          <a:blip r:embed="rId5"/>
          <a:stretch>
            <a:fillRect/>
          </a:stretch>
        </p:blipFill>
        <p:spPr>
          <a:xfrm>
            <a:off x="4725077" y="2343086"/>
            <a:ext cx="3279677" cy="674617"/>
          </a:xfrm>
          <a:prstGeom prst="rect">
            <a:avLst/>
          </a:prstGeom>
        </p:spPr>
      </p:pic>
    </p:spTree>
    <p:extLst>
      <p:ext uri="{BB962C8B-B14F-4D97-AF65-F5344CB8AC3E}">
        <p14:creationId xmlns:p14="http://schemas.microsoft.com/office/powerpoint/2010/main" val="100651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Subproblems</a:t>
            </a:r>
            <a:endParaRPr sz="2400" b="1" i="0" u="none" strike="noStrike" cap="none" dirty="0">
              <a:solidFill>
                <a:srgbClr val="000000"/>
              </a:solidFill>
              <a:latin typeface="Roboto Mono"/>
              <a:ea typeface="Roboto Mono"/>
              <a:cs typeface="Roboto Mono"/>
              <a:sym typeface="Roboto Mono"/>
            </a:endParaRPr>
          </a:p>
        </p:txBody>
      </p:sp>
      <p:sp>
        <p:nvSpPr>
          <p:cNvPr id="138" name="Google Shape;138;p7"/>
          <p:cNvSpPr txBox="1"/>
          <p:nvPr/>
        </p:nvSpPr>
        <p:spPr>
          <a:xfrm>
            <a:off x="135875" y="1442941"/>
            <a:ext cx="8547000" cy="3002400"/>
          </a:xfrm>
          <a:prstGeom prst="rect">
            <a:avLst/>
          </a:prstGeom>
          <a:noFill/>
          <a:ln>
            <a:noFill/>
          </a:ln>
        </p:spPr>
        <p:txBody>
          <a:bodyPr spcFirstLastPara="1" wrap="square" lIns="91425" tIns="91425" rIns="91425" bIns="91425" anchor="ctr" anchorCtr="0">
            <a:noAutofit/>
          </a:bodyPr>
          <a:lstStyle/>
          <a:p>
            <a:pPr>
              <a:buSzPts val="1200"/>
            </a:pPr>
            <a:r>
              <a:rPr lang="en-IN" sz="1600" b="1" dirty="0">
                <a:latin typeface="Roboto Mono" panose="020B0604020202020204" charset="0"/>
                <a:ea typeface="Roboto Mono" panose="020B0604020202020204" charset="0"/>
                <a:cs typeface="Roboto Mono"/>
                <a:sym typeface="Roboto Mono"/>
              </a:rPr>
              <a:t>3) Claiming Ownership :</a:t>
            </a:r>
          </a:p>
          <a:p>
            <a:pPr>
              <a:buSzPts val="1200"/>
            </a:pPr>
            <a:endParaRPr lang="en-IN" sz="1000" b="1" dirty="0">
              <a:latin typeface="Inter"/>
              <a:ea typeface="Roboto Mono"/>
              <a:cs typeface="Roboto Mono"/>
              <a:sym typeface="Roboto Mono"/>
            </a:endParaRPr>
          </a:p>
          <a:p>
            <a:pPr>
              <a:buSzPts val="1200"/>
            </a:pPr>
            <a:r>
              <a:rPr lang="en-IN" sz="900" b="1" dirty="0">
                <a:latin typeface="Roboto Mono" panose="020B0604020202020204" charset="0"/>
                <a:ea typeface="Roboto Mono" panose="020B0604020202020204" charset="0"/>
                <a:cs typeface="Roboto Mono"/>
                <a:sym typeface="Roboto Mono"/>
              </a:rPr>
              <a:t>Problem</a:t>
            </a:r>
            <a:r>
              <a:rPr lang="en-IN" sz="900" dirty="0">
                <a:latin typeface="Roboto Mono" panose="020B0604020202020204" charset="0"/>
                <a:ea typeface="Roboto Mono" panose="020B0604020202020204" charset="0"/>
                <a:cs typeface="Roboto Mono"/>
                <a:sym typeface="Roboto Mono"/>
              </a:rPr>
              <a:t> : How will Customer Ensure that this NFT really belongs to </a:t>
            </a:r>
            <a:r>
              <a:rPr lang="en-IN" sz="900" dirty="0" err="1">
                <a:latin typeface="Roboto Mono" panose="020B0604020202020204" charset="0"/>
                <a:ea typeface="Roboto Mono" panose="020B0604020202020204" charset="0"/>
                <a:cs typeface="Roboto Mono"/>
                <a:sym typeface="Roboto Mono"/>
              </a:rPr>
              <a:t>Him/Her</a:t>
            </a:r>
            <a:r>
              <a:rPr lang="en-IN" sz="900" dirty="0">
                <a:latin typeface="Roboto Mono" panose="020B0604020202020204" charset="0"/>
                <a:ea typeface="Roboto Mono" panose="020B0604020202020204" charset="0"/>
                <a:cs typeface="Roboto Mono"/>
                <a:sym typeface="Roboto Mono"/>
              </a:rPr>
              <a:t> ?</a:t>
            </a:r>
          </a:p>
          <a:p>
            <a:pPr>
              <a:buSzPts val="1200"/>
            </a:pPr>
            <a:endParaRPr lang="en-IN" sz="900" dirty="0">
              <a:latin typeface="Roboto Mono" panose="020B0604020202020204" charset="0"/>
              <a:ea typeface="Roboto Mono" panose="020B0604020202020204" charset="0"/>
              <a:cs typeface="Roboto Mono"/>
              <a:sym typeface="Roboto Mono"/>
            </a:endParaRPr>
          </a:p>
          <a:p>
            <a:pPr>
              <a:buSzPts val="1200"/>
            </a:pPr>
            <a:r>
              <a:rPr lang="en-IN" sz="900" b="1" dirty="0">
                <a:latin typeface="Roboto Mono" panose="020B0604020202020204" charset="0"/>
                <a:ea typeface="Roboto Mono" panose="020B0604020202020204" charset="0"/>
                <a:cs typeface="Roboto Mono"/>
                <a:sym typeface="Roboto Mono"/>
              </a:rPr>
              <a:t>Solution</a:t>
            </a:r>
            <a:r>
              <a:rPr lang="en-IN" sz="900" dirty="0">
                <a:latin typeface="Roboto Mono" panose="020B0604020202020204" charset="0"/>
                <a:ea typeface="Roboto Mono" panose="020B0604020202020204" charset="0"/>
                <a:cs typeface="Roboto Mono"/>
                <a:sym typeface="Roboto Mono"/>
              </a:rPr>
              <a:t> : An open portal page is provided where user can enter serial ID/ NFT Token ID  and claim his/her ownership for that product </a:t>
            </a:r>
          </a:p>
          <a:p>
            <a:pPr>
              <a:buSzPts val="1200"/>
            </a:pPr>
            <a:endParaRPr lang="en-IN" sz="900" dirty="0">
              <a:latin typeface="Roboto Mono" panose="020B0604020202020204" charset="0"/>
              <a:ea typeface="Roboto Mono" panose="020B0604020202020204" charset="0"/>
              <a:cs typeface="Roboto Mono"/>
              <a:sym typeface="Roboto Mono"/>
            </a:endParaRPr>
          </a:p>
          <a:p>
            <a:pPr>
              <a:buSzPts val="1200"/>
            </a:pPr>
            <a:r>
              <a:rPr lang="en-IN" sz="900" dirty="0">
                <a:latin typeface="Roboto Mono" panose="020B0604020202020204" charset="0"/>
                <a:ea typeface="Roboto Mono" panose="020B0604020202020204" charset="0"/>
                <a:cs typeface="Roboto Mono"/>
                <a:sym typeface="Roboto Mono"/>
              </a:rPr>
              <a:t>( User ‘s Wallet Address will be Matched with the recent Owner of that Card , If it matches then user will be owner)</a:t>
            </a:r>
          </a:p>
          <a:p>
            <a:pPr>
              <a:buSzPts val="1200"/>
            </a:pPr>
            <a:endParaRPr lang="en-IN" sz="1000" dirty="0">
              <a:latin typeface="Inter"/>
              <a:ea typeface="Roboto Mono"/>
              <a:cs typeface="Roboto Mono"/>
              <a:sym typeface="Roboto Mono"/>
            </a:endParaRPr>
          </a:p>
          <a:p>
            <a:pPr>
              <a:buSzPts val="1200"/>
            </a:pPr>
            <a:endParaRPr lang="en-IN" sz="1000"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600" dirty="0">
              <a:latin typeface="Inter"/>
              <a:ea typeface="Roboto Mono"/>
              <a:cs typeface="Roboto Mono"/>
              <a:sym typeface="Roboto Mono"/>
            </a:endParaRPr>
          </a:p>
          <a:p>
            <a:pPr>
              <a:buSzPts val="1200"/>
            </a:pPr>
            <a:r>
              <a:rPr lang="en-IN" sz="1800" b="1" dirty="0">
                <a:latin typeface="Inter"/>
                <a:ea typeface="Roboto Mono"/>
                <a:cs typeface="Roboto Mono"/>
                <a:sym typeface="Roboto Mono"/>
              </a:rPr>
              <a:t> </a:t>
            </a:r>
          </a:p>
          <a:p>
            <a:pPr>
              <a:buSzPts val="1200"/>
            </a:pPr>
            <a:r>
              <a:rPr lang="en-IN" b="1" dirty="0">
                <a:latin typeface="Roboto Mono" panose="020B0604020202020204" charset="0"/>
                <a:ea typeface="Roboto Mono" panose="020B0604020202020204" charset="0"/>
                <a:cs typeface="Roboto Mono"/>
                <a:sym typeface="Roboto Mono"/>
              </a:rPr>
              <a:t>4)  Detailing of Product :</a:t>
            </a:r>
          </a:p>
          <a:p>
            <a:pPr>
              <a:buSzPts val="1200"/>
            </a:pPr>
            <a:endParaRPr lang="en-IN" sz="1000" b="1" dirty="0">
              <a:solidFill>
                <a:srgbClr val="333333"/>
              </a:solidFill>
              <a:latin typeface="Inter"/>
              <a:ea typeface="Roboto Mono"/>
              <a:cs typeface="Roboto Mono"/>
              <a:sym typeface="Roboto Mono"/>
            </a:endParaRPr>
          </a:p>
          <a:p>
            <a:pPr>
              <a:buSzPts val="1200"/>
            </a:pPr>
            <a:r>
              <a:rPr lang="en-IN" sz="900" b="1" dirty="0">
                <a:solidFill>
                  <a:srgbClr val="333333"/>
                </a:solidFill>
                <a:latin typeface="Roboto Mono" panose="020B0604020202020204" charset="0"/>
                <a:ea typeface="Roboto Mono" panose="020B0604020202020204" charset="0"/>
                <a:cs typeface="Roboto Mono"/>
                <a:sym typeface="Roboto Mono"/>
              </a:rPr>
              <a:t>Problem : </a:t>
            </a:r>
            <a:r>
              <a:rPr lang="en-IN" sz="1000" dirty="0">
                <a:solidFill>
                  <a:srgbClr val="333333"/>
                </a:solidFill>
                <a:latin typeface="Roboto Mono" panose="020B0604020202020204" charset="0"/>
                <a:ea typeface="Roboto Mono" panose="020B0604020202020204" charset="0"/>
                <a:cs typeface="Roboto Mono"/>
                <a:sym typeface="Roboto Mono"/>
              </a:rPr>
              <a:t>As this is a digital version of product , what details will this warranty Card contain ?</a:t>
            </a:r>
          </a:p>
          <a:p>
            <a:pPr>
              <a:buSzPts val="1200"/>
            </a:pPr>
            <a:endParaRPr lang="en-IN" sz="1000" dirty="0">
              <a:solidFill>
                <a:srgbClr val="333333"/>
              </a:solidFill>
              <a:latin typeface="Roboto Mono" panose="020B0604020202020204" charset="0"/>
              <a:ea typeface="Roboto Mono" panose="020B0604020202020204" charset="0"/>
              <a:cs typeface="Roboto Mono"/>
              <a:sym typeface="Roboto Mono"/>
            </a:endParaRPr>
          </a:p>
          <a:p>
            <a:pPr>
              <a:buSzPts val="1200"/>
            </a:pPr>
            <a:r>
              <a:rPr lang="en-IN" sz="1000" b="1" dirty="0">
                <a:solidFill>
                  <a:srgbClr val="333333"/>
                </a:solidFill>
                <a:latin typeface="Roboto Mono" panose="020B0604020202020204" charset="0"/>
                <a:ea typeface="Roboto Mono" panose="020B0604020202020204" charset="0"/>
                <a:cs typeface="Roboto Mono"/>
                <a:sym typeface="Roboto Mono"/>
              </a:rPr>
              <a:t>Solution</a:t>
            </a:r>
            <a:r>
              <a:rPr lang="en-IN" sz="1000" dirty="0">
                <a:solidFill>
                  <a:srgbClr val="333333"/>
                </a:solidFill>
                <a:latin typeface="Roboto Mono" panose="020B0604020202020204" charset="0"/>
                <a:ea typeface="Roboto Mono" panose="020B0604020202020204" charset="0"/>
                <a:cs typeface="Roboto Mono"/>
                <a:sym typeface="Roboto Mono"/>
              </a:rPr>
              <a:t> :  All the details will be stored along with the original image of product , details will include , </a:t>
            </a:r>
            <a:r>
              <a:rPr lang="en-IN" sz="1000" dirty="0" err="1">
                <a:solidFill>
                  <a:srgbClr val="333333"/>
                </a:solidFill>
                <a:latin typeface="Roboto Mono" panose="020B0604020202020204" charset="0"/>
                <a:ea typeface="Roboto Mono" panose="020B0604020202020204" charset="0"/>
                <a:cs typeface="Roboto Mono"/>
                <a:sym typeface="Roboto Mono"/>
              </a:rPr>
              <a:t>SerialID</a:t>
            </a:r>
            <a:r>
              <a:rPr lang="en-IN" sz="1000" dirty="0">
                <a:solidFill>
                  <a:srgbClr val="333333"/>
                </a:solidFill>
                <a:latin typeface="Roboto Mono" panose="020B0604020202020204" charset="0"/>
                <a:ea typeface="Roboto Mono" panose="020B0604020202020204" charset="0"/>
                <a:cs typeface="Roboto Mono"/>
                <a:sym typeface="Roboto Mono"/>
              </a:rPr>
              <a:t> of product , Name of product , Description of product , Warranty Period of product </a:t>
            </a:r>
          </a:p>
          <a:p>
            <a:pPr>
              <a:buSzPts val="1200"/>
            </a:pPr>
            <a:endParaRPr lang="en-IN" sz="1050" b="1" dirty="0">
              <a:solidFill>
                <a:srgbClr val="333333"/>
              </a:solidFill>
              <a:latin typeface="Inter"/>
              <a:ea typeface="Roboto Mono"/>
              <a:cs typeface="Roboto Mono"/>
              <a:sym typeface="Roboto Mono"/>
            </a:endParaRPr>
          </a:p>
          <a:p>
            <a:pPr>
              <a:buSzPts val="1200"/>
            </a:pPr>
            <a:endParaRPr lang="en-US"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p:txBody>
      </p:sp>
      <p:pic>
        <p:nvPicPr>
          <p:cNvPr id="3" name="Picture 2">
            <a:extLst>
              <a:ext uri="{FF2B5EF4-FFF2-40B4-BE49-F238E27FC236}">
                <a16:creationId xmlns:a16="http://schemas.microsoft.com/office/drawing/2014/main" id="{B4A99DE0-8C1D-9B92-21B1-DADA657E16A0}"/>
              </a:ext>
            </a:extLst>
          </p:cNvPr>
          <p:cNvPicPr>
            <a:picLocks noChangeAspect="1"/>
          </p:cNvPicPr>
          <p:nvPr/>
        </p:nvPicPr>
        <p:blipFill>
          <a:blip r:embed="rId4"/>
          <a:stretch>
            <a:fillRect/>
          </a:stretch>
        </p:blipFill>
        <p:spPr>
          <a:xfrm>
            <a:off x="1575208" y="2258597"/>
            <a:ext cx="4767638" cy="947376"/>
          </a:xfrm>
          <a:prstGeom prst="rect">
            <a:avLst/>
          </a:prstGeom>
        </p:spPr>
      </p:pic>
    </p:spTree>
    <p:extLst>
      <p:ext uri="{BB962C8B-B14F-4D97-AF65-F5344CB8AC3E}">
        <p14:creationId xmlns:p14="http://schemas.microsoft.com/office/powerpoint/2010/main" val="316921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7"/>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7" name="Google Shape;137;p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dirty="0">
                <a:latin typeface="Roboto Mono"/>
                <a:ea typeface="Roboto Mono"/>
                <a:cs typeface="Roboto Mono"/>
                <a:sym typeface="Roboto Mono"/>
              </a:rPr>
              <a:t>Subproblems</a:t>
            </a:r>
            <a:endParaRPr sz="2400" b="1" i="0" u="none" strike="noStrike" cap="none" dirty="0">
              <a:solidFill>
                <a:srgbClr val="000000"/>
              </a:solidFill>
              <a:latin typeface="Roboto Mono"/>
              <a:ea typeface="Roboto Mono"/>
              <a:cs typeface="Roboto Mono"/>
              <a:sym typeface="Roboto Mono"/>
            </a:endParaRPr>
          </a:p>
        </p:txBody>
      </p:sp>
      <p:sp>
        <p:nvSpPr>
          <p:cNvPr id="138" name="Google Shape;138;p7"/>
          <p:cNvSpPr txBox="1"/>
          <p:nvPr/>
        </p:nvSpPr>
        <p:spPr>
          <a:xfrm>
            <a:off x="135875" y="941875"/>
            <a:ext cx="8547000" cy="3002400"/>
          </a:xfrm>
          <a:prstGeom prst="rect">
            <a:avLst/>
          </a:prstGeom>
          <a:noFill/>
          <a:ln>
            <a:noFill/>
          </a:ln>
        </p:spPr>
        <p:txBody>
          <a:bodyPr spcFirstLastPara="1" wrap="square" lIns="91425" tIns="91425" rIns="91425" bIns="91425" anchor="ctr" anchorCtr="0">
            <a:noAutofit/>
          </a:bodyPr>
          <a:lstStyle/>
          <a:p>
            <a:pPr>
              <a:buSzPts val="1200"/>
            </a:pPr>
            <a:endParaRPr lang="en-IN" sz="1050" dirty="0">
              <a:solidFill>
                <a:srgbClr val="333333"/>
              </a:solidFill>
              <a:latin typeface="Inter"/>
              <a:ea typeface="Roboto Mono"/>
              <a:cs typeface="Roboto Mono"/>
              <a:sym typeface="Roboto Mono"/>
            </a:endParaRPr>
          </a:p>
          <a:p>
            <a:pPr>
              <a:buSzPts val="1200"/>
            </a:pPr>
            <a:r>
              <a:rPr lang="en-IN" sz="1600" b="1" dirty="0">
                <a:latin typeface="Roboto Mono" panose="020B0604020202020204" charset="0"/>
                <a:ea typeface="Roboto Mono" panose="020B0604020202020204" charset="0"/>
                <a:cs typeface="Roboto Mono"/>
                <a:sym typeface="Roboto Mono"/>
              </a:rPr>
              <a:t>5) Return , Replace, Repair of product :</a:t>
            </a:r>
          </a:p>
          <a:p>
            <a:pPr>
              <a:buSzPts val="1200"/>
            </a:pPr>
            <a:endParaRPr lang="en-IN" sz="1050" b="1" dirty="0">
              <a:latin typeface="Inter"/>
              <a:ea typeface="Roboto Mono"/>
              <a:cs typeface="Roboto Mono"/>
              <a:sym typeface="Roboto Mono"/>
            </a:endParaRPr>
          </a:p>
          <a:p>
            <a:pPr>
              <a:buSzPts val="1200"/>
            </a:pPr>
            <a:r>
              <a:rPr lang="en-IN" sz="900" b="1" dirty="0">
                <a:latin typeface="Roboto Mono" panose="020B0604020202020204" charset="0"/>
                <a:ea typeface="Roboto Mono" panose="020B0604020202020204" charset="0"/>
                <a:cs typeface="Roboto Mono"/>
                <a:sym typeface="Roboto Mono"/>
              </a:rPr>
              <a:t>Problem</a:t>
            </a:r>
            <a:r>
              <a:rPr lang="en-IN" sz="900" dirty="0">
                <a:latin typeface="Roboto Mono" panose="020B0604020202020204" charset="0"/>
                <a:ea typeface="Roboto Mono" panose="020B0604020202020204" charset="0"/>
                <a:cs typeface="Roboto Mono"/>
                <a:sym typeface="Roboto Mono"/>
              </a:rPr>
              <a:t> :  </a:t>
            </a:r>
            <a:r>
              <a:rPr lang="en-IN" sz="1000" dirty="0">
                <a:latin typeface="Roboto Mono" panose="020B0604020202020204" charset="0"/>
                <a:ea typeface="Roboto Mono" panose="020B0604020202020204" charset="0"/>
                <a:cs typeface="Roboto Mono"/>
                <a:sym typeface="Roboto Mono"/>
              </a:rPr>
              <a:t>If customer wants  to return , replace his/her product like Mobile Phone , what about e-NFT cards ?</a:t>
            </a:r>
          </a:p>
          <a:p>
            <a:pPr>
              <a:buSzPts val="1200"/>
            </a:pPr>
            <a:endParaRPr lang="en-IN" sz="1000" dirty="0">
              <a:latin typeface="Roboto Mono" panose="020B0604020202020204" charset="0"/>
              <a:ea typeface="Roboto Mono" panose="020B0604020202020204" charset="0"/>
              <a:cs typeface="Roboto Mono"/>
              <a:sym typeface="Roboto Mono"/>
            </a:endParaRPr>
          </a:p>
          <a:p>
            <a:pPr>
              <a:buSzPts val="1200"/>
            </a:pPr>
            <a:r>
              <a:rPr lang="en-IN" sz="1000" b="1" dirty="0">
                <a:latin typeface="Roboto Mono" panose="020B0604020202020204" charset="0"/>
                <a:ea typeface="Roboto Mono" panose="020B0604020202020204" charset="0"/>
                <a:cs typeface="Roboto Mono"/>
                <a:sym typeface="Roboto Mono"/>
              </a:rPr>
              <a:t>Solution</a:t>
            </a:r>
            <a:r>
              <a:rPr lang="en-IN" sz="1000" dirty="0">
                <a:latin typeface="Roboto Mono" panose="020B0604020202020204" charset="0"/>
                <a:ea typeface="Roboto Mono" panose="020B0604020202020204" charset="0"/>
                <a:cs typeface="Roboto Mono"/>
                <a:sym typeface="Roboto Mono"/>
              </a:rPr>
              <a:t>  : as mentioned earlier, NFT tokens will be transferable , so in case of return or replace , the original e-warranty card will be transferred to its First owner ( </a:t>
            </a:r>
            <a:r>
              <a:rPr lang="en-IN" sz="1000" dirty="0" err="1">
                <a:latin typeface="Roboto Mono" panose="020B0604020202020204" charset="0"/>
                <a:ea typeface="Roboto Mono" panose="020B0604020202020204" charset="0"/>
                <a:cs typeface="Roboto Mono"/>
                <a:sym typeface="Roboto Mono"/>
              </a:rPr>
              <a:t>i.e</a:t>
            </a:r>
            <a:r>
              <a:rPr lang="en-IN" sz="1000" dirty="0">
                <a:latin typeface="Roboto Mono" panose="020B0604020202020204" charset="0"/>
                <a:ea typeface="Roboto Mono" panose="020B0604020202020204" charset="0"/>
                <a:cs typeface="Roboto Mono"/>
                <a:sym typeface="Roboto Mono"/>
              </a:rPr>
              <a:t> seller of that product / Creator of NFT) , hence now seller will the new owner </a:t>
            </a:r>
          </a:p>
          <a:p>
            <a:pPr>
              <a:buSzPts val="1200"/>
            </a:pPr>
            <a:endParaRPr lang="en-IN" sz="1000" dirty="0">
              <a:latin typeface="Roboto Mono" panose="020B0604020202020204" charset="0"/>
              <a:ea typeface="Roboto Mono" panose="020B0604020202020204" charset="0"/>
              <a:cs typeface="Roboto Mono"/>
              <a:sym typeface="Roboto Mono"/>
            </a:endParaRPr>
          </a:p>
          <a:p>
            <a:pPr>
              <a:buSzPts val="1200"/>
            </a:pPr>
            <a:r>
              <a:rPr lang="en-IN" sz="1000" dirty="0">
                <a:latin typeface="Roboto Mono" panose="020B0604020202020204" charset="0"/>
                <a:ea typeface="Roboto Mono" panose="020B0604020202020204" charset="0"/>
                <a:cs typeface="Roboto Mono"/>
                <a:sym typeface="Roboto Mono"/>
              </a:rPr>
              <a:t>In Case of Repair , After repair , Seller can transfer NFT to its latest owner !</a:t>
            </a:r>
          </a:p>
          <a:p>
            <a:pPr>
              <a:buSzPts val="1200"/>
            </a:pPr>
            <a:endParaRPr lang="en-IN" sz="1000" dirty="0">
              <a:latin typeface="Roboto Mono" panose="020B0604020202020204" charset="0"/>
              <a:ea typeface="Roboto Mono" panose="020B0604020202020204" charset="0"/>
              <a:cs typeface="Roboto Mono"/>
              <a:sym typeface="Roboto Mono"/>
            </a:endParaRPr>
          </a:p>
          <a:p>
            <a:pPr>
              <a:buSzPts val="1200"/>
            </a:pPr>
            <a:r>
              <a:rPr lang="en-IN" sz="1000" dirty="0">
                <a:latin typeface="Roboto Mono" panose="020B0604020202020204" charset="0"/>
                <a:ea typeface="Roboto Mono" panose="020B0604020202020204" charset="0"/>
                <a:cs typeface="Roboto Mono"/>
                <a:sym typeface="Roboto Mono"/>
              </a:rPr>
              <a:t>In this way using the timeline of a NFT , user can track repair and return records of that product</a:t>
            </a:r>
          </a:p>
          <a:p>
            <a:pPr>
              <a:buSzPts val="1200"/>
            </a:pPr>
            <a:endParaRPr lang="en-IN" sz="1050" b="1"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050" b="1" dirty="0">
              <a:latin typeface="Inter"/>
              <a:ea typeface="Roboto Mono"/>
              <a:cs typeface="Roboto Mono"/>
              <a:sym typeface="Roboto Mono"/>
            </a:endParaRPr>
          </a:p>
          <a:p>
            <a:pPr>
              <a:buSzPts val="1200"/>
            </a:pPr>
            <a:endParaRPr lang="en-IN" sz="1600" dirty="0">
              <a:latin typeface="Inter"/>
              <a:ea typeface="Roboto Mono"/>
              <a:cs typeface="Roboto Mono"/>
              <a:sym typeface="Roboto Mono"/>
            </a:endParaRPr>
          </a:p>
          <a:p>
            <a:pPr>
              <a:buSzPts val="1200"/>
            </a:pPr>
            <a:r>
              <a:rPr lang="en-IN" sz="1800" b="1" dirty="0">
                <a:latin typeface="Inter"/>
                <a:ea typeface="Roboto Mono"/>
                <a:cs typeface="Roboto Mono"/>
                <a:sym typeface="Roboto Mono"/>
              </a:rPr>
              <a:t> </a:t>
            </a:r>
          </a:p>
          <a:p>
            <a:pPr>
              <a:buSzPts val="1200"/>
            </a:pPr>
            <a:endParaRPr lang="en-IN" sz="1050" b="1" dirty="0">
              <a:solidFill>
                <a:srgbClr val="333333"/>
              </a:solidFill>
              <a:latin typeface="Inter"/>
              <a:ea typeface="Roboto Mono"/>
              <a:cs typeface="Roboto Mono"/>
              <a:sym typeface="Roboto Mono"/>
            </a:endParaRPr>
          </a:p>
          <a:p>
            <a:pPr>
              <a:buSzPts val="1200"/>
            </a:pPr>
            <a:endParaRPr lang="en-US" dirty="0">
              <a:solidFill>
                <a:srgbClr val="333333"/>
              </a:solidFill>
              <a:latin typeface="Inter"/>
              <a:ea typeface="Roboto Mono"/>
              <a:cs typeface="Roboto Mono"/>
              <a:sym typeface="Roboto Mono"/>
            </a:endParaRPr>
          </a:p>
          <a:p>
            <a:pPr>
              <a:buSzPts val="1200"/>
            </a:pPr>
            <a:endParaRPr lang="en-US" sz="1200" dirty="0">
              <a:solidFill>
                <a:srgbClr val="333333"/>
              </a:solidFill>
              <a:latin typeface="Inter"/>
              <a:ea typeface="Roboto Mono"/>
              <a:cs typeface="Roboto Mono"/>
              <a:sym typeface="Roboto Mono"/>
            </a:endParaRPr>
          </a:p>
        </p:txBody>
      </p:sp>
      <p:pic>
        <p:nvPicPr>
          <p:cNvPr id="3" name="Picture 2">
            <a:extLst>
              <a:ext uri="{FF2B5EF4-FFF2-40B4-BE49-F238E27FC236}">
                <a16:creationId xmlns:a16="http://schemas.microsoft.com/office/drawing/2014/main" id="{D96CD8DD-09F4-B4D6-77F7-92FA190A6C74}"/>
              </a:ext>
            </a:extLst>
          </p:cNvPr>
          <p:cNvPicPr>
            <a:picLocks noChangeAspect="1"/>
          </p:cNvPicPr>
          <p:nvPr/>
        </p:nvPicPr>
        <p:blipFill>
          <a:blip r:embed="rId4"/>
          <a:stretch>
            <a:fillRect/>
          </a:stretch>
        </p:blipFill>
        <p:spPr>
          <a:xfrm>
            <a:off x="2351771" y="2915732"/>
            <a:ext cx="4115207" cy="2082493"/>
          </a:xfrm>
          <a:prstGeom prst="rect">
            <a:avLst/>
          </a:prstGeom>
        </p:spPr>
      </p:pic>
    </p:spTree>
    <p:extLst>
      <p:ext uri="{BB962C8B-B14F-4D97-AF65-F5344CB8AC3E}">
        <p14:creationId xmlns:p14="http://schemas.microsoft.com/office/powerpoint/2010/main" val="354357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6"/>
          <p:cNvPicPr preferRelativeResize="0"/>
          <p:nvPr/>
        </p:nvPicPr>
        <p:blipFill rotWithShape="1">
          <a:blip r:embed="rId3">
            <a:alphaModFix/>
          </a:blip>
          <a:srcRect b="4815"/>
          <a:stretch/>
        </p:blipFill>
        <p:spPr>
          <a:xfrm>
            <a:off x="0" y="0"/>
            <a:ext cx="9147572" cy="5143500"/>
          </a:xfrm>
          <a:prstGeom prst="rect">
            <a:avLst/>
          </a:prstGeom>
          <a:noFill/>
          <a:ln>
            <a:noFill/>
          </a:ln>
        </p:spPr>
      </p:pic>
      <p:sp>
        <p:nvSpPr>
          <p:cNvPr id="130" name="Google Shape;130;p6"/>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Roboto Mono"/>
                <a:ea typeface="Roboto Mono"/>
                <a:cs typeface="Roboto Mono"/>
                <a:sym typeface="Roboto Mono"/>
              </a:rPr>
              <a:t>Use-cases</a:t>
            </a: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131" name="Google Shape;131;p6"/>
          <p:cNvSpPr txBox="1"/>
          <p:nvPr/>
        </p:nvSpPr>
        <p:spPr>
          <a:xfrm>
            <a:off x="143400" y="2571750"/>
            <a:ext cx="8857200" cy="13035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Flipkart on behalf of th</a:t>
            </a:r>
            <a:r>
              <a:rPr lang="en-IN" sz="1200" b="0" i="0" u="none" strike="noStrike" cap="none" dirty="0" err="1">
                <a:solidFill>
                  <a:srgbClr val="000000"/>
                </a:solidFill>
                <a:latin typeface="Roboto Mono"/>
                <a:ea typeface="Roboto Mono"/>
                <a:cs typeface="Roboto Mono"/>
                <a:sym typeface="Roboto Mono"/>
              </a:rPr>
              <a:t>ei</a:t>
            </a:r>
            <a:r>
              <a:rPr lang="en" sz="1200" b="0" i="0" u="none" strike="noStrike" cap="none" dirty="0">
                <a:solidFill>
                  <a:srgbClr val="000000"/>
                </a:solidFill>
                <a:latin typeface="Roboto Mono"/>
                <a:ea typeface="Roboto Mono"/>
                <a:cs typeface="Roboto Mono"/>
                <a:sym typeface="Roboto Mono"/>
              </a:rPr>
              <a:t>r sellers can issue customers th</a:t>
            </a:r>
            <a:r>
              <a:rPr lang="en-IN" sz="1200" b="0" i="0" u="none" strike="noStrike" cap="none" dirty="0" err="1">
                <a:solidFill>
                  <a:srgbClr val="000000"/>
                </a:solidFill>
                <a:latin typeface="Roboto Mono"/>
                <a:ea typeface="Roboto Mono"/>
                <a:cs typeface="Roboto Mono"/>
                <a:sym typeface="Roboto Mono"/>
              </a:rPr>
              <a:t>ei</a:t>
            </a:r>
            <a:r>
              <a:rPr lang="en" sz="1200" b="0" i="0" u="none" strike="noStrike" cap="none" dirty="0">
                <a:solidFill>
                  <a:srgbClr val="000000"/>
                </a:solidFill>
                <a:latin typeface="Roboto Mono"/>
                <a:ea typeface="Roboto Mono"/>
                <a:cs typeface="Roboto Mono"/>
                <a:sym typeface="Roboto Mono"/>
              </a:rPr>
              <a:t>r e-warrenty card in form of NFT</a:t>
            </a:r>
          </a:p>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Customer can easily claim the ownership using NFT e- W</a:t>
            </a:r>
            <a:r>
              <a:rPr lang="en" sz="1200" dirty="0">
                <a:latin typeface="Roboto Mono"/>
                <a:ea typeface="Roboto Mono"/>
                <a:cs typeface="Roboto Mono"/>
                <a:sym typeface="Roboto Mono"/>
              </a:rPr>
              <a:t>arrenty card</a:t>
            </a:r>
          </a:p>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Simple GUI portal for seller as well as cutomer to create NFT and claim ownership respectively</a:t>
            </a:r>
          </a:p>
          <a:p>
            <a:pPr marL="457200" marR="0" lvl="0" indent="-304800" algn="l"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It will Act like a Digital Version of Your product , Containing Details and Image</a:t>
            </a:r>
            <a:endParaRPr lang="en"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Customer can Have track of Repairs or Resale of particular product</a:t>
            </a:r>
          </a:p>
          <a:p>
            <a:pPr marL="457200" marR="0" lvl="0" indent="-304800" algn="l"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No other customer can have a duplicate warrenty card for same product thus can easily detect theft and misplace of particular product</a:t>
            </a:r>
          </a:p>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Seller can no</a:t>
            </a:r>
            <a:r>
              <a:rPr lang="en" sz="1200" dirty="0">
                <a:latin typeface="Roboto Mono"/>
                <a:ea typeface="Roboto Mono"/>
                <a:cs typeface="Roboto Mono"/>
                <a:sym typeface="Roboto Mono"/>
              </a:rPr>
              <a:t>w repair, return, replace the product on basis of this e-warrenty card</a:t>
            </a:r>
          </a:p>
          <a:p>
            <a:pPr marL="457200" marR="0" lvl="0" indent="-304800" algn="l" rtl="0">
              <a:lnSpc>
                <a:spcPct val="100000"/>
              </a:lnSpc>
              <a:spcBef>
                <a:spcPts val="0"/>
              </a:spcBef>
              <a:spcAft>
                <a:spcPts val="0"/>
              </a:spcAft>
              <a:buClr>
                <a:srgbClr val="000000"/>
              </a:buClr>
              <a:buSzPts val="1200"/>
              <a:buFont typeface="Roboto Mono"/>
              <a:buChar char="●"/>
            </a:pPr>
            <a:r>
              <a:rPr lang="en" sz="1200" b="0" i="0" u="none" strike="noStrike" cap="none" dirty="0">
                <a:solidFill>
                  <a:srgbClr val="000000"/>
                </a:solidFill>
                <a:latin typeface="Roboto Mono"/>
                <a:ea typeface="Roboto Mono"/>
                <a:cs typeface="Roboto Mono"/>
                <a:sym typeface="Roboto Mono"/>
              </a:rPr>
              <a:t>Customer can resale product </a:t>
            </a:r>
            <a:r>
              <a:rPr lang="en" sz="1200" dirty="0">
                <a:latin typeface="Roboto Mono"/>
                <a:ea typeface="Roboto Mono"/>
                <a:cs typeface="Roboto Mono"/>
                <a:sym typeface="Roboto Mono"/>
              </a:rPr>
              <a:t>by transferring the e-warrenty card to new person</a:t>
            </a:r>
          </a:p>
          <a:p>
            <a:pPr marL="457200" marR="0" lvl="0" indent="-304800" algn="l" rtl="0">
              <a:lnSpc>
                <a:spcPct val="100000"/>
              </a:lnSpc>
              <a:spcBef>
                <a:spcPts val="0"/>
              </a:spcBef>
              <a:spcAft>
                <a:spcPts val="0"/>
              </a:spcAft>
              <a:buClr>
                <a:srgbClr val="000000"/>
              </a:buClr>
              <a:buSzPts val="1200"/>
              <a:buFont typeface="Roboto Mono"/>
              <a:buChar char="●"/>
            </a:pPr>
            <a:r>
              <a:rPr lang="en-IN" sz="1200" b="0" i="0" u="none" strike="noStrike" cap="none" dirty="0">
                <a:solidFill>
                  <a:srgbClr val="000000"/>
                </a:solidFill>
                <a:latin typeface="Roboto Mono"/>
                <a:ea typeface="Roboto Mono"/>
                <a:cs typeface="Roboto Mono"/>
                <a:sym typeface="Roboto Mono"/>
              </a:rPr>
              <a:t>E</a:t>
            </a:r>
            <a:r>
              <a:rPr lang="en" sz="1200" b="0" i="0" u="none" strike="noStrike" cap="none" dirty="0">
                <a:solidFill>
                  <a:srgbClr val="000000"/>
                </a:solidFill>
                <a:latin typeface="Roboto Mono"/>
                <a:ea typeface="Roboto Mono"/>
                <a:cs typeface="Roboto Mono"/>
                <a:sym typeface="Roboto Mono"/>
              </a:rPr>
              <a:t>-warrenty card will contain all the details for the product including warrenty period and seri</a:t>
            </a:r>
            <a:r>
              <a:rPr lang="en" sz="1200" dirty="0">
                <a:latin typeface="Roboto Mono"/>
                <a:ea typeface="Roboto Mono"/>
                <a:cs typeface="Roboto Mono"/>
                <a:sym typeface="Roboto Mono"/>
              </a:rPr>
              <a:t>al id</a:t>
            </a:r>
          </a:p>
          <a:p>
            <a:pPr marL="457200" marR="0" lvl="0" indent="-304800" algn="l" rtl="0">
              <a:lnSpc>
                <a:spcPct val="100000"/>
              </a:lnSpc>
              <a:spcBef>
                <a:spcPts val="0"/>
              </a:spcBef>
              <a:spcAft>
                <a:spcPts val="0"/>
              </a:spcAft>
              <a:buClr>
                <a:srgbClr val="000000"/>
              </a:buClr>
              <a:buSzPts val="1200"/>
              <a:buFont typeface="Roboto Mono"/>
              <a:buChar char="●"/>
            </a:pPr>
            <a:r>
              <a:rPr lang="en-IN" sz="1200" b="0" i="0" u="none" strike="noStrike" cap="none" dirty="0">
                <a:solidFill>
                  <a:srgbClr val="000000"/>
                </a:solidFill>
                <a:latin typeface="Roboto Mono"/>
                <a:ea typeface="Roboto Mono"/>
                <a:cs typeface="Roboto Mono"/>
                <a:sym typeface="Roboto Mono"/>
              </a:rPr>
              <a:t>O</a:t>
            </a:r>
            <a:r>
              <a:rPr lang="en" sz="1200" b="0" i="0" u="none" strike="noStrike" cap="none" dirty="0">
                <a:solidFill>
                  <a:srgbClr val="000000"/>
                </a:solidFill>
                <a:latin typeface="Roboto Mono"/>
                <a:ea typeface="Roboto Mono"/>
                <a:cs typeface="Roboto Mono"/>
                <a:sym typeface="Roboto Mono"/>
              </a:rPr>
              <a:t>nce a card is issued it cannot be changed or modified thus ensuring proper decaying time for seller</a:t>
            </a:r>
          </a:p>
          <a:p>
            <a:pPr marL="457200" marR="0" lvl="0" indent="-304800" algn="l" rtl="0">
              <a:lnSpc>
                <a:spcPct val="100000"/>
              </a:lnSpc>
              <a:spcBef>
                <a:spcPts val="0"/>
              </a:spcBef>
              <a:spcAft>
                <a:spcPts val="0"/>
              </a:spcAft>
              <a:buClr>
                <a:srgbClr val="000000"/>
              </a:buClr>
              <a:buSzPts val="1200"/>
              <a:buFont typeface="Roboto Mono"/>
              <a:buChar char="●"/>
            </a:pPr>
            <a:r>
              <a:rPr lang="en" sz="1200" dirty="0">
                <a:latin typeface="Roboto Mono"/>
                <a:ea typeface="Roboto Mono"/>
                <a:cs typeface="Roboto Mono"/>
                <a:sym typeface="Roboto Mono"/>
              </a:rPr>
              <a:t>Blockchain Network Ensures the transperancy to whole process of buying, selling , repair and reselling </a:t>
            </a:r>
            <a:endParaRPr lang="en"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lang="en"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sz="1200" b="0" i="0" u="none" strike="noStrike" cap="none" dirty="0">
              <a:solidFill>
                <a:srgbClr val="000000"/>
              </a:solidFill>
              <a:latin typeface="Roboto Mono"/>
              <a:ea typeface="Roboto Mono"/>
              <a:cs typeface="Roboto Mono"/>
              <a:sym typeface="Roboto Mono"/>
            </a:endParaRPr>
          </a:p>
          <a:p>
            <a:pPr marL="457200" marR="0" lvl="0" indent="-304800" algn="l" rtl="0">
              <a:lnSpc>
                <a:spcPct val="100000"/>
              </a:lnSpc>
              <a:spcBef>
                <a:spcPts val="0"/>
              </a:spcBef>
              <a:spcAft>
                <a:spcPts val="0"/>
              </a:spcAft>
              <a:buClr>
                <a:srgbClr val="000000"/>
              </a:buClr>
              <a:buSzPts val="1200"/>
              <a:buFont typeface="Roboto Mono"/>
              <a:buChar char="●"/>
            </a:pPr>
            <a:endParaRPr sz="1200" b="0" i="0" u="none" strike="noStrike" cap="none" dirty="0">
              <a:solidFill>
                <a:srgbClr val="000000"/>
              </a:solidFill>
              <a:latin typeface="Roboto Mono"/>
              <a:ea typeface="Roboto Mono"/>
              <a:cs typeface="Roboto Mono"/>
              <a:sym typeface="Roboto Mono"/>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3259</TotalTime>
  <Words>1209</Words>
  <Application>Microsoft Office PowerPoint</Application>
  <PresentationFormat>On-screen Show (16:9)</PresentationFormat>
  <Paragraphs>239</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Proxima Nova</vt:lpstr>
      <vt:lpstr>system-ui</vt:lpstr>
      <vt:lpstr>Roboto Mono</vt:lpstr>
      <vt:lpstr>Euclid</vt:lpstr>
      <vt:lpstr>Inter</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Satvik Aggarwal</cp:lastModifiedBy>
  <cp:revision>16</cp:revision>
  <dcterms:modified xsi:type="dcterms:W3CDTF">2022-07-30T18:39:56Z</dcterms:modified>
</cp:coreProperties>
</file>