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80" r:id="rId5"/>
    <p:sldId id="281" r:id="rId6"/>
    <p:sldId id="282" r:id="rId7"/>
    <p:sldId id="284" r:id="rId8"/>
    <p:sldId id="287" r:id="rId9"/>
    <p:sldId id="286" r:id="rId10"/>
    <p:sldId id="288" r:id="rId11"/>
    <p:sldId id="289" r:id="rId12"/>
    <p:sldId id="290"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19" autoAdjust="0"/>
  </p:normalViewPr>
  <p:slideViewPr>
    <p:cSldViewPr snapToGrid="0">
      <p:cViewPr varScale="1">
        <p:scale>
          <a:sx n="70" d="100"/>
          <a:sy n="70" d="100"/>
        </p:scale>
        <p:origin x="4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4655DB-0307-46F6-815A-BCE0CF941963}" type="datetimeFigureOut">
              <a:rPr lang="en-IN" smtClean="0"/>
              <a:t>08-02-2023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9DAAF-9500-45FE-9AB2-B7390B3E2229}" type="slidenum">
              <a:rPr lang="en-IN" smtClean="0"/>
              <a:t>‹#›</a:t>
            </a:fld>
            <a:endParaRPr lang="en-IN"/>
          </a:p>
        </p:txBody>
      </p:sp>
    </p:spTree>
    <p:extLst>
      <p:ext uri="{BB962C8B-B14F-4D97-AF65-F5344CB8AC3E}">
        <p14:creationId xmlns:p14="http://schemas.microsoft.com/office/powerpoint/2010/main" val="40496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67492" y="1055952"/>
            <a:ext cx="4033599" cy="2380239"/>
          </a:xfrm>
        </p:spPr>
        <p:txBody>
          <a:bodyPr>
            <a:normAutofit/>
          </a:bodyPr>
          <a:lstStyle/>
          <a:p>
            <a:pPr algn="l"/>
            <a:r>
              <a:rPr lang="en-US" sz="3600" dirty="0"/>
              <a:t>MNIST Digits Classification with Machine Learning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4261300"/>
            <a:ext cx="3485072" cy="1026544"/>
          </a:xfrm>
        </p:spPr>
        <p:txBody>
          <a:bodyPr>
            <a:normAutofit/>
          </a:bodyPr>
          <a:lstStyle/>
          <a:p>
            <a:pPr algn="l"/>
            <a:r>
              <a:rPr lang="en-US" sz="2300" dirty="0">
                <a:solidFill>
                  <a:srgbClr val="5792BA"/>
                </a:solidFill>
              </a:rPr>
              <a:t>Priyanshu Sharma</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82" name="Picture 10" descr="Agency thank you slide for presentation">
            <a:extLst>
              <a:ext uri="{FF2B5EF4-FFF2-40B4-BE49-F238E27FC236}">
                <a16:creationId xmlns:a16="http://schemas.microsoft.com/office/drawing/2014/main" id="{333067B2-772A-6CE8-060F-BD30AEFB0D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 t="12400" r="423" b="5334"/>
          <a:stretch/>
        </p:blipFill>
        <p:spPr bwMode="auto">
          <a:xfrm>
            <a:off x="20" y="557784"/>
            <a:ext cx="12191980" cy="564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24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0AB9C63-27B3-4275-BF3D-3E471704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18"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3643DDE-2E83-B3F3-5D1C-33B337C0BD21}"/>
              </a:ext>
            </a:extLst>
          </p:cNvPr>
          <p:cNvSpPr txBox="1"/>
          <p:nvPr/>
        </p:nvSpPr>
        <p:spPr>
          <a:xfrm>
            <a:off x="-382089" y="2767564"/>
            <a:ext cx="5586983" cy="2032889"/>
          </a:xfrm>
          <a:prstGeom prst="rect">
            <a:avLst/>
          </a:prstGeom>
        </p:spPr>
        <p:txBody>
          <a:bodyPr vert="horz" lIns="91440" tIns="45720" rIns="91440" bIns="45720" rtlCol="0" anchor="ctr">
            <a:normAutofit/>
          </a:bodyPr>
          <a:lstStyle/>
          <a:p>
            <a:pPr algn="ctr" defTabSz="457200">
              <a:spcBef>
                <a:spcPct val="0"/>
              </a:spcBef>
              <a:spcAft>
                <a:spcPts val="600"/>
              </a:spcAft>
            </a:pPr>
            <a:r>
              <a:rPr lang="en-US" sz="40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MNIST DATASET</a:t>
            </a:r>
          </a:p>
          <a:p>
            <a:pPr algn="ctr" defTabSz="457200">
              <a:spcBef>
                <a:spcPct val="0"/>
              </a:spcBef>
              <a:spcAft>
                <a:spcPts val="600"/>
              </a:spcAft>
            </a:pPr>
            <a:endParaRPr lang="en-US" sz="5400" u="sng"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pic>
        <p:nvPicPr>
          <p:cNvPr id="1033" name="Picture 1032">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1026" name="Picture 2" descr="MNIST Reborn, Restored and Expanded: Additional 50K Training Samples | by  Synced | SyncedReview | Medium">
            <a:extLst>
              <a:ext uri="{FF2B5EF4-FFF2-40B4-BE49-F238E27FC236}">
                <a16:creationId xmlns:a16="http://schemas.microsoft.com/office/drawing/2014/main" id="{98782429-B663-80A8-5D40-4369C75A40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1072" y="415335"/>
            <a:ext cx="3940660" cy="22067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6D8C714-BDAB-FC97-459B-3A216403091C}"/>
              </a:ext>
            </a:extLst>
          </p:cNvPr>
          <p:cNvSpPr txBox="1"/>
          <p:nvPr/>
        </p:nvSpPr>
        <p:spPr>
          <a:xfrm>
            <a:off x="124525" y="4017972"/>
            <a:ext cx="4573757" cy="2031325"/>
          </a:xfrm>
          <a:prstGeom prst="rect">
            <a:avLst/>
          </a:prstGeom>
          <a:noFill/>
        </p:spPr>
        <p:txBody>
          <a:bodyPr wrap="square" rtlCol="0">
            <a:spAutoFit/>
          </a:bodyPr>
          <a:lstStyle/>
          <a:p>
            <a:pPr marL="285750" indent="-285750">
              <a:buFont typeface="Arial" panose="020B0604020202020204" pitchFamily="34" charset="0"/>
              <a:buChar char="•"/>
            </a:pPr>
            <a:r>
              <a:rPr lang="en-IN" b="0" i="0" dirty="0">
                <a:effectLst/>
                <a:latin typeface="Helvetica Neue"/>
              </a:rPr>
              <a:t>The dataset provides 70,000 images (28x28 pixels) of handwritten digits (1 digit per image)</a:t>
            </a:r>
          </a:p>
          <a:p>
            <a:pPr marL="285750" indent="-285750">
              <a:buFont typeface="Arial" panose="020B0604020202020204" pitchFamily="34" charset="0"/>
              <a:buChar char="•"/>
            </a:pPr>
            <a:endParaRPr lang="en-IN" b="0" i="0" dirty="0">
              <a:effectLst/>
              <a:latin typeface="Helvetica Neue"/>
            </a:endParaRPr>
          </a:p>
          <a:p>
            <a:pPr marL="285750" indent="-285750">
              <a:buFont typeface="Arial" panose="020B0604020202020204" pitchFamily="34" charset="0"/>
              <a:buChar char="•"/>
            </a:pPr>
            <a:r>
              <a:rPr lang="en-IN" dirty="0">
                <a:latin typeface="Helvetica Neue"/>
              </a:rPr>
              <a:t>This dataset is available in different libraries like TensorFlow, sci-kit library, etc,</a:t>
            </a:r>
            <a:endParaRPr lang="en-IN" dirty="0"/>
          </a:p>
        </p:txBody>
      </p:sp>
      <p:sp>
        <p:nvSpPr>
          <p:cNvPr id="2" name="TextBox 1">
            <a:extLst>
              <a:ext uri="{FF2B5EF4-FFF2-40B4-BE49-F238E27FC236}">
                <a16:creationId xmlns:a16="http://schemas.microsoft.com/office/drawing/2014/main" id="{DF6EF525-F9BD-E2F3-9F0A-61F9ADC28813}"/>
              </a:ext>
            </a:extLst>
          </p:cNvPr>
          <p:cNvSpPr txBox="1"/>
          <p:nvPr/>
        </p:nvSpPr>
        <p:spPr>
          <a:xfrm>
            <a:off x="5029289" y="2078979"/>
            <a:ext cx="7038186" cy="3877985"/>
          </a:xfrm>
          <a:prstGeom prst="rect">
            <a:avLst/>
          </a:prstGeom>
          <a:noFill/>
        </p:spPr>
        <p:txBody>
          <a:bodyPr wrap="square" rtlCol="0">
            <a:spAutoFit/>
          </a:bodyPr>
          <a:lstStyle/>
          <a:p>
            <a:pPr marL="457200" indent="-457200" algn="l">
              <a:buFont typeface="Arial" panose="020B0604020202020204" pitchFamily="34" charset="0"/>
              <a:buChar char="•"/>
            </a:pPr>
            <a:r>
              <a:rPr lang="en-US" sz="2800" b="0" i="0" dirty="0">
                <a:effectLst/>
                <a:latin typeface="Helvetica Neue"/>
              </a:rPr>
              <a:t>The goal is to write an algorithm that detects which digit is written. Since there are only 10 digits (0, 1, 2, 3, 4, 5, 6, 7, 8, 9), this is a classification problem with 10 classes.</a:t>
            </a:r>
          </a:p>
          <a:p>
            <a:pPr algn="l"/>
            <a:endParaRPr lang="en-US" sz="3200" b="0" i="0" dirty="0">
              <a:effectLst/>
              <a:latin typeface="Helvetica Neue"/>
            </a:endParaRPr>
          </a:p>
          <a:p>
            <a:pPr marL="457200" indent="-457200" algn="l">
              <a:buFont typeface="Arial" panose="020B0604020202020204" pitchFamily="34" charset="0"/>
              <a:buChar char="•"/>
            </a:pPr>
            <a:r>
              <a:rPr lang="en-US" sz="2800" b="0" i="0" dirty="0">
                <a:effectLst/>
                <a:latin typeface="Helvetica Neue"/>
              </a:rPr>
              <a:t>Our goal would be to build a neural network with 2 hidden layers.</a:t>
            </a:r>
          </a:p>
          <a:p>
            <a:endParaRPr lang="en-IN" dirty="0"/>
          </a:p>
        </p:txBody>
      </p:sp>
      <p:sp>
        <p:nvSpPr>
          <p:cNvPr id="3" name="TextBox 2">
            <a:extLst>
              <a:ext uri="{FF2B5EF4-FFF2-40B4-BE49-F238E27FC236}">
                <a16:creationId xmlns:a16="http://schemas.microsoft.com/office/drawing/2014/main" id="{0A9B59DE-2533-F73C-D7D3-A42CD4094CF5}"/>
              </a:ext>
            </a:extLst>
          </p:cNvPr>
          <p:cNvSpPr txBox="1"/>
          <p:nvPr/>
        </p:nvSpPr>
        <p:spPr>
          <a:xfrm>
            <a:off x="7573040" y="835602"/>
            <a:ext cx="1950684" cy="830997"/>
          </a:xfrm>
          <a:prstGeom prst="rect">
            <a:avLst/>
          </a:prstGeom>
          <a:noFill/>
        </p:spPr>
        <p:txBody>
          <a:bodyPr wrap="square" rtlCol="0">
            <a:spAutoFit/>
          </a:bodyPr>
          <a:lstStyle/>
          <a:p>
            <a:r>
              <a:rPr lang="en-IN" sz="4800" u="sng" dirty="0">
                <a:solidFill>
                  <a:srgbClr val="0070C0"/>
                </a:solidFill>
                <a:latin typeface="Avenir Next LT Pro Demi" panose="020B0604020202020204" pitchFamily="34" charset="0"/>
              </a:rPr>
              <a:t>GOAL</a:t>
            </a:r>
          </a:p>
        </p:txBody>
      </p:sp>
    </p:spTree>
    <p:extLst>
      <p:ext uri="{BB962C8B-B14F-4D97-AF65-F5344CB8AC3E}">
        <p14:creationId xmlns:p14="http://schemas.microsoft.com/office/powerpoint/2010/main" val="247462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8425C-E293-D1C8-1BEE-8A856B3AB41E}"/>
              </a:ext>
            </a:extLst>
          </p:cNvPr>
          <p:cNvSpPr txBox="1"/>
          <p:nvPr/>
        </p:nvSpPr>
        <p:spPr>
          <a:xfrm>
            <a:off x="1062227" y="1691638"/>
            <a:ext cx="10067545" cy="4832092"/>
          </a:xfrm>
          <a:prstGeom prst="rect">
            <a:avLst/>
          </a:prstGeom>
          <a:noFill/>
        </p:spPr>
        <p:txBody>
          <a:bodyPr wrap="square" rtlCol="0">
            <a:spAutoFit/>
          </a:bodyPr>
          <a:lstStyle/>
          <a:p>
            <a:pPr marL="342900" indent="-342900">
              <a:buAutoNum type="arabicPeriod"/>
            </a:pPr>
            <a:r>
              <a:rPr lang="en-US" sz="2800" dirty="0">
                <a:solidFill>
                  <a:schemeClr val="bg1"/>
                </a:solidFill>
              </a:rPr>
              <a:t>Prepare our data and preprocess it. Create training, validation, and testing dataset.</a:t>
            </a:r>
          </a:p>
          <a:p>
            <a:pPr marL="342900" indent="-342900">
              <a:buAutoNum type="arabicPeriod"/>
            </a:pPr>
            <a:endParaRPr lang="en-US" sz="2800" dirty="0">
              <a:solidFill>
                <a:schemeClr val="bg1"/>
              </a:solidFill>
            </a:endParaRPr>
          </a:p>
          <a:p>
            <a:pPr marL="342900" indent="-342900">
              <a:buAutoNum type="arabicPeriod"/>
            </a:pPr>
            <a:r>
              <a:rPr lang="en-US" sz="2800" dirty="0">
                <a:solidFill>
                  <a:schemeClr val="bg1"/>
                </a:solidFill>
              </a:rPr>
              <a:t>Outline the model and choose the activation function.</a:t>
            </a:r>
          </a:p>
          <a:p>
            <a:pPr marL="342900" indent="-342900">
              <a:buAutoNum type="arabicPeriod"/>
            </a:pPr>
            <a:endParaRPr lang="en-US" sz="2800" dirty="0">
              <a:solidFill>
                <a:schemeClr val="bg1"/>
              </a:solidFill>
            </a:endParaRPr>
          </a:p>
          <a:p>
            <a:pPr marL="342900" indent="-342900">
              <a:buAutoNum type="arabicPeriod"/>
            </a:pPr>
            <a:r>
              <a:rPr lang="en-US" sz="2800" dirty="0">
                <a:solidFill>
                  <a:schemeClr val="bg1"/>
                </a:solidFill>
              </a:rPr>
              <a:t>Set the appropriate optimizer and loss function.</a:t>
            </a:r>
          </a:p>
          <a:p>
            <a:pPr marL="342900" indent="-342900">
              <a:buAutoNum type="arabicPeriod"/>
            </a:pPr>
            <a:endParaRPr lang="en-US" sz="2800" dirty="0">
              <a:solidFill>
                <a:schemeClr val="bg1"/>
              </a:solidFill>
            </a:endParaRPr>
          </a:p>
          <a:p>
            <a:pPr marL="342900" indent="-342900">
              <a:buAutoNum type="arabicPeriod"/>
            </a:pPr>
            <a:r>
              <a:rPr lang="en-US" sz="2800" dirty="0">
                <a:solidFill>
                  <a:schemeClr val="bg1"/>
                </a:solidFill>
              </a:rPr>
              <a:t>Make the model learn.</a:t>
            </a:r>
          </a:p>
          <a:p>
            <a:pPr marL="342900" indent="-342900">
              <a:buAutoNum type="arabicPeriod"/>
            </a:pPr>
            <a:endParaRPr lang="en-US" sz="2800" dirty="0">
              <a:solidFill>
                <a:schemeClr val="bg1"/>
              </a:solidFill>
            </a:endParaRPr>
          </a:p>
          <a:p>
            <a:pPr marL="342900" indent="-342900">
              <a:buAutoNum type="arabicPeriod"/>
            </a:pPr>
            <a:r>
              <a:rPr lang="en-US" sz="2800" dirty="0">
                <a:solidFill>
                  <a:schemeClr val="bg1"/>
                </a:solidFill>
              </a:rPr>
              <a:t>Test the accuracy of the model.</a:t>
            </a:r>
            <a:r>
              <a:rPr lang="en-IN" sz="2800" dirty="0">
                <a:solidFill>
                  <a:schemeClr val="bg1"/>
                </a:solidFill>
              </a:rPr>
              <a:t>  </a:t>
            </a:r>
          </a:p>
          <a:p>
            <a:pPr marL="342900" indent="-342900">
              <a:buAutoNum type="arabicPeriod"/>
            </a:pPr>
            <a:endParaRPr lang="en-IN" sz="2800" dirty="0">
              <a:solidFill>
                <a:schemeClr val="bg1"/>
              </a:solidFill>
            </a:endParaRPr>
          </a:p>
        </p:txBody>
      </p:sp>
      <p:sp>
        <p:nvSpPr>
          <p:cNvPr id="4" name="TextBox 3">
            <a:extLst>
              <a:ext uri="{FF2B5EF4-FFF2-40B4-BE49-F238E27FC236}">
                <a16:creationId xmlns:a16="http://schemas.microsoft.com/office/drawing/2014/main" id="{F0FB6315-907D-6E63-2A83-C6E1448072E4}"/>
              </a:ext>
            </a:extLst>
          </p:cNvPr>
          <p:cNvSpPr txBox="1"/>
          <p:nvPr/>
        </p:nvSpPr>
        <p:spPr>
          <a:xfrm>
            <a:off x="1062227" y="603504"/>
            <a:ext cx="3820668" cy="769441"/>
          </a:xfrm>
          <a:prstGeom prst="rect">
            <a:avLst/>
          </a:prstGeom>
          <a:noFill/>
        </p:spPr>
        <p:txBody>
          <a:bodyPr wrap="square" rtlCol="0">
            <a:spAutoFit/>
          </a:bodyPr>
          <a:lstStyle/>
          <a:p>
            <a:r>
              <a:rPr lang="en-US" sz="4400" dirty="0">
                <a:solidFill>
                  <a:srgbClr val="0070C0"/>
                </a:solidFill>
              </a:rPr>
              <a:t> </a:t>
            </a:r>
            <a:r>
              <a:rPr lang="en-US" sz="4400" b="1" u="sng" dirty="0">
                <a:solidFill>
                  <a:srgbClr val="0070C0"/>
                </a:solidFill>
              </a:rPr>
              <a:t>Action Plan</a:t>
            </a:r>
          </a:p>
        </p:txBody>
      </p:sp>
      <p:pic>
        <p:nvPicPr>
          <p:cNvPr id="3074" name="Picture 2" descr="How to Write and Develop an Action Plan for Your Small Business">
            <a:extLst>
              <a:ext uri="{FF2B5EF4-FFF2-40B4-BE49-F238E27FC236}">
                <a16:creationId xmlns:a16="http://schemas.microsoft.com/office/drawing/2014/main" id="{13CE3F06-520A-99F0-120F-D03D9A95E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650" y="0"/>
            <a:ext cx="5074914" cy="169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1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48425C-E293-D1C8-1BEE-8A856B3AB41E}"/>
              </a:ext>
            </a:extLst>
          </p:cNvPr>
          <p:cNvSpPr txBox="1"/>
          <p:nvPr/>
        </p:nvSpPr>
        <p:spPr>
          <a:xfrm>
            <a:off x="1062227" y="1691638"/>
            <a:ext cx="10067545" cy="4893647"/>
          </a:xfrm>
          <a:prstGeom prst="rect">
            <a:avLst/>
          </a:prstGeom>
          <a:noFill/>
        </p:spPr>
        <p:txBody>
          <a:bodyPr wrap="square" rtlCol="0">
            <a:spAutoFit/>
          </a:bodyPr>
          <a:lstStyle/>
          <a:p>
            <a:pPr marL="342900" indent="-342900">
              <a:buAutoNum type="arabicPeriod"/>
            </a:pPr>
            <a:r>
              <a:rPr lang="en-US" sz="2400" dirty="0">
                <a:solidFill>
                  <a:schemeClr val="bg1"/>
                </a:solidFill>
              </a:rPr>
              <a:t>First, we convert images in vectors of 784*1 length each with value of range(0 to 255).</a:t>
            </a:r>
          </a:p>
          <a:p>
            <a:pPr marL="342900" indent="-342900">
              <a:buAutoNum type="arabicPeriod"/>
            </a:pPr>
            <a:endParaRPr lang="en-US" sz="2400" dirty="0">
              <a:solidFill>
                <a:schemeClr val="bg1"/>
              </a:solidFill>
            </a:endParaRPr>
          </a:p>
          <a:p>
            <a:pPr marL="342900" indent="-342900">
              <a:buAutoNum type="arabicPeriod"/>
            </a:pPr>
            <a:r>
              <a:rPr lang="en-US" sz="2400" dirty="0">
                <a:solidFill>
                  <a:schemeClr val="bg1"/>
                </a:solidFill>
              </a:rPr>
              <a:t>Then, we apply some preprocessing tricks i.e., shuffling and batching the dataset.</a:t>
            </a:r>
          </a:p>
          <a:p>
            <a:pPr marL="342900" indent="-342900">
              <a:buAutoNum type="arabicPeriod"/>
            </a:pPr>
            <a:endParaRPr lang="en-US" sz="2400" dirty="0">
              <a:solidFill>
                <a:schemeClr val="bg1"/>
              </a:solidFill>
            </a:endParaRPr>
          </a:p>
          <a:p>
            <a:pPr marL="342900" indent="-342900">
              <a:buAutoNum type="arabicPeriod"/>
            </a:pPr>
            <a:r>
              <a:rPr lang="en-US" sz="2400" dirty="0">
                <a:solidFill>
                  <a:schemeClr val="bg1"/>
                </a:solidFill>
              </a:rPr>
              <a:t>We built the model using "ADAM" optimizer and "SoftMax" as output activation functions.</a:t>
            </a:r>
          </a:p>
          <a:p>
            <a:pPr marL="342900" indent="-342900">
              <a:buAutoNum type="arabicPeriod"/>
            </a:pPr>
            <a:endParaRPr lang="en-US" sz="2400" dirty="0">
              <a:solidFill>
                <a:schemeClr val="bg1"/>
              </a:solidFill>
            </a:endParaRPr>
          </a:p>
          <a:p>
            <a:pPr marL="342900" indent="-342900">
              <a:buAutoNum type="arabicPeriod"/>
            </a:pPr>
            <a:r>
              <a:rPr lang="en-US" sz="2400" dirty="0">
                <a:solidFill>
                  <a:schemeClr val="bg1"/>
                </a:solidFill>
              </a:rPr>
              <a:t>We used One hot encoding method for categorical data preprocessing.</a:t>
            </a:r>
          </a:p>
          <a:p>
            <a:pPr marL="342900" indent="-342900">
              <a:buAutoNum type="arabicPeriod"/>
            </a:pPr>
            <a:endParaRPr lang="en-US" sz="2400" dirty="0">
              <a:solidFill>
                <a:schemeClr val="bg1"/>
              </a:solidFill>
            </a:endParaRPr>
          </a:p>
          <a:p>
            <a:pPr marL="342900" indent="-342900">
              <a:buAutoNum type="arabicPeriod"/>
            </a:pPr>
            <a:r>
              <a:rPr lang="en-US" sz="2400" dirty="0">
                <a:solidFill>
                  <a:schemeClr val="bg1"/>
                </a:solidFill>
              </a:rPr>
              <a:t>The final test accuracy should be roughly around 97%.</a:t>
            </a:r>
            <a:endParaRPr lang="en-IN" sz="2400" dirty="0">
              <a:solidFill>
                <a:schemeClr val="bg1"/>
              </a:solidFill>
            </a:endParaRPr>
          </a:p>
        </p:txBody>
      </p:sp>
      <p:sp>
        <p:nvSpPr>
          <p:cNvPr id="4" name="TextBox 3">
            <a:extLst>
              <a:ext uri="{FF2B5EF4-FFF2-40B4-BE49-F238E27FC236}">
                <a16:creationId xmlns:a16="http://schemas.microsoft.com/office/drawing/2014/main" id="{F0FB6315-907D-6E63-2A83-C6E1448072E4}"/>
              </a:ext>
            </a:extLst>
          </p:cNvPr>
          <p:cNvSpPr txBox="1"/>
          <p:nvPr/>
        </p:nvSpPr>
        <p:spPr>
          <a:xfrm>
            <a:off x="1062226" y="594360"/>
            <a:ext cx="10504934" cy="769441"/>
          </a:xfrm>
          <a:prstGeom prst="rect">
            <a:avLst/>
          </a:prstGeom>
          <a:noFill/>
        </p:spPr>
        <p:txBody>
          <a:bodyPr wrap="square" rtlCol="0">
            <a:spAutoFit/>
          </a:bodyPr>
          <a:lstStyle/>
          <a:p>
            <a:r>
              <a:rPr lang="en-US" sz="4400" dirty="0">
                <a:solidFill>
                  <a:srgbClr val="0070C0"/>
                </a:solidFill>
              </a:rPr>
              <a:t> </a:t>
            </a:r>
            <a:r>
              <a:rPr lang="en-US" sz="4400" b="1" u="sng" dirty="0">
                <a:solidFill>
                  <a:srgbClr val="0070C0"/>
                </a:solidFill>
              </a:rPr>
              <a:t>APPROACH TO BUILD THE MODEL</a:t>
            </a:r>
          </a:p>
        </p:txBody>
      </p:sp>
    </p:spTree>
    <p:extLst>
      <p:ext uri="{BB962C8B-B14F-4D97-AF65-F5344CB8AC3E}">
        <p14:creationId xmlns:p14="http://schemas.microsoft.com/office/powerpoint/2010/main" val="79624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050" name="Picture 2" descr="code - #verbicon by Liam Warsop + Jordan Trofan | Typographic logo, Graphic  design logo, Typographic logo design">
            <a:extLst>
              <a:ext uri="{FF2B5EF4-FFF2-40B4-BE49-F238E27FC236}">
                <a16:creationId xmlns:a16="http://schemas.microsoft.com/office/drawing/2014/main" id="{AF562EAA-2041-8BD4-A9A9-703D53B5ED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224" b="2252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64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2" name="Content Placeholder 8" descr="Text&#10;&#10;Description automatically generated">
            <a:extLst>
              <a:ext uri="{FF2B5EF4-FFF2-40B4-BE49-F238E27FC236}">
                <a16:creationId xmlns:a16="http://schemas.microsoft.com/office/drawing/2014/main" id="{420CE252-1DF0-CEBC-2CAA-C0BD66FD9F6A}"/>
              </a:ext>
            </a:extLst>
          </p:cNvPr>
          <p:cNvPicPr>
            <a:picLocks noChangeAspect="1"/>
          </p:cNvPicPr>
          <p:nvPr/>
        </p:nvPicPr>
        <p:blipFill rotWithShape="1">
          <a:blip r:embed="rId3"/>
          <a:srcRect b="2174"/>
          <a:stretch/>
        </p:blipFill>
        <p:spPr>
          <a:xfrm>
            <a:off x="20" y="10"/>
            <a:ext cx="12191980" cy="6857990"/>
          </a:xfrm>
          <a:prstGeom prst="rect">
            <a:avLst/>
          </a:prstGeom>
        </p:spPr>
      </p:pic>
    </p:spTree>
    <p:extLst>
      <p:ext uri="{BB962C8B-B14F-4D97-AF65-F5344CB8AC3E}">
        <p14:creationId xmlns:p14="http://schemas.microsoft.com/office/powerpoint/2010/main" val="22584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A478ED-37BF-354D-5BD2-67C2CDAFB758}"/>
              </a:ext>
            </a:extLst>
          </p:cNvPr>
          <p:cNvPicPr>
            <a:picLocks noChangeAspect="1"/>
          </p:cNvPicPr>
          <p:nvPr/>
        </p:nvPicPr>
        <p:blipFill rotWithShape="1">
          <a:blip r:embed="rId3"/>
          <a:srcRect r="9777" b="-1"/>
          <a:stretch/>
        </p:blipFill>
        <p:spPr>
          <a:xfrm>
            <a:off x="20" y="10"/>
            <a:ext cx="12191980" cy="6857990"/>
          </a:xfrm>
          <a:prstGeom prst="rect">
            <a:avLst/>
          </a:prstGeom>
        </p:spPr>
      </p:pic>
    </p:spTree>
    <p:extLst>
      <p:ext uri="{BB962C8B-B14F-4D97-AF65-F5344CB8AC3E}">
        <p14:creationId xmlns:p14="http://schemas.microsoft.com/office/powerpoint/2010/main" val="374463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A0EB4B-A65C-0EF7-F08C-EB3E9830DD11}"/>
              </a:ext>
            </a:extLst>
          </p:cNvPr>
          <p:cNvPicPr>
            <a:picLocks noChangeAspect="1"/>
          </p:cNvPicPr>
          <p:nvPr/>
        </p:nvPicPr>
        <p:blipFill rotWithShape="1">
          <a:blip r:embed="rId3"/>
          <a:srcRect b="5063"/>
          <a:stretch/>
        </p:blipFill>
        <p:spPr>
          <a:xfrm>
            <a:off x="20" y="10"/>
            <a:ext cx="12191980" cy="6857990"/>
          </a:xfrm>
          <a:prstGeom prst="rect">
            <a:avLst/>
          </a:prstGeom>
        </p:spPr>
      </p:pic>
    </p:spTree>
    <p:extLst>
      <p:ext uri="{BB962C8B-B14F-4D97-AF65-F5344CB8AC3E}">
        <p14:creationId xmlns:p14="http://schemas.microsoft.com/office/powerpoint/2010/main" val="533045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D5BC0A-1C2A-D14D-1485-FC26CAEEDB83}"/>
              </a:ext>
            </a:extLst>
          </p:cNvPr>
          <p:cNvPicPr>
            <a:picLocks noChangeAspect="1"/>
          </p:cNvPicPr>
          <p:nvPr/>
        </p:nvPicPr>
        <p:blipFill>
          <a:blip r:embed="rId2"/>
          <a:stretch>
            <a:fillRect/>
          </a:stretch>
        </p:blipFill>
        <p:spPr>
          <a:xfrm>
            <a:off x="228765" y="452053"/>
            <a:ext cx="11882859" cy="1962373"/>
          </a:xfrm>
          <a:prstGeom prst="rect">
            <a:avLst/>
          </a:prstGeom>
        </p:spPr>
      </p:pic>
    </p:spTree>
    <p:extLst>
      <p:ext uri="{BB962C8B-B14F-4D97-AF65-F5344CB8AC3E}">
        <p14:creationId xmlns:p14="http://schemas.microsoft.com/office/powerpoint/2010/main" val="1582626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Integer pillars</Template>
  <TotalTime>358</TotalTime>
  <Words>238</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Nova</vt:lpstr>
      <vt:lpstr>Arial Nova Light</vt:lpstr>
      <vt:lpstr>Avenir Next LT Pro Demi</vt:lpstr>
      <vt:lpstr>Calibri</vt:lpstr>
      <vt:lpstr>Helvetica Neue</vt:lpstr>
      <vt:lpstr>Wingdings 2</vt:lpstr>
      <vt:lpstr>SlateVTI</vt:lpstr>
      <vt:lpstr>MNIST Digits Classification with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MNIST Digits Classification with Machine Learning</dc:title>
  <dc:creator>PRIYANSHU SHARMA KASHYAP</dc:creator>
  <cp:lastModifiedBy>PRIYANSHU SHARMA KASHYAP</cp:lastModifiedBy>
  <cp:revision>2</cp:revision>
  <dcterms:created xsi:type="dcterms:W3CDTF">2023-02-08T13:17:32Z</dcterms:created>
  <dcterms:modified xsi:type="dcterms:W3CDTF">2023-02-08T19:18:57Z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