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c45102ada_1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c45102ada_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c2f417ec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c2f417ec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c2f417ecb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c2f417ecb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c2f417ecb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c2f417ecb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c2f417ec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c2f417ec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c2f417ecb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c2f417ecb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c524a4a9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c524a4a9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c2f417ec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c2f417ec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c2f417ec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c2f417ec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c2f417ec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c2f417ec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c2f417ec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c2f417ec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c2f417ec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c2f417ec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c2f417ecb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c2f417ecb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c2f417ec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c2f417ec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c2f417ec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c2f417ec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c2f417ec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c2f417ec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c2f417ec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c2f417e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c2f417ec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c2f417ec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c45102ada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c45102ada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c45102ada_1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c45102ada_1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c45102ada_1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c45102ada_1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Secure File Transfer Application</a:t>
            </a:r>
            <a:endParaRPr/>
          </a:p>
          <a:p>
            <a:pPr indent="0" lvl="0" marL="0" rtl="0" algn="ctr">
              <a:spcBef>
                <a:spcPts val="0"/>
              </a:spcBef>
              <a:spcAft>
                <a:spcPts val="0"/>
              </a:spcAft>
              <a:buNone/>
            </a:pPr>
            <a:r>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Asymmetric</a:t>
            </a:r>
            <a:r>
              <a:rPr lang="en"/>
              <a:t> Encryption with SSL Certificates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2333625" y="890224"/>
            <a:ext cx="4476750" cy="3619875"/>
          </a:xfrm>
          <a:prstGeom prst="rect">
            <a:avLst/>
          </a:prstGeom>
          <a:noFill/>
          <a:ln>
            <a:noFill/>
          </a:ln>
        </p:spPr>
      </p:pic>
      <p:sp>
        <p:nvSpPr>
          <p:cNvPr id="113" name="Google Shape;113;p22"/>
          <p:cNvSpPr txBox="1"/>
          <p:nvPr/>
        </p:nvSpPr>
        <p:spPr>
          <a:xfrm>
            <a:off x="761625" y="257175"/>
            <a:ext cx="7557000" cy="5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Oswald"/>
                <a:ea typeface="Oswald"/>
                <a:cs typeface="Oswald"/>
                <a:sym typeface="Oswald"/>
              </a:rPr>
              <a:t>Client to client communication</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Components [Modularization]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u="sng">
                <a:solidFill>
                  <a:schemeClr val="dk1"/>
                </a:solidFill>
              </a:rPr>
              <a:t>auth.py</a:t>
            </a:r>
            <a:r>
              <a:rPr lang="en" sz="1700">
                <a:solidFill>
                  <a:schemeClr val="dk1"/>
                </a:solidFill>
              </a:rPr>
              <a:t> - The master authentication server for the organization. Functions as the trust anchor for the system and signs certificates of the clients.</a:t>
            </a:r>
            <a:endParaRPr sz="1700">
              <a:solidFill>
                <a:schemeClr val="dk1"/>
              </a:solidFill>
            </a:endParaRPr>
          </a:p>
          <a:p>
            <a:pPr indent="-336550" lvl="1" marL="914400" rtl="0" algn="l">
              <a:spcBef>
                <a:spcPts val="1000"/>
              </a:spcBef>
              <a:spcAft>
                <a:spcPts val="0"/>
              </a:spcAft>
              <a:buClr>
                <a:schemeClr val="dk1"/>
              </a:buClr>
              <a:buSzPts val="1700"/>
              <a:buChar char="○"/>
            </a:pPr>
            <a:r>
              <a:rPr lang="en" sz="1700">
                <a:solidFill>
                  <a:schemeClr val="dk1"/>
                </a:solidFill>
              </a:rPr>
              <a:t>SHA256 hashing to encrypt the certificate</a:t>
            </a:r>
            <a:endParaRPr sz="1700">
              <a:solidFill>
                <a:schemeClr val="dk1"/>
              </a:solidFill>
            </a:endParaRPr>
          </a:p>
          <a:p>
            <a:pPr indent="-336550" lvl="1" marL="914400" rtl="0" algn="l">
              <a:spcBef>
                <a:spcPts val="1000"/>
              </a:spcBef>
              <a:spcAft>
                <a:spcPts val="0"/>
              </a:spcAft>
              <a:buClr>
                <a:schemeClr val="dk1"/>
              </a:buClr>
              <a:buSzPts val="1700"/>
              <a:buChar char="○"/>
            </a:pPr>
            <a:r>
              <a:rPr lang="en" sz="1700">
                <a:solidFill>
                  <a:schemeClr val="dk1"/>
                </a:solidFill>
              </a:rPr>
              <a:t>X.509 format for the certificate</a:t>
            </a:r>
            <a:endParaRPr sz="1700">
              <a:solidFill>
                <a:schemeClr val="dk1"/>
              </a:solidFill>
            </a:endParaRPr>
          </a:p>
          <a:p>
            <a:pPr indent="-336550" lvl="0" marL="457200" rtl="0" algn="l">
              <a:spcBef>
                <a:spcPts val="1000"/>
              </a:spcBef>
              <a:spcAft>
                <a:spcPts val="0"/>
              </a:spcAft>
              <a:buClr>
                <a:schemeClr val="dk1"/>
              </a:buClr>
              <a:buSzPts val="1700"/>
              <a:buChar char="●"/>
            </a:pPr>
            <a:r>
              <a:rPr lang="en" sz="1700" u="sng">
                <a:solidFill>
                  <a:schemeClr val="dk1"/>
                </a:solidFill>
              </a:rPr>
              <a:t>client.py</a:t>
            </a:r>
            <a:r>
              <a:rPr lang="en" sz="1700">
                <a:solidFill>
                  <a:schemeClr val="dk1"/>
                </a:solidFill>
              </a:rPr>
              <a:t> - The front end script for each individual client. </a:t>
            </a:r>
            <a:endParaRPr sz="1700">
              <a:solidFill>
                <a:schemeClr val="dk1"/>
              </a:solidFill>
            </a:endParaRPr>
          </a:p>
          <a:p>
            <a:pPr indent="-336550" lvl="1" marL="914400" rtl="0" algn="l">
              <a:spcBef>
                <a:spcPts val="1000"/>
              </a:spcBef>
              <a:spcAft>
                <a:spcPts val="0"/>
              </a:spcAft>
              <a:buClr>
                <a:schemeClr val="dk1"/>
              </a:buClr>
              <a:buSzPts val="1700"/>
              <a:buChar char="○"/>
            </a:pPr>
            <a:r>
              <a:rPr lang="en" sz="1700">
                <a:solidFill>
                  <a:schemeClr val="dk1"/>
                </a:solidFill>
              </a:rPr>
              <a:t>Gets the user logged in safely and gets the user’s key certified.</a:t>
            </a:r>
            <a:endParaRPr sz="1700">
              <a:solidFill>
                <a:schemeClr val="dk1"/>
              </a:solidFill>
            </a:endParaRPr>
          </a:p>
          <a:p>
            <a:pPr indent="-336550" lvl="1" marL="914400" rtl="0" algn="l">
              <a:spcBef>
                <a:spcPts val="1000"/>
              </a:spcBef>
              <a:spcAft>
                <a:spcPts val="1000"/>
              </a:spcAft>
              <a:buClr>
                <a:schemeClr val="dk1"/>
              </a:buClr>
              <a:buSzPts val="1700"/>
              <a:buChar char="○"/>
            </a:pPr>
            <a:r>
              <a:rPr lang="en" sz="1700">
                <a:solidFill>
                  <a:schemeClr val="dk1"/>
                </a:solidFill>
              </a:rPr>
              <a:t>Initiates a connection to another client for file transfer</a:t>
            </a:r>
            <a:endParaRPr sz="17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Components [Modularization]</a:t>
            </a:r>
            <a:endParaRPr/>
          </a:p>
          <a:p>
            <a:pPr indent="0" lvl="0" marL="0" rtl="0" algn="l">
              <a:spcBef>
                <a:spcPts val="0"/>
              </a:spcBef>
              <a:spcAft>
                <a:spcPts val="0"/>
              </a:spcAft>
              <a:buNone/>
            </a:pPr>
            <a:r>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u="sng">
                <a:solidFill>
                  <a:schemeClr val="dk1"/>
                </a:solidFill>
              </a:rPr>
              <a:t>peer.py</a:t>
            </a:r>
            <a:r>
              <a:rPr lang="en" sz="1700">
                <a:solidFill>
                  <a:schemeClr val="dk1"/>
                </a:solidFill>
              </a:rPr>
              <a:t> - File to store the state of a client</a:t>
            </a:r>
            <a:endParaRPr sz="1700">
              <a:solidFill>
                <a:schemeClr val="dk1"/>
              </a:solidFill>
            </a:endParaRPr>
          </a:p>
          <a:p>
            <a:pPr indent="-336550" lvl="1" marL="914400" rtl="0" algn="l">
              <a:spcBef>
                <a:spcPts val="1000"/>
              </a:spcBef>
              <a:spcAft>
                <a:spcPts val="0"/>
              </a:spcAft>
              <a:buClr>
                <a:schemeClr val="dk1"/>
              </a:buClr>
              <a:buSzPts val="1700"/>
              <a:buChar char="○"/>
            </a:pPr>
            <a:r>
              <a:rPr lang="en" sz="1700">
                <a:solidFill>
                  <a:schemeClr val="dk1"/>
                </a:solidFill>
              </a:rPr>
              <a:t>Stored data like received public key for a particular connection. </a:t>
            </a:r>
            <a:endParaRPr sz="1700">
              <a:solidFill>
                <a:schemeClr val="dk1"/>
              </a:solidFill>
            </a:endParaRPr>
          </a:p>
          <a:p>
            <a:pPr indent="-336550" lvl="1" marL="914400" rtl="0" algn="l">
              <a:spcBef>
                <a:spcPts val="1000"/>
              </a:spcBef>
              <a:spcAft>
                <a:spcPts val="0"/>
              </a:spcAft>
              <a:buClr>
                <a:schemeClr val="dk1"/>
              </a:buClr>
              <a:buSzPts val="1700"/>
              <a:buChar char="○"/>
            </a:pPr>
            <a:r>
              <a:rPr lang="en" sz="1700">
                <a:solidFill>
                  <a:schemeClr val="dk1"/>
                </a:solidFill>
              </a:rPr>
              <a:t>Also responsible for sending and receiving data from connected peer.</a:t>
            </a:r>
            <a:endParaRPr sz="1700">
              <a:solidFill>
                <a:schemeClr val="dk1"/>
              </a:solidFill>
            </a:endParaRPr>
          </a:p>
          <a:p>
            <a:pPr indent="-336550" lvl="1" marL="914400" rtl="0" algn="l">
              <a:spcBef>
                <a:spcPts val="1000"/>
              </a:spcBef>
              <a:spcAft>
                <a:spcPts val="0"/>
              </a:spcAft>
              <a:buClr>
                <a:schemeClr val="dk1"/>
              </a:buClr>
              <a:buSzPts val="1700"/>
              <a:buChar char="○"/>
            </a:pPr>
            <a:r>
              <a:rPr lang="en" sz="1700">
                <a:solidFill>
                  <a:schemeClr val="dk1"/>
                </a:solidFill>
              </a:rPr>
              <a:t>Data sent is in the form of a struct:  </a:t>
            </a:r>
            <a:r>
              <a:rPr lang="en" sz="1700">
                <a:solidFill>
                  <a:schemeClr val="dk1"/>
                </a:solidFill>
                <a:latin typeface="Courier New"/>
                <a:ea typeface="Courier New"/>
                <a:cs typeface="Courier New"/>
                <a:sym typeface="Courier New"/>
              </a:rPr>
              <a:t>!4sL&lt;payload_length&gt;s</a:t>
            </a:r>
            <a:endParaRPr sz="1700">
              <a:solidFill>
                <a:schemeClr val="dk1"/>
              </a:solidFill>
              <a:latin typeface="Courier New"/>
              <a:ea typeface="Courier New"/>
              <a:cs typeface="Courier New"/>
              <a:sym typeface="Courier New"/>
            </a:endParaRPr>
          </a:p>
          <a:p>
            <a:pPr indent="-336550" lvl="0" marL="457200" rtl="0" algn="l">
              <a:spcBef>
                <a:spcPts val="1000"/>
              </a:spcBef>
              <a:spcAft>
                <a:spcPts val="0"/>
              </a:spcAft>
              <a:buClr>
                <a:schemeClr val="dk1"/>
              </a:buClr>
              <a:buSzPts val="1700"/>
              <a:buChar char="●"/>
            </a:pPr>
            <a:r>
              <a:rPr lang="en" sz="1700" u="sng">
                <a:solidFill>
                  <a:schemeClr val="dk1"/>
                </a:solidFill>
              </a:rPr>
              <a:t>connection.py</a:t>
            </a:r>
            <a:r>
              <a:rPr lang="en" sz="1700">
                <a:solidFill>
                  <a:schemeClr val="dk1"/>
                </a:solidFill>
              </a:rPr>
              <a:t> - Helper script containing procedures for requesting files and to handle incoming connections and messages</a:t>
            </a:r>
            <a:endParaRPr sz="1700">
              <a:solidFill>
                <a:schemeClr val="dk1"/>
              </a:solidFill>
            </a:endParaRPr>
          </a:p>
          <a:p>
            <a:pPr indent="-336550" lvl="0" marL="457200" rtl="0" algn="l">
              <a:spcBef>
                <a:spcPts val="1000"/>
              </a:spcBef>
              <a:spcAft>
                <a:spcPts val="1000"/>
              </a:spcAft>
              <a:buClr>
                <a:schemeClr val="dk1"/>
              </a:buClr>
              <a:buSzPts val="1700"/>
              <a:buChar char="●"/>
            </a:pPr>
            <a:r>
              <a:rPr lang="en" sz="1700" u="sng">
                <a:solidFill>
                  <a:schemeClr val="dk1"/>
                </a:solidFill>
              </a:rPr>
              <a:t>encrypt.py</a:t>
            </a:r>
            <a:r>
              <a:rPr lang="en" sz="1700">
                <a:solidFill>
                  <a:schemeClr val="dk1"/>
                </a:solidFill>
              </a:rPr>
              <a:t> - A helper script to handle and generate keys and certificates</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Demonstration</a:t>
            </a:r>
            <a:endParaRPr/>
          </a:p>
          <a:p>
            <a:pPr indent="0" lvl="0" marL="0" rtl="0" algn="l">
              <a:spcBef>
                <a:spcPts val="0"/>
              </a:spcBef>
              <a:spcAft>
                <a:spcPts val="0"/>
              </a:spcAft>
              <a:buNone/>
            </a:pPr>
            <a:r>
              <a:t/>
            </a:r>
            <a:endParaRPr/>
          </a:p>
        </p:txBody>
      </p:sp>
      <p:pic>
        <p:nvPicPr>
          <p:cNvPr id="131" name="Google Shape;131;p25"/>
          <p:cNvPicPr preferRelativeResize="0"/>
          <p:nvPr/>
        </p:nvPicPr>
        <p:blipFill>
          <a:blip r:embed="rId3">
            <a:alphaModFix/>
          </a:blip>
          <a:stretch>
            <a:fillRect/>
          </a:stretch>
        </p:blipFill>
        <p:spPr>
          <a:xfrm>
            <a:off x="1553813" y="1334613"/>
            <a:ext cx="6036374" cy="2474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Demonstration</a:t>
            </a:r>
            <a:endParaRPr/>
          </a:p>
          <a:p>
            <a:pPr indent="0" lvl="0" marL="0" rtl="0" algn="l">
              <a:spcBef>
                <a:spcPts val="0"/>
              </a:spcBef>
              <a:spcAft>
                <a:spcPts val="0"/>
              </a:spcAft>
              <a:buNone/>
            </a:pPr>
            <a:r>
              <a:t/>
            </a:r>
            <a:endParaRPr/>
          </a:p>
        </p:txBody>
      </p:sp>
      <p:pic>
        <p:nvPicPr>
          <p:cNvPr id="137" name="Google Shape;137;p26"/>
          <p:cNvPicPr preferRelativeResize="0"/>
          <p:nvPr/>
        </p:nvPicPr>
        <p:blipFill>
          <a:blip r:embed="rId3">
            <a:alphaModFix/>
          </a:blip>
          <a:stretch>
            <a:fillRect/>
          </a:stretch>
        </p:blipFill>
        <p:spPr>
          <a:xfrm>
            <a:off x="1745900" y="1143200"/>
            <a:ext cx="5652199" cy="3398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Demonstration</a:t>
            </a:r>
            <a:endParaRPr/>
          </a:p>
          <a:p>
            <a:pPr indent="0" lvl="0" marL="0" rtl="0" algn="l">
              <a:spcBef>
                <a:spcPts val="0"/>
              </a:spcBef>
              <a:spcAft>
                <a:spcPts val="0"/>
              </a:spcAft>
              <a:buNone/>
            </a:pPr>
            <a:r>
              <a:t/>
            </a:r>
            <a:endParaRPr/>
          </a:p>
        </p:txBody>
      </p:sp>
      <p:pic>
        <p:nvPicPr>
          <p:cNvPr id="143" name="Google Shape;143;p27"/>
          <p:cNvPicPr preferRelativeResize="0"/>
          <p:nvPr/>
        </p:nvPicPr>
        <p:blipFill>
          <a:blip r:embed="rId3">
            <a:alphaModFix/>
          </a:blip>
          <a:stretch>
            <a:fillRect/>
          </a:stretch>
        </p:blipFill>
        <p:spPr>
          <a:xfrm>
            <a:off x="2176463" y="1170125"/>
            <a:ext cx="4791075" cy="303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Demonstration</a:t>
            </a:r>
            <a:endParaRPr/>
          </a:p>
          <a:p>
            <a:pPr indent="0" lvl="0" marL="0" rtl="0" algn="l">
              <a:spcBef>
                <a:spcPts val="0"/>
              </a:spcBef>
              <a:spcAft>
                <a:spcPts val="0"/>
              </a:spcAft>
              <a:buNone/>
            </a:pPr>
            <a:r>
              <a:t/>
            </a:r>
            <a:endParaRPr/>
          </a:p>
        </p:txBody>
      </p:sp>
      <p:pic>
        <p:nvPicPr>
          <p:cNvPr id="149" name="Google Shape;149;p28"/>
          <p:cNvPicPr preferRelativeResize="0"/>
          <p:nvPr/>
        </p:nvPicPr>
        <p:blipFill>
          <a:blip r:embed="rId3">
            <a:alphaModFix/>
          </a:blip>
          <a:stretch>
            <a:fillRect/>
          </a:stretch>
        </p:blipFill>
        <p:spPr>
          <a:xfrm>
            <a:off x="1024651" y="1017725"/>
            <a:ext cx="6664775" cy="3932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2854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Wireshark Captures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nvSpPr>
        <p:spPr>
          <a:xfrm>
            <a:off x="761625" y="257175"/>
            <a:ext cx="7557000" cy="5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Oswald"/>
                <a:ea typeface="Oswald"/>
                <a:cs typeface="Oswald"/>
                <a:sym typeface="Oswald"/>
              </a:rPr>
              <a:t>DATA EXCHANGES</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160" name="Google Shape;160;p30"/>
          <p:cNvPicPr preferRelativeResize="0"/>
          <p:nvPr/>
        </p:nvPicPr>
        <p:blipFill>
          <a:blip r:embed="rId3">
            <a:alphaModFix/>
          </a:blip>
          <a:stretch>
            <a:fillRect/>
          </a:stretch>
        </p:blipFill>
        <p:spPr>
          <a:xfrm>
            <a:off x="2296000" y="850575"/>
            <a:ext cx="4552000" cy="4143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nvSpPr>
        <p:spPr>
          <a:xfrm>
            <a:off x="761625" y="257175"/>
            <a:ext cx="7557000" cy="5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Oswald"/>
                <a:ea typeface="Oswald"/>
                <a:cs typeface="Oswald"/>
                <a:sym typeface="Oswald"/>
              </a:rPr>
              <a:t>Unencrypted certificate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166" name="Google Shape;166;p31"/>
          <p:cNvPicPr preferRelativeResize="0"/>
          <p:nvPr/>
        </p:nvPicPr>
        <p:blipFill>
          <a:blip r:embed="rId3">
            <a:alphaModFix/>
          </a:blip>
          <a:stretch>
            <a:fillRect/>
          </a:stretch>
        </p:blipFill>
        <p:spPr>
          <a:xfrm>
            <a:off x="1788650" y="929075"/>
            <a:ext cx="5502950" cy="406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Details</a:t>
            </a:r>
            <a:endParaRPr/>
          </a:p>
        </p:txBody>
      </p:sp>
      <p:sp>
        <p:nvSpPr>
          <p:cNvPr id="66" name="Google Shape;66;p14"/>
          <p:cNvSpPr txBox="1"/>
          <p:nvPr>
            <p:ph idx="1" type="body"/>
          </p:nvPr>
        </p:nvSpPr>
        <p:spPr>
          <a:xfrm>
            <a:off x="311700" y="1152475"/>
            <a:ext cx="3560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Number: 6</a:t>
            </a:r>
            <a:endParaRPr/>
          </a:p>
          <a:p>
            <a:pPr indent="0" lvl="0" marL="0" rtl="0" algn="l">
              <a:spcBef>
                <a:spcPts val="1600"/>
              </a:spcBef>
              <a:spcAft>
                <a:spcPts val="0"/>
              </a:spcAft>
              <a:buNone/>
            </a:pPr>
            <a:r>
              <a:rPr lang="en" u="sng"/>
              <a:t>Group Members</a:t>
            </a:r>
            <a:endParaRPr sz="1900" u="sng"/>
          </a:p>
          <a:p>
            <a:pPr indent="-311150" lvl="0" marL="457200" rtl="0" algn="l">
              <a:spcBef>
                <a:spcPts val="1600"/>
              </a:spcBef>
              <a:spcAft>
                <a:spcPts val="0"/>
              </a:spcAft>
              <a:buSzPts val="1300"/>
              <a:buAutoNum type="arabicPeriod"/>
            </a:pPr>
            <a:r>
              <a:rPr lang="en" sz="1300"/>
              <a:t>Ajay Dayma 			17114006</a:t>
            </a:r>
            <a:endParaRPr sz="1300"/>
          </a:p>
          <a:p>
            <a:pPr indent="-311150" lvl="0" marL="457200" rtl="0" algn="l">
              <a:spcBef>
                <a:spcPts val="0"/>
              </a:spcBef>
              <a:spcAft>
                <a:spcPts val="0"/>
              </a:spcAft>
              <a:buSzPts val="1300"/>
              <a:buAutoNum type="arabicPeriod"/>
            </a:pPr>
            <a:r>
              <a:rPr lang="en" sz="1300"/>
              <a:t>Bhavye Jain 			17114020</a:t>
            </a:r>
            <a:endParaRPr sz="1300"/>
          </a:p>
          <a:p>
            <a:pPr indent="-311150" lvl="0" marL="457200" rtl="0" algn="l">
              <a:spcBef>
                <a:spcPts val="0"/>
              </a:spcBef>
              <a:spcAft>
                <a:spcPts val="0"/>
              </a:spcAft>
              <a:buSzPts val="1300"/>
              <a:buAutoNum type="arabicPeriod"/>
            </a:pPr>
            <a:r>
              <a:rPr lang="en" sz="1300"/>
              <a:t>Kaustubh Trivedi 		17114044</a:t>
            </a:r>
            <a:endParaRPr sz="1300"/>
          </a:p>
          <a:p>
            <a:pPr indent="-311150" lvl="0" marL="457200" rtl="0" algn="l">
              <a:spcBef>
                <a:spcPts val="0"/>
              </a:spcBef>
              <a:spcAft>
                <a:spcPts val="0"/>
              </a:spcAft>
              <a:buSzPts val="1300"/>
              <a:buAutoNum type="arabicPeriod"/>
            </a:pPr>
            <a:r>
              <a:rPr lang="en" sz="1300"/>
              <a:t>Shiva Reddy 			17114045</a:t>
            </a:r>
            <a:endParaRPr sz="1300"/>
          </a:p>
          <a:p>
            <a:pPr indent="-311150" lvl="0" marL="457200" rtl="0" algn="l">
              <a:spcBef>
                <a:spcPts val="0"/>
              </a:spcBef>
              <a:spcAft>
                <a:spcPts val="0"/>
              </a:spcAft>
              <a:buSzPts val="1300"/>
              <a:buAutoNum type="arabicPeriod"/>
            </a:pPr>
            <a:r>
              <a:rPr lang="en" sz="1300"/>
              <a:t>Sai Krishna Abhiram 	17114054</a:t>
            </a:r>
            <a:endParaRPr sz="1300"/>
          </a:p>
          <a:p>
            <a:pPr indent="-311150" lvl="0" marL="457200" rtl="0" algn="l">
              <a:spcBef>
                <a:spcPts val="0"/>
              </a:spcBef>
              <a:spcAft>
                <a:spcPts val="0"/>
              </a:spcAft>
              <a:buSzPts val="1300"/>
              <a:buAutoNum type="arabicPeriod"/>
            </a:pPr>
            <a:r>
              <a:rPr lang="en" sz="1300"/>
              <a:t>Ritik Kumar 			17114063</a:t>
            </a:r>
            <a:endParaRPr sz="1300"/>
          </a:p>
          <a:p>
            <a:pPr indent="-311150" lvl="0" marL="457200" rtl="0" algn="l">
              <a:spcBef>
                <a:spcPts val="0"/>
              </a:spcBef>
              <a:spcAft>
                <a:spcPts val="0"/>
              </a:spcAft>
              <a:buSzPts val="1300"/>
              <a:buAutoNum type="arabicPeriod"/>
            </a:pPr>
            <a:r>
              <a:rPr lang="en" sz="1300"/>
              <a:t>Saurabh Singh 		17114068</a:t>
            </a:r>
            <a:endParaRPr sz="1300"/>
          </a:p>
          <a:p>
            <a:pPr indent="0" lvl="0" marL="0" rtl="0" algn="l">
              <a:spcBef>
                <a:spcPts val="1600"/>
              </a:spcBef>
              <a:spcAft>
                <a:spcPts val="0"/>
              </a:spcAft>
              <a:buNone/>
            </a:pPr>
            <a:r>
              <a:t/>
            </a:r>
            <a:endParaRPr sz="900" u="sng"/>
          </a:p>
          <a:p>
            <a:pPr indent="0" lvl="0" marL="0" rtl="0" algn="l">
              <a:spcBef>
                <a:spcPts val="1600"/>
              </a:spcBef>
              <a:spcAft>
                <a:spcPts val="1600"/>
              </a:spcAft>
              <a:buNone/>
            </a:pPr>
            <a:r>
              <a:t/>
            </a:r>
            <a:endParaRPr sz="9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nvSpPr>
        <p:spPr>
          <a:xfrm>
            <a:off x="761625" y="257175"/>
            <a:ext cx="7557000" cy="5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Oswald"/>
                <a:ea typeface="Oswald"/>
                <a:cs typeface="Oswald"/>
                <a:sym typeface="Oswald"/>
              </a:rPr>
              <a:t>E</a:t>
            </a:r>
            <a:r>
              <a:rPr lang="en" sz="3000">
                <a:solidFill>
                  <a:schemeClr val="dk1"/>
                </a:solidFill>
                <a:latin typeface="Oswald"/>
                <a:ea typeface="Oswald"/>
                <a:cs typeface="Oswald"/>
                <a:sym typeface="Oswald"/>
              </a:rPr>
              <a:t>ncrypted data</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172" name="Google Shape;172;p32"/>
          <p:cNvPicPr preferRelativeResize="0"/>
          <p:nvPr/>
        </p:nvPicPr>
        <p:blipFill rotWithShape="1">
          <a:blip r:embed="rId3">
            <a:alphaModFix/>
          </a:blip>
          <a:srcRect b="24075" l="0" r="0" t="0"/>
          <a:stretch/>
        </p:blipFill>
        <p:spPr>
          <a:xfrm>
            <a:off x="1795100" y="805675"/>
            <a:ext cx="6142200" cy="3691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1000"/>
              </a:spcBef>
              <a:spcAft>
                <a:spcPts val="0"/>
              </a:spcAft>
              <a:buClr>
                <a:schemeClr val="dk1"/>
              </a:buClr>
              <a:buSzPts val="1100"/>
              <a:buFont typeface="Proxima Nova"/>
              <a:buAutoNum type="arabicPeriod"/>
            </a:pPr>
            <a:r>
              <a:rPr lang="en" sz="1100">
                <a:solidFill>
                  <a:schemeClr val="dk1"/>
                </a:solidFill>
                <a:latin typeface="Proxima Nova"/>
                <a:ea typeface="Proxima Nova"/>
                <a:cs typeface="Proxima Nova"/>
                <a:sym typeface="Proxima Nova"/>
              </a:rPr>
              <a:t>Ritik Kumar - Contributed to the actual coding the implementation together with looking at the available libraries to </a:t>
            </a:r>
            <a:r>
              <a:rPr b="1" lang="en" sz="1100">
                <a:solidFill>
                  <a:schemeClr val="dk1"/>
                </a:solidFill>
                <a:latin typeface="Proxima Nova"/>
                <a:ea typeface="Proxima Nova"/>
                <a:cs typeface="Proxima Nova"/>
                <a:sym typeface="Proxima Nova"/>
              </a:rPr>
              <a:t>handle encryption and key management</a:t>
            </a:r>
            <a:r>
              <a:rPr lang="en" sz="1100">
                <a:solidFill>
                  <a:schemeClr val="dk1"/>
                </a:solidFill>
                <a:latin typeface="Proxima Nova"/>
                <a:ea typeface="Proxima Nova"/>
                <a:cs typeface="Proxima Nova"/>
                <a:sym typeface="Proxima Nova"/>
              </a:rPr>
              <a:t>. Contributed to the </a:t>
            </a:r>
            <a:r>
              <a:rPr b="1" lang="en" sz="1100">
                <a:solidFill>
                  <a:schemeClr val="dk1"/>
                </a:solidFill>
                <a:latin typeface="Proxima Nova"/>
                <a:ea typeface="Proxima Nova"/>
                <a:cs typeface="Proxima Nova"/>
                <a:sym typeface="Proxima Nova"/>
              </a:rPr>
              <a:t>terminal based demonstration</a:t>
            </a:r>
            <a:r>
              <a:rPr lang="en" sz="1100">
                <a:solidFill>
                  <a:schemeClr val="dk1"/>
                </a:solidFill>
                <a:latin typeface="Proxima Nova"/>
                <a:ea typeface="Proxima Nova"/>
                <a:cs typeface="Proxima Nova"/>
                <a:sym typeface="Proxima Nova"/>
              </a:rPr>
              <a:t> for the project.</a:t>
            </a:r>
            <a:endParaRPr sz="1100">
              <a:solidFill>
                <a:schemeClr val="dk1"/>
              </a:solidFill>
              <a:latin typeface="Proxima Nova"/>
              <a:ea typeface="Proxima Nova"/>
              <a:cs typeface="Proxima Nova"/>
              <a:sym typeface="Proxima Nova"/>
            </a:endParaRPr>
          </a:p>
          <a:p>
            <a:pPr indent="-298450" lvl="0" marL="457200" rtl="0" algn="just">
              <a:lnSpc>
                <a:spcPct val="100000"/>
              </a:lnSpc>
              <a:spcBef>
                <a:spcPts val="1000"/>
              </a:spcBef>
              <a:spcAft>
                <a:spcPts val="0"/>
              </a:spcAft>
              <a:buClr>
                <a:schemeClr val="dk1"/>
              </a:buClr>
              <a:buSzPts val="1100"/>
              <a:buFont typeface="Proxima Nova"/>
              <a:buAutoNum type="arabicPeriod"/>
            </a:pPr>
            <a:r>
              <a:rPr lang="en" sz="1100">
                <a:solidFill>
                  <a:schemeClr val="dk1"/>
                </a:solidFill>
                <a:latin typeface="Proxima Nova"/>
                <a:ea typeface="Proxima Nova"/>
                <a:cs typeface="Proxima Nova"/>
                <a:sym typeface="Proxima Nova"/>
              </a:rPr>
              <a:t>Kaustubh Trivedi - Contributed in the actual code, specifically  </a:t>
            </a:r>
            <a:r>
              <a:rPr b="1" lang="en" sz="1100">
                <a:solidFill>
                  <a:schemeClr val="dk1"/>
                </a:solidFill>
                <a:latin typeface="Proxima Nova"/>
                <a:ea typeface="Proxima Nova"/>
                <a:cs typeface="Proxima Nova"/>
                <a:sym typeface="Proxima Nova"/>
              </a:rPr>
              <a:t>connections.py and peer.py</a:t>
            </a:r>
            <a:r>
              <a:rPr lang="en" sz="1100">
                <a:solidFill>
                  <a:schemeClr val="dk1"/>
                </a:solidFill>
                <a:latin typeface="Proxima Nova"/>
                <a:ea typeface="Proxima Nova"/>
                <a:cs typeface="Proxima Nova"/>
                <a:sym typeface="Proxima Nova"/>
              </a:rPr>
              <a:t>, where I handled the encryption and sending of data as bytes chunks from file. Contributed to </a:t>
            </a:r>
            <a:r>
              <a:rPr b="1" lang="en" sz="1100">
                <a:solidFill>
                  <a:schemeClr val="dk1"/>
                </a:solidFill>
                <a:latin typeface="Proxima Nova"/>
                <a:ea typeface="Proxima Nova"/>
                <a:cs typeface="Proxima Nova"/>
                <a:sym typeface="Proxima Nova"/>
              </a:rPr>
              <a:t>make the tool interactive</a:t>
            </a:r>
            <a:r>
              <a:rPr lang="en" sz="1100">
                <a:solidFill>
                  <a:schemeClr val="dk1"/>
                </a:solidFill>
                <a:latin typeface="Proxima Nova"/>
                <a:ea typeface="Proxima Nova"/>
                <a:cs typeface="Proxima Nova"/>
                <a:sym typeface="Proxima Nova"/>
              </a:rPr>
              <a:t> and demonstrate its POC.</a:t>
            </a:r>
            <a:endParaRPr sz="1100">
              <a:solidFill>
                <a:schemeClr val="dk1"/>
              </a:solidFill>
              <a:latin typeface="Proxima Nova"/>
              <a:ea typeface="Proxima Nova"/>
              <a:cs typeface="Proxima Nova"/>
              <a:sym typeface="Proxima Nova"/>
            </a:endParaRPr>
          </a:p>
          <a:p>
            <a:pPr indent="-298450" lvl="0" marL="457200" rtl="0" algn="just">
              <a:lnSpc>
                <a:spcPct val="100000"/>
              </a:lnSpc>
              <a:spcBef>
                <a:spcPts val="1000"/>
              </a:spcBef>
              <a:spcAft>
                <a:spcPts val="0"/>
              </a:spcAft>
              <a:buClr>
                <a:schemeClr val="dk1"/>
              </a:buClr>
              <a:buSzPts val="1100"/>
              <a:buFont typeface="Proxima Nova"/>
              <a:buAutoNum type="arabicPeriod"/>
            </a:pPr>
            <a:r>
              <a:rPr lang="en" sz="1100">
                <a:solidFill>
                  <a:schemeClr val="dk1"/>
                </a:solidFill>
                <a:latin typeface="Proxima Nova"/>
                <a:ea typeface="Proxima Nova"/>
                <a:cs typeface="Proxima Nova"/>
                <a:sym typeface="Proxima Nova"/>
              </a:rPr>
              <a:t>Bhavye Jain - Created the </a:t>
            </a:r>
            <a:r>
              <a:rPr b="1" lang="en" sz="1100">
                <a:solidFill>
                  <a:schemeClr val="dk1"/>
                </a:solidFill>
                <a:latin typeface="Proxima Nova"/>
                <a:ea typeface="Proxima Nova"/>
                <a:cs typeface="Proxima Nova"/>
                <a:sym typeface="Proxima Nova"/>
              </a:rPr>
              <a:t>overall design</a:t>
            </a:r>
            <a:r>
              <a:rPr lang="en" sz="1100">
                <a:solidFill>
                  <a:schemeClr val="dk1"/>
                </a:solidFill>
                <a:latin typeface="Proxima Nova"/>
                <a:ea typeface="Proxima Nova"/>
                <a:cs typeface="Proxima Nova"/>
                <a:sym typeface="Proxima Nova"/>
              </a:rPr>
              <a:t> of the system encompassing the </a:t>
            </a:r>
            <a:r>
              <a:rPr b="1" lang="en" sz="1100">
                <a:solidFill>
                  <a:schemeClr val="dk1"/>
                </a:solidFill>
                <a:latin typeface="Proxima Nova"/>
                <a:ea typeface="Proxima Nova"/>
                <a:cs typeface="Proxima Nova"/>
                <a:sym typeface="Proxima Nova"/>
              </a:rPr>
              <a:t>various entities, their roles and interactions</a:t>
            </a:r>
            <a:r>
              <a:rPr lang="en" sz="1100">
                <a:solidFill>
                  <a:schemeClr val="dk1"/>
                </a:solidFill>
                <a:latin typeface="Proxima Nova"/>
                <a:ea typeface="Proxima Nova"/>
                <a:cs typeface="Proxima Nova"/>
                <a:sym typeface="Proxima Nova"/>
              </a:rPr>
              <a:t>. Evaluated the various options of signing certificates and decided on the hierarchy suitable for the project.</a:t>
            </a:r>
            <a:endParaRPr sz="1100">
              <a:solidFill>
                <a:schemeClr val="dk1"/>
              </a:solidFill>
              <a:latin typeface="Proxima Nova"/>
              <a:ea typeface="Proxima Nova"/>
              <a:cs typeface="Proxima Nova"/>
              <a:sym typeface="Proxima Nova"/>
            </a:endParaRPr>
          </a:p>
          <a:p>
            <a:pPr indent="-298450" lvl="0" marL="457200" rtl="0" algn="just">
              <a:lnSpc>
                <a:spcPct val="100000"/>
              </a:lnSpc>
              <a:spcBef>
                <a:spcPts val="1000"/>
              </a:spcBef>
              <a:spcAft>
                <a:spcPts val="0"/>
              </a:spcAft>
              <a:buClr>
                <a:schemeClr val="dk1"/>
              </a:buClr>
              <a:buSzPts val="1100"/>
              <a:buFont typeface="Proxima Nova"/>
              <a:buAutoNum type="arabicPeriod"/>
            </a:pPr>
            <a:r>
              <a:rPr lang="en" sz="1100">
                <a:solidFill>
                  <a:schemeClr val="dk1"/>
                </a:solidFill>
                <a:latin typeface="Proxima Nova"/>
                <a:ea typeface="Proxima Nova"/>
                <a:cs typeface="Proxima Nova"/>
                <a:sym typeface="Proxima Nova"/>
              </a:rPr>
              <a:t>Saurabh Singh - Worked on </a:t>
            </a:r>
            <a:r>
              <a:rPr b="1" lang="en" sz="1100">
                <a:solidFill>
                  <a:schemeClr val="dk1"/>
                </a:solidFill>
                <a:latin typeface="Proxima Nova"/>
                <a:ea typeface="Proxima Nova"/>
                <a:cs typeface="Proxima Nova"/>
                <a:sym typeface="Proxima Nova"/>
              </a:rPr>
              <a:t>securing file transfer</a:t>
            </a:r>
            <a:r>
              <a:rPr lang="en" sz="1100">
                <a:solidFill>
                  <a:schemeClr val="dk1"/>
                </a:solidFill>
                <a:latin typeface="Proxima Nova"/>
                <a:ea typeface="Proxima Nova"/>
                <a:cs typeface="Proxima Nova"/>
                <a:sym typeface="Proxima Nova"/>
              </a:rPr>
              <a:t> using Sockets and developing an </a:t>
            </a:r>
            <a:r>
              <a:rPr b="1" lang="en" sz="1100">
                <a:solidFill>
                  <a:schemeClr val="dk1"/>
                </a:solidFill>
                <a:latin typeface="Proxima Nova"/>
                <a:ea typeface="Proxima Nova"/>
                <a:cs typeface="Proxima Nova"/>
                <a:sym typeface="Proxima Nova"/>
              </a:rPr>
              <a:t>architecture that works similar to SSL/TLS</a:t>
            </a:r>
            <a:r>
              <a:rPr lang="en" sz="1100">
                <a:solidFill>
                  <a:schemeClr val="dk1"/>
                </a:solidFill>
                <a:latin typeface="Proxima Nova"/>
                <a:ea typeface="Proxima Nova"/>
                <a:cs typeface="Proxima Nova"/>
                <a:sym typeface="Proxima Nova"/>
              </a:rPr>
              <a:t> security on the internet to ensure that communication is encrypted. </a:t>
            </a:r>
            <a:endParaRPr sz="1100">
              <a:solidFill>
                <a:schemeClr val="dk1"/>
              </a:solidFill>
              <a:latin typeface="Proxima Nova"/>
              <a:ea typeface="Proxima Nova"/>
              <a:cs typeface="Proxima Nova"/>
              <a:sym typeface="Proxima Nova"/>
            </a:endParaRPr>
          </a:p>
          <a:p>
            <a:pPr indent="-298450" lvl="0" marL="457200" rtl="0" algn="just">
              <a:lnSpc>
                <a:spcPct val="100000"/>
              </a:lnSpc>
              <a:spcBef>
                <a:spcPts val="1000"/>
              </a:spcBef>
              <a:spcAft>
                <a:spcPts val="0"/>
              </a:spcAft>
              <a:buClr>
                <a:schemeClr val="dk1"/>
              </a:buClr>
              <a:buSzPts val="1100"/>
              <a:buFont typeface="Proxima Nova"/>
              <a:buAutoNum type="arabicPeriod"/>
            </a:pPr>
            <a:r>
              <a:rPr lang="en" sz="1100">
                <a:solidFill>
                  <a:schemeClr val="dk1"/>
                </a:solidFill>
                <a:latin typeface="Proxima Nova"/>
                <a:ea typeface="Proxima Nova"/>
                <a:cs typeface="Proxima Nova"/>
                <a:sym typeface="Proxima Nova"/>
              </a:rPr>
              <a:t>Ajay Dayma - Worked on security issues of File transfer and how we can improve the existing solution. </a:t>
            </a:r>
            <a:r>
              <a:rPr b="1" lang="en" sz="1100">
                <a:solidFill>
                  <a:schemeClr val="dk1"/>
                </a:solidFill>
                <a:latin typeface="Proxima Nova"/>
                <a:ea typeface="Proxima Nova"/>
                <a:cs typeface="Proxima Nova"/>
                <a:sym typeface="Proxima Nova"/>
              </a:rPr>
              <a:t>Explored different ways of securing communication</a:t>
            </a:r>
            <a:r>
              <a:rPr lang="en" sz="1100">
                <a:solidFill>
                  <a:schemeClr val="dk1"/>
                </a:solidFill>
                <a:latin typeface="Proxima Nova"/>
                <a:ea typeface="Proxima Nova"/>
                <a:cs typeface="Proxima Nova"/>
                <a:sym typeface="Proxima Nova"/>
              </a:rPr>
              <a:t>, specifically JWT.</a:t>
            </a:r>
            <a:endParaRPr sz="1100">
              <a:solidFill>
                <a:schemeClr val="dk1"/>
              </a:solidFill>
              <a:latin typeface="Proxima Nova"/>
              <a:ea typeface="Proxima Nova"/>
              <a:cs typeface="Proxima Nova"/>
              <a:sym typeface="Proxima Nova"/>
            </a:endParaRPr>
          </a:p>
          <a:p>
            <a:pPr indent="-298450" lvl="0" marL="457200" rtl="0" algn="just">
              <a:lnSpc>
                <a:spcPct val="100000"/>
              </a:lnSpc>
              <a:spcBef>
                <a:spcPts val="1000"/>
              </a:spcBef>
              <a:spcAft>
                <a:spcPts val="0"/>
              </a:spcAft>
              <a:buClr>
                <a:schemeClr val="dk1"/>
              </a:buClr>
              <a:buSzPts val="1100"/>
              <a:buFont typeface="Proxima Nova"/>
              <a:buAutoNum type="arabicPeriod"/>
            </a:pPr>
            <a:r>
              <a:rPr lang="en" sz="1100">
                <a:solidFill>
                  <a:schemeClr val="dk1"/>
                </a:solidFill>
                <a:latin typeface="Proxima Nova"/>
                <a:ea typeface="Proxima Nova"/>
                <a:cs typeface="Proxima Nova"/>
                <a:sym typeface="Proxima Nova"/>
              </a:rPr>
              <a:t>Sai Krishna Abhiram - Packet Capture and Analysis using Wireshark</a:t>
            </a:r>
            <a:endParaRPr sz="1100">
              <a:solidFill>
                <a:schemeClr val="dk1"/>
              </a:solidFill>
              <a:latin typeface="Proxima Nova"/>
              <a:ea typeface="Proxima Nova"/>
              <a:cs typeface="Proxima Nova"/>
              <a:sym typeface="Proxima Nova"/>
            </a:endParaRPr>
          </a:p>
          <a:p>
            <a:pPr indent="-298450" lvl="0" marL="457200" rtl="0" algn="just">
              <a:lnSpc>
                <a:spcPct val="100000"/>
              </a:lnSpc>
              <a:spcBef>
                <a:spcPts val="1000"/>
              </a:spcBef>
              <a:spcAft>
                <a:spcPts val="0"/>
              </a:spcAft>
              <a:buClr>
                <a:schemeClr val="dk1"/>
              </a:buClr>
              <a:buSzPts val="1100"/>
              <a:buFont typeface="Proxima Nova"/>
              <a:buAutoNum type="arabicPeriod"/>
            </a:pPr>
            <a:r>
              <a:rPr lang="en" sz="1100">
                <a:solidFill>
                  <a:schemeClr val="dk1"/>
                </a:solidFill>
                <a:latin typeface="Proxima Nova"/>
                <a:ea typeface="Proxima Nova"/>
                <a:cs typeface="Proxima Nova"/>
                <a:sym typeface="Proxima Nova"/>
              </a:rPr>
              <a:t>Shiva Reddy - Worked on what </a:t>
            </a:r>
            <a:r>
              <a:rPr b="1" lang="en" sz="1100">
                <a:solidFill>
                  <a:schemeClr val="dk1"/>
                </a:solidFill>
                <a:latin typeface="Proxima Nova"/>
                <a:ea typeface="Proxima Nova"/>
                <a:cs typeface="Proxima Nova"/>
                <a:sym typeface="Proxima Nova"/>
              </a:rPr>
              <a:t>assumptions to take for our System</a:t>
            </a:r>
            <a:r>
              <a:rPr lang="en" sz="1100">
                <a:solidFill>
                  <a:schemeClr val="dk1"/>
                </a:solidFill>
                <a:latin typeface="Proxima Nova"/>
                <a:ea typeface="Proxima Nova"/>
                <a:cs typeface="Proxima Nova"/>
                <a:sym typeface="Proxima Nova"/>
              </a:rPr>
              <a:t>. Explored different ways of securing communication, specifically </a:t>
            </a:r>
            <a:r>
              <a:rPr b="1" lang="en" sz="1100">
                <a:solidFill>
                  <a:schemeClr val="dk1"/>
                </a:solidFill>
                <a:latin typeface="Proxima Nova"/>
                <a:ea typeface="Proxima Nova"/>
                <a:cs typeface="Proxima Nova"/>
                <a:sym typeface="Proxima Nova"/>
              </a:rPr>
              <a:t>Symmetric Cryptography</a:t>
            </a:r>
            <a:r>
              <a:rPr lang="en" sz="1100">
                <a:solidFill>
                  <a:schemeClr val="dk1"/>
                </a:solidFill>
                <a:latin typeface="Proxima Nova"/>
                <a:ea typeface="Proxima Nova"/>
                <a:cs typeface="Proxima Nova"/>
                <a:sym typeface="Proxima Nova"/>
              </a:rPr>
              <a:t>.</a:t>
            </a:r>
            <a:endParaRPr sz="1100">
              <a:solidFill>
                <a:schemeClr val="dk1"/>
              </a:solidFill>
              <a:latin typeface="Proxima Nova"/>
              <a:ea typeface="Proxima Nova"/>
              <a:cs typeface="Proxima Nova"/>
              <a:sym typeface="Proxima Nova"/>
            </a:endParaRPr>
          </a:p>
          <a:p>
            <a:pPr indent="0" lvl="0" marL="0" rtl="0" algn="l">
              <a:spcBef>
                <a:spcPts val="10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22854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Statement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532400"/>
            <a:ext cx="8520600" cy="2078700"/>
          </a:xfrm>
          <a:prstGeom prst="rect">
            <a:avLst/>
          </a:prstGeom>
        </p:spPr>
        <p:txBody>
          <a:bodyPr anchorCtr="0" anchor="t" bIns="91425" lIns="91425" spcFirstLastPara="1" rIns="91425" wrap="square" tIns="91425">
            <a:noAutofit/>
          </a:bodyPr>
          <a:lstStyle/>
          <a:p>
            <a:pPr indent="0" lvl="0" marL="0" rtl="0" algn="just">
              <a:lnSpc>
                <a:spcPct val="125000"/>
              </a:lnSpc>
              <a:spcBef>
                <a:spcPts val="1000"/>
              </a:spcBef>
              <a:spcAft>
                <a:spcPts val="0"/>
              </a:spcAft>
              <a:buNone/>
            </a:pPr>
            <a:r>
              <a:rPr i="1" lang="en">
                <a:solidFill>
                  <a:schemeClr val="dk1"/>
                </a:solidFill>
              </a:rPr>
              <a:t>An organization needs an application which can help their employees to transfer files between them securely on the same network. Develop an application using socket programming to send files between two machines and secure the data transfer using a strong encryption algorithm. Capture these packets using a sniffing tool like Wireshark and show that data transfer is secure</a:t>
            </a:r>
            <a:endParaRPr sz="2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78" name="Google Shape;78;p16"/>
          <p:cNvSpPr txBox="1"/>
          <p:nvPr>
            <p:ph idx="1" type="body"/>
          </p:nvPr>
        </p:nvSpPr>
        <p:spPr>
          <a:xfrm>
            <a:off x="311700" y="1152475"/>
            <a:ext cx="8520600" cy="3764700"/>
          </a:xfrm>
          <a:prstGeom prst="rect">
            <a:avLst/>
          </a:prstGeom>
        </p:spPr>
        <p:txBody>
          <a:bodyPr anchorCtr="0" anchor="t" bIns="91425" lIns="91425" spcFirstLastPara="1" rIns="91425" wrap="square" tIns="91425">
            <a:noAutofit/>
          </a:bodyPr>
          <a:lstStyle/>
          <a:p>
            <a:pPr indent="-317500" lvl="0" marL="457200" rtl="0" algn="just">
              <a:lnSpc>
                <a:spcPct val="125000"/>
              </a:lnSpc>
              <a:spcBef>
                <a:spcPts val="1000"/>
              </a:spcBef>
              <a:spcAft>
                <a:spcPts val="0"/>
              </a:spcAft>
              <a:buClr>
                <a:schemeClr val="dk1"/>
              </a:buClr>
              <a:buSzPts val="1400"/>
              <a:buAutoNum type="arabicPeriod"/>
            </a:pPr>
            <a:r>
              <a:rPr lang="en" sz="1400">
                <a:solidFill>
                  <a:schemeClr val="dk1"/>
                </a:solidFill>
              </a:rPr>
              <a:t>The required system is built to operate inside the network of an organization.</a:t>
            </a:r>
            <a:endParaRPr sz="1400">
              <a:solidFill>
                <a:schemeClr val="dk1"/>
              </a:solidFill>
            </a:endParaRPr>
          </a:p>
          <a:p>
            <a:pPr indent="-317500" lvl="0" marL="457200" rtl="0" algn="just">
              <a:lnSpc>
                <a:spcPct val="125000"/>
              </a:lnSpc>
              <a:spcBef>
                <a:spcPts val="1000"/>
              </a:spcBef>
              <a:spcAft>
                <a:spcPts val="0"/>
              </a:spcAft>
              <a:buClr>
                <a:schemeClr val="dk1"/>
              </a:buClr>
              <a:buSzPts val="1400"/>
              <a:buAutoNum type="arabicPeriod"/>
            </a:pPr>
            <a:r>
              <a:rPr lang="en" sz="1400">
                <a:solidFill>
                  <a:schemeClr val="dk1"/>
                </a:solidFill>
              </a:rPr>
              <a:t>Since the clients belong to the same organization, they need not communicate to decide a cypher between them.</a:t>
            </a:r>
            <a:endParaRPr sz="1400">
              <a:solidFill>
                <a:schemeClr val="dk1"/>
              </a:solidFill>
            </a:endParaRPr>
          </a:p>
          <a:p>
            <a:pPr indent="-317500" lvl="0" marL="457200" rtl="0" algn="just">
              <a:lnSpc>
                <a:spcPct val="125000"/>
              </a:lnSpc>
              <a:spcBef>
                <a:spcPts val="1000"/>
              </a:spcBef>
              <a:spcAft>
                <a:spcPts val="0"/>
              </a:spcAft>
              <a:buClr>
                <a:schemeClr val="dk1"/>
              </a:buClr>
              <a:buSzPts val="1400"/>
              <a:buAutoNum type="arabicPeriod"/>
            </a:pPr>
            <a:r>
              <a:rPr lang="en" sz="1400">
                <a:solidFill>
                  <a:schemeClr val="dk1"/>
                </a:solidFill>
              </a:rPr>
              <a:t>The certificates for secure communication are digitally generated by a master authentication server inside the organization. This server has the root certificate and key pair. </a:t>
            </a:r>
            <a:endParaRPr sz="1400">
              <a:solidFill>
                <a:schemeClr val="dk1"/>
              </a:solidFill>
            </a:endParaRPr>
          </a:p>
          <a:p>
            <a:pPr indent="-317500" lvl="0" marL="457200" rtl="0" algn="just">
              <a:lnSpc>
                <a:spcPct val="125000"/>
              </a:lnSpc>
              <a:spcBef>
                <a:spcPts val="1000"/>
              </a:spcBef>
              <a:spcAft>
                <a:spcPts val="0"/>
              </a:spcAft>
              <a:buClr>
                <a:schemeClr val="dk1"/>
              </a:buClr>
              <a:buSzPts val="1400"/>
              <a:buAutoNum type="arabicPeriod"/>
            </a:pPr>
            <a:r>
              <a:rPr lang="en" sz="1400">
                <a:solidFill>
                  <a:schemeClr val="dk1"/>
                </a:solidFill>
              </a:rPr>
              <a:t>All the clients agree to encrypt data using asymmetric public-private key encryption.</a:t>
            </a:r>
            <a:endParaRPr sz="1400">
              <a:solidFill>
                <a:schemeClr val="dk1"/>
              </a:solidFill>
            </a:endParaRPr>
          </a:p>
          <a:p>
            <a:pPr indent="-317500" lvl="0" marL="457200" rtl="0" algn="just">
              <a:lnSpc>
                <a:spcPct val="125000"/>
              </a:lnSpc>
              <a:spcBef>
                <a:spcPts val="1000"/>
              </a:spcBef>
              <a:spcAft>
                <a:spcPts val="0"/>
              </a:spcAft>
              <a:buClr>
                <a:schemeClr val="dk1"/>
              </a:buClr>
              <a:buSzPts val="1400"/>
              <a:buAutoNum type="arabicPeriod"/>
            </a:pPr>
            <a:r>
              <a:rPr lang="en" sz="1400">
                <a:solidFill>
                  <a:schemeClr val="dk1"/>
                </a:solidFill>
              </a:rPr>
              <a:t>The public ports of other nodes are already known within the network.</a:t>
            </a:r>
            <a:endParaRPr sz="1400">
              <a:solidFill>
                <a:schemeClr val="dk1"/>
              </a:solidFill>
            </a:endParaRPr>
          </a:p>
          <a:p>
            <a:pPr indent="-317500" lvl="0" marL="457200" rtl="0" algn="just">
              <a:lnSpc>
                <a:spcPct val="125000"/>
              </a:lnSpc>
              <a:spcBef>
                <a:spcPts val="1000"/>
              </a:spcBef>
              <a:spcAft>
                <a:spcPts val="0"/>
              </a:spcAft>
              <a:buClr>
                <a:schemeClr val="dk1"/>
              </a:buClr>
              <a:buSzPts val="1400"/>
              <a:buAutoNum type="arabicPeriod"/>
            </a:pPr>
            <a:r>
              <a:rPr lang="en" sz="1400">
                <a:solidFill>
                  <a:schemeClr val="dk1"/>
                </a:solidFill>
              </a:rPr>
              <a:t>Every device entering our network already has the organization’s root certificate pre-installed on their devices, which would be used for key chain validation.</a:t>
            </a:r>
            <a:endParaRPr sz="1400">
              <a:solidFill>
                <a:schemeClr val="dk1"/>
              </a:solidFill>
            </a:endParaRPr>
          </a:p>
          <a:p>
            <a:pPr indent="-317500" lvl="0" marL="457200" rtl="0" algn="just">
              <a:lnSpc>
                <a:spcPct val="125000"/>
              </a:lnSpc>
              <a:spcBef>
                <a:spcPts val="1000"/>
              </a:spcBef>
              <a:spcAft>
                <a:spcPts val="0"/>
              </a:spcAft>
              <a:buClr>
                <a:schemeClr val="dk1"/>
              </a:buClr>
              <a:buSzPts val="1400"/>
              <a:buAutoNum type="arabicPeriod"/>
            </a:pPr>
            <a:r>
              <a:rPr lang="en" sz="1400">
                <a:solidFill>
                  <a:schemeClr val="dk1"/>
                </a:solidFill>
              </a:rPr>
              <a:t>Auth server is online and it’s accessible to the user in the network.</a:t>
            </a:r>
            <a:endParaRPr sz="1400">
              <a:solidFill>
                <a:schemeClr val="dk1"/>
              </a:solidFill>
            </a:endParaRPr>
          </a:p>
          <a:p>
            <a:pPr indent="0" lvl="0" marL="0" rtl="0" algn="l">
              <a:spcBef>
                <a:spcPts val="10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on the internet - TLS/SSL</a:t>
            </a:r>
            <a:endParaRPr/>
          </a:p>
          <a:p>
            <a:pPr indent="0" lvl="0" marL="0" rtl="0" algn="l">
              <a:spcBef>
                <a:spcPts val="0"/>
              </a:spcBef>
              <a:spcAft>
                <a:spcPts val="0"/>
              </a:spcAft>
              <a:buNone/>
            </a:pPr>
            <a:r>
              <a:t/>
            </a:r>
            <a:endParaRPr/>
          </a:p>
        </p:txBody>
      </p:sp>
      <p:pic>
        <p:nvPicPr>
          <p:cNvPr descr="SSL Handshake" id="84" name="Google Shape;84;p17"/>
          <p:cNvPicPr preferRelativeResize="0"/>
          <p:nvPr/>
        </p:nvPicPr>
        <p:blipFill>
          <a:blip r:embed="rId3">
            <a:alphaModFix/>
          </a:blip>
          <a:stretch>
            <a:fillRect/>
          </a:stretch>
        </p:blipFill>
        <p:spPr>
          <a:xfrm>
            <a:off x="1030900" y="1172625"/>
            <a:ext cx="6942950" cy="3638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in our application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948050"/>
            <a:ext cx="8520600" cy="3919500"/>
          </a:xfrm>
          <a:prstGeom prst="rect">
            <a:avLst/>
          </a:prstGeom>
        </p:spPr>
        <p:txBody>
          <a:bodyPr anchorCtr="0" anchor="t" bIns="91425" lIns="91425" spcFirstLastPara="1" rIns="91425" wrap="square" tIns="91425">
            <a:noAutofit/>
          </a:bodyPr>
          <a:lstStyle/>
          <a:p>
            <a:pPr indent="0" lvl="0" marL="0" rtl="0" algn="l">
              <a:lnSpc>
                <a:spcPct val="125000"/>
              </a:lnSpc>
              <a:spcBef>
                <a:spcPts val="1000"/>
              </a:spcBef>
              <a:spcAft>
                <a:spcPts val="0"/>
              </a:spcAft>
              <a:buNone/>
            </a:pPr>
            <a:r>
              <a:rPr lang="en">
                <a:solidFill>
                  <a:schemeClr val="dk1"/>
                </a:solidFill>
                <a:latin typeface="Proxima Nova"/>
                <a:ea typeface="Proxima Nova"/>
                <a:cs typeface="Proxima Nova"/>
                <a:sym typeface="Proxima Nova"/>
              </a:rPr>
              <a:t>Both the sender and receiver have a certificate issued by the authentication server. First, a TCP handshake is done between the two parties while creating a socket. </a:t>
            </a:r>
            <a:endParaRPr>
              <a:solidFill>
                <a:schemeClr val="dk1"/>
              </a:solidFill>
              <a:latin typeface="Proxima Nova"/>
              <a:ea typeface="Proxima Nova"/>
              <a:cs typeface="Proxima Nova"/>
              <a:sym typeface="Proxima Nova"/>
            </a:endParaRPr>
          </a:p>
          <a:p>
            <a:pPr indent="0" lvl="0" marL="0" rtl="0" algn="l">
              <a:lnSpc>
                <a:spcPct val="125000"/>
              </a:lnSpc>
              <a:spcBef>
                <a:spcPts val="1000"/>
              </a:spcBef>
              <a:spcAft>
                <a:spcPts val="0"/>
              </a:spcAft>
              <a:buNone/>
            </a:pPr>
            <a:r>
              <a:rPr lang="en">
                <a:solidFill>
                  <a:schemeClr val="dk1"/>
                </a:solidFill>
                <a:latin typeface="Proxima Nova"/>
                <a:ea typeface="Proxima Nova"/>
                <a:cs typeface="Proxima Nova"/>
                <a:sym typeface="Proxima Nova"/>
              </a:rPr>
              <a:t>Further steps-</a:t>
            </a:r>
            <a:endParaRPr>
              <a:solidFill>
                <a:schemeClr val="dk1"/>
              </a:solidFill>
              <a:latin typeface="Proxima Nova"/>
              <a:ea typeface="Proxima Nova"/>
              <a:cs typeface="Proxima Nova"/>
              <a:sym typeface="Proxima Nova"/>
            </a:endParaRPr>
          </a:p>
          <a:p>
            <a:pPr indent="-342900" lvl="0" marL="457200" rtl="0" algn="l">
              <a:lnSpc>
                <a:spcPct val="125000"/>
              </a:lnSpc>
              <a:spcBef>
                <a:spcPts val="1000"/>
              </a:spcBef>
              <a:spcAft>
                <a:spcPts val="0"/>
              </a:spcAft>
              <a:buClr>
                <a:schemeClr val="dk1"/>
              </a:buClr>
              <a:buSzPts val="1800"/>
              <a:buFont typeface="Proxima Nova"/>
              <a:buChar char="●"/>
            </a:pPr>
            <a:r>
              <a:rPr lang="en">
                <a:solidFill>
                  <a:schemeClr val="dk1"/>
                </a:solidFill>
                <a:latin typeface="Proxima Nova"/>
                <a:ea typeface="Proxima Nova"/>
                <a:cs typeface="Proxima Nova"/>
                <a:sym typeface="Proxima Nova"/>
              </a:rPr>
              <a:t>Client 1 Certificate Send: The client that wants to initiate a file transfer sends a request for a secure connection with the server. It sends it’s signed certificate to the other client. </a:t>
            </a:r>
            <a:endParaRPr>
              <a:solidFill>
                <a:schemeClr val="dk1"/>
              </a:solidFill>
              <a:latin typeface="Proxima Nova"/>
              <a:ea typeface="Proxima Nova"/>
              <a:cs typeface="Proxima Nova"/>
              <a:sym typeface="Proxima Nova"/>
            </a:endParaRPr>
          </a:p>
          <a:p>
            <a:pPr indent="-342900" lvl="0" marL="457200" rtl="0" algn="l">
              <a:lnSpc>
                <a:spcPct val="125000"/>
              </a:lnSpc>
              <a:spcBef>
                <a:spcPts val="0"/>
              </a:spcBef>
              <a:spcAft>
                <a:spcPts val="0"/>
              </a:spcAft>
              <a:buClr>
                <a:schemeClr val="dk1"/>
              </a:buClr>
              <a:buSzPts val="1800"/>
              <a:buFont typeface="Proxima Nova"/>
              <a:buChar char="●"/>
            </a:pPr>
            <a:r>
              <a:rPr lang="en">
                <a:solidFill>
                  <a:schemeClr val="dk1"/>
                </a:solidFill>
                <a:latin typeface="Proxima Nova"/>
                <a:ea typeface="Proxima Nova"/>
                <a:cs typeface="Proxima Nova"/>
                <a:sym typeface="Proxima Nova"/>
              </a:rPr>
              <a:t>Client 2 Certificate Auth and Send: The receiver receives the transfer request, and verifies the authenticity of the certificate sent by client 1 using the auth server’s trust anchor certificate .The secure connection is then established.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2854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Working of the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1881200" y="959449"/>
            <a:ext cx="5381625" cy="3379200"/>
          </a:xfrm>
          <a:prstGeom prst="rect">
            <a:avLst/>
          </a:prstGeom>
          <a:noFill/>
          <a:ln>
            <a:noFill/>
          </a:ln>
        </p:spPr>
      </p:pic>
      <p:sp>
        <p:nvSpPr>
          <p:cNvPr id="101" name="Google Shape;101;p20"/>
          <p:cNvSpPr txBox="1"/>
          <p:nvPr/>
        </p:nvSpPr>
        <p:spPr>
          <a:xfrm>
            <a:off x="761625" y="257175"/>
            <a:ext cx="7557000" cy="5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Oswald"/>
                <a:ea typeface="Oswald"/>
                <a:cs typeface="Oswald"/>
                <a:sym typeface="Oswald"/>
              </a:rPr>
              <a:t>Architecture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928825" y="939674"/>
            <a:ext cx="5286375" cy="3427550"/>
          </a:xfrm>
          <a:prstGeom prst="rect">
            <a:avLst/>
          </a:prstGeom>
          <a:noFill/>
          <a:ln>
            <a:noFill/>
          </a:ln>
        </p:spPr>
      </p:pic>
      <p:sp>
        <p:nvSpPr>
          <p:cNvPr id="107" name="Google Shape;107;p21"/>
          <p:cNvSpPr txBox="1"/>
          <p:nvPr/>
        </p:nvSpPr>
        <p:spPr>
          <a:xfrm>
            <a:off x="761625" y="257175"/>
            <a:ext cx="7557000" cy="5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Oswald"/>
                <a:ea typeface="Oswald"/>
                <a:cs typeface="Oswald"/>
                <a:sym typeface="Oswald"/>
              </a:rPr>
              <a:t>Client Auth Server</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