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13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2274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 to </a:t>
            </a:r>
            <a:r>
              <a:rPr lang="en-US" sz="6036" b="1" dirty="0" err="1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GoogleNet is a powerful convolutional neural network (CNN) architecture developed by Google. It is known for its innovative Inception modules, which allow efficient feature extraction and model training.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833199" y="5864781"/>
            <a:ext cx="4298199" cy="19560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Sri Bharath Sharma P</a:t>
            </a:r>
            <a:br>
              <a:rPr lang="en-US" sz="21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</a:br>
            <a:r>
              <a:rPr lang="en-US" sz="21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 </a:t>
            </a:r>
            <a:r>
              <a:rPr lang="en-US" sz="2187" b="1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Shriyans</a:t>
            </a:r>
            <a:r>
              <a:rPr lang="en-US" sz="21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Arkal</a:t>
            </a:r>
            <a:br>
              <a:rPr lang="en-US" sz="21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</a:br>
            <a:r>
              <a:rPr lang="en-US" sz="21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     </a:t>
            </a:r>
            <a:r>
              <a:rPr lang="en-US" sz="2187" b="1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Yudhajit</a:t>
            </a:r>
            <a:r>
              <a:rPr lang="en-US" sz="21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Jana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516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5" name="Text 2"/>
          <p:cNvSpPr/>
          <p:nvPr/>
        </p:nvSpPr>
        <p:spPr>
          <a:xfrm>
            <a:off x="2639735" y="3479363"/>
            <a:ext cx="9350931" cy="754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44"/>
              </a:lnSpc>
              <a:buNone/>
            </a:pPr>
            <a:r>
              <a:rPr lang="en-US" sz="38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Overview of Convolutional Neural Networks </a:t>
            </a:r>
            <a:endParaRPr lang="en-US" sz="3875" dirty="0"/>
          </a:p>
        </p:txBody>
      </p:sp>
      <p:sp>
        <p:nvSpPr>
          <p:cNvPr id="6" name="Shape 3"/>
          <p:cNvSpPr/>
          <p:nvPr/>
        </p:nvSpPr>
        <p:spPr>
          <a:xfrm>
            <a:off x="2639735" y="4682609"/>
            <a:ext cx="442913" cy="442913"/>
          </a:xfrm>
          <a:prstGeom prst="roundRect">
            <a:avLst>
              <a:gd name="adj" fmla="val 26668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2793921" y="4719518"/>
            <a:ext cx="134422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325" dirty="0"/>
          </a:p>
        </p:txBody>
      </p:sp>
      <p:sp>
        <p:nvSpPr>
          <p:cNvPr id="8" name="Text 5"/>
          <p:cNvSpPr/>
          <p:nvPr/>
        </p:nvSpPr>
        <p:spPr>
          <a:xfrm>
            <a:off x="3279458" y="4750237"/>
            <a:ext cx="234600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Image Processing</a:t>
            </a:r>
            <a:endParaRPr lang="en-US" sz="1938" dirty="0"/>
          </a:p>
        </p:txBody>
      </p:sp>
      <p:sp>
        <p:nvSpPr>
          <p:cNvPr id="9" name="Text 6"/>
          <p:cNvSpPr/>
          <p:nvPr/>
        </p:nvSpPr>
        <p:spPr>
          <a:xfrm>
            <a:off x="3279458" y="5175885"/>
            <a:ext cx="2346008" cy="220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CNNs excel at tasks like image classification, object detection, and segmentation by automatically learning features from raw pixel data.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5822275" y="4682609"/>
            <a:ext cx="442913" cy="442913"/>
          </a:xfrm>
          <a:prstGeom prst="roundRect">
            <a:avLst>
              <a:gd name="adj" fmla="val 26668"/>
            </a:avLst>
          </a:prstGeom>
          <a:solidFill>
            <a:srgbClr val="EAEAEA"/>
          </a:solidFill>
          <a:ln/>
        </p:spPr>
      </p:sp>
      <p:sp>
        <p:nvSpPr>
          <p:cNvPr id="11" name="Text 8"/>
          <p:cNvSpPr/>
          <p:nvPr/>
        </p:nvSpPr>
        <p:spPr>
          <a:xfrm>
            <a:off x="5944433" y="4719518"/>
            <a:ext cx="198477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325" dirty="0"/>
          </a:p>
        </p:txBody>
      </p:sp>
      <p:sp>
        <p:nvSpPr>
          <p:cNvPr id="12" name="Text 9"/>
          <p:cNvSpPr/>
          <p:nvPr/>
        </p:nvSpPr>
        <p:spPr>
          <a:xfrm>
            <a:off x="6461998" y="4750237"/>
            <a:ext cx="2346008" cy="615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Hierarchical Learning</a:t>
            </a:r>
            <a:endParaRPr lang="en-US" sz="1938" dirty="0"/>
          </a:p>
        </p:txBody>
      </p:sp>
      <p:sp>
        <p:nvSpPr>
          <p:cNvPr id="13" name="Text 10"/>
          <p:cNvSpPr/>
          <p:nvPr/>
        </p:nvSpPr>
        <p:spPr>
          <a:xfrm>
            <a:off x="6461998" y="5483423"/>
            <a:ext cx="2346008" cy="18888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CNNs learn low-level features like edges, then progressively combine them into more complex, higher-level concepts.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9004816" y="4682609"/>
            <a:ext cx="442913" cy="442913"/>
          </a:xfrm>
          <a:prstGeom prst="roundRect">
            <a:avLst>
              <a:gd name="adj" fmla="val 26668"/>
            </a:avLst>
          </a:prstGeom>
          <a:solidFill>
            <a:srgbClr val="EA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9127569" y="4719518"/>
            <a:ext cx="197287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325" dirty="0"/>
          </a:p>
        </p:txBody>
      </p:sp>
      <p:sp>
        <p:nvSpPr>
          <p:cNvPr id="16" name="Text 13"/>
          <p:cNvSpPr/>
          <p:nvPr/>
        </p:nvSpPr>
        <p:spPr>
          <a:xfrm>
            <a:off x="9644539" y="4750237"/>
            <a:ext cx="2346008" cy="615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Specialized Architecture</a:t>
            </a:r>
            <a:endParaRPr lang="en-US" sz="1938" dirty="0"/>
          </a:p>
        </p:txBody>
      </p:sp>
      <p:sp>
        <p:nvSpPr>
          <p:cNvPr id="17" name="Text 14"/>
          <p:cNvSpPr/>
          <p:nvPr/>
        </p:nvSpPr>
        <p:spPr>
          <a:xfrm>
            <a:off x="9644539" y="5483423"/>
            <a:ext cx="2346008" cy="220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specialized CNN architecture with convolutional, pooling, and fully connected layers makes them highly effective for visual tasks.</a:t>
            </a:r>
            <a:endParaRPr lang="en-US" sz="1550" dirty="0"/>
          </a:p>
        </p:txBody>
      </p:sp>
      <p:pic>
        <p:nvPicPr>
          <p:cNvPr id="1026" name="Picture 2" descr="Introduction to Convolutional Neural Network - Analytics Vidhya">
            <a:extLst>
              <a:ext uri="{FF2B5EF4-FFF2-40B4-BE49-F238E27FC236}">
                <a16:creationId xmlns:a16="http://schemas.microsoft.com/office/drawing/2014/main" id="{3DB4F561-53F0-EB81-DF60-DF8A8A0F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" y="0"/>
            <a:ext cx="14617254" cy="35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93948-5230-AC75-AC29-7B37BE402614}"/>
              </a:ext>
            </a:extLst>
          </p:cNvPr>
          <p:cNvSpPr txBox="1"/>
          <p:nvPr/>
        </p:nvSpPr>
        <p:spPr>
          <a:xfrm>
            <a:off x="763793" y="632448"/>
            <a:ext cx="7315200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</a:rPr>
              <a:t>DATASET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2A75-1E8F-408B-C4CA-ADE239EEDFC5}"/>
              </a:ext>
            </a:extLst>
          </p:cNvPr>
          <p:cNvSpPr txBox="1"/>
          <p:nvPr/>
        </p:nvSpPr>
        <p:spPr>
          <a:xfrm>
            <a:off x="730780" y="1530841"/>
            <a:ext cx="9108584" cy="615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This dataset contains images of 16 different flowers species.</a:t>
            </a:r>
          </a:p>
          <a:p>
            <a:r>
              <a:rPr lang="en-IN" sz="2800" b="1" dirty="0"/>
              <a:t>Here's the list of flowers in the dataset:</a:t>
            </a:r>
          </a:p>
          <a:p>
            <a:endParaRPr lang="en-IN" dirty="0"/>
          </a:p>
          <a:p>
            <a:r>
              <a:rPr lang="en-IN" sz="2000" b="1" dirty="0"/>
              <a:t>- astilbe</a:t>
            </a:r>
          </a:p>
          <a:p>
            <a:r>
              <a:rPr lang="en-IN" sz="2000" b="1" dirty="0"/>
              <a:t>- bellflower</a:t>
            </a:r>
          </a:p>
          <a:p>
            <a:r>
              <a:rPr lang="en-IN" sz="2000" b="1" dirty="0"/>
              <a:t>- </a:t>
            </a:r>
            <a:r>
              <a:rPr lang="en-IN" sz="2000" b="1" dirty="0" err="1"/>
              <a:t>black_eyed_susan</a:t>
            </a:r>
            <a:endParaRPr lang="en-IN" sz="2000" b="1" dirty="0"/>
          </a:p>
          <a:p>
            <a:r>
              <a:rPr lang="en-IN" sz="2000" b="1" dirty="0"/>
              <a:t>- calendula</a:t>
            </a:r>
          </a:p>
          <a:p>
            <a:r>
              <a:rPr lang="en-IN" sz="2000" b="1" dirty="0"/>
              <a:t>- </a:t>
            </a:r>
            <a:r>
              <a:rPr lang="en-IN" sz="2000" b="1" dirty="0" err="1"/>
              <a:t>california_poppy</a:t>
            </a:r>
            <a:endParaRPr lang="en-IN" sz="2000" b="1" dirty="0"/>
          </a:p>
          <a:p>
            <a:r>
              <a:rPr lang="en-IN" sz="2000" b="1" dirty="0"/>
              <a:t>- carnation</a:t>
            </a:r>
          </a:p>
          <a:p>
            <a:r>
              <a:rPr lang="en-IN" sz="2000" b="1" dirty="0"/>
              <a:t>- </a:t>
            </a:r>
            <a:r>
              <a:rPr lang="en-IN" sz="2000" b="1" dirty="0" err="1"/>
              <a:t>common_daisy</a:t>
            </a:r>
            <a:endParaRPr lang="en-IN" sz="2000" b="1" dirty="0"/>
          </a:p>
          <a:p>
            <a:r>
              <a:rPr lang="en-IN" sz="2000" b="1" dirty="0"/>
              <a:t>- coreopsis</a:t>
            </a:r>
          </a:p>
          <a:p>
            <a:r>
              <a:rPr lang="en-IN" sz="2000" b="1" dirty="0"/>
              <a:t>- daffodil</a:t>
            </a:r>
          </a:p>
          <a:p>
            <a:r>
              <a:rPr lang="en-IN" sz="2000" b="1" dirty="0"/>
              <a:t>- dandelion</a:t>
            </a:r>
          </a:p>
          <a:p>
            <a:r>
              <a:rPr lang="en-IN" sz="2000" b="1" dirty="0"/>
              <a:t>- iris</a:t>
            </a:r>
          </a:p>
          <a:p>
            <a:r>
              <a:rPr lang="en-IN" sz="2000" b="1" dirty="0"/>
              <a:t>- magnolia</a:t>
            </a:r>
          </a:p>
          <a:p>
            <a:r>
              <a:rPr lang="en-IN" sz="2000" b="1" dirty="0"/>
              <a:t>- rose</a:t>
            </a:r>
          </a:p>
          <a:p>
            <a:r>
              <a:rPr lang="en-IN" sz="2000" b="1" dirty="0"/>
              <a:t>- sunflower</a:t>
            </a:r>
          </a:p>
          <a:p>
            <a:r>
              <a:rPr lang="en-IN" sz="2000" b="1" dirty="0"/>
              <a:t>- tulip</a:t>
            </a:r>
          </a:p>
          <a:p>
            <a:r>
              <a:rPr lang="en-IN" sz="2000" b="1" dirty="0"/>
              <a:t>- </a:t>
            </a:r>
            <a:r>
              <a:rPr lang="en-IN" sz="2000" b="1" dirty="0" err="1"/>
              <a:t>water_lily</a:t>
            </a:r>
            <a:endParaRPr lang="en-IN" sz="2000" b="1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3279769-5540-67E6-1154-F07F45AC8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83F3C31-D490-E8A0-2B06-5E32A653CA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51763" y="1477052"/>
            <a:ext cx="172114" cy="17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E01A37-D536-972D-D294-07F29044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46" y="2022439"/>
            <a:ext cx="2441986" cy="24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B933AA-F871-2AE3-593C-C2417023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13" y="5324682"/>
            <a:ext cx="2221807" cy="2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316E29C-DB5C-19DB-04C6-1E1B0FAA0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83" y="2022438"/>
            <a:ext cx="2441986" cy="24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ECC9823-31C1-BFB7-2B97-7567A6AF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165" y="5324682"/>
            <a:ext cx="2221807" cy="2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7C10F4F-BB90-7AA8-EF2E-4EC888E68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19" y="5324682"/>
            <a:ext cx="2272470" cy="22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5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585711" y="394061"/>
            <a:ext cx="72234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Architecture of GoogleNet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585711" y="16192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Depth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545187" y="218407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 has a very deep architecture with 22 layers, allowing it to learn rich, hierarchical features.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5711" y="41148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Inception Modules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5711" y="4764357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key innovation is the Inception module, which processes inputs at multiple scales in parallel.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3701534" y="16192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 Design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701534" y="218407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GoogleNet's design is highly optimized for computational efficiency, making it fast and resource-friendly.</a:t>
            </a:r>
            <a:endParaRPr lang="en-US" sz="1750" dirty="0"/>
          </a:p>
        </p:txBody>
      </p:sp>
      <p:pic>
        <p:nvPicPr>
          <p:cNvPr id="2054" name="Picture 6" descr="GoogleNet architecture (Szegedy et ...">
            <a:extLst>
              <a:ext uri="{FF2B5EF4-FFF2-40B4-BE49-F238E27FC236}">
                <a16:creationId xmlns:a16="http://schemas.microsoft.com/office/drawing/2014/main" id="{F8228BE0-B5BC-B9A0-F230-6097003D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25" y="4113876"/>
            <a:ext cx="7642076" cy="35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0878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Inception Modules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226588"/>
            <a:ext cx="44410" cy="4915019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2627888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001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8" name="Text 6"/>
          <p:cNvSpPr/>
          <p:nvPr/>
        </p:nvSpPr>
        <p:spPr>
          <a:xfrm>
            <a:off x="7239298" y="2441853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127772" y="2448758"/>
            <a:ext cx="2965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Parallel Convolutions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292917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Inception module applies convolutions of different sizes in parallel to capture features at multiple scales.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3738741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110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3" name="Text 11"/>
          <p:cNvSpPr/>
          <p:nvPr/>
        </p:nvSpPr>
        <p:spPr>
          <a:xfrm>
            <a:off x="7203222" y="3552706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3559612"/>
            <a:ext cx="28629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Feature Aggregation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040029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outputs of these parallel convolutions are then concatenated, allowing the network to learn rich, multi-scale representations.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196423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8" name="Text 16"/>
          <p:cNvSpPr/>
          <p:nvPr/>
        </p:nvSpPr>
        <p:spPr>
          <a:xfrm>
            <a:off x="7203817" y="5010388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557701" y="5017294"/>
            <a:ext cx="35354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Computational Efficiency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49771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Inception modules use 1x1 convolutions to reduce the number of parameters and computations, making the model efficient.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C3F82684-DD02-6256-CDA3-95743C309B07}"/>
              </a:ext>
            </a:extLst>
          </p:cNvPr>
          <p:cNvSpPr/>
          <p:nvPr/>
        </p:nvSpPr>
        <p:spPr>
          <a:xfrm>
            <a:off x="2037993" y="10878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400" dirty="0"/>
              <a:t>Auxiliary Classifiers in Inception Model</a:t>
            </a:r>
            <a:endParaRPr lang="en-US" sz="437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20FB9-BF7C-12ED-3A2B-1B09439BE5E9}"/>
              </a:ext>
            </a:extLst>
          </p:cNvPr>
          <p:cNvSpPr txBox="1"/>
          <p:nvPr/>
        </p:nvSpPr>
        <p:spPr>
          <a:xfrm>
            <a:off x="2089854" y="2259106"/>
            <a:ext cx="4622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auxiliary classifiers?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branch classifiers added to intermediate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supervision signals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used during inference (evaluation or prediction)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AFD56-EA45-716E-10BF-CE5BEB811DB6}"/>
              </a:ext>
            </a:extLst>
          </p:cNvPr>
          <p:cNvSpPr txBox="1"/>
          <p:nvPr/>
        </p:nvSpPr>
        <p:spPr>
          <a:xfrm>
            <a:off x="8735209" y="2259106"/>
            <a:ext cx="5787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Facilitate gradient propagation in very deep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overcome the vanishing gradient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effective training of extremely deep architectures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34E9F-E0B4-C065-7431-75FCD8286851}"/>
              </a:ext>
            </a:extLst>
          </p:cNvPr>
          <p:cNvSpPr txBox="1"/>
          <p:nvPr/>
        </p:nvSpPr>
        <p:spPr>
          <a:xfrm>
            <a:off x="2237592" y="5013064"/>
            <a:ext cx="5355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Branched off from intermediate feature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 of auxiliary layers (pooling, convolutions, fully connected)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class predictions (with </a:t>
            </a:r>
            <a:r>
              <a:rPr lang="en-US" dirty="0" err="1"/>
              <a:t>softmax</a:t>
            </a:r>
            <a:r>
              <a:rPr lang="en-US" dirty="0"/>
              <a:t> activation)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12B65-E82E-ED05-F913-6A52C0FCE23C}"/>
              </a:ext>
            </a:extLst>
          </p:cNvPr>
          <p:cNvSpPr txBox="1"/>
          <p:nvPr/>
        </p:nvSpPr>
        <p:spPr>
          <a:xfrm>
            <a:off x="8918089" y="5120640"/>
            <a:ext cx="5355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convergence and stability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 as </a:t>
            </a:r>
            <a:r>
              <a:rPr lang="en-US" dirty="0" err="1"/>
              <a:t>regularizers</a:t>
            </a:r>
            <a:r>
              <a:rPr lang="en-US" dirty="0"/>
              <a:t>, reducing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Enable training of extremely deep architectures (22 layers in </a:t>
            </a:r>
            <a:r>
              <a:rPr lang="en-US" dirty="0" err="1"/>
              <a:t>GoogLeNet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9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70994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Advantages of GoogleNet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12062" y="2991803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 Accuracy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 achieves state-of-the-art performance on many image recognition and classification tasks.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0" name="Text 8"/>
          <p:cNvSpPr/>
          <p:nvPr/>
        </p:nvSpPr>
        <p:spPr>
          <a:xfrm>
            <a:off x="7564279" y="2991803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Efficient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Its optimized architecture makes GoogleNet computationally efficient, allowing for fast inference on devices.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4" name="Text 12"/>
          <p:cNvSpPr/>
          <p:nvPr/>
        </p:nvSpPr>
        <p:spPr>
          <a:xfrm>
            <a:off x="2176582" y="50105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Scalable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modular Inception design allows GoogleNet to be easily scaled up or down for different applications.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8" name="Text 16"/>
          <p:cNvSpPr/>
          <p:nvPr/>
        </p:nvSpPr>
        <p:spPr>
          <a:xfrm>
            <a:off x="7564279" y="501050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Robust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GoogleNet's depth and multi-scale feature learning make it more robust to variations in the input data.</a:t>
            </a:r>
            <a:endParaRPr lang="en-US" sz="1750" dirty="0"/>
          </a:p>
        </p:txBody>
      </p:sp>
      <p:pic>
        <p:nvPicPr>
          <p:cNvPr id="3074" name="Picture 2" descr="GoogLeNet: CNN Architecture | Dockship.io">
            <a:extLst>
              <a:ext uri="{FF2B5EF4-FFF2-40B4-BE49-F238E27FC236}">
                <a16:creationId xmlns:a16="http://schemas.microsoft.com/office/drawing/2014/main" id="{0A278141-A38F-92B8-3CD9-95EADC39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849" y="374284"/>
            <a:ext cx="4367140" cy="20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3395"/>
            <a:ext cx="72444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Applications of GoogleNet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8210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804279"/>
            <a:ext cx="28765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Image Classification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 excels at classifying images into predefined categories with high accuracy.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Object Detection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Its ability to learn multi-scale features makes GoogleNet well-suited for detecting and localizing objects in images.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Medical Imaging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 has been successfully applied to medical image analysis tasks like tumor detection and disease diagnosis.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9190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Autonomous Driving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model's efficiency and accuracy make it a popular choice for computer vision in self-driving car systems.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516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93628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Comparison to other CNN models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VGGNet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 is more efficient and accurate than the deeper but more computationally expensive VGGNet.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ResNet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ResNet's residual connections allow for even deeper architectures, but GoogleNet is more parameter-efficient.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AlexNet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GoogleNet significantly outperforms the earlier AlexNet model, demonstrating the rapid progress in CNN design.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630</Words>
  <Application>Microsoft Office PowerPoint</Application>
  <PresentationFormat>Custom</PresentationFormat>
  <Paragraphs>103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 Bharath Sharma Perala</cp:lastModifiedBy>
  <cp:revision>3</cp:revision>
  <dcterms:created xsi:type="dcterms:W3CDTF">2024-05-01T10:08:06Z</dcterms:created>
  <dcterms:modified xsi:type="dcterms:W3CDTF">2024-05-06T10:22:25Z</dcterms:modified>
</cp:coreProperties>
</file>