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D1A30-28F9-4C74-8BAA-D6EC48A0C629}"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133AA036-848F-4ED4-B460-3E3252571E98}">
      <dgm:prSet custT="1"/>
      <dgm:spPr/>
      <dgm:t>
        <a:bodyPr/>
        <a:lstStyle/>
        <a:p>
          <a:r>
            <a:rPr lang="en-US" sz="1600" dirty="0">
              <a:latin typeface="Times New Roman" panose="02020603050405020304" pitchFamily="18" charset="0"/>
              <a:cs typeface="Times New Roman" panose="02020603050405020304" pitchFamily="18" charset="0"/>
            </a:rPr>
            <a:t>The rise of DIY culture has transformed how people approach creative projects, fostering a growing community of individuals eager to share and explore innovative ideas. As the internet has evolved, so too has the demand for platforms that facilitate this sharing and discovery. Traditional methods of project sharing, such as forums and social media, often lack the structured environment and specialized features that dedicated platforms can provide.</a:t>
          </a:r>
        </a:p>
      </dgm:t>
    </dgm:pt>
    <dgm:pt modelId="{39FE0241-2832-4C86-9DC5-1AF17CB763AD}" type="parTrans" cxnId="{4E1E5AF0-877D-4350-825E-7B4F43EEFDDD}">
      <dgm:prSet/>
      <dgm:spPr/>
      <dgm:t>
        <a:bodyPr/>
        <a:lstStyle/>
        <a:p>
          <a:endParaRPr lang="en-US"/>
        </a:p>
      </dgm:t>
    </dgm:pt>
    <dgm:pt modelId="{448B9B67-33F4-4B36-9BE1-4E42FDC7F4F6}" type="sibTrans" cxnId="{4E1E5AF0-877D-4350-825E-7B4F43EEFDDD}">
      <dgm:prSet/>
      <dgm:spPr/>
      <dgm:t>
        <a:bodyPr/>
        <a:lstStyle/>
        <a:p>
          <a:endParaRPr lang="en-US"/>
        </a:p>
      </dgm:t>
    </dgm:pt>
    <dgm:pt modelId="{30D7B0C0-CAFE-4EA7-8741-332721CA5A51}">
      <dgm:prSet custT="1"/>
      <dgm:spPr/>
      <dgm:t>
        <a:bodyPr/>
        <a:lstStyle/>
        <a:p>
          <a:r>
            <a:rPr lang="en-US" sz="1400" dirty="0">
              <a:solidFill>
                <a:schemeClr val="bg1"/>
              </a:solidFill>
              <a:latin typeface="Times New Roman" panose="02020603050405020304" pitchFamily="18" charset="0"/>
              <a:cs typeface="Times New Roman" panose="02020603050405020304" pitchFamily="18" charset="0"/>
            </a:rPr>
            <a:t>CreateX addresses this gap by utilizing the MERN stack—a comprehensive suite of technologies that supports a robust and scalable web application. MongoDB offers a flexible, NoSQL database solution to handle diverse project data and user information. Express.js provides a streamlined framework for developing the backend, managing API requests, and ensuring efficient server-side operations. React.js enables the creation of a dynamic and responsive frontend, enhancing user interaction and experience. Node.js serves as the runtime environment, allowing for seamless execution of server-side JavaScript.</a:t>
          </a:r>
        </a:p>
      </dgm:t>
    </dgm:pt>
    <dgm:pt modelId="{C02D5102-ECEC-4379-ACB9-72D2CE130E36}" type="parTrans" cxnId="{EAB4F5FE-EF7D-47DF-8C44-13DC14D5A1A2}">
      <dgm:prSet/>
      <dgm:spPr/>
      <dgm:t>
        <a:bodyPr/>
        <a:lstStyle/>
        <a:p>
          <a:endParaRPr lang="en-US"/>
        </a:p>
      </dgm:t>
    </dgm:pt>
    <dgm:pt modelId="{CCC974AB-C3CB-4CFB-B6D9-4BBD50FA3B49}" type="sibTrans" cxnId="{EAB4F5FE-EF7D-47DF-8C44-13DC14D5A1A2}">
      <dgm:prSet/>
      <dgm:spPr/>
      <dgm:t>
        <a:bodyPr/>
        <a:lstStyle/>
        <a:p>
          <a:endParaRPr lang="en-US"/>
        </a:p>
      </dgm:t>
    </dgm:pt>
    <dgm:pt modelId="{2B40A93A-43A2-4C82-AC03-4877E60D4E50}">
      <dgm:prSet/>
      <dgm:spPr/>
      <dgm:t>
        <a:bodyPr/>
        <a:lstStyle/>
        <a:p>
          <a:r>
            <a:rPr lang="en-US" dirty="0"/>
            <a:t>By integrating these technologies, </a:t>
          </a:r>
          <a:r>
            <a:rPr lang="en-US" b="1" dirty="0"/>
            <a:t>CreateX</a:t>
          </a:r>
          <a:r>
            <a:rPr lang="en-US" dirty="0"/>
            <a:t> delivers a powerful platform designed specifically for the DIY community, offering features such as project sharing, user authentication, and advanced search capabilities. This focus on user engagement and functionality aims to create a central hub where DIY enthusiasts can connect, collaborate, and celebrate their creative endeavors.</a:t>
          </a:r>
        </a:p>
      </dgm:t>
    </dgm:pt>
    <dgm:pt modelId="{E965E157-A3E3-483C-9406-71275440189A}" type="parTrans" cxnId="{DEE7C7B8-2E43-4873-B5FE-E4A82A7D50BA}">
      <dgm:prSet/>
      <dgm:spPr/>
      <dgm:t>
        <a:bodyPr/>
        <a:lstStyle/>
        <a:p>
          <a:endParaRPr lang="en-US"/>
        </a:p>
      </dgm:t>
    </dgm:pt>
    <dgm:pt modelId="{00CCEC25-BBFE-43D2-B00C-BFF475F47E8E}" type="sibTrans" cxnId="{DEE7C7B8-2E43-4873-B5FE-E4A82A7D50BA}">
      <dgm:prSet/>
      <dgm:spPr/>
      <dgm:t>
        <a:bodyPr/>
        <a:lstStyle/>
        <a:p>
          <a:endParaRPr lang="en-US"/>
        </a:p>
      </dgm:t>
    </dgm:pt>
    <dgm:pt modelId="{7CB91C21-8D0B-4439-929E-8FFE65741043}" type="pres">
      <dgm:prSet presAssocID="{654D1A30-28F9-4C74-8BAA-D6EC48A0C629}" presName="outerComposite" presStyleCnt="0">
        <dgm:presLayoutVars>
          <dgm:chMax val="5"/>
          <dgm:dir/>
          <dgm:resizeHandles val="exact"/>
        </dgm:presLayoutVars>
      </dgm:prSet>
      <dgm:spPr/>
    </dgm:pt>
    <dgm:pt modelId="{CD3865B3-21AB-4FF3-9484-0331FF7E50E0}" type="pres">
      <dgm:prSet presAssocID="{654D1A30-28F9-4C74-8BAA-D6EC48A0C629}" presName="dummyMaxCanvas" presStyleCnt="0">
        <dgm:presLayoutVars/>
      </dgm:prSet>
      <dgm:spPr/>
    </dgm:pt>
    <dgm:pt modelId="{0FA8CE8B-143F-4FF3-B799-E84493588534}" type="pres">
      <dgm:prSet presAssocID="{654D1A30-28F9-4C74-8BAA-D6EC48A0C629}" presName="ThreeNodes_1" presStyleLbl="node1" presStyleIdx="0" presStyleCnt="3" custScaleY="152088" custLinFactNeighborX="3248" custLinFactNeighborY="-18496">
        <dgm:presLayoutVars>
          <dgm:bulletEnabled val="1"/>
        </dgm:presLayoutVars>
      </dgm:prSet>
      <dgm:spPr/>
    </dgm:pt>
    <dgm:pt modelId="{AA905290-2DB7-4269-94BB-8609B44DBB7C}" type="pres">
      <dgm:prSet presAssocID="{654D1A30-28F9-4C74-8BAA-D6EC48A0C629}" presName="ThreeNodes_2" presStyleLbl="node1" presStyleIdx="1" presStyleCnt="3" custScaleX="106048" custScaleY="121484">
        <dgm:presLayoutVars>
          <dgm:bulletEnabled val="1"/>
        </dgm:presLayoutVars>
      </dgm:prSet>
      <dgm:spPr/>
    </dgm:pt>
    <dgm:pt modelId="{2A4AA10D-DC8C-408C-94E3-6CF176DEA937}" type="pres">
      <dgm:prSet presAssocID="{654D1A30-28F9-4C74-8BAA-D6EC48A0C629}" presName="ThreeNodes_3" presStyleLbl="node1" presStyleIdx="2" presStyleCnt="3">
        <dgm:presLayoutVars>
          <dgm:bulletEnabled val="1"/>
        </dgm:presLayoutVars>
      </dgm:prSet>
      <dgm:spPr/>
    </dgm:pt>
    <dgm:pt modelId="{3C51C53A-E567-468B-99FB-1497E602E439}" type="pres">
      <dgm:prSet presAssocID="{654D1A30-28F9-4C74-8BAA-D6EC48A0C629}" presName="ThreeConn_1-2" presStyleLbl="fgAccFollowNode1" presStyleIdx="0" presStyleCnt="2">
        <dgm:presLayoutVars>
          <dgm:bulletEnabled val="1"/>
        </dgm:presLayoutVars>
      </dgm:prSet>
      <dgm:spPr/>
    </dgm:pt>
    <dgm:pt modelId="{910D819E-83AE-44DB-A65E-7DD662B87AF5}" type="pres">
      <dgm:prSet presAssocID="{654D1A30-28F9-4C74-8BAA-D6EC48A0C629}" presName="ThreeConn_2-3" presStyleLbl="fgAccFollowNode1" presStyleIdx="1" presStyleCnt="2">
        <dgm:presLayoutVars>
          <dgm:bulletEnabled val="1"/>
        </dgm:presLayoutVars>
      </dgm:prSet>
      <dgm:spPr/>
    </dgm:pt>
    <dgm:pt modelId="{5A93BA90-2D9A-4039-9D32-45FF56C3CF58}" type="pres">
      <dgm:prSet presAssocID="{654D1A30-28F9-4C74-8BAA-D6EC48A0C629}" presName="ThreeNodes_1_text" presStyleLbl="node1" presStyleIdx="2" presStyleCnt="3">
        <dgm:presLayoutVars>
          <dgm:bulletEnabled val="1"/>
        </dgm:presLayoutVars>
      </dgm:prSet>
      <dgm:spPr/>
    </dgm:pt>
    <dgm:pt modelId="{8E1A053F-EAA1-48F8-B9F8-CB888DC24B96}" type="pres">
      <dgm:prSet presAssocID="{654D1A30-28F9-4C74-8BAA-D6EC48A0C629}" presName="ThreeNodes_2_text" presStyleLbl="node1" presStyleIdx="2" presStyleCnt="3">
        <dgm:presLayoutVars>
          <dgm:bulletEnabled val="1"/>
        </dgm:presLayoutVars>
      </dgm:prSet>
      <dgm:spPr/>
    </dgm:pt>
    <dgm:pt modelId="{58A1C7EF-804A-4179-B873-22748E1D9BA9}" type="pres">
      <dgm:prSet presAssocID="{654D1A30-28F9-4C74-8BAA-D6EC48A0C629}" presName="ThreeNodes_3_text" presStyleLbl="node1" presStyleIdx="2" presStyleCnt="3">
        <dgm:presLayoutVars>
          <dgm:bulletEnabled val="1"/>
        </dgm:presLayoutVars>
      </dgm:prSet>
      <dgm:spPr/>
    </dgm:pt>
  </dgm:ptLst>
  <dgm:cxnLst>
    <dgm:cxn modelId="{FC145E1A-7E66-4AE5-83F5-3C22A8BDD1E3}" type="presOf" srcId="{30D7B0C0-CAFE-4EA7-8741-332721CA5A51}" destId="{8E1A053F-EAA1-48F8-B9F8-CB888DC24B96}" srcOrd="1" destOrd="0" presId="urn:microsoft.com/office/officeart/2005/8/layout/vProcess5"/>
    <dgm:cxn modelId="{2BEA5A6B-0CD3-4D2E-B460-CCD07088DEB8}" type="presOf" srcId="{133AA036-848F-4ED4-B460-3E3252571E98}" destId="{5A93BA90-2D9A-4039-9D32-45FF56C3CF58}" srcOrd="1" destOrd="0" presId="urn:microsoft.com/office/officeart/2005/8/layout/vProcess5"/>
    <dgm:cxn modelId="{B4087A6E-DAA2-4986-BD9A-A58AA7681A12}" type="presOf" srcId="{2B40A93A-43A2-4C82-AC03-4877E60D4E50}" destId="{2A4AA10D-DC8C-408C-94E3-6CF176DEA937}" srcOrd="0" destOrd="0" presId="urn:microsoft.com/office/officeart/2005/8/layout/vProcess5"/>
    <dgm:cxn modelId="{749AE552-4A20-4B85-9646-7F8B4B17DB6D}" type="presOf" srcId="{CCC974AB-C3CB-4CFB-B6D9-4BBD50FA3B49}" destId="{910D819E-83AE-44DB-A65E-7DD662B87AF5}" srcOrd="0" destOrd="0" presId="urn:microsoft.com/office/officeart/2005/8/layout/vProcess5"/>
    <dgm:cxn modelId="{47A2FE89-8EE3-4FEF-A795-9E2C02AC9D45}" type="presOf" srcId="{30D7B0C0-CAFE-4EA7-8741-332721CA5A51}" destId="{AA905290-2DB7-4269-94BB-8609B44DBB7C}" srcOrd="0" destOrd="0" presId="urn:microsoft.com/office/officeart/2005/8/layout/vProcess5"/>
    <dgm:cxn modelId="{99F6D5A9-7DE4-4EE6-AD17-25D84875A2D3}" type="presOf" srcId="{448B9B67-33F4-4B36-9BE1-4E42FDC7F4F6}" destId="{3C51C53A-E567-468B-99FB-1497E602E439}" srcOrd="0" destOrd="0" presId="urn:microsoft.com/office/officeart/2005/8/layout/vProcess5"/>
    <dgm:cxn modelId="{DEE7C7B8-2E43-4873-B5FE-E4A82A7D50BA}" srcId="{654D1A30-28F9-4C74-8BAA-D6EC48A0C629}" destId="{2B40A93A-43A2-4C82-AC03-4877E60D4E50}" srcOrd="2" destOrd="0" parTransId="{E965E157-A3E3-483C-9406-71275440189A}" sibTransId="{00CCEC25-BBFE-43D2-B00C-BFF475F47E8E}"/>
    <dgm:cxn modelId="{56AEECDA-F253-4991-A568-83BFA2CF2BDA}" type="presOf" srcId="{133AA036-848F-4ED4-B460-3E3252571E98}" destId="{0FA8CE8B-143F-4FF3-B799-E84493588534}" srcOrd="0" destOrd="0" presId="urn:microsoft.com/office/officeart/2005/8/layout/vProcess5"/>
    <dgm:cxn modelId="{6782F7EB-CFF6-4C84-BDBD-6E1A94009ECC}" type="presOf" srcId="{2B40A93A-43A2-4C82-AC03-4877E60D4E50}" destId="{58A1C7EF-804A-4179-B873-22748E1D9BA9}" srcOrd="1" destOrd="0" presId="urn:microsoft.com/office/officeart/2005/8/layout/vProcess5"/>
    <dgm:cxn modelId="{4E1E5AF0-877D-4350-825E-7B4F43EEFDDD}" srcId="{654D1A30-28F9-4C74-8BAA-D6EC48A0C629}" destId="{133AA036-848F-4ED4-B460-3E3252571E98}" srcOrd="0" destOrd="0" parTransId="{39FE0241-2832-4C86-9DC5-1AF17CB763AD}" sibTransId="{448B9B67-33F4-4B36-9BE1-4E42FDC7F4F6}"/>
    <dgm:cxn modelId="{A6EA14F8-E5A7-4F12-B49E-5E3C6A7ADDF6}" type="presOf" srcId="{654D1A30-28F9-4C74-8BAA-D6EC48A0C629}" destId="{7CB91C21-8D0B-4439-929E-8FFE65741043}" srcOrd="0" destOrd="0" presId="urn:microsoft.com/office/officeart/2005/8/layout/vProcess5"/>
    <dgm:cxn modelId="{EAB4F5FE-EF7D-47DF-8C44-13DC14D5A1A2}" srcId="{654D1A30-28F9-4C74-8BAA-D6EC48A0C629}" destId="{30D7B0C0-CAFE-4EA7-8741-332721CA5A51}" srcOrd="1" destOrd="0" parTransId="{C02D5102-ECEC-4379-ACB9-72D2CE130E36}" sibTransId="{CCC974AB-C3CB-4CFB-B6D9-4BBD50FA3B49}"/>
    <dgm:cxn modelId="{FDC57146-9F4A-408B-8207-7CAB765C93AE}" type="presParOf" srcId="{7CB91C21-8D0B-4439-929E-8FFE65741043}" destId="{CD3865B3-21AB-4FF3-9484-0331FF7E50E0}" srcOrd="0" destOrd="0" presId="urn:microsoft.com/office/officeart/2005/8/layout/vProcess5"/>
    <dgm:cxn modelId="{43436D4C-ECEA-4F41-818D-5B8DAAFA9624}" type="presParOf" srcId="{7CB91C21-8D0B-4439-929E-8FFE65741043}" destId="{0FA8CE8B-143F-4FF3-B799-E84493588534}" srcOrd="1" destOrd="0" presId="urn:microsoft.com/office/officeart/2005/8/layout/vProcess5"/>
    <dgm:cxn modelId="{8CAAC064-F997-4FCA-892B-DB097D999F79}" type="presParOf" srcId="{7CB91C21-8D0B-4439-929E-8FFE65741043}" destId="{AA905290-2DB7-4269-94BB-8609B44DBB7C}" srcOrd="2" destOrd="0" presId="urn:microsoft.com/office/officeart/2005/8/layout/vProcess5"/>
    <dgm:cxn modelId="{3ADAB69F-DD62-4648-A272-CB6CED18E671}" type="presParOf" srcId="{7CB91C21-8D0B-4439-929E-8FFE65741043}" destId="{2A4AA10D-DC8C-408C-94E3-6CF176DEA937}" srcOrd="3" destOrd="0" presId="urn:microsoft.com/office/officeart/2005/8/layout/vProcess5"/>
    <dgm:cxn modelId="{398E8257-F016-4FEC-910E-C966A6987587}" type="presParOf" srcId="{7CB91C21-8D0B-4439-929E-8FFE65741043}" destId="{3C51C53A-E567-468B-99FB-1497E602E439}" srcOrd="4" destOrd="0" presId="urn:microsoft.com/office/officeart/2005/8/layout/vProcess5"/>
    <dgm:cxn modelId="{1882A7A6-8334-49EF-B416-C880A4C6E0C0}" type="presParOf" srcId="{7CB91C21-8D0B-4439-929E-8FFE65741043}" destId="{910D819E-83AE-44DB-A65E-7DD662B87AF5}" srcOrd="5" destOrd="0" presId="urn:microsoft.com/office/officeart/2005/8/layout/vProcess5"/>
    <dgm:cxn modelId="{49DD91DE-A849-4E79-82C5-B7C0A8FC89F9}" type="presParOf" srcId="{7CB91C21-8D0B-4439-929E-8FFE65741043}" destId="{5A93BA90-2D9A-4039-9D32-45FF56C3CF58}" srcOrd="6" destOrd="0" presId="urn:microsoft.com/office/officeart/2005/8/layout/vProcess5"/>
    <dgm:cxn modelId="{6568986A-D2F5-457A-BE72-62209BEE4563}" type="presParOf" srcId="{7CB91C21-8D0B-4439-929E-8FFE65741043}" destId="{8E1A053F-EAA1-48F8-B9F8-CB888DC24B96}" srcOrd="7" destOrd="0" presId="urn:microsoft.com/office/officeart/2005/8/layout/vProcess5"/>
    <dgm:cxn modelId="{4B2F151E-8CBA-4577-B249-655FF01E80FB}" type="presParOf" srcId="{7CB91C21-8D0B-4439-929E-8FFE65741043}" destId="{58A1C7EF-804A-4179-B873-22748E1D9BA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F06300-F0F1-4EC0-AF5F-75D88AAC97C9}" type="doc">
      <dgm:prSet loTypeId="urn:microsoft.com/office/officeart/2016/7/layout/RepeatingBendingProcessNew" loCatId="process" qsTypeId="urn:microsoft.com/office/officeart/2005/8/quickstyle/simple4" qsCatId="simple" csTypeId="urn:microsoft.com/office/officeart/2005/8/colors/colorful5" csCatId="colorful" phldr="1"/>
      <dgm:spPr/>
      <dgm:t>
        <a:bodyPr/>
        <a:lstStyle/>
        <a:p>
          <a:endParaRPr lang="en-US"/>
        </a:p>
      </dgm:t>
    </dgm:pt>
    <dgm:pt modelId="{50D0F876-ED8A-4630-98D1-772F683EE707}">
      <dgm:prSet custT="1"/>
      <dgm:spPr/>
      <dgm:t>
        <a:bodyPr/>
        <a:lstStyle/>
        <a:p>
          <a:r>
            <a:rPr lang="en-US" sz="1400" b="0" i="0" dirty="0">
              <a:latin typeface="Times New Roman" panose="02020603050405020304" pitchFamily="18" charset="0"/>
              <a:cs typeface="Times New Roman" panose="02020603050405020304" pitchFamily="18" charset="0"/>
            </a:rPr>
            <a:t>CreateX has a strong foundation, but several enhancements could significantly expand its capabilities and reach. The future scope includes:</a:t>
          </a:r>
          <a:endParaRPr lang="en-US" sz="1400" dirty="0">
            <a:latin typeface="Times New Roman" panose="02020603050405020304" pitchFamily="18" charset="0"/>
            <a:cs typeface="Times New Roman" panose="02020603050405020304" pitchFamily="18" charset="0"/>
          </a:endParaRPr>
        </a:p>
      </dgm:t>
    </dgm:pt>
    <dgm:pt modelId="{2805F125-EC90-46A7-9903-F0FDE6075CFB}" type="parTrans" cxnId="{2AA4F7F5-C47C-4109-B846-1D6854B6662E}">
      <dgm:prSet/>
      <dgm:spPr/>
      <dgm:t>
        <a:bodyPr/>
        <a:lstStyle/>
        <a:p>
          <a:endParaRPr lang="en-US"/>
        </a:p>
      </dgm:t>
    </dgm:pt>
    <dgm:pt modelId="{6719D32C-8B7E-4B27-91EE-B4470BE0FA02}" type="sibTrans" cxnId="{2AA4F7F5-C47C-4109-B846-1D6854B6662E}">
      <dgm:prSet/>
      <dgm:spPr/>
      <dgm:t>
        <a:bodyPr/>
        <a:lstStyle/>
        <a:p>
          <a:endParaRPr lang="en-US"/>
        </a:p>
      </dgm:t>
    </dgm:pt>
    <dgm:pt modelId="{65DD29A2-56E8-414A-8576-94FAB520DB51}">
      <dgm:prSet/>
      <dgm:spPr/>
      <dgm:t>
        <a:bodyPr/>
        <a:lstStyle/>
        <a:p>
          <a:r>
            <a:rPr lang="en-US" b="0" i="0" dirty="0">
              <a:latin typeface="Times New Roman" panose="02020603050405020304" pitchFamily="18" charset="0"/>
              <a:cs typeface="Times New Roman" panose="02020603050405020304" pitchFamily="18" charset="0"/>
            </a:rPr>
            <a:t>1. </a:t>
          </a:r>
          <a:r>
            <a:rPr lang="en-US" b="1" i="0" dirty="0">
              <a:latin typeface="Times New Roman" panose="02020603050405020304" pitchFamily="18" charset="0"/>
              <a:cs typeface="Times New Roman" panose="02020603050405020304" pitchFamily="18" charset="0"/>
            </a:rPr>
            <a:t>CreateX Mobile Application Development:</a:t>
          </a:r>
          <a:r>
            <a:rPr lang="en-US" b="0" i="0" dirty="0">
              <a:latin typeface="Times New Roman" panose="02020603050405020304" pitchFamily="18" charset="0"/>
              <a:cs typeface="Times New Roman" panose="02020603050405020304" pitchFamily="18" charset="0"/>
            </a:rPr>
            <a:t> </a:t>
          </a:r>
        </a:p>
        <a:p>
          <a:r>
            <a:rPr lang="en-US" b="0" i="0" dirty="0">
              <a:latin typeface="Times New Roman" panose="02020603050405020304" pitchFamily="18" charset="0"/>
              <a:cs typeface="Times New Roman" panose="02020603050405020304" pitchFamily="18" charset="0"/>
            </a:rPr>
            <a:t>CreateX Creating a mobile version of CreateX to complement the web application, ensuring accessibility and usability for users on smartphones and tablets.</a:t>
          </a:r>
          <a:endParaRPr lang="en-US" dirty="0">
            <a:latin typeface="Times New Roman" panose="02020603050405020304" pitchFamily="18" charset="0"/>
            <a:cs typeface="Times New Roman" panose="02020603050405020304" pitchFamily="18" charset="0"/>
          </a:endParaRPr>
        </a:p>
      </dgm:t>
    </dgm:pt>
    <dgm:pt modelId="{0E352ACD-9326-4303-AB54-1769F9756869}" type="parTrans" cxnId="{8FF55AE5-C15D-4061-9358-F49F38CDC59E}">
      <dgm:prSet/>
      <dgm:spPr/>
      <dgm:t>
        <a:bodyPr/>
        <a:lstStyle/>
        <a:p>
          <a:endParaRPr lang="en-US"/>
        </a:p>
      </dgm:t>
    </dgm:pt>
    <dgm:pt modelId="{AC861433-37C4-49A5-87B1-549460CF235E}" type="sibTrans" cxnId="{8FF55AE5-C15D-4061-9358-F49F38CDC59E}">
      <dgm:prSet/>
      <dgm:spPr/>
      <dgm:t>
        <a:bodyPr/>
        <a:lstStyle/>
        <a:p>
          <a:endParaRPr lang="en-US"/>
        </a:p>
      </dgm:t>
    </dgm:pt>
    <dgm:pt modelId="{5F70388C-14EB-4422-B68E-DC0F85F7340E}">
      <dgm:prSet/>
      <dgm:spPr/>
      <dgm:t>
        <a:bodyPr/>
        <a:lstStyle/>
        <a:p>
          <a:r>
            <a:rPr lang="en-US" b="0" i="0" dirty="0">
              <a:latin typeface="Times New Roman" panose="02020603050405020304" pitchFamily="18" charset="0"/>
              <a:cs typeface="Times New Roman" panose="02020603050405020304" pitchFamily="18" charset="0"/>
            </a:rPr>
            <a:t>2. CreateX Community Features:</a:t>
          </a:r>
        </a:p>
        <a:p>
          <a:r>
            <a:rPr lang="en-US" b="0" i="0" dirty="0">
              <a:latin typeface="Times New Roman" panose="02020603050405020304" pitchFamily="18" charset="0"/>
              <a:cs typeface="Times New Roman" panose="02020603050405020304" pitchFamily="18" charset="0"/>
            </a:rPr>
            <a:t> CreateX Introducing additional interactive elements such as forums, group discussions, and collaborative project spaces to deepen user engagement and foster a sense of community.</a:t>
          </a:r>
          <a:endParaRPr lang="en-US" dirty="0">
            <a:latin typeface="Times New Roman" panose="02020603050405020304" pitchFamily="18" charset="0"/>
            <a:cs typeface="Times New Roman" panose="02020603050405020304" pitchFamily="18" charset="0"/>
          </a:endParaRPr>
        </a:p>
      </dgm:t>
    </dgm:pt>
    <dgm:pt modelId="{5CF6A6FF-F3DE-4DD8-B015-B54BE5854707}" type="parTrans" cxnId="{172DCFCF-DD45-40C6-8D77-964AECB18639}">
      <dgm:prSet/>
      <dgm:spPr/>
      <dgm:t>
        <a:bodyPr/>
        <a:lstStyle/>
        <a:p>
          <a:endParaRPr lang="en-US"/>
        </a:p>
      </dgm:t>
    </dgm:pt>
    <dgm:pt modelId="{242E60D9-9FB6-480F-9458-D7DE8644642C}" type="sibTrans" cxnId="{172DCFCF-DD45-40C6-8D77-964AECB18639}">
      <dgm:prSet/>
      <dgm:spPr/>
      <dgm:t>
        <a:bodyPr/>
        <a:lstStyle/>
        <a:p>
          <a:endParaRPr lang="en-US"/>
        </a:p>
      </dgm:t>
    </dgm:pt>
    <dgm:pt modelId="{3B001396-4F2A-4ACF-9F59-C3301F07C952}">
      <dgm:prSet/>
      <dgm:spPr/>
      <dgm:t>
        <a:bodyPr/>
        <a:lstStyle/>
        <a:p>
          <a:r>
            <a:rPr lang="en-US" b="0" i="0" dirty="0">
              <a:latin typeface="Times New Roman" panose="02020603050405020304" pitchFamily="18" charset="0"/>
              <a:cs typeface="Times New Roman" panose="02020603050405020304" pitchFamily="18" charset="0"/>
            </a:rPr>
            <a:t>3. CreateX Advanced Search and Filtering :</a:t>
          </a:r>
        </a:p>
        <a:p>
          <a:r>
            <a:rPr lang="en-US" b="0" i="0" dirty="0">
              <a:latin typeface="Times New Roman" panose="02020603050405020304" pitchFamily="18" charset="0"/>
              <a:cs typeface="Times New Roman" panose="02020603050405020304" pitchFamily="18" charset="0"/>
            </a:rPr>
            <a:t> CreateX Enhancing the search functionality to include more granular filters and advanced algorithms, making it easier for users to find specific types of projects</a:t>
          </a:r>
          <a:endParaRPr lang="en-US" dirty="0">
            <a:latin typeface="Times New Roman" panose="02020603050405020304" pitchFamily="18" charset="0"/>
            <a:cs typeface="Times New Roman" panose="02020603050405020304" pitchFamily="18" charset="0"/>
          </a:endParaRPr>
        </a:p>
      </dgm:t>
    </dgm:pt>
    <dgm:pt modelId="{F83C2328-4138-4F22-A65F-7A99B5C0F9F1}" type="parTrans" cxnId="{B68458EB-F161-4AA4-91B2-F6BC002D4575}">
      <dgm:prSet/>
      <dgm:spPr/>
      <dgm:t>
        <a:bodyPr/>
        <a:lstStyle/>
        <a:p>
          <a:endParaRPr lang="en-US"/>
        </a:p>
      </dgm:t>
    </dgm:pt>
    <dgm:pt modelId="{255DA204-C106-4AC6-B164-E27525D34BA2}" type="sibTrans" cxnId="{B68458EB-F161-4AA4-91B2-F6BC002D4575}">
      <dgm:prSet/>
      <dgm:spPr/>
      <dgm:t>
        <a:bodyPr/>
        <a:lstStyle/>
        <a:p>
          <a:endParaRPr lang="en-US"/>
        </a:p>
      </dgm:t>
    </dgm:pt>
    <dgm:pt modelId="{300AC240-AA8F-4EA0-A9CE-84A79175F15D}">
      <dgm:prSet/>
      <dgm:spPr/>
      <dgm:t>
        <a:bodyPr/>
        <a:lstStyle/>
        <a:p>
          <a:r>
            <a:rPr lang="en-US" b="0" i="0" dirty="0"/>
            <a:t>4. CreateX Integration with External Tools :</a:t>
          </a:r>
        </a:p>
        <a:p>
          <a:r>
            <a:rPr lang="en-US" b="0" i="0" dirty="0"/>
            <a:t> CreateX Adding integrations with popular tools and platforms used by DIY enthusiasts, such as design software and hardware resources</a:t>
          </a:r>
          <a:endParaRPr lang="en-US" dirty="0"/>
        </a:p>
      </dgm:t>
    </dgm:pt>
    <dgm:pt modelId="{96867BF7-A5A0-4AE0-8596-12DC9F7DA4B9}" type="parTrans" cxnId="{F2A04406-9B0E-46C4-BCE1-BD6297C765A7}">
      <dgm:prSet/>
      <dgm:spPr/>
      <dgm:t>
        <a:bodyPr/>
        <a:lstStyle/>
        <a:p>
          <a:endParaRPr lang="en-US"/>
        </a:p>
      </dgm:t>
    </dgm:pt>
    <dgm:pt modelId="{6C4C426A-12EC-4854-A012-198AEC7BA019}" type="sibTrans" cxnId="{F2A04406-9B0E-46C4-BCE1-BD6297C765A7}">
      <dgm:prSet/>
      <dgm:spPr/>
      <dgm:t>
        <a:bodyPr/>
        <a:lstStyle/>
        <a:p>
          <a:endParaRPr lang="en-US"/>
        </a:p>
      </dgm:t>
    </dgm:pt>
    <dgm:pt modelId="{9FB9820A-5971-4BB7-B76A-5EC47CE325C2}">
      <dgm:prSet/>
      <dgm:spPr/>
      <dgm:t>
        <a:bodyPr/>
        <a:lstStyle/>
        <a:p>
          <a:r>
            <a:rPr lang="en-US" b="0" i="0" dirty="0"/>
            <a:t>5. CreateX Personalization and Recommendations :</a:t>
          </a:r>
        </a:p>
        <a:p>
          <a:r>
            <a:rPr lang="en-US" b="0" i="0" dirty="0"/>
            <a:t> CreateX Implementing machine learning algorithms to provide personalized project recommendations based on user behavior, preferences, and past interactions.</a:t>
          </a:r>
          <a:endParaRPr lang="en-US" dirty="0"/>
        </a:p>
      </dgm:t>
    </dgm:pt>
    <dgm:pt modelId="{CD667900-55EA-4E2F-9E17-BC600EED1038}" type="parTrans" cxnId="{18B44FDE-41CE-48B7-AEFD-A1691E30EF21}">
      <dgm:prSet/>
      <dgm:spPr/>
      <dgm:t>
        <a:bodyPr/>
        <a:lstStyle/>
        <a:p>
          <a:endParaRPr lang="en-US"/>
        </a:p>
      </dgm:t>
    </dgm:pt>
    <dgm:pt modelId="{2E5D2BC9-E244-4C56-9767-17178C56AEF9}" type="sibTrans" cxnId="{18B44FDE-41CE-48B7-AEFD-A1691E30EF21}">
      <dgm:prSet/>
      <dgm:spPr/>
      <dgm:t>
        <a:bodyPr/>
        <a:lstStyle/>
        <a:p>
          <a:endParaRPr lang="en-US"/>
        </a:p>
      </dgm:t>
    </dgm:pt>
    <dgm:pt modelId="{4CAC26DC-D3EB-48C2-93CC-ECDF09585151}">
      <dgm:prSet/>
      <dgm:spPr/>
      <dgm:t>
        <a:bodyPr/>
        <a:lstStyle/>
        <a:p>
          <a:r>
            <a:rPr lang="en-US" b="0" i="0" dirty="0"/>
            <a:t>6. CreateX Internationalization:</a:t>
          </a:r>
        </a:p>
        <a:p>
          <a:r>
            <a:rPr lang="en-US" b="0" i="0" dirty="0"/>
            <a:t> CreateX Expanding the platform to support multiple languages and regions, broadening its reach to a global audience and accommodating diverse user needs.</a:t>
          </a:r>
          <a:endParaRPr lang="en-US" dirty="0"/>
        </a:p>
      </dgm:t>
    </dgm:pt>
    <dgm:pt modelId="{98AB88F9-09DC-4DAC-9DEB-2BE96695DE28}" type="parTrans" cxnId="{4967DE5D-444E-4299-B57D-4FE24014CC5F}">
      <dgm:prSet/>
      <dgm:spPr/>
      <dgm:t>
        <a:bodyPr/>
        <a:lstStyle/>
        <a:p>
          <a:endParaRPr lang="en-US"/>
        </a:p>
      </dgm:t>
    </dgm:pt>
    <dgm:pt modelId="{90DA33D1-559D-4BAA-B60D-A2C19DF6C55A}" type="sibTrans" cxnId="{4967DE5D-444E-4299-B57D-4FE24014CC5F}">
      <dgm:prSet/>
      <dgm:spPr/>
      <dgm:t>
        <a:bodyPr/>
        <a:lstStyle/>
        <a:p>
          <a:endParaRPr lang="en-US"/>
        </a:p>
      </dgm:t>
    </dgm:pt>
    <dgm:pt modelId="{CD491725-CF1D-4F7B-B9F0-33A9A399153E}" type="pres">
      <dgm:prSet presAssocID="{5EF06300-F0F1-4EC0-AF5F-75D88AAC97C9}" presName="Name0" presStyleCnt="0">
        <dgm:presLayoutVars>
          <dgm:dir/>
          <dgm:resizeHandles val="exact"/>
        </dgm:presLayoutVars>
      </dgm:prSet>
      <dgm:spPr/>
    </dgm:pt>
    <dgm:pt modelId="{D437B8F3-ED7A-4FDD-94C3-96F23BDFF73E}" type="pres">
      <dgm:prSet presAssocID="{50D0F876-ED8A-4630-98D1-772F683EE707}" presName="node" presStyleLbl="node1" presStyleIdx="0" presStyleCnt="7" custScaleX="113375" custScaleY="172781">
        <dgm:presLayoutVars>
          <dgm:bulletEnabled val="1"/>
        </dgm:presLayoutVars>
      </dgm:prSet>
      <dgm:spPr/>
    </dgm:pt>
    <dgm:pt modelId="{7362E1A4-0430-4CB1-9598-2CD99FDF5049}" type="pres">
      <dgm:prSet presAssocID="{6719D32C-8B7E-4B27-91EE-B4470BE0FA02}" presName="sibTrans" presStyleLbl="sibTrans1D1" presStyleIdx="0" presStyleCnt="6"/>
      <dgm:spPr/>
    </dgm:pt>
    <dgm:pt modelId="{372F2EF8-988C-439C-9371-1DE905D26DAC}" type="pres">
      <dgm:prSet presAssocID="{6719D32C-8B7E-4B27-91EE-B4470BE0FA02}" presName="connectorText" presStyleLbl="sibTrans1D1" presStyleIdx="0" presStyleCnt="6"/>
      <dgm:spPr/>
    </dgm:pt>
    <dgm:pt modelId="{D914319D-7123-452D-89FA-CD590C613924}" type="pres">
      <dgm:prSet presAssocID="{65DD29A2-56E8-414A-8576-94FAB520DB51}" presName="node" presStyleLbl="node1" presStyleIdx="1" presStyleCnt="7" custScaleX="113292" custScaleY="198532">
        <dgm:presLayoutVars>
          <dgm:bulletEnabled val="1"/>
        </dgm:presLayoutVars>
      </dgm:prSet>
      <dgm:spPr/>
    </dgm:pt>
    <dgm:pt modelId="{65AC885E-38E7-4D3A-A670-4A6E9AA40204}" type="pres">
      <dgm:prSet presAssocID="{AC861433-37C4-49A5-87B1-549460CF235E}" presName="sibTrans" presStyleLbl="sibTrans1D1" presStyleIdx="1" presStyleCnt="6"/>
      <dgm:spPr/>
    </dgm:pt>
    <dgm:pt modelId="{D327A369-CCE4-45EF-8BD7-020B9D96453A}" type="pres">
      <dgm:prSet presAssocID="{AC861433-37C4-49A5-87B1-549460CF235E}" presName="connectorText" presStyleLbl="sibTrans1D1" presStyleIdx="1" presStyleCnt="6"/>
      <dgm:spPr/>
    </dgm:pt>
    <dgm:pt modelId="{5F0FA83D-CA6E-4F04-AE9C-06D98B4B9AC4}" type="pres">
      <dgm:prSet presAssocID="{5F70388C-14EB-4422-B68E-DC0F85F7340E}" presName="node" presStyleLbl="node1" presStyleIdx="2" presStyleCnt="7" custScaleX="127256" custScaleY="209610">
        <dgm:presLayoutVars>
          <dgm:bulletEnabled val="1"/>
        </dgm:presLayoutVars>
      </dgm:prSet>
      <dgm:spPr/>
    </dgm:pt>
    <dgm:pt modelId="{4415A4B5-230D-4323-B000-EB8A1B93F346}" type="pres">
      <dgm:prSet presAssocID="{242E60D9-9FB6-480F-9458-D7DE8644642C}" presName="sibTrans" presStyleLbl="sibTrans1D1" presStyleIdx="2" presStyleCnt="6"/>
      <dgm:spPr/>
    </dgm:pt>
    <dgm:pt modelId="{690BC08F-8E05-44BB-A6A1-0FD76D9D64B4}" type="pres">
      <dgm:prSet presAssocID="{242E60D9-9FB6-480F-9458-D7DE8644642C}" presName="connectorText" presStyleLbl="sibTrans1D1" presStyleIdx="2" presStyleCnt="6"/>
      <dgm:spPr/>
    </dgm:pt>
    <dgm:pt modelId="{1F23C049-7F09-405D-932D-1AFA2B1A6967}" type="pres">
      <dgm:prSet presAssocID="{3B001396-4F2A-4ACF-9F59-C3301F07C952}" presName="node" presStyleLbl="node1" presStyleIdx="3" presStyleCnt="7" custScaleX="108585" custScaleY="221193">
        <dgm:presLayoutVars>
          <dgm:bulletEnabled val="1"/>
        </dgm:presLayoutVars>
      </dgm:prSet>
      <dgm:spPr/>
    </dgm:pt>
    <dgm:pt modelId="{C6B3F3D5-05CE-4484-866B-E56DD7DDEAC7}" type="pres">
      <dgm:prSet presAssocID="{255DA204-C106-4AC6-B164-E27525D34BA2}" presName="sibTrans" presStyleLbl="sibTrans1D1" presStyleIdx="3" presStyleCnt="6"/>
      <dgm:spPr/>
    </dgm:pt>
    <dgm:pt modelId="{B1DF62B1-61BA-43A2-902E-39B64ECA97BF}" type="pres">
      <dgm:prSet presAssocID="{255DA204-C106-4AC6-B164-E27525D34BA2}" presName="connectorText" presStyleLbl="sibTrans1D1" presStyleIdx="3" presStyleCnt="6"/>
      <dgm:spPr/>
    </dgm:pt>
    <dgm:pt modelId="{E0DF5B3E-8F7F-4777-845E-9575ECCA2F80}" type="pres">
      <dgm:prSet presAssocID="{300AC240-AA8F-4EA0-A9CE-84A79175F15D}" presName="node" presStyleLbl="node1" presStyleIdx="4" presStyleCnt="7" custScaleX="122662" custScaleY="188756">
        <dgm:presLayoutVars>
          <dgm:bulletEnabled val="1"/>
        </dgm:presLayoutVars>
      </dgm:prSet>
      <dgm:spPr/>
    </dgm:pt>
    <dgm:pt modelId="{DB119BE7-849D-490B-84DA-CD0D6589502E}" type="pres">
      <dgm:prSet presAssocID="{6C4C426A-12EC-4854-A012-198AEC7BA019}" presName="sibTrans" presStyleLbl="sibTrans1D1" presStyleIdx="4" presStyleCnt="6"/>
      <dgm:spPr/>
    </dgm:pt>
    <dgm:pt modelId="{00105DE9-6D36-4125-A9DF-A4B2FB57F572}" type="pres">
      <dgm:prSet presAssocID="{6C4C426A-12EC-4854-A012-198AEC7BA019}" presName="connectorText" presStyleLbl="sibTrans1D1" presStyleIdx="4" presStyleCnt="6"/>
      <dgm:spPr/>
    </dgm:pt>
    <dgm:pt modelId="{2685D3A7-115B-42CE-8B43-249BF8FD2A5C}" type="pres">
      <dgm:prSet presAssocID="{9FB9820A-5971-4BB7-B76A-5EC47CE325C2}" presName="node" presStyleLbl="node1" presStyleIdx="5" presStyleCnt="7" custScaleX="132916" custScaleY="209363">
        <dgm:presLayoutVars>
          <dgm:bulletEnabled val="1"/>
        </dgm:presLayoutVars>
      </dgm:prSet>
      <dgm:spPr/>
    </dgm:pt>
    <dgm:pt modelId="{439C24DC-EE88-4417-9242-04F1E7F311B2}" type="pres">
      <dgm:prSet presAssocID="{2E5D2BC9-E244-4C56-9767-17178C56AEF9}" presName="sibTrans" presStyleLbl="sibTrans1D1" presStyleIdx="5" presStyleCnt="6"/>
      <dgm:spPr/>
    </dgm:pt>
    <dgm:pt modelId="{6CC2A52F-07CB-4E48-B020-0C0325E2DFB8}" type="pres">
      <dgm:prSet presAssocID="{2E5D2BC9-E244-4C56-9767-17178C56AEF9}" presName="connectorText" presStyleLbl="sibTrans1D1" presStyleIdx="5" presStyleCnt="6"/>
      <dgm:spPr/>
    </dgm:pt>
    <dgm:pt modelId="{4618A121-D137-451C-AD53-02E56CF77CF6}" type="pres">
      <dgm:prSet presAssocID="{4CAC26DC-D3EB-48C2-93CC-ECDF09585151}" presName="node" presStyleLbl="node1" presStyleIdx="6" presStyleCnt="7" custScaleX="135728" custScaleY="217051">
        <dgm:presLayoutVars>
          <dgm:bulletEnabled val="1"/>
        </dgm:presLayoutVars>
      </dgm:prSet>
      <dgm:spPr/>
    </dgm:pt>
  </dgm:ptLst>
  <dgm:cxnLst>
    <dgm:cxn modelId="{F2A04406-9B0E-46C4-BCE1-BD6297C765A7}" srcId="{5EF06300-F0F1-4EC0-AF5F-75D88AAC97C9}" destId="{300AC240-AA8F-4EA0-A9CE-84A79175F15D}" srcOrd="4" destOrd="0" parTransId="{96867BF7-A5A0-4AE0-8596-12DC9F7DA4B9}" sibTransId="{6C4C426A-12EC-4854-A012-198AEC7BA019}"/>
    <dgm:cxn modelId="{E2E4811A-02CD-4382-8601-BFA042C64B5A}" type="presOf" srcId="{2E5D2BC9-E244-4C56-9767-17178C56AEF9}" destId="{439C24DC-EE88-4417-9242-04F1E7F311B2}" srcOrd="0" destOrd="0" presId="urn:microsoft.com/office/officeart/2016/7/layout/RepeatingBendingProcessNew"/>
    <dgm:cxn modelId="{A428FE25-AFC6-42DF-B316-2B0590554A2C}" type="presOf" srcId="{300AC240-AA8F-4EA0-A9CE-84A79175F15D}" destId="{E0DF5B3E-8F7F-4777-845E-9575ECCA2F80}" srcOrd="0" destOrd="0" presId="urn:microsoft.com/office/officeart/2016/7/layout/RepeatingBendingProcessNew"/>
    <dgm:cxn modelId="{8D6BA328-D084-4D1A-B80B-27BBE46B5D5B}" type="presOf" srcId="{6C4C426A-12EC-4854-A012-198AEC7BA019}" destId="{DB119BE7-849D-490B-84DA-CD0D6589502E}" srcOrd="0" destOrd="0" presId="urn:microsoft.com/office/officeart/2016/7/layout/RepeatingBendingProcessNew"/>
    <dgm:cxn modelId="{70B6DB3B-3F60-4122-8CE2-A06A246F7BDF}" type="presOf" srcId="{6719D32C-8B7E-4B27-91EE-B4470BE0FA02}" destId="{7362E1A4-0430-4CB1-9598-2CD99FDF5049}" srcOrd="0" destOrd="0" presId="urn:microsoft.com/office/officeart/2016/7/layout/RepeatingBendingProcessNew"/>
    <dgm:cxn modelId="{4967DE5D-444E-4299-B57D-4FE24014CC5F}" srcId="{5EF06300-F0F1-4EC0-AF5F-75D88AAC97C9}" destId="{4CAC26DC-D3EB-48C2-93CC-ECDF09585151}" srcOrd="6" destOrd="0" parTransId="{98AB88F9-09DC-4DAC-9DEB-2BE96695DE28}" sibTransId="{90DA33D1-559D-4BAA-B60D-A2C19DF6C55A}"/>
    <dgm:cxn modelId="{02C4CF42-45EC-4959-9ED5-82BADD1F6044}" type="presOf" srcId="{65DD29A2-56E8-414A-8576-94FAB520DB51}" destId="{D914319D-7123-452D-89FA-CD590C613924}" srcOrd="0" destOrd="0" presId="urn:microsoft.com/office/officeart/2016/7/layout/RepeatingBendingProcessNew"/>
    <dgm:cxn modelId="{AF550B67-E9A6-44AA-8BD0-42A4B0357843}" type="presOf" srcId="{50D0F876-ED8A-4630-98D1-772F683EE707}" destId="{D437B8F3-ED7A-4FDD-94C3-96F23BDFF73E}" srcOrd="0" destOrd="0" presId="urn:microsoft.com/office/officeart/2016/7/layout/RepeatingBendingProcessNew"/>
    <dgm:cxn modelId="{94F4DD69-1BDF-4E0A-A572-EAB86327CD34}" type="presOf" srcId="{4CAC26DC-D3EB-48C2-93CC-ECDF09585151}" destId="{4618A121-D137-451C-AD53-02E56CF77CF6}" srcOrd="0" destOrd="0" presId="urn:microsoft.com/office/officeart/2016/7/layout/RepeatingBendingProcessNew"/>
    <dgm:cxn modelId="{EA29F84A-E464-40FC-9001-6F922B415F9A}" type="presOf" srcId="{9FB9820A-5971-4BB7-B76A-5EC47CE325C2}" destId="{2685D3A7-115B-42CE-8B43-249BF8FD2A5C}" srcOrd="0" destOrd="0" presId="urn:microsoft.com/office/officeart/2016/7/layout/RepeatingBendingProcessNew"/>
    <dgm:cxn modelId="{5261784D-1A62-4F7B-8967-57284722E2BC}" type="presOf" srcId="{242E60D9-9FB6-480F-9458-D7DE8644642C}" destId="{4415A4B5-230D-4323-B000-EB8A1B93F346}" srcOrd="0" destOrd="0" presId="urn:microsoft.com/office/officeart/2016/7/layout/RepeatingBendingProcessNew"/>
    <dgm:cxn modelId="{4D04886E-4781-4FDD-BFDA-867091D08612}" type="presOf" srcId="{255DA204-C106-4AC6-B164-E27525D34BA2}" destId="{B1DF62B1-61BA-43A2-902E-39B64ECA97BF}" srcOrd="1" destOrd="0" presId="urn:microsoft.com/office/officeart/2016/7/layout/RepeatingBendingProcessNew"/>
    <dgm:cxn modelId="{77D9AA79-F453-44D1-B222-51876C7B54FB}" type="presOf" srcId="{255DA204-C106-4AC6-B164-E27525D34BA2}" destId="{C6B3F3D5-05CE-4484-866B-E56DD7DDEAC7}" srcOrd="0" destOrd="0" presId="urn:microsoft.com/office/officeart/2016/7/layout/RepeatingBendingProcessNew"/>
    <dgm:cxn modelId="{AB2B847D-A274-4DB2-A476-175AACD67A7D}" type="presOf" srcId="{AC861433-37C4-49A5-87B1-549460CF235E}" destId="{D327A369-CCE4-45EF-8BD7-020B9D96453A}" srcOrd="1" destOrd="0" presId="urn:microsoft.com/office/officeart/2016/7/layout/RepeatingBendingProcessNew"/>
    <dgm:cxn modelId="{91D45D86-8282-40D4-ADC4-51996F88F2E9}" type="presOf" srcId="{6C4C426A-12EC-4854-A012-198AEC7BA019}" destId="{00105DE9-6D36-4125-A9DF-A4B2FB57F572}" srcOrd="1" destOrd="0" presId="urn:microsoft.com/office/officeart/2016/7/layout/RepeatingBendingProcessNew"/>
    <dgm:cxn modelId="{EA2E52A1-FAE3-4C33-8355-C560A635582B}" type="presOf" srcId="{AC861433-37C4-49A5-87B1-549460CF235E}" destId="{65AC885E-38E7-4D3A-A670-4A6E9AA40204}" srcOrd="0" destOrd="0" presId="urn:microsoft.com/office/officeart/2016/7/layout/RepeatingBendingProcessNew"/>
    <dgm:cxn modelId="{8ECC08A3-0EBC-43A2-BFF2-3D47F137FA4D}" type="presOf" srcId="{6719D32C-8B7E-4B27-91EE-B4470BE0FA02}" destId="{372F2EF8-988C-439C-9371-1DE905D26DAC}" srcOrd="1" destOrd="0" presId="urn:microsoft.com/office/officeart/2016/7/layout/RepeatingBendingProcessNew"/>
    <dgm:cxn modelId="{F6BD5EA4-8037-4907-978E-48F156913ED7}" type="presOf" srcId="{5EF06300-F0F1-4EC0-AF5F-75D88AAC97C9}" destId="{CD491725-CF1D-4F7B-B9F0-33A9A399153E}" srcOrd="0" destOrd="0" presId="urn:microsoft.com/office/officeart/2016/7/layout/RepeatingBendingProcessNew"/>
    <dgm:cxn modelId="{B43331BD-7DB2-40C7-9E26-1FBE23E39136}" type="presOf" srcId="{2E5D2BC9-E244-4C56-9767-17178C56AEF9}" destId="{6CC2A52F-07CB-4E48-B020-0C0325E2DFB8}" srcOrd="1" destOrd="0" presId="urn:microsoft.com/office/officeart/2016/7/layout/RepeatingBendingProcessNew"/>
    <dgm:cxn modelId="{74C507C9-7E32-4901-A33C-BF951EE96B3A}" type="presOf" srcId="{5F70388C-14EB-4422-B68E-DC0F85F7340E}" destId="{5F0FA83D-CA6E-4F04-AE9C-06D98B4B9AC4}" srcOrd="0" destOrd="0" presId="urn:microsoft.com/office/officeart/2016/7/layout/RepeatingBendingProcessNew"/>
    <dgm:cxn modelId="{409C41CD-19DB-4970-9622-16BAE7023D3D}" type="presOf" srcId="{242E60D9-9FB6-480F-9458-D7DE8644642C}" destId="{690BC08F-8E05-44BB-A6A1-0FD76D9D64B4}" srcOrd="1" destOrd="0" presId="urn:microsoft.com/office/officeart/2016/7/layout/RepeatingBendingProcessNew"/>
    <dgm:cxn modelId="{172DCFCF-DD45-40C6-8D77-964AECB18639}" srcId="{5EF06300-F0F1-4EC0-AF5F-75D88AAC97C9}" destId="{5F70388C-14EB-4422-B68E-DC0F85F7340E}" srcOrd="2" destOrd="0" parTransId="{5CF6A6FF-F3DE-4DD8-B015-B54BE5854707}" sibTransId="{242E60D9-9FB6-480F-9458-D7DE8644642C}"/>
    <dgm:cxn modelId="{64E82AD8-7E8D-4F97-9CE6-A4928C310A4A}" type="presOf" srcId="{3B001396-4F2A-4ACF-9F59-C3301F07C952}" destId="{1F23C049-7F09-405D-932D-1AFA2B1A6967}" srcOrd="0" destOrd="0" presId="urn:microsoft.com/office/officeart/2016/7/layout/RepeatingBendingProcessNew"/>
    <dgm:cxn modelId="{18B44FDE-41CE-48B7-AEFD-A1691E30EF21}" srcId="{5EF06300-F0F1-4EC0-AF5F-75D88AAC97C9}" destId="{9FB9820A-5971-4BB7-B76A-5EC47CE325C2}" srcOrd="5" destOrd="0" parTransId="{CD667900-55EA-4E2F-9E17-BC600EED1038}" sibTransId="{2E5D2BC9-E244-4C56-9767-17178C56AEF9}"/>
    <dgm:cxn modelId="{8FF55AE5-C15D-4061-9358-F49F38CDC59E}" srcId="{5EF06300-F0F1-4EC0-AF5F-75D88AAC97C9}" destId="{65DD29A2-56E8-414A-8576-94FAB520DB51}" srcOrd="1" destOrd="0" parTransId="{0E352ACD-9326-4303-AB54-1769F9756869}" sibTransId="{AC861433-37C4-49A5-87B1-549460CF235E}"/>
    <dgm:cxn modelId="{B68458EB-F161-4AA4-91B2-F6BC002D4575}" srcId="{5EF06300-F0F1-4EC0-AF5F-75D88AAC97C9}" destId="{3B001396-4F2A-4ACF-9F59-C3301F07C952}" srcOrd="3" destOrd="0" parTransId="{F83C2328-4138-4F22-A65F-7A99B5C0F9F1}" sibTransId="{255DA204-C106-4AC6-B164-E27525D34BA2}"/>
    <dgm:cxn modelId="{2AA4F7F5-C47C-4109-B846-1D6854B6662E}" srcId="{5EF06300-F0F1-4EC0-AF5F-75D88AAC97C9}" destId="{50D0F876-ED8A-4630-98D1-772F683EE707}" srcOrd="0" destOrd="0" parTransId="{2805F125-EC90-46A7-9903-F0FDE6075CFB}" sibTransId="{6719D32C-8B7E-4B27-91EE-B4470BE0FA02}"/>
    <dgm:cxn modelId="{7D2486F3-776E-4360-A20A-620B49B23099}" type="presParOf" srcId="{CD491725-CF1D-4F7B-B9F0-33A9A399153E}" destId="{D437B8F3-ED7A-4FDD-94C3-96F23BDFF73E}" srcOrd="0" destOrd="0" presId="urn:microsoft.com/office/officeart/2016/7/layout/RepeatingBendingProcessNew"/>
    <dgm:cxn modelId="{13F1D8ED-AF60-4B49-94D2-4E91AA2C400A}" type="presParOf" srcId="{CD491725-CF1D-4F7B-B9F0-33A9A399153E}" destId="{7362E1A4-0430-4CB1-9598-2CD99FDF5049}" srcOrd="1" destOrd="0" presId="urn:microsoft.com/office/officeart/2016/7/layout/RepeatingBendingProcessNew"/>
    <dgm:cxn modelId="{2530B05B-F490-45D9-A865-0242904D3EA5}" type="presParOf" srcId="{7362E1A4-0430-4CB1-9598-2CD99FDF5049}" destId="{372F2EF8-988C-439C-9371-1DE905D26DAC}" srcOrd="0" destOrd="0" presId="urn:microsoft.com/office/officeart/2016/7/layout/RepeatingBendingProcessNew"/>
    <dgm:cxn modelId="{C07F747A-93AD-4EAA-8322-9864D9C30FBE}" type="presParOf" srcId="{CD491725-CF1D-4F7B-B9F0-33A9A399153E}" destId="{D914319D-7123-452D-89FA-CD590C613924}" srcOrd="2" destOrd="0" presId="urn:microsoft.com/office/officeart/2016/7/layout/RepeatingBendingProcessNew"/>
    <dgm:cxn modelId="{9BE3BF17-701F-43EC-9B76-695B4C3F14DB}" type="presParOf" srcId="{CD491725-CF1D-4F7B-B9F0-33A9A399153E}" destId="{65AC885E-38E7-4D3A-A670-4A6E9AA40204}" srcOrd="3" destOrd="0" presId="urn:microsoft.com/office/officeart/2016/7/layout/RepeatingBendingProcessNew"/>
    <dgm:cxn modelId="{DE7C12AB-DE23-4211-AB7A-CD39935CAD35}" type="presParOf" srcId="{65AC885E-38E7-4D3A-A670-4A6E9AA40204}" destId="{D327A369-CCE4-45EF-8BD7-020B9D96453A}" srcOrd="0" destOrd="0" presId="urn:microsoft.com/office/officeart/2016/7/layout/RepeatingBendingProcessNew"/>
    <dgm:cxn modelId="{B49A389C-5910-49DB-A22A-9814D47DFD74}" type="presParOf" srcId="{CD491725-CF1D-4F7B-B9F0-33A9A399153E}" destId="{5F0FA83D-CA6E-4F04-AE9C-06D98B4B9AC4}" srcOrd="4" destOrd="0" presId="urn:microsoft.com/office/officeart/2016/7/layout/RepeatingBendingProcessNew"/>
    <dgm:cxn modelId="{9E5ECE43-12CE-48C9-90EF-50AFF9A52A6A}" type="presParOf" srcId="{CD491725-CF1D-4F7B-B9F0-33A9A399153E}" destId="{4415A4B5-230D-4323-B000-EB8A1B93F346}" srcOrd="5" destOrd="0" presId="urn:microsoft.com/office/officeart/2016/7/layout/RepeatingBendingProcessNew"/>
    <dgm:cxn modelId="{8D3F43A1-C77D-454D-99E2-C99300561213}" type="presParOf" srcId="{4415A4B5-230D-4323-B000-EB8A1B93F346}" destId="{690BC08F-8E05-44BB-A6A1-0FD76D9D64B4}" srcOrd="0" destOrd="0" presId="urn:microsoft.com/office/officeart/2016/7/layout/RepeatingBendingProcessNew"/>
    <dgm:cxn modelId="{75DC2287-50E8-461D-AD10-856784CA90F3}" type="presParOf" srcId="{CD491725-CF1D-4F7B-B9F0-33A9A399153E}" destId="{1F23C049-7F09-405D-932D-1AFA2B1A6967}" srcOrd="6" destOrd="0" presId="urn:microsoft.com/office/officeart/2016/7/layout/RepeatingBendingProcessNew"/>
    <dgm:cxn modelId="{254CDC4C-2743-49E6-9308-F6085D674E1B}" type="presParOf" srcId="{CD491725-CF1D-4F7B-B9F0-33A9A399153E}" destId="{C6B3F3D5-05CE-4484-866B-E56DD7DDEAC7}" srcOrd="7" destOrd="0" presId="urn:microsoft.com/office/officeart/2016/7/layout/RepeatingBendingProcessNew"/>
    <dgm:cxn modelId="{EE6AD738-4D71-4AE1-86F9-99A35C9FB652}" type="presParOf" srcId="{C6B3F3D5-05CE-4484-866B-E56DD7DDEAC7}" destId="{B1DF62B1-61BA-43A2-902E-39B64ECA97BF}" srcOrd="0" destOrd="0" presId="urn:microsoft.com/office/officeart/2016/7/layout/RepeatingBendingProcessNew"/>
    <dgm:cxn modelId="{B4B4065A-5770-4A8D-94FA-41EDCA013C82}" type="presParOf" srcId="{CD491725-CF1D-4F7B-B9F0-33A9A399153E}" destId="{E0DF5B3E-8F7F-4777-845E-9575ECCA2F80}" srcOrd="8" destOrd="0" presId="urn:microsoft.com/office/officeart/2016/7/layout/RepeatingBendingProcessNew"/>
    <dgm:cxn modelId="{C6B685C2-0ABA-436A-93ED-AE174771C6DD}" type="presParOf" srcId="{CD491725-CF1D-4F7B-B9F0-33A9A399153E}" destId="{DB119BE7-849D-490B-84DA-CD0D6589502E}" srcOrd="9" destOrd="0" presId="urn:microsoft.com/office/officeart/2016/7/layout/RepeatingBendingProcessNew"/>
    <dgm:cxn modelId="{5A9DFA6A-264E-4C32-BAB7-0218AE9C8C2A}" type="presParOf" srcId="{DB119BE7-849D-490B-84DA-CD0D6589502E}" destId="{00105DE9-6D36-4125-A9DF-A4B2FB57F572}" srcOrd="0" destOrd="0" presId="urn:microsoft.com/office/officeart/2016/7/layout/RepeatingBendingProcessNew"/>
    <dgm:cxn modelId="{1616166B-A5B8-46DC-AC7D-C3C0D3928292}" type="presParOf" srcId="{CD491725-CF1D-4F7B-B9F0-33A9A399153E}" destId="{2685D3A7-115B-42CE-8B43-249BF8FD2A5C}" srcOrd="10" destOrd="0" presId="urn:microsoft.com/office/officeart/2016/7/layout/RepeatingBendingProcessNew"/>
    <dgm:cxn modelId="{771FBE81-A5B7-4CE2-873F-55D8F79E245B}" type="presParOf" srcId="{CD491725-CF1D-4F7B-B9F0-33A9A399153E}" destId="{439C24DC-EE88-4417-9242-04F1E7F311B2}" srcOrd="11" destOrd="0" presId="urn:microsoft.com/office/officeart/2016/7/layout/RepeatingBendingProcessNew"/>
    <dgm:cxn modelId="{C6D75D57-A334-42F2-8F75-B44A0B30503E}" type="presParOf" srcId="{439C24DC-EE88-4417-9242-04F1E7F311B2}" destId="{6CC2A52F-07CB-4E48-B020-0C0325E2DFB8}" srcOrd="0" destOrd="0" presId="urn:microsoft.com/office/officeart/2016/7/layout/RepeatingBendingProcessNew"/>
    <dgm:cxn modelId="{DEE5E698-4258-4A8E-9924-5361A82BC056}" type="presParOf" srcId="{CD491725-CF1D-4F7B-B9F0-33A9A399153E}" destId="{4618A121-D137-451C-AD53-02E56CF77CF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14E4EB-C1B4-4F50-B5C4-8E33207B78BF}"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AE35841F-09EA-4C85-9976-5E129B23DEC7}">
      <dgm:prSet/>
      <dgm:spPr/>
      <dgm:t>
        <a:bodyPr/>
        <a:lstStyle/>
        <a:p>
          <a:r>
            <a:rPr lang="en-US"/>
            <a:t>CreateX represents a significant step forward in the realm of DIY project sharing and discovery. By leveraging the MERN stack, the platform combines a robust technological foundation with a user-friendly interface to deliver an engaging and interactive experience for DIY enthusiasts. With features such as user authentication, project sharing, and advanced search capabilities, CreateX effectively meets the needs of a growing community eager to connect and collaborate.</a:t>
          </a:r>
        </a:p>
      </dgm:t>
    </dgm:pt>
    <dgm:pt modelId="{26F31A4E-C1AE-4B25-A7E1-5AC9ACB798D0}" type="parTrans" cxnId="{6E89D6A5-FB3D-4BA9-B4B9-2DE640B55DE7}">
      <dgm:prSet/>
      <dgm:spPr/>
      <dgm:t>
        <a:bodyPr/>
        <a:lstStyle/>
        <a:p>
          <a:endParaRPr lang="en-US"/>
        </a:p>
      </dgm:t>
    </dgm:pt>
    <dgm:pt modelId="{E7D75A4C-9047-4435-BD22-E6AAB23F7AAD}" type="sibTrans" cxnId="{6E89D6A5-FB3D-4BA9-B4B9-2DE640B55DE7}">
      <dgm:prSet/>
      <dgm:spPr/>
      <dgm:t>
        <a:bodyPr/>
        <a:lstStyle/>
        <a:p>
          <a:endParaRPr lang="en-US"/>
        </a:p>
      </dgm:t>
    </dgm:pt>
    <dgm:pt modelId="{2B56CE48-5F63-4F16-80A9-26C12666CD5C}">
      <dgm:prSet/>
      <dgm:spPr/>
      <dgm:t>
        <a:bodyPr/>
        <a:lstStyle/>
        <a:p>
          <a:r>
            <a:rPr lang="en-US" dirty="0"/>
            <a:t>As the platform continues to evolve, future enhancements will focus on expanding its reach, improving user engagement, and integrating additional functionalities to offer a more comprehensive DIY experience. By addressing both current and emerging needs, CreateX aims to become a central hub for creativity and innovation, empowering users to share their passion and inspire others within the DIY community.</a:t>
          </a:r>
        </a:p>
      </dgm:t>
    </dgm:pt>
    <dgm:pt modelId="{5B4CF4D6-6BF5-4865-83D1-879A0E5781F1}" type="parTrans" cxnId="{7C63600C-8BA9-464E-8B60-8A77283D94FC}">
      <dgm:prSet/>
      <dgm:spPr/>
      <dgm:t>
        <a:bodyPr/>
        <a:lstStyle/>
        <a:p>
          <a:endParaRPr lang="en-US"/>
        </a:p>
      </dgm:t>
    </dgm:pt>
    <dgm:pt modelId="{B6C5F2FE-3188-401F-B0C8-79726466DAD9}" type="sibTrans" cxnId="{7C63600C-8BA9-464E-8B60-8A77283D94FC}">
      <dgm:prSet/>
      <dgm:spPr/>
      <dgm:t>
        <a:bodyPr/>
        <a:lstStyle/>
        <a:p>
          <a:endParaRPr lang="en-US"/>
        </a:p>
      </dgm:t>
    </dgm:pt>
    <dgm:pt modelId="{9641AFD9-1DC7-453D-911D-E5C247F68622}" type="pres">
      <dgm:prSet presAssocID="{2114E4EB-C1B4-4F50-B5C4-8E33207B78BF}" presName="hierChild1" presStyleCnt="0">
        <dgm:presLayoutVars>
          <dgm:chPref val="1"/>
          <dgm:dir/>
          <dgm:animOne val="branch"/>
          <dgm:animLvl val="lvl"/>
          <dgm:resizeHandles/>
        </dgm:presLayoutVars>
      </dgm:prSet>
      <dgm:spPr/>
    </dgm:pt>
    <dgm:pt modelId="{B6525303-9FD6-4778-BBF0-8239C2A9721B}" type="pres">
      <dgm:prSet presAssocID="{AE35841F-09EA-4C85-9976-5E129B23DEC7}" presName="hierRoot1" presStyleCnt="0"/>
      <dgm:spPr/>
    </dgm:pt>
    <dgm:pt modelId="{2D6E0C21-0EBD-48AC-8C02-1CFB7D78EF68}" type="pres">
      <dgm:prSet presAssocID="{AE35841F-09EA-4C85-9976-5E129B23DEC7}" presName="composite" presStyleCnt="0"/>
      <dgm:spPr/>
    </dgm:pt>
    <dgm:pt modelId="{F209C3F0-77D5-41AE-B759-7583ECF0DEF0}" type="pres">
      <dgm:prSet presAssocID="{AE35841F-09EA-4C85-9976-5E129B23DEC7}" presName="background" presStyleLbl="node0" presStyleIdx="0" presStyleCnt="2"/>
      <dgm:spPr>
        <a:solidFill>
          <a:schemeClr val="tx1"/>
        </a:solidFill>
      </dgm:spPr>
    </dgm:pt>
    <dgm:pt modelId="{83A9BED2-6390-4F6E-9371-42C898A82A95}" type="pres">
      <dgm:prSet presAssocID="{AE35841F-09EA-4C85-9976-5E129B23DEC7}" presName="text" presStyleLbl="fgAcc0" presStyleIdx="0" presStyleCnt="2">
        <dgm:presLayoutVars>
          <dgm:chPref val="3"/>
        </dgm:presLayoutVars>
      </dgm:prSet>
      <dgm:spPr/>
    </dgm:pt>
    <dgm:pt modelId="{92A88898-A4EE-496E-81D2-2B6201982514}" type="pres">
      <dgm:prSet presAssocID="{AE35841F-09EA-4C85-9976-5E129B23DEC7}" presName="hierChild2" presStyleCnt="0"/>
      <dgm:spPr/>
    </dgm:pt>
    <dgm:pt modelId="{716AEBE8-0B0C-4C39-9365-69E7851A65FC}" type="pres">
      <dgm:prSet presAssocID="{2B56CE48-5F63-4F16-80A9-26C12666CD5C}" presName="hierRoot1" presStyleCnt="0"/>
      <dgm:spPr/>
    </dgm:pt>
    <dgm:pt modelId="{650526C1-BA23-47B1-9480-800DEEBFBBCD}" type="pres">
      <dgm:prSet presAssocID="{2B56CE48-5F63-4F16-80A9-26C12666CD5C}" presName="composite" presStyleCnt="0"/>
      <dgm:spPr/>
    </dgm:pt>
    <dgm:pt modelId="{F7654FC9-96C3-468B-AFB6-5BEA7083800E}" type="pres">
      <dgm:prSet presAssocID="{2B56CE48-5F63-4F16-80A9-26C12666CD5C}" presName="background" presStyleLbl="node0" presStyleIdx="1" presStyleCnt="2"/>
      <dgm:spPr>
        <a:solidFill>
          <a:srgbClr val="00B0F0"/>
        </a:solidFill>
      </dgm:spPr>
    </dgm:pt>
    <dgm:pt modelId="{128F0168-C398-49BE-9EED-8416B4FB4159}" type="pres">
      <dgm:prSet presAssocID="{2B56CE48-5F63-4F16-80A9-26C12666CD5C}" presName="text" presStyleLbl="fgAcc0" presStyleIdx="1" presStyleCnt="2">
        <dgm:presLayoutVars>
          <dgm:chPref val="3"/>
        </dgm:presLayoutVars>
      </dgm:prSet>
      <dgm:spPr/>
    </dgm:pt>
    <dgm:pt modelId="{5384CDC4-7011-4DA4-BCF7-F784D65640EE}" type="pres">
      <dgm:prSet presAssocID="{2B56CE48-5F63-4F16-80A9-26C12666CD5C}" presName="hierChild2" presStyleCnt="0"/>
      <dgm:spPr/>
    </dgm:pt>
  </dgm:ptLst>
  <dgm:cxnLst>
    <dgm:cxn modelId="{7C63600C-8BA9-464E-8B60-8A77283D94FC}" srcId="{2114E4EB-C1B4-4F50-B5C4-8E33207B78BF}" destId="{2B56CE48-5F63-4F16-80A9-26C12666CD5C}" srcOrd="1" destOrd="0" parTransId="{5B4CF4D6-6BF5-4865-83D1-879A0E5781F1}" sibTransId="{B6C5F2FE-3188-401F-B0C8-79726466DAD9}"/>
    <dgm:cxn modelId="{B32BC42F-A4C6-4312-ABE1-7CCE2BFDC606}" type="presOf" srcId="{2114E4EB-C1B4-4F50-B5C4-8E33207B78BF}" destId="{9641AFD9-1DC7-453D-911D-E5C247F68622}" srcOrd="0" destOrd="0" presId="urn:microsoft.com/office/officeart/2005/8/layout/hierarchy1"/>
    <dgm:cxn modelId="{6E89D6A5-FB3D-4BA9-B4B9-2DE640B55DE7}" srcId="{2114E4EB-C1B4-4F50-B5C4-8E33207B78BF}" destId="{AE35841F-09EA-4C85-9976-5E129B23DEC7}" srcOrd="0" destOrd="0" parTransId="{26F31A4E-C1AE-4B25-A7E1-5AC9ACB798D0}" sibTransId="{E7D75A4C-9047-4435-BD22-E6AAB23F7AAD}"/>
    <dgm:cxn modelId="{6392B8BD-5F74-4240-875D-02DB8B03B635}" type="presOf" srcId="{AE35841F-09EA-4C85-9976-5E129B23DEC7}" destId="{83A9BED2-6390-4F6E-9371-42C898A82A95}" srcOrd="0" destOrd="0" presId="urn:microsoft.com/office/officeart/2005/8/layout/hierarchy1"/>
    <dgm:cxn modelId="{C99FE2FA-F2F6-4221-89F2-CCBD4D25FAD6}" type="presOf" srcId="{2B56CE48-5F63-4F16-80A9-26C12666CD5C}" destId="{128F0168-C398-49BE-9EED-8416B4FB4159}" srcOrd="0" destOrd="0" presId="urn:microsoft.com/office/officeart/2005/8/layout/hierarchy1"/>
    <dgm:cxn modelId="{203853C8-263B-4081-8C34-DFD88DB458EC}" type="presParOf" srcId="{9641AFD9-1DC7-453D-911D-E5C247F68622}" destId="{B6525303-9FD6-4778-BBF0-8239C2A9721B}" srcOrd="0" destOrd="0" presId="urn:microsoft.com/office/officeart/2005/8/layout/hierarchy1"/>
    <dgm:cxn modelId="{0BE2B4A7-0D76-41EE-B400-23BD8545235F}" type="presParOf" srcId="{B6525303-9FD6-4778-BBF0-8239C2A9721B}" destId="{2D6E0C21-0EBD-48AC-8C02-1CFB7D78EF68}" srcOrd="0" destOrd="0" presId="urn:microsoft.com/office/officeart/2005/8/layout/hierarchy1"/>
    <dgm:cxn modelId="{1761FE9A-2D25-4858-B8C8-A450A47FC233}" type="presParOf" srcId="{2D6E0C21-0EBD-48AC-8C02-1CFB7D78EF68}" destId="{F209C3F0-77D5-41AE-B759-7583ECF0DEF0}" srcOrd="0" destOrd="0" presId="urn:microsoft.com/office/officeart/2005/8/layout/hierarchy1"/>
    <dgm:cxn modelId="{E96F1DE7-5191-486A-A362-BF90E6E941DD}" type="presParOf" srcId="{2D6E0C21-0EBD-48AC-8C02-1CFB7D78EF68}" destId="{83A9BED2-6390-4F6E-9371-42C898A82A95}" srcOrd="1" destOrd="0" presId="urn:microsoft.com/office/officeart/2005/8/layout/hierarchy1"/>
    <dgm:cxn modelId="{8AB78BEC-661D-45F8-BC93-38998E3F0BCC}" type="presParOf" srcId="{B6525303-9FD6-4778-BBF0-8239C2A9721B}" destId="{92A88898-A4EE-496E-81D2-2B6201982514}" srcOrd="1" destOrd="0" presId="urn:microsoft.com/office/officeart/2005/8/layout/hierarchy1"/>
    <dgm:cxn modelId="{EA9192EB-5254-4780-9572-4B3689E18F71}" type="presParOf" srcId="{9641AFD9-1DC7-453D-911D-E5C247F68622}" destId="{716AEBE8-0B0C-4C39-9365-69E7851A65FC}" srcOrd="1" destOrd="0" presId="urn:microsoft.com/office/officeart/2005/8/layout/hierarchy1"/>
    <dgm:cxn modelId="{FD9B1223-9BC4-47B5-AB80-77AE09F1F14A}" type="presParOf" srcId="{716AEBE8-0B0C-4C39-9365-69E7851A65FC}" destId="{650526C1-BA23-47B1-9480-800DEEBFBBCD}" srcOrd="0" destOrd="0" presId="urn:microsoft.com/office/officeart/2005/8/layout/hierarchy1"/>
    <dgm:cxn modelId="{C055DD9C-121C-4B7A-A35E-468A66776A89}" type="presParOf" srcId="{650526C1-BA23-47B1-9480-800DEEBFBBCD}" destId="{F7654FC9-96C3-468B-AFB6-5BEA7083800E}" srcOrd="0" destOrd="0" presId="urn:microsoft.com/office/officeart/2005/8/layout/hierarchy1"/>
    <dgm:cxn modelId="{078A590D-4B11-4703-8264-615E905CE7F0}" type="presParOf" srcId="{650526C1-BA23-47B1-9480-800DEEBFBBCD}" destId="{128F0168-C398-49BE-9EED-8416B4FB4159}" srcOrd="1" destOrd="0" presId="urn:microsoft.com/office/officeart/2005/8/layout/hierarchy1"/>
    <dgm:cxn modelId="{FDADB10A-B496-4078-A3D0-C38097DEB1DC}" type="presParOf" srcId="{716AEBE8-0B0C-4C39-9365-69E7851A65FC}" destId="{5384CDC4-7011-4DA4-BCF7-F784D65640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8CE8B-143F-4FF3-B799-E84493588534}">
      <dsp:nvSpPr>
        <dsp:cNvPr id="0" name=""/>
        <dsp:cNvSpPr/>
      </dsp:nvSpPr>
      <dsp:spPr>
        <a:xfrm>
          <a:off x="265737" y="-148575"/>
          <a:ext cx="8181575" cy="1735257"/>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 rise of DIY culture has transformed how people approach creative projects, fostering a growing community of individuals eager to share and explore innovative ideas. As the internet has evolved, so too has the demand for platforms that facilitate this sharing and discovery. Traditional methods of project sharing, such as forums and social media, often lack the structured environment and specialized features that dedicated platforms can provide.</a:t>
          </a:r>
        </a:p>
      </dsp:txBody>
      <dsp:txXfrm>
        <a:off x="316561" y="-97751"/>
        <a:ext cx="6915581" cy="1633609"/>
      </dsp:txXfrm>
    </dsp:sp>
    <dsp:sp modelId="{AA905290-2DB7-4269-94BB-8609B44DBB7C}">
      <dsp:nvSpPr>
        <dsp:cNvPr id="0" name=""/>
        <dsp:cNvSpPr/>
      </dsp:nvSpPr>
      <dsp:spPr>
        <a:xfrm>
          <a:off x="474492" y="1357129"/>
          <a:ext cx="8676397" cy="1386079"/>
        </a:xfrm>
        <a:prstGeom prst="roundRect">
          <a:avLst>
            <a:gd name="adj" fmla="val 10000"/>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Times New Roman" panose="02020603050405020304" pitchFamily="18" charset="0"/>
              <a:cs typeface="Times New Roman" panose="02020603050405020304" pitchFamily="18" charset="0"/>
            </a:rPr>
            <a:t>CreateX addresses this gap by utilizing the MERN stack—a comprehensive suite of technologies that supports a robust and scalable web application. MongoDB offers a flexible, NoSQL database solution to handle diverse project data and user information. Express.js provides a streamlined framework for developing the backend, managing API requests, and ensuring efficient server-side operations. React.js enables the creation of a dynamic and responsive frontend, enhancing user interaction and experience. Node.js serves as the runtime environment, allowing for seamless execution of server-side JavaScript.</a:t>
          </a:r>
        </a:p>
      </dsp:txBody>
      <dsp:txXfrm>
        <a:off x="515089" y="1397726"/>
        <a:ext cx="7043163" cy="1304885"/>
      </dsp:txXfrm>
    </dsp:sp>
    <dsp:sp modelId="{2A4AA10D-DC8C-408C-94E3-6CF176DEA937}">
      <dsp:nvSpPr>
        <dsp:cNvPr id="0" name=""/>
        <dsp:cNvSpPr/>
      </dsp:nvSpPr>
      <dsp:spPr>
        <a:xfrm>
          <a:off x="1443807" y="2810806"/>
          <a:ext cx="8181575" cy="1140956"/>
        </a:xfrm>
        <a:prstGeom prst="roundRect">
          <a:avLst>
            <a:gd name="adj" fmla="val 10000"/>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By integrating these technologies, </a:t>
          </a:r>
          <a:r>
            <a:rPr lang="en-US" sz="1400" b="1" kern="1200" dirty="0"/>
            <a:t>CreateX</a:t>
          </a:r>
          <a:r>
            <a:rPr lang="en-US" sz="1400" kern="1200" dirty="0"/>
            <a:t> delivers a powerful platform designed specifically for the DIY community, offering features such as project sharing, user authentication, and advanced search capabilities. This focus on user engagement and functionality aims to create a central hub where DIY enthusiasts can connect, collaborate, and celebrate their creative endeavors.</a:t>
          </a:r>
        </a:p>
      </dsp:txBody>
      <dsp:txXfrm>
        <a:off x="1477224" y="2844223"/>
        <a:ext cx="6651216" cy="1074122"/>
      </dsp:txXfrm>
    </dsp:sp>
    <dsp:sp modelId="{3C51C53A-E567-468B-99FB-1497E602E439}">
      <dsp:nvSpPr>
        <dsp:cNvPr id="0" name=""/>
        <dsp:cNvSpPr/>
      </dsp:nvSpPr>
      <dsp:spPr>
        <a:xfrm>
          <a:off x="7439953" y="1013800"/>
          <a:ext cx="741621" cy="741621"/>
        </a:xfrm>
        <a:prstGeom prst="downArrow">
          <a:avLst>
            <a:gd name="adj1" fmla="val 55000"/>
            <a:gd name="adj2" fmla="val 45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606818" y="1013800"/>
        <a:ext cx="407891" cy="558070"/>
      </dsp:txXfrm>
    </dsp:sp>
    <dsp:sp modelId="{910D819E-83AE-44DB-A65E-7DD662B87AF5}">
      <dsp:nvSpPr>
        <dsp:cNvPr id="0" name=""/>
        <dsp:cNvSpPr/>
      </dsp:nvSpPr>
      <dsp:spPr>
        <a:xfrm>
          <a:off x="8161857" y="2337310"/>
          <a:ext cx="741621" cy="741621"/>
        </a:xfrm>
        <a:prstGeom prst="downArrow">
          <a:avLst>
            <a:gd name="adj1" fmla="val 55000"/>
            <a:gd name="adj2" fmla="val 45000"/>
          </a:avLst>
        </a:prstGeom>
        <a:solidFill>
          <a:schemeClr val="accent2">
            <a:tint val="40000"/>
            <a:alpha val="90000"/>
            <a:hueOff val="-4091839"/>
            <a:satOff val="45107"/>
            <a:lumOff val="4296"/>
            <a:alphaOff val="0"/>
          </a:schemeClr>
        </a:solidFill>
        <a:ln w="12700" cap="rnd" cmpd="sng" algn="ctr">
          <a:solidFill>
            <a:schemeClr val="accent2">
              <a:tint val="40000"/>
              <a:alpha val="90000"/>
              <a:hueOff val="-4091839"/>
              <a:satOff val="45107"/>
              <a:lumOff val="42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328722" y="2337310"/>
        <a:ext cx="407891" cy="558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2E1A4-0430-4CB1-9598-2CD99FDF5049}">
      <dsp:nvSpPr>
        <dsp:cNvPr id="0" name=""/>
        <dsp:cNvSpPr/>
      </dsp:nvSpPr>
      <dsp:spPr>
        <a:xfrm>
          <a:off x="2663813" y="1025477"/>
          <a:ext cx="338855" cy="91440"/>
        </a:xfrm>
        <a:custGeom>
          <a:avLst/>
          <a:gdLst/>
          <a:ahLst/>
          <a:cxnLst/>
          <a:rect l="0" t="0" r="0" b="0"/>
          <a:pathLst>
            <a:path>
              <a:moveTo>
                <a:pt x="0" y="45720"/>
              </a:moveTo>
              <a:lnTo>
                <a:pt x="338855"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4004" y="1069348"/>
        <a:ext cx="18472" cy="3698"/>
      </dsp:txXfrm>
    </dsp:sp>
    <dsp:sp modelId="{D437B8F3-ED7A-4FDD-94C3-96F23BDFF73E}">
      <dsp:nvSpPr>
        <dsp:cNvPr id="0" name=""/>
        <dsp:cNvSpPr/>
      </dsp:nvSpPr>
      <dsp:spPr>
        <a:xfrm>
          <a:off x="844436" y="238567"/>
          <a:ext cx="1821176" cy="1665260"/>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12" tIns="82622" rIns="78712" bIns="82622"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CreateX has a strong foundation, but several enhancements could significantly expand its capabilities and reach. The future scope includes:</a:t>
          </a:r>
          <a:endParaRPr lang="en-US" sz="1400" kern="1200" dirty="0">
            <a:latin typeface="Times New Roman" panose="02020603050405020304" pitchFamily="18" charset="0"/>
            <a:cs typeface="Times New Roman" panose="02020603050405020304" pitchFamily="18" charset="0"/>
          </a:endParaRPr>
        </a:p>
      </dsp:txBody>
      <dsp:txXfrm>
        <a:off x="844436" y="238567"/>
        <a:ext cx="1821176" cy="1665260"/>
      </dsp:txXfrm>
    </dsp:sp>
    <dsp:sp modelId="{65AC885E-38E7-4D3A-A670-4A6E9AA40204}">
      <dsp:nvSpPr>
        <dsp:cNvPr id="0" name=""/>
        <dsp:cNvSpPr/>
      </dsp:nvSpPr>
      <dsp:spPr>
        <a:xfrm>
          <a:off x="4853112" y="1025477"/>
          <a:ext cx="338855" cy="91440"/>
        </a:xfrm>
        <a:custGeom>
          <a:avLst/>
          <a:gdLst/>
          <a:ahLst/>
          <a:cxnLst/>
          <a:rect l="0" t="0" r="0" b="0"/>
          <a:pathLst>
            <a:path>
              <a:moveTo>
                <a:pt x="0" y="45720"/>
              </a:moveTo>
              <a:lnTo>
                <a:pt x="338855" y="45720"/>
              </a:lnTo>
            </a:path>
          </a:pathLst>
        </a:custGeom>
        <a:noFill/>
        <a:ln w="12700" cap="rnd" cmpd="sng" algn="ctr">
          <a:solidFill>
            <a:schemeClr val="accent5">
              <a:hueOff val="499051"/>
              <a:satOff val="-10098"/>
              <a:lumOff val="31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3304" y="1069348"/>
        <a:ext cx="18472" cy="3698"/>
      </dsp:txXfrm>
    </dsp:sp>
    <dsp:sp modelId="{D914319D-7123-452D-89FA-CD590C613924}">
      <dsp:nvSpPr>
        <dsp:cNvPr id="0" name=""/>
        <dsp:cNvSpPr/>
      </dsp:nvSpPr>
      <dsp:spPr>
        <a:xfrm>
          <a:off x="3035069" y="114473"/>
          <a:ext cx="1819843" cy="1913447"/>
        </a:xfrm>
        <a:prstGeom prst="rect">
          <a:avLst/>
        </a:prstGeom>
        <a:gradFill rotWithShape="0">
          <a:gsLst>
            <a:gs pos="0">
              <a:schemeClr val="accent5">
                <a:hueOff val="415876"/>
                <a:satOff val="-8415"/>
                <a:lumOff val="261"/>
                <a:alphaOff val="0"/>
                <a:tint val="96000"/>
                <a:lumMod val="100000"/>
              </a:schemeClr>
            </a:gs>
            <a:gs pos="78000">
              <a:schemeClr val="accent5">
                <a:hueOff val="415876"/>
                <a:satOff val="-8415"/>
                <a:lumOff val="26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12" tIns="82622" rIns="78712" bIns="82622"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1. </a:t>
          </a:r>
          <a:r>
            <a:rPr lang="en-US" sz="1200" b="1" i="0" kern="1200" dirty="0">
              <a:latin typeface="Times New Roman" panose="02020603050405020304" pitchFamily="18" charset="0"/>
              <a:cs typeface="Times New Roman" panose="02020603050405020304" pitchFamily="18" charset="0"/>
            </a:rPr>
            <a:t>CreateX Mobile Application Development:</a:t>
          </a:r>
          <a:r>
            <a:rPr lang="en-US" sz="1200" b="0" i="0" kern="1200" dirty="0">
              <a:latin typeface="Times New Roman" panose="02020603050405020304" pitchFamily="18" charset="0"/>
              <a:cs typeface="Times New Roman" panose="02020603050405020304" pitchFamily="18" charset="0"/>
            </a:rPr>
            <a:t> </a:t>
          </a:r>
        </a:p>
        <a:p>
          <a:pPr marL="0" lvl="0" indent="0" algn="ctr"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CreateX Creating a mobile version of CreateX to complement the web application, ensuring accessibility and usability for users on smartphones and tablets.</a:t>
          </a:r>
          <a:endParaRPr lang="en-US" sz="1200" kern="1200" dirty="0">
            <a:latin typeface="Times New Roman" panose="02020603050405020304" pitchFamily="18" charset="0"/>
            <a:cs typeface="Times New Roman" panose="02020603050405020304" pitchFamily="18" charset="0"/>
          </a:endParaRPr>
        </a:p>
      </dsp:txBody>
      <dsp:txXfrm>
        <a:off x="3035069" y="114473"/>
        <a:ext cx="1819843" cy="1913447"/>
      </dsp:txXfrm>
    </dsp:sp>
    <dsp:sp modelId="{4415A4B5-230D-4323-B000-EB8A1B93F346}">
      <dsp:nvSpPr>
        <dsp:cNvPr id="0" name=""/>
        <dsp:cNvSpPr/>
      </dsp:nvSpPr>
      <dsp:spPr>
        <a:xfrm>
          <a:off x="7266720" y="1025477"/>
          <a:ext cx="338855" cy="91440"/>
        </a:xfrm>
        <a:custGeom>
          <a:avLst/>
          <a:gdLst/>
          <a:ahLst/>
          <a:cxnLst/>
          <a:rect l="0" t="0" r="0" b="0"/>
          <a:pathLst>
            <a:path>
              <a:moveTo>
                <a:pt x="0" y="45720"/>
              </a:moveTo>
              <a:lnTo>
                <a:pt x="338855" y="45720"/>
              </a:lnTo>
            </a:path>
          </a:pathLst>
        </a:custGeom>
        <a:noFill/>
        <a:ln w="12700" cap="rnd" cmpd="sng" algn="ctr">
          <a:solidFill>
            <a:schemeClr val="accent5">
              <a:hueOff val="998102"/>
              <a:satOff val="-20196"/>
              <a:lumOff val="62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6911" y="1069348"/>
        <a:ext cx="18472" cy="3698"/>
      </dsp:txXfrm>
    </dsp:sp>
    <dsp:sp modelId="{5F0FA83D-CA6E-4F04-AE9C-06D98B4B9AC4}">
      <dsp:nvSpPr>
        <dsp:cNvPr id="0" name=""/>
        <dsp:cNvSpPr/>
      </dsp:nvSpPr>
      <dsp:spPr>
        <a:xfrm>
          <a:off x="5224368" y="61088"/>
          <a:ext cx="2044151" cy="2020217"/>
        </a:xfrm>
        <a:prstGeom prst="rect">
          <a:avLst/>
        </a:prstGeom>
        <a:gradFill rotWithShape="0">
          <a:gsLst>
            <a:gs pos="0">
              <a:schemeClr val="accent5">
                <a:hueOff val="831752"/>
                <a:satOff val="-16830"/>
                <a:lumOff val="523"/>
                <a:alphaOff val="0"/>
                <a:tint val="96000"/>
                <a:lumMod val="100000"/>
              </a:schemeClr>
            </a:gs>
            <a:gs pos="78000">
              <a:schemeClr val="accent5">
                <a:hueOff val="831752"/>
                <a:satOff val="-16830"/>
                <a:lumOff val="52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12" tIns="82622" rIns="78712" bIns="82622"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2. CreateX Community Features:</a:t>
          </a:r>
        </a:p>
        <a:p>
          <a:pPr marL="0" lvl="0" indent="0" algn="ctr"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 CreateX Introducing additional interactive elements such as forums, group discussions, and collaborative project spaces to deepen user engagement and foster a sense of community.</a:t>
          </a:r>
          <a:endParaRPr lang="en-US" sz="1200" kern="1200" dirty="0">
            <a:latin typeface="Times New Roman" panose="02020603050405020304" pitchFamily="18" charset="0"/>
            <a:cs typeface="Times New Roman" panose="02020603050405020304" pitchFamily="18" charset="0"/>
          </a:endParaRPr>
        </a:p>
      </dsp:txBody>
      <dsp:txXfrm>
        <a:off x="5224368" y="61088"/>
        <a:ext cx="2044151" cy="2020217"/>
      </dsp:txXfrm>
    </dsp:sp>
    <dsp:sp modelId="{C6B3F3D5-05CE-4484-866B-E56DD7DDEAC7}">
      <dsp:nvSpPr>
        <dsp:cNvPr id="0" name=""/>
        <dsp:cNvSpPr/>
      </dsp:nvSpPr>
      <dsp:spPr>
        <a:xfrm>
          <a:off x="1829614" y="2135324"/>
          <a:ext cx="6680478" cy="475209"/>
        </a:xfrm>
        <a:custGeom>
          <a:avLst/>
          <a:gdLst/>
          <a:ahLst/>
          <a:cxnLst/>
          <a:rect l="0" t="0" r="0" b="0"/>
          <a:pathLst>
            <a:path>
              <a:moveTo>
                <a:pt x="6680478" y="0"/>
              </a:moveTo>
              <a:lnTo>
                <a:pt x="6680478" y="254704"/>
              </a:lnTo>
              <a:lnTo>
                <a:pt x="0" y="254704"/>
              </a:lnTo>
              <a:lnTo>
                <a:pt x="0" y="475209"/>
              </a:lnTo>
            </a:path>
          </a:pathLst>
        </a:custGeom>
        <a:noFill/>
        <a:ln w="12700" cap="rnd" cmpd="sng" algn="ctr">
          <a:solidFill>
            <a:schemeClr val="accent5">
              <a:hueOff val="1497154"/>
              <a:satOff val="-30293"/>
              <a:lumOff val="94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2363" y="2371079"/>
        <a:ext cx="334979" cy="3698"/>
      </dsp:txXfrm>
    </dsp:sp>
    <dsp:sp modelId="{1F23C049-7F09-405D-932D-1AFA2B1A6967}">
      <dsp:nvSpPr>
        <dsp:cNvPr id="0" name=""/>
        <dsp:cNvSpPr/>
      </dsp:nvSpPr>
      <dsp:spPr>
        <a:xfrm>
          <a:off x="7637976" y="5270"/>
          <a:ext cx="1744233" cy="2131853"/>
        </a:xfrm>
        <a:prstGeom prst="rect">
          <a:avLst/>
        </a:prstGeom>
        <a:gradFill rotWithShape="0">
          <a:gsLst>
            <a:gs pos="0">
              <a:schemeClr val="accent5">
                <a:hueOff val="1247628"/>
                <a:satOff val="-25244"/>
                <a:lumOff val="784"/>
                <a:alphaOff val="0"/>
                <a:tint val="96000"/>
                <a:lumMod val="100000"/>
              </a:schemeClr>
            </a:gs>
            <a:gs pos="78000">
              <a:schemeClr val="accent5">
                <a:hueOff val="1247628"/>
                <a:satOff val="-25244"/>
                <a:lumOff val="7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12" tIns="82622" rIns="78712" bIns="82622"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3. CreateX Advanced Search and Filtering :</a:t>
          </a:r>
        </a:p>
        <a:p>
          <a:pPr marL="0" lvl="0" indent="0" algn="ctr"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 CreateX Enhancing the search functionality to include more granular filters and advanced algorithms, making it easier for users to find specific types of projects</a:t>
          </a:r>
          <a:endParaRPr lang="en-US" sz="1200" kern="1200" dirty="0">
            <a:latin typeface="Times New Roman" panose="02020603050405020304" pitchFamily="18" charset="0"/>
            <a:cs typeface="Times New Roman" panose="02020603050405020304" pitchFamily="18" charset="0"/>
          </a:endParaRPr>
        </a:p>
      </dsp:txBody>
      <dsp:txXfrm>
        <a:off x="7637976" y="5270"/>
        <a:ext cx="1744233" cy="2131853"/>
      </dsp:txXfrm>
    </dsp:sp>
    <dsp:sp modelId="{DB119BE7-849D-490B-84DA-CD0D6589502E}">
      <dsp:nvSpPr>
        <dsp:cNvPr id="0" name=""/>
        <dsp:cNvSpPr/>
      </dsp:nvSpPr>
      <dsp:spPr>
        <a:xfrm>
          <a:off x="2812993" y="3506826"/>
          <a:ext cx="338855" cy="91440"/>
        </a:xfrm>
        <a:custGeom>
          <a:avLst/>
          <a:gdLst/>
          <a:ahLst/>
          <a:cxnLst/>
          <a:rect l="0" t="0" r="0" b="0"/>
          <a:pathLst>
            <a:path>
              <a:moveTo>
                <a:pt x="0" y="45720"/>
              </a:moveTo>
              <a:lnTo>
                <a:pt x="338855" y="45720"/>
              </a:lnTo>
            </a:path>
          </a:pathLst>
        </a:custGeom>
        <a:noFill/>
        <a:ln w="12700" cap="rnd" cmpd="sng" algn="ctr">
          <a:solidFill>
            <a:schemeClr val="accent5">
              <a:hueOff val="1996205"/>
              <a:satOff val="-40391"/>
              <a:lumOff val="125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3184" y="3550697"/>
        <a:ext cx="18472" cy="3698"/>
      </dsp:txXfrm>
    </dsp:sp>
    <dsp:sp modelId="{E0DF5B3E-8F7F-4777-845E-9575ECCA2F80}">
      <dsp:nvSpPr>
        <dsp:cNvPr id="0" name=""/>
        <dsp:cNvSpPr/>
      </dsp:nvSpPr>
      <dsp:spPr>
        <a:xfrm>
          <a:off x="844436" y="2642933"/>
          <a:ext cx="1970356" cy="1819226"/>
        </a:xfrm>
        <a:prstGeom prst="rect">
          <a:avLst/>
        </a:prstGeom>
        <a:gradFill rotWithShape="0">
          <a:gsLst>
            <a:gs pos="0">
              <a:schemeClr val="accent5">
                <a:hueOff val="1663504"/>
                <a:satOff val="-33659"/>
                <a:lumOff val="1046"/>
                <a:alphaOff val="0"/>
                <a:tint val="96000"/>
                <a:lumMod val="100000"/>
              </a:schemeClr>
            </a:gs>
            <a:gs pos="78000">
              <a:schemeClr val="accent5">
                <a:hueOff val="1663504"/>
                <a:satOff val="-33659"/>
                <a:lumOff val="104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12" tIns="82622" rIns="78712" bIns="82622" numCol="1" spcCol="1270" anchor="ctr" anchorCtr="0">
          <a:noAutofit/>
        </a:bodyPr>
        <a:lstStyle/>
        <a:p>
          <a:pPr marL="0" lvl="0" indent="0" algn="ctr" defTabSz="533400">
            <a:lnSpc>
              <a:spcPct val="90000"/>
            </a:lnSpc>
            <a:spcBef>
              <a:spcPct val="0"/>
            </a:spcBef>
            <a:spcAft>
              <a:spcPct val="35000"/>
            </a:spcAft>
            <a:buNone/>
          </a:pPr>
          <a:r>
            <a:rPr lang="en-US" sz="1200" b="0" i="0" kern="1200" dirty="0"/>
            <a:t>4. CreateX Integration with External Tools :</a:t>
          </a:r>
        </a:p>
        <a:p>
          <a:pPr marL="0" lvl="0" indent="0" algn="ctr" defTabSz="533400">
            <a:lnSpc>
              <a:spcPct val="90000"/>
            </a:lnSpc>
            <a:spcBef>
              <a:spcPct val="0"/>
            </a:spcBef>
            <a:spcAft>
              <a:spcPct val="35000"/>
            </a:spcAft>
            <a:buNone/>
          </a:pPr>
          <a:r>
            <a:rPr lang="en-US" sz="1200" b="0" i="0" kern="1200" dirty="0"/>
            <a:t> CreateX Adding integrations with popular tools and platforms used by DIY enthusiasts, such as design software and hardware resources</a:t>
          </a:r>
          <a:endParaRPr lang="en-US" sz="1200" kern="1200" dirty="0"/>
        </a:p>
      </dsp:txBody>
      <dsp:txXfrm>
        <a:off x="844436" y="2642933"/>
        <a:ext cx="1970356" cy="1819226"/>
      </dsp:txXfrm>
    </dsp:sp>
    <dsp:sp modelId="{439C24DC-EE88-4417-9242-04F1E7F311B2}">
      <dsp:nvSpPr>
        <dsp:cNvPr id="0" name=""/>
        <dsp:cNvSpPr/>
      </dsp:nvSpPr>
      <dsp:spPr>
        <a:xfrm>
          <a:off x="5317518" y="3506826"/>
          <a:ext cx="338855" cy="91440"/>
        </a:xfrm>
        <a:custGeom>
          <a:avLst/>
          <a:gdLst/>
          <a:ahLst/>
          <a:cxnLst/>
          <a:rect l="0" t="0" r="0" b="0"/>
          <a:pathLst>
            <a:path>
              <a:moveTo>
                <a:pt x="0" y="45720"/>
              </a:moveTo>
              <a:lnTo>
                <a:pt x="338855" y="45720"/>
              </a:lnTo>
            </a:path>
          </a:pathLst>
        </a:custGeom>
        <a:noFill/>
        <a:ln w="12700" cap="rnd" cmpd="sng" algn="ctr">
          <a:solidFill>
            <a:schemeClr val="accent5">
              <a:hueOff val="2495256"/>
              <a:satOff val="-50489"/>
              <a:lumOff val="156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7710" y="3550697"/>
        <a:ext cx="18472" cy="3698"/>
      </dsp:txXfrm>
    </dsp:sp>
    <dsp:sp modelId="{2685D3A7-115B-42CE-8B43-249BF8FD2A5C}">
      <dsp:nvSpPr>
        <dsp:cNvPr id="0" name=""/>
        <dsp:cNvSpPr/>
      </dsp:nvSpPr>
      <dsp:spPr>
        <a:xfrm>
          <a:off x="3184248" y="2543628"/>
          <a:ext cx="2135069" cy="2017836"/>
        </a:xfrm>
        <a:prstGeom prst="rect">
          <a:avLst/>
        </a:prstGeom>
        <a:gradFill rotWithShape="0">
          <a:gsLst>
            <a:gs pos="0">
              <a:schemeClr val="accent5">
                <a:hueOff val="2079380"/>
                <a:satOff val="-42074"/>
                <a:lumOff val="1307"/>
                <a:alphaOff val="0"/>
                <a:tint val="96000"/>
                <a:lumMod val="100000"/>
              </a:schemeClr>
            </a:gs>
            <a:gs pos="78000">
              <a:schemeClr val="accent5">
                <a:hueOff val="2079380"/>
                <a:satOff val="-42074"/>
                <a:lumOff val="13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12" tIns="82622" rIns="78712" bIns="82622" numCol="1" spcCol="1270" anchor="ctr" anchorCtr="0">
          <a:noAutofit/>
        </a:bodyPr>
        <a:lstStyle/>
        <a:p>
          <a:pPr marL="0" lvl="0" indent="0" algn="ctr" defTabSz="533400">
            <a:lnSpc>
              <a:spcPct val="90000"/>
            </a:lnSpc>
            <a:spcBef>
              <a:spcPct val="0"/>
            </a:spcBef>
            <a:spcAft>
              <a:spcPct val="35000"/>
            </a:spcAft>
            <a:buNone/>
          </a:pPr>
          <a:r>
            <a:rPr lang="en-US" sz="1200" b="0" i="0" kern="1200" dirty="0"/>
            <a:t>5. CreateX Personalization and Recommendations :</a:t>
          </a:r>
        </a:p>
        <a:p>
          <a:pPr marL="0" lvl="0" indent="0" algn="ctr" defTabSz="533400">
            <a:lnSpc>
              <a:spcPct val="90000"/>
            </a:lnSpc>
            <a:spcBef>
              <a:spcPct val="0"/>
            </a:spcBef>
            <a:spcAft>
              <a:spcPct val="35000"/>
            </a:spcAft>
            <a:buNone/>
          </a:pPr>
          <a:r>
            <a:rPr lang="en-US" sz="1200" b="0" i="0" kern="1200" dirty="0"/>
            <a:t> CreateX Implementing machine learning algorithms to provide personalized project recommendations based on user behavior, preferences, and past interactions.</a:t>
          </a:r>
          <a:endParaRPr lang="en-US" sz="1200" kern="1200" dirty="0"/>
        </a:p>
      </dsp:txBody>
      <dsp:txXfrm>
        <a:off x="3184248" y="2543628"/>
        <a:ext cx="2135069" cy="2017836"/>
      </dsp:txXfrm>
    </dsp:sp>
    <dsp:sp modelId="{4618A121-D137-451C-AD53-02E56CF77CF6}">
      <dsp:nvSpPr>
        <dsp:cNvPr id="0" name=""/>
        <dsp:cNvSpPr/>
      </dsp:nvSpPr>
      <dsp:spPr>
        <a:xfrm>
          <a:off x="5688774" y="2506580"/>
          <a:ext cx="2180239" cy="2091933"/>
        </a:xfrm>
        <a:prstGeom prst="rect">
          <a:avLst/>
        </a:prstGeom>
        <a:gradFill rotWithShape="0">
          <a:gsLst>
            <a:gs pos="0">
              <a:schemeClr val="accent5">
                <a:hueOff val="2495256"/>
                <a:satOff val="-50489"/>
                <a:lumOff val="1569"/>
                <a:alphaOff val="0"/>
                <a:tint val="96000"/>
                <a:lumMod val="100000"/>
              </a:schemeClr>
            </a:gs>
            <a:gs pos="78000">
              <a:schemeClr val="accent5">
                <a:hueOff val="2495256"/>
                <a:satOff val="-50489"/>
                <a:lumOff val="1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12" tIns="82622" rIns="78712" bIns="82622" numCol="1" spcCol="1270" anchor="ctr" anchorCtr="0">
          <a:noAutofit/>
        </a:bodyPr>
        <a:lstStyle/>
        <a:p>
          <a:pPr marL="0" lvl="0" indent="0" algn="ctr" defTabSz="533400">
            <a:lnSpc>
              <a:spcPct val="90000"/>
            </a:lnSpc>
            <a:spcBef>
              <a:spcPct val="0"/>
            </a:spcBef>
            <a:spcAft>
              <a:spcPct val="35000"/>
            </a:spcAft>
            <a:buNone/>
          </a:pPr>
          <a:r>
            <a:rPr lang="en-US" sz="1200" b="0" i="0" kern="1200" dirty="0"/>
            <a:t>6. CreateX Internationalization:</a:t>
          </a:r>
        </a:p>
        <a:p>
          <a:pPr marL="0" lvl="0" indent="0" algn="ctr" defTabSz="533400">
            <a:lnSpc>
              <a:spcPct val="90000"/>
            </a:lnSpc>
            <a:spcBef>
              <a:spcPct val="0"/>
            </a:spcBef>
            <a:spcAft>
              <a:spcPct val="35000"/>
            </a:spcAft>
            <a:buNone/>
          </a:pPr>
          <a:r>
            <a:rPr lang="en-US" sz="1200" b="0" i="0" kern="1200" dirty="0"/>
            <a:t> CreateX Expanding the platform to support multiple languages and regions, broadening its reach to a global audience and accommodating diverse user needs.</a:t>
          </a:r>
          <a:endParaRPr lang="en-US" sz="1200" kern="1200" dirty="0"/>
        </a:p>
      </dsp:txBody>
      <dsp:txXfrm>
        <a:off x="5688774" y="2506580"/>
        <a:ext cx="2180239" cy="20919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9C3F0-77D5-41AE-B759-7583ECF0DEF0}">
      <dsp:nvSpPr>
        <dsp:cNvPr id="0" name=""/>
        <dsp:cNvSpPr/>
      </dsp:nvSpPr>
      <dsp:spPr>
        <a:xfrm>
          <a:off x="1174" y="184257"/>
          <a:ext cx="4124157" cy="2618839"/>
        </a:xfrm>
        <a:prstGeom prst="roundRect">
          <a:avLst>
            <a:gd name="adj" fmla="val 10000"/>
          </a:avLst>
        </a:prstGeom>
        <a:solidFill>
          <a:schemeClr val="tx1"/>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3A9BED2-6390-4F6E-9371-42C898A82A95}">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CreateX represents a significant step forward in the realm of DIY project sharing and discovery. By leveraging the MERN stack, the platform combines a robust technological foundation with a user-friendly interface to deliver an engaging and interactive experience for DIY enthusiasts. With features such as user authentication, project sharing, and advanced search capabilities, CreateX effectively meets the needs of a growing community eager to connect and collaborate.</a:t>
          </a:r>
        </a:p>
      </dsp:txBody>
      <dsp:txXfrm>
        <a:off x="536117" y="696288"/>
        <a:ext cx="3970751" cy="2465433"/>
      </dsp:txXfrm>
    </dsp:sp>
    <dsp:sp modelId="{F7654FC9-96C3-468B-AFB6-5BEA7083800E}">
      <dsp:nvSpPr>
        <dsp:cNvPr id="0" name=""/>
        <dsp:cNvSpPr/>
      </dsp:nvSpPr>
      <dsp:spPr>
        <a:xfrm>
          <a:off x="5041811" y="184257"/>
          <a:ext cx="4124157" cy="2618839"/>
        </a:xfrm>
        <a:prstGeom prst="roundRect">
          <a:avLst>
            <a:gd name="adj" fmla="val 10000"/>
          </a:avLst>
        </a:prstGeom>
        <a:solidFill>
          <a:srgbClr val="00B0F0"/>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8F0168-C398-49BE-9EED-8416B4FB4159}">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As the platform continues to evolve, future enhancements will focus on expanding its reach, improving user engagement, and integrating additional functionalities to offer a more comprehensive DIY experience. By addressing both current and emerging needs, CreateX aims to become a central hub for creativity and innovation, empowering users to share their passion and inspire others within the DIY community.</a:t>
          </a:r>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39DDC4-62FC-4768-A499-B9DBA9685F2D}"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1812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39DDC4-62FC-4768-A499-B9DBA9685F2D}"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391314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39DDC4-62FC-4768-A499-B9DBA9685F2D}"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EDC0B-E122-4288-A02E-137742085DC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04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39DDC4-62FC-4768-A499-B9DBA9685F2D}"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3080664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39DDC4-62FC-4768-A499-B9DBA9685F2D}"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EDC0B-E122-4288-A02E-137742085DC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2944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39DDC4-62FC-4768-A499-B9DBA9685F2D}"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2273329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39DDC4-62FC-4768-A499-B9DBA9685F2D}"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425293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39DDC4-62FC-4768-A499-B9DBA9685F2D}"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194625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39DDC4-62FC-4768-A499-B9DBA9685F2D}"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2362938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39DDC4-62FC-4768-A499-B9DBA9685F2D}"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268566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39DDC4-62FC-4768-A499-B9DBA9685F2D}"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4063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39DDC4-62FC-4768-A499-B9DBA9685F2D}" type="datetimeFigureOut">
              <a:rPr lang="en-US" smtClean="0"/>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175857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39DDC4-62FC-4768-A499-B9DBA9685F2D}" type="datetimeFigureOut">
              <a:rPr lang="en-US" smtClean="0"/>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689961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9DDC4-62FC-4768-A499-B9DBA9685F2D}" type="datetimeFigureOut">
              <a:rPr lang="en-US" smtClean="0"/>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262079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39DDC4-62FC-4768-A499-B9DBA9685F2D}"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366926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9DDC4-62FC-4768-A499-B9DBA9685F2D}"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EDC0B-E122-4288-A02E-137742085DC6}" type="slidenum">
              <a:rPr lang="en-US" smtClean="0"/>
              <a:t>‹#›</a:t>
            </a:fld>
            <a:endParaRPr lang="en-US"/>
          </a:p>
        </p:txBody>
      </p:sp>
    </p:spTree>
    <p:extLst>
      <p:ext uri="{BB962C8B-B14F-4D97-AF65-F5344CB8AC3E}">
        <p14:creationId xmlns:p14="http://schemas.microsoft.com/office/powerpoint/2010/main" val="419555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39DDC4-62FC-4768-A499-B9DBA9685F2D}" type="datetimeFigureOut">
              <a:rPr lang="en-US" smtClean="0"/>
              <a:t>8/11/2024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0EDC0B-E122-4288-A02E-137742085DC6}" type="slidenum">
              <a:rPr lang="en-US" smtClean="0"/>
              <a:t>‹#›</a:t>
            </a:fld>
            <a:endParaRPr lang="en-US"/>
          </a:p>
        </p:txBody>
      </p:sp>
    </p:spTree>
    <p:extLst>
      <p:ext uri="{BB962C8B-B14F-4D97-AF65-F5344CB8AC3E}">
        <p14:creationId xmlns:p14="http://schemas.microsoft.com/office/powerpoint/2010/main" val="411556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hyperlink" Target="https://www.npmjs.com/package/zxcvbn/v/2.0.1" TargetMode="External"/><Relationship Id="rId3" Type="http://schemas.openxmlformats.org/officeDocument/2006/relationships/hyperlink" Target="https://expressjs.com/" TargetMode="External"/><Relationship Id="rId7" Type="http://schemas.openxmlformats.org/officeDocument/2006/relationships/hyperlink" Target="https://www.npmjs.com/package/react-toastify" TargetMode="External"/><Relationship Id="rId2" Type="http://schemas.openxmlformats.org/officeDocument/2006/relationships/hyperlink" Target="https://docs.mongodb.com/" TargetMode="External"/><Relationship Id="rId1" Type="http://schemas.openxmlformats.org/officeDocument/2006/relationships/slideLayout" Target="../slideLayouts/slideLayout2.xml"/><Relationship Id="rId6" Type="http://schemas.openxmlformats.org/officeDocument/2006/relationships/hyperlink" Target="https://jwt.io/" TargetMode="External"/><Relationship Id="rId5" Type="http://schemas.openxmlformats.org/officeDocument/2006/relationships/hyperlink" Target="https://nodejs.org/" TargetMode="External"/><Relationship Id="rId4" Type="http://schemas.openxmlformats.org/officeDocument/2006/relationships/hyperlink" Target="https://reactjs.org/" TargetMode="External"/><Relationship Id="rId9" Type="http://schemas.openxmlformats.org/officeDocument/2006/relationships/hyperlink" Target="https://www.npmjs.com/package/mul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C5B84FE9-9567-A51C-0552-81D65562D8C3}"/>
              </a:ext>
            </a:extLst>
          </p:cNvPr>
          <p:cNvSpPr>
            <a:spLocks/>
          </p:cNvSpPr>
          <p:nvPr/>
        </p:nvSpPr>
        <p:spPr>
          <a:xfrm>
            <a:off x="1423026" y="1434826"/>
            <a:ext cx="8539776" cy="3727313"/>
          </a:xfrm>
          <a:prstGeom prst="rect">
            <a:avLst/>
          </a:prstGeom>
        </p:spPr>
        <p:txBody>
          <a:bodyPr>
            <a:noAutofit/>
          </a:bodyPr>
          <a:lstStyle/>
          <a:p>
            <a:pPr algn="ctr" defTabSz="388620">
              <a:spcAft>
                <a:spcPts val="850"/>
              </a:spcAft>
            </a:pPr>
            <a:r>
              <a:rPr lang="en-US" sz="1530" b="1" u="sng" kern="100" dirty="0">
                <a:solidFill>
                  <a:schemeClr val="tx1"/>
                </a:solidFill>
                <a:latin typeface="Times New Roman" panose="02020603050405020304" pitchFamily="18" charset="0"/>
                <a:ea typeface="+mn-ea"/>
                <a:cs typeface="Mangal" panose="02040503050203030202" pitchFamily="18" charset="0"/>
              </a:rPr>
              <a:t>SESSION – 2024-2025</a:t>
            </a:r>
            <a:endParaRPr lang="en-US" sz="1530" kern="100" dirty="0">
              <a:solidFill>
                <a:schemeClr val="tx1"/>
              </a:solidFill>
              <a:latin typeface="Calibri" panose="020F0502020204030204" pitchFamily="34" charset="0"/>
              <a:ea typeface="+mn-ea"/>
              <a:cs typeface="Mangal" panose="02040503050203030202" pitchFamily="18" charset="0"/>
            </a:endParaRPr>
          </a:p>
          <a:p>
            <a:pPr algn="ctr" defTabSz="388620">
              <a:spcAft>
                <a:spcPts val="850"/>
              </a:spcAft>
            </a:pPr>
            <a:r>
              <a:rPr lang="en-US" sz="1530" b="1" kern="100" dirty="0">
                <a:solidFill>
                  <a:schemeClr val="tx1"/>
                </a:solidFill>
                <a:latin typeface="Times New Roman" panose="02020603050405020304" pitchFamily="18" charset="0"/>
                <a:ea typeface="+mn-ea"/>
                <a:cs typeface="Mangal" panose="02040503050203030202" pitchFamily="18" charset="0"/>
              </a:rPr>
              <a:t>PROJECT PPT</a:t>
            </a:r>
            <a:endParaRPr lang="en-US" sz="1530" kern="100" dirty="0">
              <a:solidFill>
                <a:schemeClr val="tx1"/>
              </a:solidFill>
              <a:latin typeface="Calibri" panose="020F0502020204030204" pitchFamily="34" charset="0"/>
              <a:ea typeface="+mn-ea"/>
              <a:cs typeface="Mangal" panose="02040503050203030202" pitchFamily="18" charset="0"/>
            </a:endParaRPr>
          </a:p>
          <a:p>
            <a:pPr algn="ctr" defTabSz="388620">
              <a:lnSpc>
                <a:spcPct val="150000"/>
              </a:lnSpc>
              <a:spcAft>
                <a:spcPts val="850"/>
              </a:spcAft>
            </a:pPr>
            <a:r>
              <a:rPr lang="en-US" sz="1530" b="1" kern="100" dirty="0">
                <a:solidFill>
                  <a:schemeClr val="tx1"/>
                </a:solidFill>
                <a:latin typeface="Times New Roman" panose="02020603050405020304" pitchFamily="18" charset="0"/>
                <a:ea typeface="+mn-ea"/>
                <a:cs typeface="Mangal" panose="02040503050203030202" pitchFamily="18" charset="0"/>
              </a:rPr>
              <a:t>On</a:t>
            </a:r>
            <a:endParaRPr lang="en-US" sz="1530" kern="100" dirty="0">
              <a:solidFill>
                <a:schemeClr val="tx1"/>
              </a:solidFill>
              <a:latin typeface="Calibri" panose="020F0502020204030204" pitchFamily="34" charset="0"/>
              <a:ea typeface="+mn-ea"/>
              <a:cs typeface="Mangal" panose="02040503050203030202" pitchFamily="18" charset="0"/>
            </a:endParaRPr>
          </a:p>
          <a:p>
            <a:pPr algn="ctr" defTabSz="388620">
              <a:lnSpc>
                <a:spcPct val="150000"/>
              </a:lnSpc>
              <a:spcAft>
                <a:spcPts val="850"/>
              </a:spcAft>
            </a:pPr>
            <a:r>
              <a:rPr lang="en-US" sz="1530" b="1" kern="100" dirty="0">
                <a:solidFill>
                  <a:schemeClr val="tx1"/>
                </a:solidFill>
                <a:latin typeface="Times New Roman" panose="02020603050405020304" pitchFamily="18" charset="0"/>
                <a:ea typeface="+mn-ea"/>
                <a:cs typeface="Mangal" panose="02040503050203030202" pitchFamily="18" charset="0"/>
              </a:rPr>
              <a:t>Create X (DIY Platform) For Sharing and Discovering Do It Yourself Ideas</a:t>
            </a:r>
            <a:endParaRPr lang="en-US" sz="1530" kern="100" dirty="0">
              <a:solidFill>
                <a:schemeClr val="tx1"/>
              </a:solidFill>
              <a:latin typeface="Calibri" panose="020F0502020204030204" pitchFamily="34" charset="0"/>
              <a:ea typeface="+mn-ea"/>
              <a:cs typeface="Mangal" panose="02040503050203030202" pitchFamily="18" charset="0"/>
            </a:endParaRPr>
          </a:p>
          <a:p>
            <a:pPr algn="ctr" defTabSz="388620">
              <a:lnSpc>
                <a:spcPct val="150000"/>
              </a:lnSpc>
              <a:spcAft>
                <a:spcPts val="850"/>
              </a:spcAft>
            </a:pPr>
            <a:r>
              <a:rPr lang="en-US" sz="1530" i="1" kern="100" dirty="0">
                <a:solidFill>
                  <a:schemeClr val="tx1"/>
                </a:solidFill>
                <a:latin typeface="Times New Roman" panose="02020603050405020304" pitchFamily="18" charset="0"/>
                <a:ea typeface="+mn-ea"/>
                <a:cs typeface="Mangal" panose="02040503050203030202" pitchFamily="18" charset="0"/>
              </a:rPr>
              <a:t>Submitted in fulfillment of requirement of the internship of</a:t>
            </a:r>
            <a:endParaRPr lang="en-US" sz="1530" kern="100" dirty="0">
              <a:solidFill>
                <a:schemeClr val="tx1"/>
              </a:solidFill>
              <a:latin typeface="Calibri" panose="020F0502020204030204" pitchFamily="34" charset="0"/>
              <a:ea typeface="+mn-ea"/>
              <a:cs typeface="Mangal" panose="02040503050203030202" pitchFamily="18" charset="0"/>
            </a:endParaRPr>
          </a:p>
          <a:p>
            <a:pPr algn="ctr" defTabSz="388620">
              <a:lnSpc>
                <a:spcPct val="150000"/>
              </a:lnSpc>
              <a:spcAft>
                <a:spcPts val="510"/>
              </a:spcAft>
            </a:pPr>
            <a:r>
              <a:rPr lang="en-US" sz="1530" b="1" kern="100" dirty="0">
                <a:solidFill>
                  <a:schemeClr val="tx1"/>
                </a:solidFill>
                <a:latin typeface="Times New Roman" panose="02020603050405020304" pitchFamily="18" charset="0"/>
                <a:ea typeface="+mn-ea"/>
                <a:cs typeface="Mangal" panose="02040503050203030202" pitchFamily="18" charset="0"/>
              </a:rPr>
              <a:t>Full Stack Web Development using MERN Stack</a:t>
            </a:r>
            <a:endParaRPr lang="en-US" sz="1530" b="1" kern="100" dirty="0">
              <a:solidFill>
                <a:schemeClr val="tx1"/>
              </a:solidFill>
              <a:latin typeface="Calibri" panose="020F0502020204030204" pitchFamily="34" charset="0"/>
              <a:ea typeface="+mn-ea"/>
              <a:cs typeface="Mangal" panose="02040503050203030202" pitchFamily="18" charset="0"/>
            </a:endParaRPr>
          </a:p>
          <a:p>
            <a:pPr algn="ctr" defTabSz="388620">
              <a:spcAft>
                <a:spcPts val="510"/>
              </a:spcAft>
            </a:pPr>
            <a:r>
              <a:rPr lang="en-US" sz="1530" i="1" kern="100" dirty="0">
                <a:solidFill>
                  <a:schemeClr val="tx1"/>
                </a:solidFill>
                <a:latin typeface="Times New Roman" panose="02020603050405020304" pitchFamily="18" charset="0"/>
                <a:ea typeface="+mn-ea"/>
                <a:cs typeface="Mangal" panose="02040503050203030202" pitchFamily="18" charset="0"/>
              </a:rPr>
              <a:t>To </a:t>
            </a:r>
            <a:endParaRPr lang="en-US" sz="1530" kern="100" dirty="0">
              <a:solidFill>
                <a:schemeClr val="tx1"/>
              </a:solidFill>
              <a:latin typeface="Calibri" panose="020F0502020204030204" pitchFamily="34" charset="0"/>
              <a:ea typeface="+mn-ea"/>
              <a:cs typeface="Mangal" panose="02040503050203030202" pitchFamily="18" charset="0"/>
            </a:endParaRPr>
          </a:p>
          <a:p>
            <a:pPr algn="ctr" defTabSz="388620">
              <a:spcAft>
                <a:spcPts val="850"/>
              </a:spcAft>
            </a:pPr>
            <a:r>
              <a:rPr lang="en-US" sz="1530" b="1" kern="100" dirty="0">
                <a:solidFill>
                  <a:schemeClr val="tx1"/>
                </a:solidFill>
                <a:latin typeface="Times New Roman" panose="02020603050405020304" pitchFamily="18" charset="0"/>
                <a:ea typeface="+mn-ea"/>
                <a:cs typeface="Mangal" panose="02040503050203030202" pitchFamily="18" charset="0"/>
              </a:rPr>
              <a:t>PIE INFOCOMM PVT. LTD</a:t>
            </a:r>
            <a:r>
              <a:rPr lang="en-US" sz="1530" kern="100" dirty="0">
                <a:solidFill>
                  <a:schemeClr val="tx1"/>
                </a:solidFill>
                <a:latin typeface="Times New Roman" panose="02020603050405020304" pitchFamily="18" charset="0"/>
                <a:ea typeface="+mn-ea"/>
                <a:cs typeface="Mangal" panose="02040503050203030202" pitchFamily="18" charset="0"/>
              </a:rPr>
              <a:t>.</a:t>
            </a:r>
            <a:endParaRPr lang="en-US" sz="1530" kern="100" dirty="0">
              <a:solidFill>
                <a:schemeClr val="tx1"/>
              </a:solidFill>
              <a:latin typeface="Calibri" panose="020F0502020204030204" pitchFamily="34" charset="0"/>
              <a:ea typeface="+mn-ea"/>
              <a:cs typeface="Mangal" panose="02040503050203030202" pitchFamily="18" charset="0"/>
            </a:endParaRPr>
          </a:p>
          <a:p>
            <a:pPr algn="ctr" defTabSz="388620">
              <a:spcAft>
                <a:spcPts val="850"/>
              </a:spcAft>
            </a:pPr>
            <a:r>
              <a:rPr lang="en-US" sz="1530" i="1" kern="100" dirty="0">
                <a:solidFill>
                  <a:schemeClr val="tx1"/>
                </a:solidFill>
                <a:latin typeface="Times New Roman" panose="02020603050405020304" pitchFamily="18" charset="0"/>
                <a:ea typeface="+mn-ea"/>
                <a:cs typeface="Mangal" panose="02040503050203030202" pitchFamily="18" charset="0"/>
              </a:rPr>
              <a:t>by</a:t>
            </a:r>
            <a:endParaRPr lang="en-US" sz="1530" kern="100" dirty="0">
              <a:solidFill>
                <a:schemeClr val="tx1"/>
              </a:solidFill>
              <a:latin typeface="Calibri" panose="020F0502020204030204" pitchFamily="34" charset="0"/>
              <a:ea typeface="+mn-ea"/>
              <a:cs typeface="Mangal" panose="02040503050203030202" pitchFamily="18" charset="0"/>
            </a:endParaRPr>
          </a:p>
          <a:p>
            <a:pPr algn="ctr" defTabSz="388620">
              <a:lnSpc>
                <a:spcPct val="150000"/>
              </a:lnSpc>
              <a:spcAft>
                <a:spcPts val="850"/>
              </a:spcAft>
            </a:pPr>
            <a:r>
              <a:rPr lang="en-US" sz="1530" b="1" kern="100" dirty="0">
                <a:solidFill>
                  <a:schemeClr val="tx1"/>
                </a:solidFill>
                <a:latin typeface="Times New Roman" panose="02020603050405020304" pitchFamily="18" charset="0"/>
                <a:ea typeface="+mn-ea"/>
                <a:cs typeface="Mangal" panose="02040503050203030202" pitchFamily="18" charset="0"/>
              </a:rPr>
              <a:t>Kushagra Chaturvedi </a:t>
            </a:r>
            <a:endParaRPr lang="en-US" sz="1530" kern="100" dirty="0">
              <a:solidFill>
                <a:schemeClr val="tx1"/>
              </a:solidFill>
              <a:latin typeface="Calibri" panose="020F0502020204030204" pitchFamily="34" charset="0"/>
              <a:ea typeface="+mn-ea"/>
              <a:cs typeface="Mangal" panose="02040503050203030202" pitchFamily="18" charset="0"/>
            </a:endParaRPr>
          </a:p>
          <a:p>
            <a:pPr algn="ctr" defTabSz="388620">
              <a:lnSpc>
                <a:spcPct val="150000"/>
              </a:lnSpc>
              <a:spcAft>
                <a:spcPts val="850"/>
              </a:spcAft>
            </a:pPr>
            <a:r>
              <a:rPr lang="en-US" sz="1530" i="1" kern="100" dirty="0">
                <a:solidFill>
                  <a:schemeClr val="tx1"/>
                </a:solidFill>
                <a:latin typeface="Times New Roman" panose="02020603050405020304" pitchFamily="18" charset="0"/>
                <a:ea typeface="+mn-ea"/>
                <a:cs typeface="Mangal" panose="02040503050203030202" pitchFamily="18" charset="0"/>
              </a:rPr>
              <a:t>Under the guidance of</a:t>
            </a:r>
            <a:endParaRPr lang="en-US" sz="1530" kern="100" dirty="0">
              <a:solidFill>
                <a:schemeClr val="tx1"/>
              </a:solidFill>
              <a:latin typeface="Calibri" panose="020F0502020204030204" pitchFamily="34" charset="0"/>
              <a:ea typeface="+mn-ea"/>
              <a:cs typeface="Mangal" panose="02040503050203030202" pitchFamily="18" charset="0"/>
            </a:endParaRPr>
          </a:p>
          <a:p>
            <a:pPr algn="ctr" defTabSz="388620">
              <a:lnSpc>
                <a:spcPct val="150000"/>
              </a:lnSpc>
            </a:pPr>
            <a:r>
              <a:rPr lang="en-US" sz="1530" b="1" kern="100" dirty="0">
                <a:solidFill>
                  <a:schemeClr val="tx1"/>
                </a:solidFill>
                <a:latin typeface="Times New Roman" panose="02020603050405020304" pitchFamily="18" charset="0"/>
                <a:ea typeface="+mn-ea"/>
                <a:cs typeface="Mangal" panose="02040503050203030202" pitchFamily="18" charset="0"/>
              </a:rPr>
              <a:t>Ms. Aishwarya Saxena </a:t>
            </a:r>
            <a:endParaRPr lang="en-US" sz="1530" kern="100" dirty="0">
              <a:solidFill>
                <a:schemeClr val="tx1"/>
              </a:solidFill>
              <a:latin typeface="Calibri" panose="020F0502020204030204" pitchFamily="34" charset="0"/>
              <a:ea typeface="+mn-ea"/>
              <a:cs typeface="Mangal" panose="02040503050203030202" pitchFamily="18" charset="0"/>
            </a:endParaRPr>
          </a:p>
          <a:p>
            <a:pPr algn="ctr" defTabSz="388620">
              <a:lnSpc>
                <a:spcPct val="150000"/>
              </a:lnSpc>
            </a:pPr>
            <a:r>
              <a:rPr lang="en-US" sz="1530" b="1" kern="100" dirty="0">
                <a:solidFill>
                  <a:schemeClr val="tx1"/>
                </a:solidFill>
                <a:latin typeface="Times New Roman" panose="02020603050405020304" pitchFamily="18" charset="0"/>
                <a:ea typeface="+mn-ea"/>
                <a:cs typeface="Mangal" panose="02040503050203030202" pitchFamily="18" charset="0"/>
              </a:rPr>
              <a:t>(Sr. Software Developer)</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descr="A blue and red symbol&#10;&#10;Description automatically generated">
            <a:extLst>
              <a:ext uri="{FF2B5EF4-FFF2-40B4-BE49-F238E27FC236}">
                <a16:creationId xmlns:a16="http://schemas.microsoft.com/office/drawing/2014/main" id="{7E9E3878-E172-DA4B-5F73-290938BC623A}"/>
              </a:ext>
            </a:extLst>
          </p:cNvPr>
          <p:cNvPicPr>
            <a:picLocks noChangeAspect="1"/>
          </p:cNvPicPr>
          <p:nvPr/>
        </p:nvPicPr>
        <p:blipFill>
          <a:blip r:embed="rId2"/>
          <a:stretch>
            <a:fillRect/>
          </a:stretch>
        </p:blipFill>
        <p:spPr>
          <a:xfrm>
            <a:off x="4510269" y="190640"/>
            <a:ext cx="2514600" cy="1188994"/>
          </a:xfrm>
          <a:prstGeom prst="rect">
            <a:avLst/>
          </a:prstGeom>
        </p:spPr>
      </p:pic>
    </p:spTree>
    <p:extLst>
      <p:ext uri="{BB962C8B-B14F-4D97-AF65-F5344CB8AC3E}">
        <p14:creationId xmlns:p14="http://schemas.microsoft.com/office/powerpoint/2010/main" val="121492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286170-F2DB-D674-C3D5-56F40BA3EAAB}"/>
              </a:ext>
            </a:extLst>
          </p:cNvPr>
          <p:cNvSpPr txBox="1">
            <a:spLocks/>
          </p:cNvSpPr>
          <p:nvPr/>
        </p:nvSpPr>
        <p:spPr>
          <a:xfrm>
            <a:off x="380628" y="657432"/>
            <a:ext cx="3858057" cy="4596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INTRODUCTION  Create</a:t>
            </a:r>
            <a:r>
              <a:rPr lang="en-US" sz="3600" b="1" dirty="0">
                <a:solidFill>
                  <a:srgbClr val="00B0F0"/>
                </a:solidFill>
                <a:latin typeface="Times New Roman" panose="02020603050405020304" pitchFamily="18" charset="0"/>
                <a:cs typeface="Times New Roman" panose="02020603050405020304" pitchFamily="18" charset="0"/>
              </a:rPr>
              <a:t>X</a:t>
            </a:r>
          </a:p>
        </p:txBody>
      </p:sp>
      <p:sp>
        <p:nvSpPr>
          <p:cNvPr id="5" name="Subtitle 2">
            <a:extLst>
              <a:ext uri="{FF2B5EF4-FFF2-40B4-BE49-F238E27FC236}">
                <a16:creationId xmlns:a16="http://schemas.microsoft.com/office/drawing/2014/main" id="{A0AAD425-26B6-BC19-9CDB-B3D58C362D36}"/>
              </a:ext>
            </a:extLst>
          </p:cNvPr>
          <p:cNvSpPr txBox="1">
            <a:spLocks/>
          </p:cNvSpPr>
          <p:nvPr/>
        </p:nvSpPr>
        <p:spPr>
          <a:xfrm>
            <a:off x="4345483" y="657432"/>
            <a:ext cx="5502614" cy="5954325"/>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Wingdings 3" charset="2"/>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Create</a:t>
            </a:r>
            <a:r>
              <a:rPr lang="en-US" sz="1800" dirty="0">
                <a:solidFill>
                  <a:srgbClr val="00B0F0"/>
                </a:solidFill>
                <a:latin typeface="Times New Roman" panose="02020603050405020304" pitchFamily="18" charset="0"/>
                <a:cs typeface="Times New Roman" panose="02020603050405020304" pitchFamily="18" charset="0"/>
              </a:rPr>
              <a:t>X</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 is a cutting-edge web application developed using the MERN stack—MongoDB, Express.js, React.js, and Node.js. It is designed to serve as a dynamic platform for DIY (Do-It-Yourself) enthusiasts, allowing users to share, discover, and interact with a wide range of creative project ideas and tutorials. By leveraging the power of these technologies, Create</a:t>
            </a:r>
            <a:r>
              <a:rPr lang="en-US" sz="1800" dirty="0">
                <a:solidFill>
                  <a:srgbClr val="00B0F0"/>
                </a:solidFill>
                <a:latin typeface="Times New Roman" panose="02020603050405020304" pitchFamily="18" charset="0"/>
                <a:cs typeface="Times New Roman" panose="02020603050405020304" pitchFamily="18" charset="0"/>
              </a:rPr>
              <a:t>X</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 offers a seamless and engaging user experience, integrating modern web development practices with user-centric features.</a:t>
            </a:r>
          </a:p>
          <a:p>
            <a:pPr marL="285750" indent="-285750">
              <a:lnSpc>
                <a:spcPct val="150000"/>
              </a:lnSpc>
              <a:buFont typeface="Wingdings 3" charset="2"/>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The application features robust functionalities such as user authentication, project sharing, and advanced search capabilities. This enables users to upload their projects, explore others’ creations, and participate in community interactions through comments and ratings. Create</a:t>
            </a:r>
            <a:r>
              <a:rPr lang="en-US" sz="1800" dirty="0">
                <a:solidFill>
                  <a:srgbClr val="00B0F0"/>
                </a:solidFill>
                <a:latin typeface="Times New Roman" panose="02020603050405020304" pitchFamily="18" charset="0"/>
                <a:cs typeface="Times New Roman" panose="02020603050405020304" pitchFamily="18" charset="0"/>
              </a:rPr>
              <a:t>X</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 aims to foster a vibrant community of DIY enthusiasts, facilitating both the sharing of knowledge and the celebration of creativity.</a:t>
            </a:r>
          </a:p>
          <a:p>
            <a:pPr>
              <a:lnSpc>
                <a:spcPct val="150000"/>
              </a:lnSpc>
            </a:pP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35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AD5BD-6334-6749-9982-D08EAB408C2E}"/>
              </a:ext>
            </a:extLst>
          </p:cNvPr>
          <p:cNvSpPr>
            <a:spLocks noGrp="1"/>
          </p:cNvSpPr>
          <p:nvPr>
            <p:ph type="title"/>
          </p:nvPr>
        </p:nvSpPr>
        <p:spPr>
          <a:xfrm>
            <a:off x="490978" y="768752"/>
            <a:ext cx="8825659" cy="977902"/>
          </a:xfrm>
        </p:spPr>
        <p:txBody>
          <a:bodyPr vert="horz" lIns="91440" tIns="45720" rIns="91440" bIns="45720" rtlCol="0" anchor="ctr">
            <a:normAutofit/>
          </a:bodyPr>
          <a:lstStyle/>
          <a:p>
            <a:pPr algn="ctr"/>
            <a:r>
              <a:rPr lang="en-US" sz="5400" b="1" dirty="0">
                <a:solidFill>
                  <a:srgbClr val="00B0F0"/>
                </a:solidFill>
                <a:effectLst>
                  <a:glow rad="63500">
                    <a:schemeClr val="accent1">
                      <a:satMod val="175000"/>
                      <a:alpha val="40000"/>
                    </a:schemeClr>
                  </a:glow>
                </a:effectLst>
                <a:latin typeface="Times New Roman" panose="02020603050405020304" pitchFamily="18" charset="0"/>
                <a:cs typeface="Times New Roman" panose="02020603050405020304" pitchFamily="18" charset="0"/>
              </a:rPr>
              <a:t>OBJECTIVE</a:t>
            </a:r>
          </a:p>
        </p:txBody>
      </p:sp>
      <p:sp>
        <p:nvSpPr>
          <p:cNvPr id="5" name="Content Placeholder 4">
            <a:extLst>
              <a:ext uri="{FF2B5EF4-FFF2-40B4-BE49-F238E27FC236}">
                <a16:creationId xmlns:a16="http://schemas.microsoft.com/office/drawing/2014/main" id="{8AD39718-5313-D2CD-92B5-5A8DE683777D}"/>
              </a:ext>
            </a:extLst>
          </p:cNvPr>
          <p:cNvSpPr>
            <a:spLocks noGrp="1"/>
          </p:cNvSpPr>
          <p:nvPr>
            <p:ph idx="1"/>
          </p:nvPr>
        </p:nvSpPr>
        <p:spPr>
          <a:xfrm>
            <a:off x="289849" y="2203546"/>
            <a:ext cx="9440441" cy="4000484"/>
          </a:xfrm>
        </p:spPr>
        <p:txBody>
          <a:bodyPr vert="horz" lIns="91440" tIns="45720" rIns="91440" bIns="45720" rtlCol="0">
            <a:normAutofit/>
          </a:bodyPr>
          <a:lstStyle/>
          <a:p>
            <a:pPr marL="0" marR="0" algn="just">
              <a:lnSpc>
                <a:spcPct val="90000"/>
              </a:lnSpc>
            </a:pPr>
            <a:r>
              <a:rPr lang="en-US" sz="2000" dirty="0">
                <a:solidFill>
                  <a:srgbClr val="404040"/>
                </a:solidFill>
                <a:effectLst/>
                <a:latin typeface="Times New Roman" panose="02020603050405020304" pitchFamily="18" charset="0"/>
                <a:cs typeface="Times New Roman" panose="02020603050405020304" pitchFamily="18" charset="0"/>
              </a:rPr>
              <a:t>The primary objective of this project is to develop a robust and user-friendly web application that empowers users to share and discover DIY projects effortlessly. This platform aims to foster a community of creativity and knowledge sharing by providing a seamless and engaging experience for users. The specific goals include:</a:t>
            </a:r>
          </a:p>
          <a:p>
            <a:pPr marL="0" marR="0" indent="0">
              <a:lnSpc>
                <a:spcPct val="90000"/>
              </a:lnSpc>
            </a:pPr>
            <a:endParaRPr lang="en-US" sz="2000" dirty="0">
              <a:solidFill>
                <a:srgbClr val="404040"/>
              </a:solidFill>
              <a:effectLst/>
              <a:latin typeface="Times New Roman" panose="02020603050405020304" pitchFamily="18" charset="0"/>
              <a:cs typeface="Times New Roman" panose="02020603050405020304" pitchFamily="18" charset="0"/>
            </a:endParaRPr>
          </a:p>
          <a:p>
            <a:pPr marL="342900" marR="0" indent="-342900">
              <a:lnSpc>
                <a:spcPct val="90000"/>
              </a:lnSpc>
            </a:pPr>
            <a:r>
              <a:rPr lang="en-US" sz="2000"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effectLst/>
                <a:latin typeface="Times New Roman" panose="02020603050405020304" pitchFamily="18" charset="0"/>
                <a:cs typeface="Times New Roman" panose="02020603050405020304" pitchFamily="18" charset="0"/>
              </a:rPr>
              <a:t>Facilitate Secure User Registration and Authentication</a:t>
            </a:r>
          </a:p>
          <a:p>
            <a:pPr marL="342900" marR="0" indent="-342900">
              <a:lnSpc>
                <a:spcPct val="90000"/>
              </a:lnSpc>
            </a:pPr>
            <a:r>
              <a:rPr lang="en-US" sz="2000" dirty="0">
                <a:solidFill>
                  <a:srgbClr val="404040"/>
                </a:solidFill>
                <a:effectLst/>
                <a:latin typeface="Times New Roman" panose="02020603050405020304" pitchFamily="18" charset="0"/>
                <a:cs typeface="Times New Roman" panose="02020603050405020304" pitchFamily="18" charset="0"/>
              </a:rPr>
              <a:t>Enable CRUD Operations for DIY Projects</a:t>
            </a:r>
          </a:p>
          <a:p>
            <a:pPr marL="342900" marR="0" indent="-342900">
              <a:lnSpc>
                <a:spcPct val="90000"/>
              </a:lnSpc>
            </a:pPr>
            <a:r>
              <a:rPr lang="en-US" sz="2000" dirty="0">
                <a:solidFill>
                  <a:srgbClr val="404040"/>
                </a:solidFill>
                <a:effectLst/>
                <a:latin typeface="Times New Roman" panose="02020603050405020304" pitchFamily="18" charset="0"/>
                <a:cs typeface="Times New Roman" panose="02020603050405020304" pitchFamily="18" charset="0"/>
              </a:rPr>
              <a:t>Commenting System for User Interaction and Feedback</a:t>
            </a:r>
          </a:p>
          <a:p>
            <a:pPr marL="342900" marR="0" indent="-342900">
              <a:lnSpc>
                <a:spcPct val="90000"/>
              </a:lnSpc>
            </a:pPr>
            <a:r>
              <a:rPr lang="en-US" sz="2000" dirty="0">
                <a:solidFill>
                  <a:srgbClr val="404040"/>
                </a:solidFill>
                <a:effectLst/>
                <a:latin typeface="Times New Roman" panose="02020603050405020304" pitchFamily="18" charset="0"/>
                <a:cs typeface="Times New Roman" panose="02020603050405020304" pitchFamily="18" charset="0"/>
              </a:rPr>
              <a:t>Ensure Responsive Design for Seamless Experience Across Devices:</a:t>
            </a:r>
          </a:p>
          <a:p>
            <a:pPr marL="342900" marR="0" indent="-342900">
              <a:lnSpc>
                <a:spcPct val="90000"/>
              </a:lnSpc>
            </a:pPr>
            <a:r>
              <a:rPr lang="en-US" sz="2000" dirty="0">
                <a:solidFill>
                  <a:srgbClr val="404040"/>
                </a:solidFill>
                <a:effectLst/>
                <a:latin typeface="Times New Roman" panose="02020603050405020304" pitchFamily="18" charset="0"/>
                <a:cs typeface="Times New Roman" panose="02020603050405020304" pitchFamily="18" charset="0"/>
              </a:rPr>
              <a:t>Utilize the MERN Stack for Modern Web Development: </a:t>
            </a:r>
          </a:p>
        </p:txBody>
      </p:sp>
    </p:spTree>
    <p:extLst>
      <p:ext uri="{BB962C8B-B14F-4D97-AF65-F5344CB8AC3E}">
        <p14:creationId xmlns:p14="http://schemas.microsoft.com/office/powerpoint/2010/main" val="231832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824D86-2995-32D6-E128-29D7ECFA4382}"/>
              </a:ext>
            </a:extLst>
          </p:cNvPr>
          <p:cNvSpPr>
            <a:spLocks noGrp="1"/>
          </p:cNvSpPr>
          <p:nvPr>
            <p:ph type="title"/>
          </p:nvPr>
        </p:nvSpPr>
        <p:spPr>
          <a:xfrm>
            <a:off x="807713" y="638002"/>
            <a:ext cx="8761413" cy="706964"/>
          </a:xfrm>
        </p:spPr>
        <p:txBody>
          <a:bodyPr vert="horz" lIns="91440" tIns="45720" rIns="91440" bIns="45720" rtlCol="0" anchor="ctr">
            <a:normAutofit/>
          </a:bodyPr>
          <a:lstStyle/>
          <a:p>
            <a:pPr algn="ctr"/>
            <a:r>
              <a:rPr lang="en-US" sz="4000" b="1" u="sng" dirty="0">
                <a:solidFill>
                  <a:srgbClr val="002060"/>
                </a:solidFill>
                <a:effectLst>
                  <a:glow rad="101600">
                    <a:schemeClr val="accent5">
                      <a:satMod val="175000"/>
                      <a:alpha val="40000"/>
                    </a:schemeClr>
                  </a:glow>
                </a:effectLst>
                <a:latin typeface="Times New Roman" panose="02020603050405020304" pitchFamily="18" charset="0"/>
                <a:cs typeface="Times New Roman" panose="02020603050405020304" pitchFamily="18" charset="0"/>
              </a:rPr>
              <a:t>BACKGROUND</a:t>
            </a:r>
          </a:p>
        </p:txBody>
      </p:sp>
      <p:graphicFrame>
        <p:nvGraphicFramePr>
          <p:cNvPr id="5" name="Content Placeholder 4">
            <a:extLst>
              <a:ext uri="{FF2B5EF4-FFF2-40B4-BE49-F238E27FC236}">
                <a16:creationId xmlns:a16="http://schemas.microsoft.com/office/drawing/2014/main" id="{859DBB58-58CB-2C56-8245-450FA6E5A7B6}"/>
              </a:ext>
            </a:extLst>
          </p:cNvPr>
          <p:cNvGraphicFramePr>
            <a:graphicFrameLocks noGrp="1"/>
          </p:cNvGraphicFramePr>
          <p:nvPr>
            <p:ph idx="1"/>
            <p:extLst>
              <p:ext uri="{D42A27DB-BD31-4B8C-83A1-F6EECF244321}">
                <p14:modId xmlns:p14="http://schemas.microsoft.com/office/powerpoint/2010/main" val="242073704"/>
              </p:ext>
            </p:extLst>
          </p:nvPr>
        </p:nvGraphicFramePr>
        <p:xfrm>
          <a:off x="290984" y="2186663"/>
          <a:ext cx="9625383" cy="3803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956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17AF2C-1DCD-1479-C2E7-CDB0B75913CB}"/>
              </a:ext>
            </a:extLst>
          </p:cNvPr>
          <p:cNvSpPr>
            <a:spLocks noGrp="1"/>
          </p:cNvSpPr>
          <p:nvPr>
            <p:ph type="title"/>
          </p:nvPr>
        </p:nvSpPr>
        <p:spPr>
          <a:xfrm>
            <a:off x="710564" y="261552"/>
            <a:ext cx="8661400" cy="1415821"/>
          </a:xfrm>
        </p:spPr>
        <p:txBody>
          <a:bodyPr>
            <a:noAutofit/>
          </a:bodyPr>
          <a:lstStyle/>
          <a:p>
            <a:pPr algn="ctr"/>
            <a:r>
              <a:rPr lang="en-US" sz="3200" b="0" i="0" u="sng" dirty="0">
                <a:ln>
                  <a:solidFill>
                    <a:srgbClr val="FF0000"/>
                  </a:solidFill>
                </a:ln>
                <a:solidFill>
                  <a:srgbClr val="7030A0"/>
                </a:solidFill>
                <a:effectLst>
                  <a:glow rad="101600">
                    <a:schemeClr val="accent6">
                      <a:satMod val="175000"/>
                      <a:alpha val="40000"/>
                    </a:schemeClr>
                  </a:glow>
                </a:effectLst>
                <a:latin typeface="Times New Roman" panose="02020603050405020304" pitchFamily="18" charset="0"/>
                <a:cs typeface="Times New Roman" panose="02020603050405020304" pitchFamily="18" charset="0"/>
              </a:rPr>
              <a:t>HARDWARE AND SOFTWARE REQUIREMENTS</a:t>
            </a:r>
            <a:endParaRPr lang="en-US" sz="3200" u="sng" dirty="0">
              <a:ln>
                <a:solidFill>
                  <a:srgbClr val="FF0000"/>
                </a:solidFill>
              </a:ln>
              <a:solidFill>
                <a:srgbClr val="7030A0"/>
              </a:solidFill>
              <a:effectLst>
                <a:glow rad="101600">
                  <a:schemeClr val="accent6">
                    <a:satMod val="175000"/>
                    <a:alpha val="40000"/>
                  </a:schemeClr>
                </a:glow>
              </a:effectLst>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307F5B3-865C-2D1D-D619-76973C502CE3}"/>
              </a:ext>
            </a:extLst>
          </p:cNvPr>
          <p:cNvGraphicFramePr>
            <a:graphicFrameLocks noGrp="1"/>
          </p:cNvGraphicFramePr>
          <p:nvPr>
            <p:extLst>
              <p:ext uri="{D42A27DB-BD31-4B8C-83A1-F6EECF244321}">
                <p14:modId xmlns:p14="http://schemas.microsoft.com/office/powerpoint/2010/main" val="3250276843"/>
              </p:ext>
            </p:extLst>
          </p:nvPr>
        </p:nvGraphicFramePr>
        <p:xfrm>
          <a:off x="437441" y="2833672"/>
          <a:ext cx="4603823" cy="2812692"/>
        </p:xfrm>
        <a:graphic>
          <a:graphicData uri="http://schemas.openxmlformats.org/drawingml/2006/table">
            <a:tbl>
              <a:tblPr firstRow="1" firstCol="1" bandRow="1">
                <a:tableStyleId>{073A0DAA-6AF3-43AB-8588-CEC1D06C72B9}</a:tableStyleId>
              </a:tblPr>
              <a:tblGrid>
                <a:gridCol w="1604514">
                  <a:extLst>
                    <a:ext uri="{9D8B030D-6E8A-4147-A177-3AD203B41FA5}">
                      <a16:colId xmlns:a16="http://schemas.microsoft.com/office/drawing/2014/main" val="2207641962"/>
                    </a:ext>
                  </a:extLst>
                </a:gridCol>
                <a:gridCol w="2999309">
                  <a:extLst>
                    <a:ext uri="{9D8B030D-6E8A-4147-A177-3AD203B41FA5}">
                      <a16:colId xmlns:a16="http://schemas.microsoft.com/office/drawing/2014/main" val="667798718"/>
                    </a:ext>
                  </a:extLst>
                </a:gridCol>
              </a:tblGrid>
              <a:tr h="628060">
                <a:tc>
                  <a:txBody>
                    <a:bodyPr/>
                    <a:lstStyle/>
                    <a:p>
                      <a:pPr marL="0" marR="0" algn="just">
                        <a:lnSpc>
                          <a:spcPct val="200000"/>
                        </a:lnSpc>
                        <a:spcBef>
                          <a:spcPts val="0"/>
                        </a:spcBef>
                        <a:spcAft>
                          <a:spcPts val="0"/>
                        </a:spcAft>
                      </a:pPr>
                      <a:r>
                        <a:rPr lang="en-US" sz="1400" kern="100">
                          <a:solidFill>
                            <a:schemeClr val="bg1"/>
                          </a:solidFill>
                          <a:effectLst/>
                        </a:rPr>
                        <a:t>Minimum Ram</a:t>
                      </a:r>
                      <a:endParaRPr lang="en-US" sz="1100" kern="1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200000"/>
                        </a:lnSpc>
                        <a:spcBef>
                          <a:spcPts val="0"/>
                        </a:spcBef>
                        <a:spcAft>
                          <a:spcPts val="0"/>
                        </a:spcAft>
                      </a:pPr>
                      <a:r>
                        <a:rPr lang="en-US" sz="1400" kern="100" dirty="0">
                          <a:solidFill>
                            <a:schemeClr val="bg1"/>
                          </a:solidFill>
                          <a:effectLst/>
                        </a:rPr>
                        <a:t>8 GB DDR4</a:t>
                      </a:r>
                      <a:endParaRPr lang="en-US" sz="11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66448699"/>
                  </a:ext>
                </a:extLst>
              </a:tr>
              <a:tr h="628060">
                <a:tc>
                  <a:txBody>
                    <a:bodyPr/>
                    <a:lstStyle/>
                    <a:p>
                      <a:pPr marL="0" marR="0" algn="just">
                        <a:lnSpc>
                          <a:spcPct val="200000"/>
                        </a:lnSpc>
                        <a:spcBef>
                          <a:spcPts val="0"/>
                        </a:spcBef>
                        <a:spcAft>
                          <a:spcPts val="0"/>
                        </a:spcAft>
                      </a:pPr>
                      <a:r>
                        <a:rPr lang="en-US" sz="1400" kern="100" dirty="0">
                          <a:solidFill>
                            <a:schemeClr val="bg1"/>
                          </a:solidFill>
                          <a:effectLst/>
                        </a:rPr>
                        <a:t>Processor</a:t>
                      </a:r>
                      <a:endParaRPr lang="en-US" sz="11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200000"/>
                        </a:lnSpc>
                        <a:spcBef>
                          <a:spcPts val="0"/>
                        </a:spcBef>
                        <a:spcAft>
                          <a:spcPts val="0"/>
                        </a:spcAft>
                      </a:pPr>
                      <a:r>
                        <a:rPr lang="en-US" sz="1400" kern="100">
                          <a:solidFill>
                            <a:schemeClr val="tx1"/>
                          </a:solidFill>
                          <a:effectLst/>
                        </a:rPr>
                        <a:t>i5 or equivalent</a:t>
                      </a:r>
                      <a:endParaRPr lang="en-US" sz="11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99756847"/>
                  </a:ext>
                </a:extLst>
              </a:tr>
              <a:tr h="628060">
                <a:tc>
                  <a:txBody>
                    <a:bodyPr/>
                    <a:lstStyle/>
                    <a:p>
                      <a:pPr marL="0" marR="0" algn="just">
                        <a:lnSpc>
                          <a:spcPct val="200000"/>
                        </a:lnSpc>
                        <a:spcBef>
                          <a:spcPts val="0"/>
                        </a:spcBef>
                        <a:spcAft>
                          <a:spcPts val="0"/>
                        </a:spcAft>
                      </a:pPr>
                      <a:r>
                        <a:rPr lang="en-US" sz="1400" kern="100">
                          <a:solidFill>
                            <a:schemeClr val="bg1"/>
                          </a:solidFill>
                          <a:effectLst/>
                        </a:rPr>
                        <a:t>System Type</a:t>
                      </a:r>
                      <a:endParaRPr lang="en-US" sz="1100" kern="1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200000"/>
                        </a:lnSpc>
                        <a:spcBef>
                          <a:spcPts val="0"/>
                        </a:spcBef>
                        <a:spcAft>
                          <a:spcPts val="0"/>
                        </a:spcAft>
                      </a:pPr>
                      <a:r>
                        <a:rPr lang="en-US" sz="1400" kern="100" dirty="0">
                          <a:solidFill>
                            <a:schemeClr val="tx1"/>
                          </a:solidFill>
                          <a:effectLst/>
                        </a:rPr>
                        <a:t>64-bit Operating System</a:t>
                      </a:r>
                      <a:endParaRPr lang="en-US" sz="11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71145877"/>
                  </a:ext>
                </a:extLst>
              </a:tr>
              <a:tr h="928512">
                <a:tc>
                  <a:txBody>
                    <a:bodyPr/>
                    <a:lstStyle/>
                    <a:p>
                      <a:pPr marL="0" marR="0" algn="just">
                        <a:lnSpc>
                          <a:spcPct val="200000"/>
                        </a:lnSpc>
                        <a:spcBef>
                          <a:spcPts val="0"/>
                        </a:spcBef>
                        <a:spcAft>
                          <a:spcPts val="0"/>
                        </a:spcAft>
                      </a:pPr>
                      <a:r>
                        <a:rPr lang="en-US" sz="1400" kern="100">
                          <a:solidFill>
                            <a:schemeClr val="bg1"/>
                          </a:solidFill>
                          <a:effectLst/>
                        </a:rPr>
                        <a:t>Windows Version</a:t>
                      </a:r>
                      <a:endParaRPr lang="en-US" sz="1100" kern="1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200000"/>
                        </a:lnSpc>
                        <a:spcBef>
                          <a:spcPts val="0"/>
                        </a:spcBef>
                        <a:spcAft>
                          <a:spcPts val="0"/>
                        </a:spcAft>
                      </a:pPr>
                      <a:r>
                        <a:rPr lang="en-US" sz="1400" kern="100" dirty="0">
                          <a:solidFill>
                            <a:schemeClr val="tx1"/>
                          </a:solidFill>
                          <a:effectLst/>
                        </a:rPr>
                        <a:t>Window 8 or above</a:t>
                      </a:r>
                      <a:endParaRPr lang="en-US" sz="11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34038879"/>
                  </a:ext>
                </a:extLst>
              </a:tr>
            </a:tbl>
          </a:graphicData>
        </a:graphic>
      </p:graphicFrame>
      <p:sp>
        <p:nvSpPr>
          <p:cNvPr id="6" name="Rectangle 5">
            <a:extLst>
              <a:ext uri="{FF2B5EF4-FFF2-40B4-BE49-F238E27FC236}">
                <a16:creationId xmlns:a16="http://schemas.microsoft.com/office/drawing/2014/main" id="{304C7207-9159-4CA8-5849-54D3F0E03535}"/>
              </a:ext>
            </a:extLst>
          </p:cNvPr>
          <p:cNvSpPr/>
          <p:nvPr/>
        </p:nvSpPr>
        <p:spPr>
          <a:xfrm>
            <a:off x="1438798" y="2399823"/>
            <a:ext cx="3341546" cy="4407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6600">
                  <a:solidFill>
                    <a:schemeClr val="accent2"/>
                  </a:solidFill>
                  <a:prstDash val="solid"/>
                </a:ln>
                <a:solidFill>
                  <a:srgbClr val="7030A0"/>
                </a:solidFill>
                <a:effectLst>
                  <a:outerShdw dist="38100" dir="2700000" algn="tl" rotWithShape="0">
                    <a:schemeClr val="accent2"/>
                  </a:outerShdw>
                </a:effectLst>
              </a:rPr>
              <a:t>HARDWARE REQUIREMENTS</a:t>
            </a:r>
          </a:p>
        </p:txBody>
      </p:sp>
      <p:sp>
        <p:nvSpPr>
          <p:cNvPr id="7" name="Rectangle 6">
            <a:extLst>
              <a:ext uri="{FF2B5EF4-FFF2-40B4-BE49-F238E27FC236}">
                <a16:creationId xmlns:a16="http://schemas.microsoft.com/office/drawing/2014/main" id="{E22026E4-4DB6-DE3B-4F30-8C701C02BD8D}"/>
              </a:ext>
            </a:extLst>
          </p:cNvPr>
          <p:cNvSpPr/>
          <p:nvPr/>
        </p:nvSpPr>
        <p:spPr>
          <a:xfrm>
            <a:off x="6785731" y="2473634"/>
            <a:ext cx="3075901" cy="4407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6600">
                  <a:noFill/>
                  <a:prstDash val="solid"/>
                </a:ln>
                <a:solidFill>
                  <a:srgbClr val="00B0F0"/>
                </a:solidFill>
                <a:effectLst>
                  <a:outerShdw dist="38100" dir="2700000" algn="tl" rotWithShape="0">
                    <a:schemeClr val="accent2"/>
                  </a:outerShdw>
                </a:effectLst>
              </a:rPr>
              <a:t>SOFTWARE REQUIREMENTS</a:t>
            </a:r>
          </a:p>
        </p:txBody>
      </p:sp>
      <p:graphicFrame>
        <p:nvGraphicFramePr>
          <p:cNvPr id="8" name="Table 7">
            <a:extLst>
              <a:ext uri="{FF2B5EF4-FFF2-40B4-BE49-F238E27FC236}">
                <a16:creationId xmlns:a16="http://schemas.microsoft.com/office/drawing/2014/main" id="{06663F9F-2252-0BE7-A1A7-B7B0FEEF8D57}"/>
              </a:ext>
            </a:extLst>
          </p:cNvPr>
          <p:cNvGraphicFramePr>
            <a:graphicFrameLocks noGrp="1"/>
          </p:cNvGraphicFramePr>
          <p:nvPr>
            <p:extLst>
              <p:ext uri="{D42A27DB-BD31-4B8C-83A1-F6EECF244321}">
                <p14:modId xmlns:p14="http://schemas.microsoft.com/office/powerpoint/2010/main" val="705035477"/>
              </p:ext>
            </p:extLst>
          </p:nvPr>
        </p:nvGraphicFramePr>
        <p:xfrm>
          <a:off x="5876081" y="2899216"/>
          <a:ext cx="4517986" cy="2681605"/>
        </p:xfrm>
        <a:graphic>
          <a:graphicData uri="http://schemas.openxmlformats.org/drawingml/2006/table">
            <a:tbl>
              <a:tblPr firstRow="1" firstCol="1" bandRow="1">
                <a:tableStyleId>{073A0DAA-6AF3-43AB-8588-CEC1D06C72B9}</a:tableStyleId>
              </a:tblPr>
              <a:tblGrid>
                <a:gridCol w="2258993">
                  <a:extLst>
                    <a:ext uri="{9D8B030D-6E8A-4147-A177-3AD203B41FA5}">
                      <a16:colId xmlns:a16="http://schemas.microsoft.com/office/drawing/2014/main" val="1697987512"/>
                    </a:ext>
                  </a:extLst>
                </a:gridCol>
                <a:gridCol w="2258993">
                  <a:extLst>
                    <a:ext uri="{9D8B030D-6E8A-4147-A177-3AD203B41FA5}">
                      <a16:colId xmlns:a16="http://schemas.microsoft.com/office/drawing/2014/main" val="2912854953"/>
                    </a:ext>
                  </a:extLst>
                </a:gridCol>
              </a:tblGrid>
              <a:tr h="329912">
                <a:tc>
                  <a:txBody>
                    <a:bodyPr/>
                    <a:lstStyle/>
                    <a:p>
                      <a:pPr marL="0" marR="0" algn="just">
                        <a:lnSpc>
                          <a:spcPct val="200000"/>
                        </a:lnSpc>
                        <a:spcBef>
                          <a:spcPts val="0"/>
                        </a:spcBef>
                        <a:spcAft>
                          <a:spcPts val="0"/>
                        </a:spcAft>
                      </a:pPr>
                      <a:r>
                        <a:rPr lang="en-US" sz="1400" kern="100" dirty="0">
                          <a:solidFill>
                            <a:schemeClr val="bg1"/>
                          </a:solidFill>
                          <a:effectLst/>
                        </a:rPr>
                        <a:t>Frontend Tools</a:t>
                      </a:r>
                      <a:endParaRPr lang="en-US" sz="11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200000"/>
                        </a:lnSpc>
                        <a:spcBef>
                          <a:spcPts val="0"/>
                        </a:spcBef>
                        <a:spcAft>
                          <a:spcPts val="0"/>
                        </a:spcAft>
                      </a:pPr>
                      <a:r>
                        <a:rPr lang="en-US" sz="1400" kern="100" dirty="0">
                          <a:solidFill>
                            <a:schemeClr val="bg1"/>
                          </a:solidFill>
                          <a:effectLst/>
                        </a:rPr>
                        <a:t>HTML5 , CSS3, JavaScript</a:t>
                      </a:r>
                      <a:endParaRPr lang="en-US" sz="11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49915283"/>
                  </a:ext>
                </a:extLst>
              </a:tr>
              <a:tr h="639707">
                <a:tc>
                  <a:txBody>
                    <a:bodyPr/>
                    <a:lstStyle/>
                    <a:p>
                      <a:pPr marL="0" marR="0" algn="just">
                        <a:lnSpc>
                          <a:spcPct val="200000"/>
                        </a:lnSpc>
                        <a:spcBef>
                          <a:spcPts val="0"/>
                        </a:spcBef>
                        <a:spcAft>
                          <a:spcPts val="0"/>
                        </a:spcAft>
                      </a:pPr>
                      <a:r>
                        <a:rPr lang="en-US" sz="1400" kern="100" dirty="0">
                          <a:solidFill>
                            <a:schemeClr val="bg1"/>
                          </a:solidFill>
                          <a:effectLst/>
                        </a:rPr>
                        <a:t>Frontend Scripting Language</a:t>
                      </a:r>
                      <a:endParaRPr lang="en-US" sz="11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200000"/>
                        </a:lnSpc>
                        <a:spcBef>
                          <a:spcPts val="0"/>
                        </a:spcBef>
                        <a:spcAft>
                          <a:spcPts val="0"/>
                        </a:spcAft>
                      </a:pPr>
                      <a:r>
                        <a:rPr lang="en-US" sz="1400" kern="100">
                          <a:solidFill>
                            <a:schemeClr val="tx1"/>
                          </a:solidFill>
                          <a:effectLst/>
                        </a:rPr>
                        <a:t>ReactJS</a:t>
                      </a:r>
                      <a:endParaRPr lang="en-US" sz="11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105314010"/>
                  </a:ext>
                </a:extLst>
              </a:tr>
              <a:tr h="639707">
                <a:tc>
                  <a:txBody>
                    <a:bodyPr/>
                    <a:lstStyle/>
                    <a:p>
                      <a:pPr marL="0" marR="0" algn="just">
                        <a:lnSpc>
                          <a:spcPct val="200000"/>
                        </a:lnSpc>
                        <a:spcBef>
                          <a:spcPts val="0"/>
                        </a:spcBef>
                        <a:spcAft>
                          <a:spcPts val="0"/>
                        </a:spcAft>
                      </a:pPr>
                      <a:r>
                        <a:rPr lang="en-US" sz="1400" kern="100" dirty="0">
                          <a:solidFill>
                            <a:schemeClr val="bg1"/>
                          </a:solidFill>
                          <a:effectLst/>
                        </a:rPr>
                        <a:t>Backend Scripting Language</a:t>
                      </a:r>
                      <a:endParaRPr lang="en-US" sz="11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200000"/>
                        </a:lnSpc>
                        <a:spcBef>
                          <a:spcPts val="0"/>
                        </a:spcBef>
                        <a:spcAft>
                          <a:spcPts val="0"/>
                        </a:spcAft>
                      </a:pPr>
                      <a:r>
                        <a:rPr lang="en-US" sz="1400" kern="100">
                          <a:solidFill>
                            <a:schemeClr val="tx1"/>
                          </a:solidFill>
                          <a:effectLst/>
                        </a:rPr>
                        <a:t>NodeJs , ExpressJs</a:t>
                      </a:r>
                      <a:endParaRPr lang="en-US" sz="11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33978451"/>
                  </a:ext>
                </a:extLst>
              </a:tr>
              <a:tr h="329912">
                <a:tc>
                  <a:txBody>
                    <a:bodyPr/>
                    <a:lstStyle/>
                    <a:p>
                      <a:pPr marL="0" marR="0" algn="just">
                        <a:lnSpc>
                          <a:spcPct val="200000"/>
                        </a:lnSpc>
                        <a:spcBef>
                          <a:spcPts val="0"/>
                        </a:spcBef>
                        <a:spcAft>
                          <a:spcPts val="0"/>
                        </a:spcAft>
                      </a:pPr>
                      <a:r>
                        <a:rPr lang="en-US" sz="1400" kern="100" dirty="0">
                          <a:solidFill>
                            <a:schemeClr val="bg1"/>
                          </a:solidFill>
                          <a:effectLst/>
                        </a:rPr>
                        <a:t>Database</a:t>
                      </a:r>
                      <a:endParaRPr lang="en-US" sz="11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200000"/>
                        </a:lnSpc>
                        <a:spcBef>
                          <a:spcPts val="0"/>
                        </a:spcBef>
                        <a:spcAft>
                          <a:spcPts val="0"/>
                        </a:spcAft>
                      </a:pPr>
                      <a:r>
                        <a:rPr lang="en-US" sz="1400" kern="100">
                          <a:solidFill>
                            <a:schemeClr val="tx1"/>
                          </a:solidFill>
                          <a:effectLst/>
                        </a:rPr>
                        <a:t>MongoDB Atlas</a:t>
                      </a:r>
                      <a:endParaRPr lang="en-US" sz="1100" kern="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21942699"/>
                  </a:ext>
                </a:extLst>
              </a:tr>
              <a:tr h="329912">
                <a:tc>
                  <a:txBody>
                    <a:bodyPr/>
                    <a:lstStyle/>
                    <a:p>
                      <a:pPr marL="0" marR="0" algn="just">
                        <a:lnSpc>
                          <a:spcPct val="200000"/>
                        </a:lnSpc>
                        <a:spcBef>
                          <a:spcPts val="0"/>
                        </a:spcBef>
                        <a:spcAft>
                          <a:spcPts val="0"/>
                        </a:spcAft>
                      </a:pPr>
                      <a:r>
                        <a:rPr lang="en-US" sz="1400" kern="100" dirty="0">
                          <a:solidFill>
                            <a:schemeClr val="bg1"/>
                          </a:solidFill>
                          <a:effectLst/>
                        </a:rPr>
                        <a:t>Code Editor</a:t>
                      </a:r>
                      <a:endParaRPr lang="en-US" sz="11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200000"/>
                        </a:lnSpc>
                        <a:spcBef>
                          <a:spcPts val="0"/>
                        </a:spcBef>
                        <a:spcAft>
                          <a:spcPts val="0"/>
                        </a:spcAft>
                      </a:pPr>
                      <a:r>
                        <a:rPr lang="en-US" sz="1400" kern="100" dirty="0">
                          <a:solidFill>
                            <a:schemeClr val="tx1"/>
                          </a:solidFill>
                          <a:effectLst/>
                        </a:rPr>
                        <a:t>VS CODE</a:t>
                      </a:r>
                      <a:endParaRPr lang="en-US" sz="11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95438439"/>
                  </a:ext>
                </a:extLst>
              </a:tr>
            </a:tbl>
          </a:graphicData>
        </a:graphic>
      </p:graphicFrame>
    </p:spTree>
    <p:extLst>
      <p:ext uri="{BB962C8B-B14F-4D97-AF65-F5344CB8AC3E}">
        <p14:creationId xmlns:p14="http://schemas.microsoft.com/office/powerpoint/2010/main" val="353190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AF240-BBBF-B0CB-D511-19BF95CE140A}"/>
              </a:ext>
            </a:extLst>
          </p:cNvPr>
          <p:cNvSpPr>
            <a:spLocks noGrp="1"/>
          </p:cNvSpPr>
          <p:nvPr>
            <p:ph type="title"/>
          </p:nvPr>
        </p:nvSpPr>
        <p:spPr>
          <a:xfrm>
            <a:off x="996739" y="465155"/>
            <a:ext cx="8761413" cy="706964"/>
          </a:xfrm>
        </p:spPr>
        <p:txBody>
          <a:bodyPr vert="horz" lIns="91440" tIns="45720" rIns="91440" bIns="45720" rtlCol="0" anchor="ctr">
            <a:normAutofit/>
          </a:bodyPr>
          <a:lstStyle/>
          <a:p>
            <a:pPr algn="ctr"/>
            <a:r>
              <a:rPr lang="en-US" sz="3600" u="sng" dirty="0">
                <a:solidFill>
                  <a:schemeClr val="accent2">
                    <a:lumMod val="75000"/>
                  </a:schemeClr>
                </a:solidFill>
                <a:effectLst>
                  <a:glow rad="101600">
                    <a:schemeClr val="accent3">
                      <a:satMod val="175000"/>
                      <a:alpha val="40000"/>
                    </a:schemeClr>
                  </a:glow>
                </a:effectLst>
                <a:latin typeface="Times New Roman" panose="02020603050405020304" pitchFamily="18" charset="0"/>
                <a:cs typeface="Times New Roman" panose="02020603050405020304" pitchFamily="18" charset="0"/>
              </a:rPr>
              <a:t>FUTURE SCOPE</a:t>
            </a:r>
          </a:p>
        </p:txBody>
      </p:sp>
      <p:graphicFrame>
        <p:nvGraphicFramePr>
          <p:cNvPr id="5" name="Text Placeholder 4">
            <a:extLst>
              <a:ext uri="{FF2B5EF4-FFF2-40B4-BE49-F238E27FC236}">
                <a16:creationId xmlns:a16="http://schemas.microsoft.com/office/drawing/2014/main" id="{D3DDA32F-D924-95A3-FE97-89D19731B922}"/>
              </a:ext>
            </a:extLst>
          </p:cNvPr>
          <p:cNvGraphicFramePr/>
          <p:nvPr>
            <p:extLst>
              <p:ext uri="{D42A27DB-BD31-4B8C-83A1-F6EECF244321}">
                <p14:modId xmlns:p14="http://schemas.microsoft.com/office/powerpoint/2010/main" val="1073116975"/>
              </p:ext>
            </p:extLst>
          </p:nvPr>
        </p:nvGraphicFramePr>
        <p:xfrm>
          <a:off x="70764" y="1423719"/>
          <a:ext cx="10226646" cy="4603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9984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2F2BEE-12AB-7D27-5481-4C8F4297963A}"/>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gn="ctr"/>
            <a:r>
              <a:rPr lang="en-US" sz="4000" u="sng" dirty="0">
                <a:ln>
                  <a:solidFill>
                    <a:srgbClr val="00B0F0"/>
                  </a:solidFill>
                </a:ln>
                <a:solidFill>
                  <a:srgbClr val="FF0000"/>
                </a:solidFill>
              </a:rPr>
              <a:t>CONCLUSION</a:t>
            </a:r>
          </a:p>
        </p:txBody>
      </p:sp>
      <p:graphicFrame>
        <p:nvGraphicFramePr>
          <p:cNvPr id="5" name="Text Placeholder 4">
            <a:extLst>
              <a:ext uri="{FF2B5EF4-FFF2-40B4-BE49-F238E27FC236}">
                <a16:creationId xmlns:a16="http://schemas.microsoft.com/office/drawing/2014/main" id="{A4887F50-9478-F9E8-5402-670B1AF2029F}"/>
              </a:ext>
            </a:extLst>
          </p:cNvPr>
          <p:cNvGraphicFramePr/>
          <p:nvPr>
            <p:extLst>
              <p:ext uri="{D42A27DB-BD31-4B8C-83A1-F6EECF244321}">
                <p14:modId xmlns:p14="http://schemas.microsoft.com/office/powerpoint/2010/main" val="744551564"/>
              </p:ext>
            </p:extLst>
          </p:nvPr>
        </p:nvGraphicFramePr>
        <p:xfrm>
          <a:off x="511430" y="2081032"/>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149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C6580C6E-F269-9AF5-5E8E-604719762C70}"/>
              </a:ext>
            </a:extLst>
          </p:cNvPr>
          <p:cNvSpPr>
            <a:spLocks noGrp="1"/>
          </p:cNvSpPr>
          <p:nvPr>
            <p:ph type="title"/>
          </p:nvPr>
        </p:nvSpPr>
        <p:spPr>
          <a:xfrm>
            <a:off x="1128166" y="821095"/>
            <a:ext cx="9230185" cy="1069909"/>
          </a:xfrm>
        </p:spPr>
        <p:txBody>
          <a:bodyPr vert="horz" lIns="91440" tIns="45720" rIns="91440" bIns="45720" rtlCol="0" anchor="ctr">
            <a:normAutofit/>
          </a:bodyPr>
          <a:lstStyle/>
          <a:p>
            <a:pPr algn="ctr"/>
            <a:r>
              <a:rPr lang="en-US" sz="3600" u="sng" dirty="0">
                <a:solidFill>
                  <a:schemeClr val="tx1"/>
                </a:solidFill>
                <a:effectLst/>
              </a:rPr>
              <a:t>REFERENCES AND BIBLIOGRAPHY</a:t>
            </a:r>
            <a:endParaRPr lang="en-US" sz="3600" u="sng" dirty="0">
              <a:solidFill>
                <a:schemeClr val="tx1"/>
              </a:solidFill>
            </a:endParaRPr>
          </a:p>
        </p:txBody>
      </p:sp>
      <p:sp>
        <p:nvSpPr>
          <p:cNvPr id="7" name="Text Placeholder 4">
            <a:extLst>
              <a:ext uri="{FF2B5EF4-FFF2-40B4-BE49-F238E27FC236}">
                <a16:creationId xmlns:a16="http://schemas.microsoft.com/office/drawing/2014/main" id="{4008D867-1105-D0C2-F313-D03E373E0314}"/>
              </a:ext>
            </a:extLst>
          </p:cNvPr>
          <p:cNvSpPr txBox="1">
            <a:spLocks/>
          </p:cNvSpPr>
          <p:nvPr/>
        </p:nvSpPr>
        <p:spPr>
          <a:xfrm>
            <a:off x="666240" y="1956022"/>
            <a:ext cx="9963074" cy="42560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Font typeface="Wingdings 3" charset="2"/>
              <a:buChar char=""/>
            </a:pPr>
            <a:r>
              <a:rPr lang="en-US" sz="1600" dirty="0">
                <a:latin typeface="Times New Roman" panose="02020603050405020304" pitchFamily="18" charset="0"/>
                <a:cs typeface="Times New Roman" panose="02020603050405020304" pitchFamily="18" charset="0"/>
              </a:rPr>
              <a:t> - MongoDB Documentation. - Retrieved from  </a:t>
            </a:r>
            <a:r>
              <a:rPr lang="en-US" sz="1600" u="sng" dirty="0">
                <a:latin typeface="Times New Roman" panose="02020603050405020304" pitchFamily="18" charset="0"/>
                <a:cs typeface="Times New Roman" panose="02020603050405020304" pitchFamily="18" charset="0"/>
                <a:hlinkClick r:id="rId2"/>
              </a:rPr>
              <a:t>https://docs.mongodb.com</a:t>
            </a:r>
            <a:r>
              <a:rPr lang="en-US" sz="1600" dirty="0">
                <a:latin typeface="Times New Roman" panose="02020603050405020304" pitchFamily="18" charset="0"/>
                <a:cs typeface="Times New Roman" panose="02020603050405020304" pitchFamily="18" charset="0"/>
              </a:rPr>
              <a:t> </a:t>
            </a:r>
          </a:p>
          <a:p>
            <a:pPr marL="0">
              <a:lnSpc>
                <a:spcPct val="150000"/>
              </a:lnSpc>
              <a:buFont typeface="Wingdings 3" charset="2"/>
              <a:buChar char=""/>
            </a:pPr>
            <a:r>
              <a:rPr lang="en-US" sz="1600" dirty="0">
                <a:latin typeface="Times New Roman" panose="02020603050405020304" pitchFamily="18" charset="0"/>
                <a:cs typeface="Times New Roman" panose="02020603050405020304" pitchFamily="18" charset="0"/>
              </a:rPr>
              <a:t>- Express.js Documentation. - Retrieved from </a:t>
            </a:r>
            <a:r>
              <a:rPr lang="en-US" sz="1600" u="sng" dirty="0">
                <a:latin typeface="Times New Roman" panose="02020603050405020304" pitchFamily="18" charset="0"/>
                <a:cs typeface="Times New Roman" panose="02020603050405020304" pitchFamily="18" charset="0"/>
                <a:hlinkClick r:id="rId3"/>
              </a:rPr>
              <a:t>https://expressjs.com</a:t>
            </a:r>
            <a:r>
              <a:rPr lang="en-US" sz="1600" dirty="0">
                <a:latin typeface="Times New Roman" panose="02020603050405020304" pitchFamily="18" charset="0"/>
                <a:cs typeface="Times New Roman" panose="02020603050405020304" pitchFamily="18" charset="0"/>
              </a:rPr>
              <a:t> </a:t>
            </a:r>
          </a:p>
          <a:p>
            <a:pPr marL="0">
              <a:lnSpc>
                <a:spcPct val="150000"/>
              </a:lnSpc>
              <a:buFont typeface="Wingdings 3" charset="2"/>
              <a:buChar char=""/>
            </a:pPr>
            <a:r>
              <a:rPr lang="en-US" sz="1600" dirty="0">
                <a:latin typeface="Times New Roman" panose="02020603050405020304" pitchFamily="18" charset="0"/>
                <a:cs typeface="Times New Roman" panose="02020603050405020304" pitchFamily="18" charset="0"/>
              </a:rPr>
              <a:t>- React.js Documentation. -  Retrieved from </a:t>
            </a:r>
            <a:r>
              <a:rPr lang="en-US" sz="1600" u="sng" dirty="0">
                <a:latin typeface="Times New Roman" panose="02020603050405020304" pitchFamily="18" charset="0"/>
                <a:cs typeface="Times New Roman" panose="02020603050405020304" pitchFamily="18" charset="0"/>
                <a:hlinkClick r:id="rId4"/>
              </a:rPr>
              <a:t>https://reactjs.org</a:t>
            </a:r>
            <a:r>
              <a:rPr lang="en-US" sz="1600" dirty="0">
                <a:latin typeface="Times New Roman" panose="02020603050405020304" pitchFamily="18" charset="0"/>
                <a:cs typeface="Times New Roman" panose="02020603050405020304" pitchFamily="18" charset="0"/>
              </a:rPr>
              <a:t> </a:t>
            </a:r>
          </a:p>
          <a:p>
            <a:pPr marL="0">
              <a:lnSpc>
                <a:spcPct val="150000"/>
              </a:lnSpc>
              <a:buFont typeface="Wingdings 3" charset="2"/>
              <a:buChar char=""/>
            </a:pPr>
            <a:r>
              <a:rPr lang="en-US" sz="1600" dirty="0">
                <a:latin typeface="Times New Roman" panose="02020603050405020304" pitchFamily="18" charset="0"/>
                <a:cs typeface="Times New Roman" panose="02020603050405020304" pitchFamily="18" charset="0"/>
              </a:rPr>
              <a:t>- Node.js Documentation. - Retrieved from </a:t>
            </a:r>
            <a:r>
              <a:rPr lang="en-US" sz="1600" u="sng" dirty="0">
                <a:latin typeface="Times New Roman" panose="02020603050405020304" pitchFamily="18" charset="0"/>
                <a:cs typeface="Times New Roman" panose="02020603050405020304" pitchFamily="18" charset="0"/>
                <a:hlinkClick r:id="rId5"/>
              </a:rPr>
              <a:t>https://nodejs.org</a:t>
            </a:r>
            <a:r>
              <a:rPr lang="en-US" sz="1600" dirty="0">
                <a:latin typeface="Times New Roman" panose="02020603050405020304" pitchFamily="18" charset="0"/>
                <a:cs typeface="Times New Roman" panose="02020603050405020304" pitchFamily="18" charset="0"/>
              </a:rPr>
              <a:t> </a:t>
            </a:r>
          </a:p>
          <a:p>
            <a:pPr>
              <a:lnSpc>
                <a:spcPct val="150000"/>
              </a:lnSpc>
              <a:buFont typeface="Wingdings 3" charset="2"/>
              <a:buChar char=""/>
            </a:pPr>
            <a:r>
              <a:rPr lang="en-US" sz="1600" dirty="0">
                <a:latin typeface="Times New Roman" panose="02020603050405020304" pitchFamily="18" charset="0"/>
                <a:cs typeface="Times New Roman" panose="02020603050405020304" pitchFamily="18" charset="0"/>
              </a:rPr>
              <a:t>- JWT Documentation -  Retrieved from </a:t>
            </a:r>
            <a:r>
              <a:rPr lang="en-US" sz="1600" u="sng" dirty="0">
                <a:latin typeface="Times New Roman" panose="02020603050405020304" pitchFamily="18" charset="0"/>
                <a:cs typeface="Times New Roman" panose="02020603050405020304" pitchFamily="18" charset="0"/>
                <a:hlinkClick r:id="rId6"/>
              </a:rPr>
              <a:t>https://jwt.io</a:t>
            </a:r>
            <a:r>
              <a:rPr lang="en-US" sz="1600" dirty="0">
                <a:latin typeface="Times New Roman" panose="02020603050405020304" pitchFamily="18" charset="0"/>
                <a:cs typeface="Times New Roman" panose="02020603050405020304" pitchFamily="18" charset="0"/>
              </a:rPr>
              <a:t> </a:t>
            </a:r>
          </a:p>
          <a:p>
            <a:pPr marL="0">
              <a:lnSpc>
                <a:spcPct val="150000"/>
              </a:lnSpc>
              <a:buFont typeface="Wingdings 3" charset="2"/>
              <a:buChar char=""/>
            </a:pP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Toastify</a:t>
            </a:r>
            <a:r>
              <a:rPr lang="en-US" sz="1600" dirty="0">
                <a:latin typeface="Times New Roman" panose="02020603050405020304" pitchFamily="18" charset="0"/>
                <a:cs typeface="Times New Roman" panose="02020603050405020304" pitchFamily="18" charset="0"/>
              </a:rPr>
              <a:t> Notification - Retrieved from </a:t>
            </a:r>
            <a:r>
              <a:rPr lang="en-US" sz="1600" u="sng" dirty="0">
                <a:latin typeface="Times New Roman" panose="02020603050405020304" pitchFamily="18" charset="0"/>
                <a:cs typeface="Times New Roman" panose="02020603050405020304" pitchFamily="18" charset="0"/>
                <a:hlinkClick r:id="rId7"/>
              </a:rPr>
              <a:t>https://www.npmjs.com/package/react-toastify</a:t>
            </a:r>
            <a:r>
              <a:rPr lang="en-US" sz="1600" dirty="0">
                <a:latin typeface="Times New Roman" panose="02020603050405020304" pitchFamily="18" charset="0"/>
                <a:cs typeface="Times New Roman" panose="02020603050405020304" pitchFamily="18" charset="0"/>
              </a:rPr>
              <a:t> </a:t>
            </a:r>
          </a:p>
          <a:p>
            <a:pPr marL="0">
              <a:lnSpc>
                <a:spcPct val="150000"/>
              </a:lnSpc>
              <a:buFont typeface="Wingdings 3" charset="2"/>
              <a:buChar char=""/>
            </a:pPr>
            <a:r>
              <a:rPr lang="en-US" sz="1600" dirty="0">
                <a:latin typeface="Times New Roman" panose="02020603050405020304" pitchFamily="18" charset="0"/>
                <a:cs typeface="Times New Roman" panose="02020603050405020304" pitchFamily="18" charset="0"/>
              </a:rPr>
              <a:t>- Password Strength Estimation – Retrieved from </a:t>
            </a:r>
            <a:r>
              <a:rPr lang="en-US" sz="1600" u="sng" dirty="0">
                <a:latin typeface="Times New Roman" panose="02020603050405020304" pitchFamily="18" charset="0"/>
                <a:cs typeface="Times New Roman" panose="02020603050405020304" pitchFamily="18" charset="0"/>
                <a:hlinkClick r:id="rId8"/>
              </a:rPr>
              <a:t>https://www.npmjs.com/package/zxcvbn/v/2.0.1</a:t>
            </a:r>
            <a:r>
              <a:rPr lang="en-US" sz="1600" dirty="0">
                <a:latin typeface="Times New Roman" panose="02020603050405020304" pitchFamily="18" charset="0"/>
                <a:cs typeface="Times New Roman" panose="02020603050405020304" pitchFamily="18" charset="0"/>
              </a:rPr>
              <a:t> </a:t>
            </a:r>
          </a:p>
          <a:p>
            <a:pPr marL="0">
              <a:lnSpc>
                <a:spcPct val="150000"/>
              </a:lnSpc>
              <a:buFont typeface="Wingdings 3" charset="2"/>
              <a:buChar cha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Multer</a:t>
            </a:r>
            <a:r>
              <a:rPr lang="en-US" sz="1600" dirty="0">
                <a:latin typeface="Times New Roman" panose="02020603050405020304" pitchFamily="18" charset="0"/>
                <a:cs typeface="Times New Roman" panose="02020603050405020304" pitchFamily="18" charset="0"/>
              </a:rPr>
              <a:t> - Retrieved from </a:t>
            </a:r>
            <a:r>
              <a:rPr lang="en-US" sz="1600" u="sng" dirty="0">
                <a:latin typeface="Times New Roman" panose="02020603050405020304" pitchFamily="18" charset="0"/>
                <a:cs typeface="Times New Roman" panose="02020603050405020304" pitchFamily="18" charset="0"/>
                <a:hlinkClick r:id="rId9"/>
              </a:rPr>
              <a:t>https://www.npmjs.com/package/multer</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46138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1071</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 3</vt:lpstr>
      <vt:lpstr>Facet</vt:lpstr>
      <vt:lpstr>PowerPoint Presentation</vt:lpstr>
      <vt:lpstr>PowerPoint Presentation</vt:lpstr>
      <vt:lpstr>OBJECTIVE</vt:lpstr>
      <vt:lpstr>BACKGROUND</vt:lpstr>
      <vt:lpstr>HARDWARE AND SOFTWARE REQUIREMENTS</vt:lpstr>
      <vt:lpstr>FUTURE SCOPE</vt:lpstr>
      <vt:lpstr>CONCLUSION</vt:lpstr>
      <vt:lpstr>REFERENCES AND 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Axe2376</dc:creator>
  <cp:lastModifiedBy>Axe2376</cp:lastModifiedBy>
  <cp:revision>3</cp:revision>
  <dcterms:created xsi:type="dcterms:W3CDTF">2024-08-10T06:58:35Z</dcterms:created>
  <dcterms:modified xsi:type="dcterms:W3CDTF">2024-08-11T18:20:35Z</dcterms:modified>
</cp:coreProperties>
</file>