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D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4686BD-A9C0-4E52-90FF-4857AF9CEC6C}" v="1" dt="2023-07-08T10:28:50.232"/>
    <p1510:client id="{B5C2BF93-AAB1-414A-B9D8-C976DE138C2D}" v="21" dt="2023-07-16T10:31:54.073"/>
    <p1510:client id="{E40F9A21-A54D-48E0-ABA9-FAC1FAA6386B}" v="766" dt="2023-07-12T15:39:16.646"/>
    <p1510:client id="{F10A1571-76B7-40F9-BEAA-43D3B43B4688}" v="64" dt="2023-07-08T11:16:36.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59"/>
  </p:normalViewPr>
  <p:slideViewPr>
    <p:cSldViewPr snapToGrid="0" snapToObjects="1">
      <p:cViewPr varScale="1">
        <p:scale>
          <a:sx n="108" d="100"/>
          <a:sy n="108" d="100"/>
        </p:scale>
        <p:origin x="6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68E8-F336-5743-B5D5-EA445212D6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A"/>
          </a:p>
        </p:txBody>
      </p:sp>
      <p:sp>
        <p:nvSpPr>
          <p:cNvPr id="3" name="Subtitle 2">
            <a:extLst>
              <a:ext uri="{FF2B5EF4-FFF2-40B4-BE49-F238E27FC236}">
                <a16:creationId xmlns:a16="http://schemas.microsoft.com/office/drawing/2014/main" id="{2B529D85-85A9-7241-A613-B00841031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A"/>
          </a:p>
        </p:txBody>
      </p:sp>
      <p:sp>
        <p:nvSpPr>
          <p:cNvPr id="4" name="Date Placeholder 3">
            <a:extLst>
              <a:ext uri="{FF2B5EF4-FFF2-40B4-BE49-F238E27FC236}">
                <a16:creationId xmlns:a16="http://schemas.microsoft.com/office/drawing/2014/main" id="{2E2CF4A7-D9DE-324E-B6CF-3B3E3ACE071F}"/>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5" name="Footer Placeholder 4">
            <a:extLst>
              <a:ext uri="{FF2B5EF4-FFF2-40B4-BE49-F238E27FC236}">
                <a16:creationId xmlns:a16="http://schemas.microsoft.com/office/drawing/2014/main" id="{7C71C95B-1E62-8B49-A3F7-ADE335ECF213}"/>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2F16D0CD-7F0C-444B-95B3-86D69810C940}"/>
              </a:ext>
            </a:extLst>
          </p:cNvPr>
          <p:cNvSpPr>
            <a:spLocks noGrp="1"/>
          </p:cNvSpPr>
          <p:nvPr>
            <p:ph type="sldNum" sz="quarter" idx="12"/>
          </p:nvPr>
        </p:nvSpPr>
        <p:spPr/>
        <p:txBody>
          <a:bodyPr/>
          <a:lstStyle/>
          <a:p>
            <a:fld id="{927E56A6-CA3A-0C47-B195-1B7D9A58C034}" type="slidenum">
              <a:rPr lang="en-UA" smtClean="0"/>
              <a:t>‹#›</a:t>
            </a:fld>
            <a:endParaRPr lang="en-UA"/>
          </a:p>
        </p:txBody>
      </p:sp>
      <p:pic>
        <p:nvPicPr>
          <p:cNvPr id="8" name="Picture 7">
            <a:extLst>
              <a:ext uri="{FF2B5EF4-FFF2-40B4-BE49-F238E27FC236}">
                <a16:creationId xmlns:a16="http://schemas.microsoft.com/office/drawing/2014/main" id="{E088C58F-A1F2-9349-A843-4C076528E3BD}"/>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4051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081F-0E23-A24F-AE87-0A8EEE7F1CB7}"/>
              </a:ext>
            </a:extLst>
          </p:cNvPr>
          <p:cNvSpPr>
            <a:spLocks noGrp="1"/>
          </p:cNvSpPr>
          <p:nvPr>
            <p:ph type="title"/>
          </p:nvPr>
        </p:nvSpPr>
        <p:spPr/>
        <p:txBody>
          <a:bodyPr/>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0EC5501B-90FD-B240-B9E6-7051A352498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2B63726C-35AA-E04A-B556-49BEB34D6356}"/>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5" name="Footer Placeholder 4">
            <a:extLst>
              <a:ext uri="{FF2B5EF4-FFF2-40B4-BE49-F238E27FC236}">
                <a16:creationId xmlns:a16="http://schemas.microsoft.com/office/drawing/2014/main" id="{0A8CE945-F583-BE4E-80FF-E8CE3B09BD04}"/>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C8006264-36D8-C94B-9001-C09362879D31}"/>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176531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2270C-E0A4-B94C-9135-C5CD5FA4F22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3DC6203A-B70F-394B-A2D9-14CB67CD93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3C83C9E2-EDAA-2940-BC39-2152AE410800}"/>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5" name="Footer Placeholder 4">
            <a:extLst>
              <a:ext uri="{FF2B5EF4-FFF2-40B4-BE49-F238E27FC236}">
                <a16:creationId xmlns:a16="http://schemas.microsoft.com/office/drawing/2014/main" id="{BECB5DCD-9BCB-9A49-9534-335145FC2E48}"/>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730C155E-B91C-F147-96C5-ADE965A43448}"/>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123808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94B8-8889-774B-993A-F6C307D26CD3}"/>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D0A34F8D-3771-5C44-99E6-C0E911E9E2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DFAE8CAA-D9E4-7844-A81B-50CCB387F773}"/>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5" name="Footer Placeholder 4">
            <a:extLst>
              <a:ext uri="{FF2B5EF4-FFF2-40B4-BE49-F238E27FC236}">
                <a16:creationId xmlns:a16="http://schemas.microsoft.com/office/drawing/2014/main" id="{E088C996-8ED7-4F4F-9EBC-539920C5C560}"/>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141922B4-C3AC-A340-891F-CB93A61A5684}"/>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373582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00A8-FB03-AD4D-B6A3-CC5C5BC82CD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A"/>
          </a:p>
        </p:txBody>
      </p:sp>
      <p:sp>
        <p:nvSpPr>
          <p:cNvPr id="3" name="Text Placeholder 2">
            <a:extLst>
              <a:ext uri="{FF2B5EF4-FFF2-40B4-BE49-F238E27FC236}">
                <a16:creationId xmlns:a16="http://schemas.microsoft.com/office/drawing/2014/main" id="{516AE293-3424-8749-B16B-CF0591C15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7D4710-0BDB-8B42-B88B-72941C2C52B0}"/>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5" name="Footer Placeholder 4">
            <a:extLst>
              <a:ext uri="{FF2B5EF4-FFF2-40B4-BE49-F238E27FC236}">
                <a16:creationId xmlns:a16="http://schemas.microsoft.com/office/drawing/2014/main" id="{DBFD8033-B5B5-CB4E-B8B9-09AFFA88CE3C}"/>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5B58B035-5C13-A447-9D83-8C41921B4E12}"/>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357918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6CF9-1870-044E-8374-C63B97AC7F24}"/>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8EE61A29-682C-F840-A61E-D08E1AF2A72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Content Placeholder 3">
            <a:extLst>
              <a:ext uri="{FF2B5EF4-FFF2-40B4-BE49-F238E27FC236}">
                <a16:creationId xmlns:a16="http://schemas.microsoft.com/office/drawing/2014/main" id="{A6349ADC-5159-D94A-B36E-499E2BCA936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Date Placeholder 4">
            <a:extLst>
              <a:ext uri="{FF2B5EF4-FFF2-40B4-BE49-F238E27FC236}">
                <a16:creationId xmlns:a16="http://schemas.microsoft.com/office/drawing/2014/main" id="{DFA93E0F-4A43-8949-81E5-48E923B44D5C}"/>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6" name="Footer Placeholder 5">
            <a:extLst>
              <a:ext uri="{FF2B5EF4-FFF2-40B4-BE49-F238E27FC236}">
                <a16:creationId xmlns:a16="http://schemas.microsoft.com/office/drawing/2014/main" id="{3FBD670E-F5F4-614B-AECE-8E7355CC7534}"/>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E8E7B476-8B75-7144-9A61-2296067D87C6}"/>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161823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EF88-330C-034C-ACFF-41F5D87B759B}"/>
              </a:ext>
            </a:extLst>
          </p:cNvPr>
          <p:cNvSpPr>
            <a:spLocks noGrp="1"/>
          </p:cNvSpPr>
          <p:nvPr>
            <p:ph type="title"/>
          </p:nvPr>
        </p:nvSpPr>
        <p:spPr>
          <a:xfrm>
            <a:off x="839788" y="365125"/>
            <a:ext cx="10515600" cy="1325563"/>
          </a:xfrm>
        </p:spPr>
        <p:txBody>
          <a:bodyPr/>
          <a:lstStyle/>
          <a:p>
            <a:r>
              <a:rPr lang="en-GB"/>
              <a:t>Click to edit Master title style</a:t>
            </a:r>
            <a:endParaRPr lang="en-UA"/>
          </a:p>
        </p:txBody>
      </p:sp>
      <p:sp>
        <p:nvSpPr>
          <p:cNvPr id="3" name="Text Placeholder 2">
            <a:extLst>
              <a:ext uri="{FF2B5EF4-FFF2-40B4-BE49-F238E27FC236}">
                <a16:creationId xmlns:a16="http://schemas.microsoft.com/office/drawing/2014/main" id="{2EE4B316-6A5E-9E4E-B84B-A19F8ACC9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DD1CA7D-A661-2C48-9691-452105587D3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Text Placeholder 4">
            <a:extLst>
              <a:ext uri="{FF2B5EF4-FFF2-40B4-BE49-F238E27FC236}">
                <a16:creationId xmlns:a16="http://schemas.microsoft.com/office/drawing/2014/main" id="{568EFD27-82A0-6046-9CF5-72A039BA5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80E5CDF-F85E-884B-ADE1-046AC78DD8C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7" name="Date Placeholder 6">
            <a:extLst>
              <a:ext uri="{FF2B5EF4-FFF2-40B4-BE49-F238E27FC236}">
                <a16:creationId xmlns:a16="http://schemas.microsoft.com/office/drawing/2014/main" id="{F50CA2A5-54D2-7E45-B9DE-1065489075AA}"/>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8" name="Footer Placeholder 7">
            <a:extLst>
              <a:ext uri="{FF2B5EF4-FFF2-40B4-BE49-F238E27FC236}">
                <a16:creationId xmlns:a16="http://schemas.microsoft.com/office/drawing/2014/main" id="{F30C2FEE-CAF2-F046-897A-2C50F9DEEFF7}"/>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4F62636A-D8DE-CC47-854B-C2AB1023E826}"/>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397971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D184-F3B6-3D48-BE0C-6C316E8528B2}"/>
              </a:ext>
            </a:extLst>
          </p:cNvPr>
          <p:cNvSpPr>
            <a:spLocks noGrp="1"/>
          </p:cNvSpPr>
          <p:nvPr>
            <p:ph type="title"/>
          </p:nvPr>
        </p:nvSpPr>
        <p:spPr/>
        <p:txBody>
          <a:bodyPr/>
          <a:lstStyle/>
          <a:p>
            <a:r>
              <a:rPr lang="en-GB"/>
              <a:t>Click to edit Master title style</a:t>
            </a:r>
            <a:endParaRPr lang="en-UA"/>
          </a:p>
        </p:txBody>
      </p:sp>
      <p:sp>
        <p:nvSpPr>
          <p:cNvPr id="3" name="Date Placeholder 2">
            <a:extLst>
              <a:ext uri="{FF2B5EF4-FFF2-40B4-BE49-F238E27FC236}">
                <a16:creationId xmlns:a16="http://schemas.microsoft.com/office/drawing/2014/main" id="{C451FFA1-47EF-8C45-9542-0CAA3DFF09F9}"/>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4" name="Footer Placeholder 3">
            <a:extLst>
              <a:ext uri="{FF2B5EF4-FFF2-40B4-BE49-F238E27FC236}">
                <a16:creationId xmlns:a16="http://schemas.microsoft.com/office/drawing/2014/main" id="{7141B362-F33E-AE42-A25C-683F70D43EF0}"/>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50831B07-C2CC-3C48-B9FD-450DD8D20C6A}"/>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13600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56F01-6218-BD41-A142-F7E3D7A57621}"/>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3" name="Footer Placeholder 2">
            <a:extLst>
              <a:ext uri="{FF2B5EF4-FFF2-40B4-BE49-F238E27FC236}">
                <a16:creationId xmlns:a16="http://schemas.microsoft.com/office/drawing/2014/main" id="{D1B3AEB9-3D99-A941-8B6C-F10DDF8BD644}"/>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9EF3EE6E-F157-7248-970E-9D1F0FAB80C6}"/>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217941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DB9E-D8D4-E942-9A84-EB26AF83B1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Content Placeholder 2">
            <a:extLst>
              <a:ext uri="{FF2B5EF4-FFF2-40B4-BE49-F238E27FC236}">
                <a16:creationId xmlns:a16="http://schemas.microsoft.com/office/drawing/2014/main" id="{EFA08A72-6347-AD46-80AB-4FB6670C3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Text Placeholder 3">
            <a:extLst>
              <a:ext uri="{FF2B5EF4-FFF2-40B4-BE49-F238E27FC236}">
                <a16:creationId xmlns:a16="http://schemas.microsoft.com/office/drawing/2014/main" id="{CDC5388E-F831-6D48-BE90-27D73AB15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10662C-39C8-2145-89AD-60E67EB77244}"/>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6" name="Footer Placeholder 5">
            <a:extLst>
              <a:ext uri="{FF2B5EF4-FFF2-40B4-BE49-F238E27FC236}">
                <a16:creationId xmlns:a16="http://schemas.microsoft.com/office/drawing/2014/main" id="{09F1B453-1E5E-6D48-BD75-5F94A6DA9CEF}"/>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C9C779E3-198D-474C-9729-9C9F425E9629}"/>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127714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8718-F71A-1545-B56B-48E6613AE6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Picture Placeholder 2">
            <a:extLst>
              <a:ext uri="{FF2B5EF4-FFF2-40B4-BE49-F238E27FC236}">
                <a16:creationId xmlns:a16="http://schemas.microsoft.com/office/drawing/2014/main" id="{851ADFD8-2088-2540-AC4B-4E8C4CDEE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66CED8EF-966F-AA43-95CC-E6D3B083D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1C90AB-E3B8-B74D-BC08-0B038FF8F4F1}"/>
              </a:ext>
            </a:extLst>
          </p:cNvPr>
          <p:cNvSpPr>
            <a:spLocks noGrp="1"/>
          </p:cNvSpPr>
          <p:nvPr>
            <p:ph type="dt" sz="half" idx="10"/>
          </p:nvPr>
        </p:nvSpPr>
        <p:spPr/>
        <p:txBody>
          <a:bodyPr/>
          <a:lstStyle/>
          <a:p>
            <a:fld id="{AFE873A4-1955-CC42-ACE5-48B038A4733B}" type="datetimeFigureOut">
              <a:rPr lang="en-UA" smtClean="0"/>
              <a:t>07/16/2023</a:t>
            </a:fld>
            <a:endParaRPr lang="en-UA"/>
          </a:p>
        </p:txBody>
      </p:sp>
      <p:sp>
        <p:nvSpPr>
          <p:cNvPr id="6" name="Footer Placeholder 5">
            <a:extLst>
              <a:ext uri="{FF2B5EF4-FFF2-40B4-BE49-F238E27FC236}">
                <a16:creationId xmlns:a16="http://schemas.microsoft.com/office/drawing/2014/main" id="{4C9334CC-4A23-3044-84A2-5024AB671E77}"/>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4E85761F-0573-624A-88AE-F1C98EB0B9F5}"/>
              </a:ext>
            </a:extLst>
          </p:cNvPr>
          <p:cNvSpPr>
            <a:spLocks noGrp="1"/>
          </p:cNvSpPr>
          <p:nvPr>
            <p:ph type="sldNum" sz="quarter" idx="12"/>
          </p:nvPr>
        </p:nvSpPr>
        <p:spPr/>
        <p:txBody>
          <a:bodyPr/>
          <a:lstStyle/>
          <a:p>
            <a:fld id="{927E56A6-CA3A-0C47-B195-1B7D9A58C034}" type="slidenum">
              <a:rPr lang="en-UA" smtClean="0"/>
              <a:t>‹#›</a:t>
            </a:fld>
            <a:endParaRPr lang="en-UA"/>
          </a:p>
        </p:txBody>
      </p:sp>
    </p:spTree>
    <p:extLst>
      <p:ext uri="{BB962C8B-B14F-4D97-AF65-F5344CB8AC3E}">
        <p14:creationId xmlns:p14="http://schemas.microsoft.com/office/powerpoint/2010/main" val="22068559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B838C-E557-0D44-A0BE-1F13E7C5A7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A"/>
          </a:p>
        </p:txBody>
      </p:sp>
      <p:sp>
        <p:nvSpPr>
          <p:cNvPr id="3" name="Text Placeholder 2">
            <a:extLst>
              <a:ext uri="{FF2B5EF4-FFF2-40B4-BE49-F238E27FC236}">
                <a16:creationId xmlns:a16="http://schemas.microsoft.com/office/drawing/2014/main" id="{17C184CB-593D-164E-A711-654C1A7F3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5C1CC3AE-3571-AF44-85EB-6DCD44474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873A4-1955-CC42-ACE5-48B038A4733B}" type="datetimeFigureOut">
              <a:rPr lang="en-UA" smtClean="0"/>
              <a:t>07/16/2023</a:t>
            </a:fld>
            <a:endParaRPr lang="en-UA"/>
          </a:p>
        </p:txBody>
      </p:sp>
      <p:sp>
        <p:nvSpPr>
          <p:cNvPr id="5" name="Footer Placeholder 4">
            <a:extLst>
              <a:ext uri="{FF2B5EF4-FFF2-40B4-BE49-F238E27FC236}">
                <a16:creationId xmlns:a16="http://schemas.microsoft.com/office/drawing/2014/main" id="{82447652-BF7F-4C42-A8C4-0AEABF486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55D07C92-1FA4-B84A-BE47-F2296AFBF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E56A6-CA3A-0C47-B195-1B7D9A58C034}" type="slidenum">
              <a:rPr lang="en-UA" smtClean="0"/>
              <a:t>‹#›</a:t>
            </a:fld>
            <a:endParaRPr lang="en-UA"/>
          </a:p>
        </p:txBody>
      </p:sp>
      <p:pic>
        <p:nvPicPr>
          <p:cNvPr id="8" name="Picture 7">
            <a:extLst>
              <a:ext uri="{FF2B5EF4-FFF2-40B4-BE49-F238E27FC236}">
                <a16:creationId xmlns:a16="http://schemas.microsoft.com/office/drawing/2014/main" id="{99B6281D-D81C-8348-93AC-C0BBA50ADBB1}"/>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3865144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1874-4549-6E4C-7F27-B3CD9225027D}"/>
              </a:ext>
            </a:extLst>
          </p:cNvPr>
          <p:cNvSpPr>
            <a:spLocks noGrp="1"/>
          </p:cNvSpPr>
          <p:nvPr>
            <p:ph type="ctrTitle"/>
          </p:nvPr>
        </p:nvSpPr>
        <p:spPr/>
        <p:txBody>
          <a:bodyPr/>
          <a:lstStyle/>
          <a:p>
            <a:pPr algn="ctr"/>
            <a:r>
              <a:rPr sz="3000">
                <a:solidFill>
                  <a:srgbClr val="FFFFFF"/>
                </a:solidFill>
                <a:latin typeface="Arial"/>
              </a:rPr>
              <a:t>DutyCircle
</a:t>
            </a:r>
            <a:endParaRPr lang="en-US"/>
          </a:p>
        </p:txBody>
      </p:sp>
      <p:sp>
        <p:nvSpPr>
          <p:cNvPr id="3" name="Subtitle 2">
            <a:extLst>
              <a:ext uri="{FF2B5EF4-FFF2-40B4-BE49-F238E27FC236}">
                <a16:creationId xmlns:a16="http://schemas.microsoft.com/office/drawing/2014/main" id="{9679C833-9F59-B8B7-44AB-0D7B4EB56892}"/>
              </a:ext>
            </a:extLst>
          </p:cNvPr>
          <p:cNvSpPr>
            <a:spLocks noGrp="1"/>
          </p:cNvSpPr>
          <p:nvPr>
            <p:ph type="subTitle" idx="1"/>
          </p:nvPr>
        </p:nvSpPr>
        <p:spPr/>
        <p:txBody>
          <a:bodyPr/>
          <a:lstStyle/>
          <a:p>
            <a:pPr algn="ctr"/>
            <a:r>
              <a:rPr sz="3000">
                <a:solidFill>
                  <a:srgbClr val="FFFFFF"/>
                </a:solidFill>
                <a:latin typeface="Arial"/>
              </a:rPr>
              <a:t>A Unique Task Management Application
</a:t>
            </a:r>
            <a:endParaRPr lang="en-US"/>
          </a:p>
        </p:txBody>
      </p:sp>
    </p:spTree>
    <p:extLst>
      <p:ext uri="{BB962C8B-B14F-4D97-AF65-F5344CB8AC3E}">
        <p14:creationId xmlns:p14="http://schemas.microsoft.com/office/powerpoint/2010/main" val="3346024289"/>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pPr algn="ctr"/>
            <a:r>
              <a:rPr sz="3000">
                <a:solidFill>
                  <a:srgbClr val="FFFFFF"/>
                </a:solidFill>
                <a:latin typeface="Arial"/>
              </a:rPr>
              <a:t>Team Members</a:t>
            </a:r>
          </a:p>
        </p:txBody>
      </p:sp>
      <p:sp>
        <p:nvSpPr>
          <p:cNvPr id="3" name="Content Placeholder 2"/>
          <p:cNvSpPr>
            <a:spLocks noGrp="1"/>
          </p:cNvSpPr>
          <p:nvPr>
            <p:ph idx="1"/>
          </p:nvPr>
        </p:nvSpPr>
        <p:spPr/>
        <p:txBody>
          <a:bodyPr/>
          <a:lstStyle/>
          <a:p/>
          <a:p>
            <a:pPr algn="ctr"/>
            <a:r>
              <a:rPr sz="3000">
                <a:solidFill>
                  <a:srgbClr val="FFFFFF"/>
                </a:solidFill>
                <a:latin typeface="Arial"/>
              </a:rPr>
              <a:t>Nico Lawani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pPr algn="ctr"/>
            <a:r>
              <a:rPr sz="3000">
                <a:solidFill>
                  <a:srgbClr val="FFFFFF"/>
                </a:solidFill>
                <a:latin typeface="Arial"/>
              </a:rPr>
              <a:t>Project Description</a:t>
            </a:r>
          </a:p>
        </p:txBody>
      </p:sp>
      <p:sp>
        <p:nvSpPr>
          <p:cNvPr id="3" name="Content Placeholder 2"/>
          <p:cNvSpPr>
            <a:spLocks noGrp="1"/>
          </p:cNvSpPr>
          <p:nvPr>
            <p:ph idx="1"/>
          </p:nvPr>
        </p:nvSpPr>
        <p:spPr/>
        <p:txBody>
          <a:bodyPr/>
          <a:lstStyle/>
          <a:p/>
          <a:p>
            <a:pPr algn="ctr"/>
            <a:r>
              <a:rPr sz="3000">
                <a:solidFill>
                  <a:srgbClr val="FFFFFF"/>
                </a:solidFill>
                <a:latin typeface="Arial"/>
              </a:rPr>
              <a:t>DutyCircle is a unique application designed to merge task management with public accountability. Users can create and manage personal tasks while also choosing to share them publicly. The public sharing feature transforms a simple task into a commitment, offering users an external motivation to accomplish their goals. The public feed showcases tasks from various users, giving an opportunity for users to connect over shared objectives or interests. Users can form accountability circles where they can nudge each other for pending tasks, strengthening the community feel and adding an extra layer of motivation.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a:extLst>
              <a:ext uri="{FF2B5EF4-FFF2-40B4-BE49-F238E27FC236}">
                <a16:creationId xmlns:a16="http://schemas.microsoft.com/office/drawing/2014/main" id="{2061F102-B500-044D-B150-F1882D7D6325}"/>
              </a:ext>
            </a:extLst>
          </p:cNvPr>
          <p:cNvSpPr>
            <a:spLocks noGrp="1"/>
          </p:cNvSpPr>
          <p:nvPr>
            <p:ph type="title"/>
          </p:nvPr>
        </p:nvSpPr>
        <p:spPr/>
        <p:txBody>
          <a:bodyPr>
            <a:normAutofit fontScale="90000"/>
          </a:bodyPr>
          <a:lstStyle/>
          <a:p>
            <a:r>
              <a:rPr lang="en-UA">
                <a:solidFill>
                  <a:srgbClr val="FFFFFF"/>
                </a:solidFill>
                <a:latin typeface="Arial"/>
              </a:rPr>
              <a:t>Learning Objectives</a:t>
            </a:r>
            <a:endParaRPr lang="en-UA" dirty="0"/>
          </a:p>
        </p:txBody>
      </p:sp>
      <p:grpSp>
        <p:nvGrpSpPr>
          <p:cNvPr id="4" name="Group 3">
            <a:extLst>
              <a:ext uri="{FF2B5EF4-FFF2-40B4-BE49-F238E27FC236}">
                <a16:creationId xmlns:a16="http://schemas.microsoft.com/office/drawing/2014/main" id="{F671A4CD-310A-794A-8ECE-50D538BD7646}"/>
              </a:ext>
            </a:extLst>
          </p:cNvPr>
          <p:cNvGrpSpPr/>
          <p:nvPr/>
        </p:nvGrpSpPr>
        <p:grpSpPr>
          <a:xfrm>
            <a:off x="1355717" y="1822753"/>
            <a:ext cx="1049867" cy="1049867"/>
            <a:chOff x="1016000" y="1689100"/>
            <a:chExt cx="787400" cy="787400"/>
          </a:xfrm>
        </p:grpSpPr>
        <p:grpSp>
          <p:nvGrpSpPr>
            <p:cNvPr id="5" name="Group 4">
              <a:extLst>
                <a:ext uri="{FF2B5EF4-FFF2-40B4-BE49-F238E27FC236}">
                  <a16:creationId xmlns:a16="http://schemas.microsoft.com/office/drawing/2014/main" id="{8C1B06D1-9D27-414C-BECF-B02CC58E3BDC}"/>
                </a:ext>
              </a:extLst>
            </p:cNvPr>
            <p:cNvGrpSpPr/>
            <p:nvPr/>
          </p:nvGrpSpPr>
          <p:grpSpPr>
            <a:xfrm>
              <a:off x="1016000" y="1689100"/>
              <a:ext cx="787400" cy="787400"/>
              <a:chOff x="4343400" y="1854885"/>
              <a:chExt cx="457200" cy="457200"/>
            </a:xfrm>
          </p:grpSpPr>
          <p:sp>
            <p:nvSpPr>
              <p:cNvPr id="7" name="Oval 6">
                <a:extLst>
                  <a:ext uri="{FF2B5EF4-FFF2-40B4-BE49-F238E27FC236}">
                    <a16:creationId xmlns:a16="http://schemas.microsoft.com/office/drawing/2014/main" id="{019DD0E3-D548-E14F-B423-C017ED644577}"/>
                  </a:ext>
                </a:extLst>
              </p:cNvPr>
              <p:cNvSpPr/>
              <p:nvPr/>
            </p:nvSpPr>
            <p:spPr>
              <a:xfrm>
                <a:off x="4343400" y="1854885"/>
                <a:ext cx="457200" cy="457200"/>
              </a:xfrm>
              <a:prstGeom prst="ellipse">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8" name="Oval 7">
                <a:extLst>
                  <a:ext uri="{FF2B5EF4-FFF2-40B4-BE49-F238E27FC236}">
                    <a16:creationId xmlns:a16="http://schemas.microsoft.com/office/drawing/2014/main" id="{07AB0B8D-8596-A546-9F1A-D41182FA0740}"/>
                  </a:ext>
                </a:extLst>
              </p:cNvPr>
              <p:cNvSpPr/>
              <p:nvPr/>
            </p:nvSpPr>
            <p:spPr>
              <a:xfrm>
                <a:off x="4408030" y="1919516"/>
                <a:ext cx="327939" cy="327939"/>
              </a:xfrm>
              <a:prstGeom prst="ellipse">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sp>
          <p:nvSpPr>
            <p:cNvPr id="6" name="Freeform: Shape 5">
              <a:extLst>
                <a:ext uri="{FF2B5EF4-FFF2-40B4-BE49-F238E27FC236}">
                  <a16:creationId xmlns:a16="http://schemas.microsoft.com/office/drawing/2014/main" id="{D3903C33-7E4C-484D-8F83-794FC00C9092}"/>
                </a:ext>
              </a:extLst>
            </p:cNvPr>
            <p:cNvSpPr>
              <a:spLocks/>
            </p:cNvSpPr>
            <p:nvPr/>
          </p:nvSpPr>
          <p:spPr bwMode="auto">
            <a:xfrm>
              <a:off x="1267654" y="1960311"/>
              <a:ext cx="284092" cy="244978"/>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lIns="91440" tIns="45720" rIns="91440" bIns="45720" anchor="ctr"/>
            <a:lstStyle/>
            <a:p>
              <a:pPr algn="ctr"/>
              <a:endParaRPr lang="en-US" dirty="0">
                <a:cs typeface="Calibri"/>
              </a:endParaRPr>
            </a:p>
          </p:txBody>
        </p:sp>
      </p:grpSp>
      <p:grpSp>
        <p:nvGrpSpPr>
          <p:cNvPr id="9" name="Group 8">
            <a:extLst>
              <a:ext uri="{FF2B5EF4-FFF2-40B4-BE49-F238E27FC236}">
                <a16:creationId xmlns:a16="http://schemas.microsoft.com/office/drawing/2014/main" id="{49D8D569-4EC5-6C4A-A35E-06390A90692E}"/>
              </a:ext>
            </a:extLst>
          </p:cNvPr>
          <p:cNvGrpSpPr/>
          <p:nvPr/>
        </p:nvGrpSpPr>
        <p:grpSpPr>
          <a:xfrm>
            <a:off x="1107021" y="2847220"/>
            <a:ext cx="1547259" cy="1949967"/>
            <a:chOff x="3171825" y="2459015"/>
            <a:chExt cx="1219200" cy="1536522"/>
          </a:xfrm>
        </p:grpSpPr>
        <p:sp>
          <p:nvSpPr>
            <p:cNvPr id="10" name="Freeform: Shape 9">
              <a:extLst>
                <a:ext uri="{FF2B5EF4-FFF2-40B4-BE49-F238E27FC236}">
                  <a16:creationId xmlns:a16="http://schemas.microsoft.com/office/drawing/2014/main" id="{21680980-D510-A845-B3FC-D53E82094021}"/>
                </a:ext>
              </a:extLst>
            </p:cNvPr>
            <p:cNvSpPr>
              <a:spLocks/>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anchor="ctr"/>
            <a:lstStyle/>
            <a:p>
              <a:pPr algn="ctr"/>
              <a:endParaRPr>
                <a:cs typeface="+mn-ea"/>
                <a:sym typeface="+mn-lt"/>
              </a:endParaRPr>
            </a:p>
          </p:txBody>
        </p:sp>
        <p:sp>
          <p:nvSpPr>
            <p:cNvPr id="11" name="Freeform: Shape 10">
              <a:extLst>
                <a:ext uri="{FF2B5EF4-FFF2-40B4-BE49-F238E27FC236}">
                  <a16:creationId xmlns:a16="http://schemas.microsoft.com/office/drawing/2014/main" id="{64D77168-8F0F-184C-8202-F38C587F2D3F}"/>
                </a:ext>
              </a:extLst>
            </p:cNvPr>
            <p:cNvSpPr>
              <a:spLocks/>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a:cs typeface="+mn-ea"/>
                <a:sym typeface="+mn-lt"/>
              </a:endParaRPr>
            </a:p>
          </p:txBody>
        </p:sp>
      </p:grpSp>
      <p:grpSp>
        <p:nvGrpSpPr>
          <p:cNvPr id="12" name="Group 12">
            <a:extLst>
              <a:ext uri="{FF2B5EF4-FFF2-40B4-BE49-F238E27FC236}">
                <a16:creationId xmlns:a16="http://schemas.microsoft.com/office/drawing/2014/main" id="{2569B6CD-7279-324C-A021-C547CA512538}"/>
              </a:ext>
            </a:extLst>
          </p:cNvPr>
          <p:cNvGrpSpPr/>
          <p:nvPr/>
        </p:nvGrpSpPr>
        <p:grpSpPr>
          <a:xfrm>
            <a:off x="3463392" y="1822753"/>
            <a:ext cx="1049867" cy="1049867"/>
            <a:chOff x="2597150" y="1689100"/>
            <a:chExt cx="787400" cy="787400"/>
          </a:xfrm>
        </p:grpSpPr>
        <p:grpSp>
          <p:nvGrpSpPr>
            <p:cNvPr id="13" name="Group 13">
              <a:extLst>
                <a:ext uri="{FF2B5EF4-FFF2-40B4-BE49-F238E27FC236}">
                  <a16:creationId xmlns:a16="http://schemas.microsoft.com/office/drawing/2014/main" id="{E27608FE-8EC0-D347-97FA-58D507E9F943}"/>
                </a:ext>
              </a:extLst>
            </p:cNvPr>
            <p:cNvGrpSpPr/>
            <p:nvPr/>
          </p:nvGrpSpPr>
          <p:grpSpPr>
            <a:xfrm>
              <a:off x="2597150" y="1689100"/>
              <a:ext cx="787400" cy="787400"/>
              <a:chOff x="4343400" y="1854885"/>
              <a:chExt cx="457200" cy="457200"/>
            </a:xfrm>
          </p:grpSpPr>
          <p:sp>
            <p:nvSpPr>
              <p:cNvPr id="15" name="Oval 15">
                <a:extLst>
                  <a:ext uri="{FF2B5EF4-FFF2-40B4-BE49-F238E27FC236}">
                    <a16:creationId xmlns:a16="http://schemas.microsoft.com/office/drawing/2014/main" id="{EAA7841C-7AA8-4243-B3BE-55D29526B254}"/>
                  </a:ext>
                </a:extLst>
              </p:cNvPr>
              <p:cNvSpPr/>
              <p:nvPr/>
            </p:nvSpPr>
            <p:spPr>
              <a:xfrm>
                <a:off x="4343400" y="1854885"/>
                <a:ext cx="457200" cy="457200"/>
              </a:xfrm>
              <a:prstGeom prst="ellipse">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6" name="Oval 16">
                <a:extLst>
                  <a:ext uri="{FF2B5EF4-FFF2-40B4-BE49-F238E27FC236}">
                    <a16:creationId xmlns:a16="http://schemas.microsoft.com/office/drawing/2014/main" id="{85CD68A4-0C3C-824F-A6FA-AB20F163BD02}"/>
                  </a:ext>
                </a:extLst>
              </p:cNvPr>
              <p:cNvSpPr/>
              <p:nvPr/>
            </p:nvSpPr>
            <p:spPr>
              <a:xfrm>
                <a:off x="4408030" y="1919516"/>
                <a:ext cx="327939" cy="327939"/>
              </a:xfrm>
              <a:prstGeom prst="ellips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sp>
          <p:nvSpPr>
            <p:cNvPr id="14" name="Freeform: Shape 14">
              <a:extLst>
                <a:ext uri="{FF2B5EF4-FFF2-40B4-BE49-F238E27FC236}">
                  <a16:creationId xmlns:a16="http://schemas.microsoft.com/office/drawing/2014/main" id="{8F44946F-7A4F-0643-9CD2-9367F0AE963E}"/>
                </a:ext>
              </a:extLst>
            </p:cNvPr>
            <p:cNvSpPr>
              <a:spLocks/>
            </p:cNvSpPr>
            <p:nvPr/>
          </p:nvSpPr>
          <p:spPr bwMode="auto">
            <a:xfrm>
              <a:off x="2847775" y="1970605"/>
              <a:ext cx="286150" cy="224390"/>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headEnd/>
              <a:tailEnd/>
            </a:ln>
          </p:spPr>
          <p:txBody>
            <a:bodyPr anchor="ctr"/>
            <a:lstStyle/>
            <a:p>
              <a:pPr algn="ctr"/>
              <a:endParaRPr>
                <a:cs typeface="+mn-ea"/>
                <a:sym typeface="+mn-lt"/>
              </a:endParaRPr>
            </a:p>
          </p:txBody>
        </p:sp>
      </p:grpSp>
      <p:grpSp>
        <p:nvGrpSpPr>
          <p:cNvPr id="17" name="Group 17">
            <a:extLst>
              <a:ext uri="{FF2B5EF4-FFF2-40B4-BE49-F238E27FC236}">
                <a16:creationId xmlns:a16="http://schemas.microsoft.com/office/drawing/2014/main" id="{CA3F21DF-DE44-D64A-829B-CFD6B26BD38C}"/>
              </a:ext>
            </a:extLst>
          </p:cNvPr>
          <p:cNvGrpSpPr/>
          <p:nvPr/>
        </p:nvGrpSpPr>
        <p:grpSpPr>
          <a:xfrm>
            <a:off x="3214696" y="2847220"/>
            <a:ext cx="1547259" cy="1949967"/>
            <a:chOff x="1388111" y="2459015"/>
            <a:chExt cx="1219200" cy="1536522"/>
          </a:xfrm>
        </p:grpSpPr>
        <p:sp>
          <p:nvSpPr>
            <p:cNvPr id="18" name="Freeform: Shape 18">
              <a:extLst>
                <a:ext uri="{FF2B5EF4-FFF2-40B4-BE49-F238E27FC236}">
                  <a16:creationId xmlns:a16="http://schemas.microsoft.com/office/drawing/2014/main" id="{8A785149-2749-5641-A210-DDE343C720A9}"/>
                </a:ext>
              </a:extLst>
            </p:cNvPr>
            <p:cNvSpPr>
              <a:spLocks/>
            </p:cNvSpPr>
            <p:nvPr/>
          </p:nvSpPr>
          <p:spPr bwMode="auto">
            <a:xfrm>
              <a:off x="1388111"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anchor="ctr"/>
            <a:lstStyle/>
            <a:p>
              <a:pPr algn="ctr"/>
              <a:endParaRPr>
                <a:cs typeface="+mn-ea"/>
                <a:sym typeface="+mn-lt"/>
              </a:endParaRPr>
            </a:p>
          </p:txBody>
        </p:sp>
        <p:sp>
          <p:nvSpPr>
            <p:cNvPr id="19" name="Freeform: Shape 19">
              <a:extLst>
                <a:ext uri="{FF2B5EF4-FFF2-40B4-BE49-F238E27FC236}">
                  <a16:creationId xmlns:a16="http://schemas.microsoft.com/office/drawing/2014/main" id="{6AE558C0-34E8-C847-9B2E-6909A08F18DC}"/>
                </a:ext>
              </a:extLst>
            </p:cNvPr>
            <p:cNvSpPr>
              <a:spLocks/>
            </p:cNvSpPr>
            <p:nvPr/>
          </p:nvSpPr>
          <p:spPr bwMode="auto">
            <a:xfrm>
              <a:off x="1881030" y="3714750"/>
              <a:ext cx="233363" cy="180975"/>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a:cs typeface="+mn-ea"/>
                <a:sym typeface="+mn-lt"/>
              </a:endParaRPr>
            </a:p>
          </p:txBody>
        </p:sp>
      </p:grpSp>
      <p:grpSp>
        <p:nvGrpSpPr>
          <p:cNvPr id="20" name="Group 21">
            <a:extLst>
              <a:ext uri="{FF2B5EF4-FFF2-40B4-BE49-F238E27FC236}">
                <a16:creationId xmlns:a16="http://schemas.microsoft.com/office/drawing/2014/main" id="{B0FBDEA9-9723-5946-8C32-D2266FA37501}"/>
              </a:ext>
            </a:extLst>
          </p:cNvPr>
          <p:cNvGrpSpPr/>
          <p:nvPr/>
        </p:nvGrpSpPr>
        <p:grpSpPr>
          <a:xfrm>
            <a:off x="5571067" y="1822753"/>
            <a:ext cx="1049867" cy="1049867"/>
            <a:chOff x="4178300" y="1689100"/>
            <a:chExt cx="787400" cy="787400"/>
          </a:xfrm>
        </p:grpSpPr>
        <p:grpSp>
          <p:nvGrpSpPr>
            <p:cNvPr id="21" name="Group 22">
              <a:extLst>
                <a:ext uri="{FF2B5EF4-FFF2-40B4-BE49-F238E27FC236}">
                  <a16:creationId xmlns:a16="http://schemas.microsoft.com/office/drawing/2014/main" id="{AE067047-17ED-0042-B3CD-4755C1B36047}"/>
                </a:ext>
              </a:extLst>
            </p:cNvPr>
            <p:cNvGrpSpPr/>
            <p:nvPr/>
          </p:nvGrpSpPr>
          <p:grpSpPr>
            <a:xfrm>
              <a:off x="4178300" y="1689100"/>
              <a:ext cx="787400" cy="787400"/>
              <a:chOff x="4343400" y="1854885"/>
              <a:chExt cx="457200" cy="457200"/>
            </a:xfrm>
          </p:grpSpPr>
          <p:sp>
            <p:nvSpPr>
              <p:cNvPr id="23" name="Oval 24">
                <a:extLst>
                  <a:ext uri="{FF2B5EF4-FFF2-40B4-BE49-F238E27FC236}">
                    <a16:creationId xmlns:a16="http://schemas.microsoft.com/office/drawing/2014/main" id="{4A2A5270-29A5-2D4C-A1D7-1C41B419E977}"/>
                  </a:ext>
                </a:extLst>
              </p:cNvPr>
              <p:cNvSpPr/>
              <p:nvPr/>
            </p:nvSpPr>
            <p:spPr>
              <a:xfrm>
                <a:off x="4343400" y="1854885"/>
                <a:ext cx="457200" cy="457200"/>
              </a:xfrm>
              <a:prstGeom prst="ellipse">
                <a:avLst/>
              </a:prstGeom>
              <a:solidFill>
                <a:schemeClr val="bg1"/>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4" name="Oval 25">
                <a:extLst>
                  <a:ext uri="{FF2B5EF4-FFF2-40B4-BE49-F238E27FC236}">
                    <a16:creationId xmlns:a16="http://schemas.microsoft.com/office/drawing/2014/main" id="{4D0E82FC-FDAA-5D4B-8E33-4F761C2A0DE1}"/>
                  </a:ext>
                </a:extLst>
              </p:cNvPr>
              <p:cNvSpPr/>
              <p:nvPr/>
            </p:nvSpPr>
            <p:spPr>
              <a:xfrm>
                <a:off x="4408030" y="1919516"/>
                <a:ext cx="327939" cy="327939"/>
              </a:xfrm>
              <a:prstGeom prst="ellips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sp>
          <p:nvSpPr>
            <p:cNvPr id="22" name="Freeform: Shape 23">
              <a:extLst>
                <a:ext uri="{FF2B5EF4-FFF2-40B4-BE49-F238E27FC236}">
                  <a16:creationId xmlns:a16="http://schemas.microsoft.com/office/drawing/2014/main" id="{02282448-A85A-9940-A4D3-13BC01695EC7}"/>
                </a:ext>
              </a:extLst>
            </p:cNvPr>
            <p:cNvSpPr>
              <a:spLocks/>
            </p:cNvSpPr>
            <p:nvPr/>
          </p:nvSpPr>
          <p:spPr bwMode="auto">
            <a:xfrm>
              <a:off x="4429954" y="1979868"/>
              <a:ext cx="284092" cy="205864"/>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headEnd/>
              <a:tailEnd/>
            </a:ln>
          </p:spPr>
          <p:txBody>
            <a:bodyPr anchor="ctr"/>
            <a:lstStyle/>
            <a:p>
              <a:pPr algn="ctr"/>
              <a:endParaRPr>
                <a:cs typeface="+mn-ea"/>
                <a:sym typeface="+mn-lt"/>
              </a:endParaRPr>
            </a:p>
          </p:txBody>
        </p:sp>
      </p:grpSp>
      <p:grpSp>
        <p:nvGrpSpPr>
          <p:cNvPr id="25" name="Group 26">
            <a:extLst>
              <a:ext uri="{FF2B5EF4-FFF2-40B4-BE49-F238E27FC236}">
                <a16:creationId xmlns:a16="http://schemas.microsoft.com/office/drawing/2014/main" id="{AA51DE34-B574-204E-A4F5-DF0421DDFD28}"/>
              </a:ext>
            </a:extLst>
          </p:cNvPr>
          <p:cNvGrpSpPr/>
          <p:nvPr/>
        </p:nvGrpSpPr>
        <p:grpSpPr>
          <a:xfrm>
            <a:off x="5322371" y="2847220"/>
            <a:ext cx="1547259" cy="1949967"/>
            <a:chOff x="1388111" y="2459015"/>
            <a:chExt cx="1219200" cy="1536522"/>
          </a:xfrm>
        </p:grpSpPr>
        <p:sp>
          <p:nvSpPr>
            <p:cNvPr id="26" name="Freeform: Shape 27">
              <a:extLst>
                <a:ext uri="{FF2B5EF4-FFF2-40B4-BE49-F238E27FC236}">
                  <a16:creationId xmlns:a16="http://schemas.microsoft.com/office/drawing/2014/main" id="{F3DF0746-20EF-E149-AC81-64E68D3830A4}"/>
                </a:ext>
              </a:extLst>
            </p:cNvPr>
            <p:cNvSpPr>
              <a:spLocks/>
            </p:cNvSpPr>
            <p:nvPr/>
          </p:nvSpPr>
          <p:spPr bwMode="auto">
            <a:xfrm>
              <a:off x="1388111"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anchor="ctr"/>
            <a:lstStyle/>
            <a:p>
              <a:pPr algn="ctr"/>
              <a:endParaRPr>
                <a:cs typeface="+mn-ea"/>
                <a:sym typeface="+mn-lt"/>
              </a:endParaRPr>
            </a:p>
          </p:txBody>
        </p:sp>
        <p:sp>
          <p:nvSpPr>
            <p:cNvPr id="27" name="Freeform: Shape 28">
              <a:extLst>
                <a:ext uri="{FF2B5EF4-FFF2-40B4-BE49-F238E27FC236}">
                  <a16:creationId xmlns:a16="http://schemas.microsoft.com/office/drawing/2014/main" id="{227E1181-394E-B348-B948-D79DB9383885}"/>
                </a:ext>
              </a:extLst>
            </p:cNvPr>
            <p:cNvSpPr>
              <a:spLocks/>
            </p:cNvSpPr>
            <p:nvPr/>
          </p:nvSpPr>
          <p:spPr bwMode="auto">
            <a:xfrm>
              <a:off x="1881030" y="3714750"/>
              <a:ext cx="233363" cy="180975"/>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a:cs typeface="+mn-ea"/>
                <a:sym typeface="+mn-lt"/>
              </a:endParaRPr>
            </a:p>
          </p:txBody>
        </p:sp>
      </p:grpSp>
      <p:grpSp>
        <p:nvGrpSpPr>
          <p:cNvPr id="28" name="Group 30">
            <a:extLst>
              <a:ext uri="{FF2B5EF4-FFF2-40B4-BE49-F238E27FC236}">
                <a16:creationId xmlns:a16="http://schemas.microsoft.com/office/drawing/2014/main" id="{466CEC11-56CE-2A41-9A7A-E51575734232}"/>
              </a:ext>
            </a:extLst>
          </p:cNvPr>
          <p:cNvGrpSpPr/>
          <p:nvPr/>
        </p:nvGrpSpPr>
        <p:grpSpPr>
          <a:xfrm>
            <a:off x="7678741" y="1822753"/>
            <a:ext cx="1049867" cy="1049867"/>
            <a:chOff x="5759450" y="1689100"/>
            <a:chExt cx="787400" cy="787400"/>
          </a:xfrm>
        </p:grpSpPr>
        <p:grpSp>
          <p:nvGrpSpPr>
            <p:cNvPr id="29" name="Group 31">
              <a:extLst>
                <a:ext uri="{FF2B5EF4-FFF2-40B4-BE49-F238E27FC236}">
                  <a16:creationId xmlns:a16="http://schemas.microsoft.com/office/drawing/2014/main" id="{118E5217-E072-2C4C-AD2C-3D4AB135F5CA}"/>
                </a:ext>
              </a:extLst>
            </p:cNvPr>
            <p:cNvGrpSpPr/>
            <p:nvPr/>
          </p:nvGrpSpPr>
          <p:grpSpPr>
            <a:xfrm>
              <a:off x="5759450" y="1689100"/>
              <a:ext cx="787400" cy="787400"/>
              <a:chOff x="4343400" y="1854885"/>
              <a:chExt cx="457200" cy="457200"/>
            </a:xfrm>
          </p:grpSpPr>
          <p:sp>
            <p:nvSpPr>
              <p:cNvPr id="31" name="Oval 33">
                <a:extLst>
                  <a:ext uri="{FF2B5EF4-FFF2-40B4-BE49-F238E27FC236}">
                    <a16:creationId xmlns:a16="http://schemas.microsoft.com/office/drawing/2014/main" id="{DC91552F-6EE7-7740-9AD6-26F10564EB4A}"/>
                  </a:ext>
                </a:extLst>
              </p:cNvPr>
              <p:cNvSpPr/>
              <p:nvPr/>
            </p:nvSpPr>
            <p:spPr>
              <a:xfrm>
                <a:off x="4343400" y="1854885"/>
                <a:ext cx="457200" cy="457200"/>
              </a:xfrm>
              <a:prstGeom prst="ellipse">
                <a:avLst/>
              </a:prstGeom>
              <a:solidFill>
                <a:schemeClr val="bg1"/>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2" name="Oval 34">
                <a:extLst>
                  <a:ext uri="{FF2B5EF4-FFF2-40B4-BE49-F238E27FC236}">
                    <a16:creationId xmlns:a16="http://schemas.microsoft.com/office/drawing/2014/main" id="{61BF5840-CEC1-A445-8403-669B37DA9F6B}"/>
                  </a:ext>
                </a:extLst>
              </p:cNvPr>
              <p:cNvSpPr/>
              <p:nvPr/>
            </p:nvSpPr>
            <p:spPr>
              <a:xfrm>
                <a:off x="4408030" y="1919516"/>
                <a:ext cx="327939" cy="327939"/>
              </a:xfrm>
              <a:prstGeom prst="ellips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sp>
          <p:nvSpPr>
            <p:cNvPr id="30" name="Freeform: Shape 32">
              <a:extLst>
                <a:ext uri="{FF2B5EF4-FFF2-40B4-BE49-F238E27FC236}">
                  <a16:creationId xmlns:a16="http://schemas.microsoft.com/office/drawing/2014/main" id="{F7424034-6CC0-4246-A1F2-C2B7CDAA9280}"/>
                </a:ext>
              </a:extLst>
            </p:cNvPr>
            <p:cNvSpPr>
              <a:spLocks/>
            </p:cNvSpPr>
            <p:nvPr/>
          </p:nvSpPr>
          <p:spPr bwMode="auto">
            <a:xfrm>
              <a:off x="6030661" y="1960311"/>
              <a:ext cx="244978" cy="244978"/>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headEnd/>
              <a:tailEnd/>
            </a:ln>
          </p:spPr>
          <p:txBody>
            <a:bodyPr anchor="ctr"/>
            <a:lstStyle/>
            <a:p>
              <a:pPr algn="ctr"/>
              <a:endParaRPr>
                <a:cs typeface="+mn-ea"/>
                <a:sym typeface="+mn-lt"/>
              </a:endParaRPr>
            </a:p>
          </p:txBody>
        </p:sp>
      </p:grpSp>
      <p:grpSp>
        <p:nvGrpSpPr>
          <p:cNvPr id="33" name="Group 35">
            <a:extLst>
              <a:ext uri="{FF2B5EF4-FFF2-40B4-BE49-F238E27FC236}">
                <a16:creationId xmlns:a16="http://schemas.microsoft.com/office/drawing/2014/main" id="{16491007-AE5E-B648-B1BE-703B3DC69790}"/>
              </a:ext>
            </a:extLst>
          </p:cNvPr>
          <p:cNvGrpSpPr/>
          <p:nvPr/>
        </p:nvGrpSpPr>
        <p:grpSpPr>
          <a:xfrm flipH="1">
            <a:off x="7430045" y="2847220"/>
            <a:ext cx="1547259" cy="1949967"/>
            <a:chOff x="3171825" y="2459015"/>
            <a:chExt cx="1219200" cy="1536522"/>
          </a:xfrm>
        </p:grpSpPr>
        <p:sp>
          <p:nvSpPr>
            <p:cNvPr id="34" name="Freeform: Shape 36">
              <a:extLst>
                <a:ext uri="{FF2B5EF4-FFF2-40B4-BE49-F238E27FC236}">
                  <a16:creationId xmlns:a16="http://schemas.microsoft.com/office/drawing/2014/main" id="{5EC93C6A-B1DE-6649-A624-2C5A85FB1264}"/>
                </a:ext>
              </a:extLst>
            </p:cNvPr>
            <p:cNvSpPr>
              <a:spLocks/>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anchor="ctr"/>
            <a:lstStyle/>
            <a:p>
              <a:pPr algn="ctr"/>
              <a:endParaRPr>
                <a:cs typeface="+mn-ea"/>
                <a:sym typeface="+mn-lt"/>
              </a:endParaRPr>
            </a:p>
          </p:txBody>
        </p:sp>
        <p:sp>
          <p:nvSpPr>
            <p:cNvPr id="35" name="Freeform: Shape 37">
              <a:extLst>
                <a:ext uri="{FF2B5EF4-FFF2-40B4-BE49-F238E27FC236}">
                  <a16:creationId xmlns:a16="http://schemas.microsoft.com/office/drawing/2014/main" id="{4CDE7535-9041-CE48-94F6-862A62FC64B8}"/>
                </a:ext>
              </a:extLst>
            </p:cNvPr>
            <p:cNvSpPr>
              <a:spLocks/>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a:cs typeface="+mn-ea"/>
                <a:sym typeface="+mn-lt"/>
              </a:endParaRPr>
            </a:p>
          </p:txBody>
        </p:sp>
      </p:grpSp>
      <p:grpSp>
        <p:nvGrpSpPr>
          <p:cNvPr id="36" name="Group 39">
            <a:extLst>
              <a:ext uri="{FF2B5EF4-FFF2-40B4-BE49-F238E27FC236}">
                <a16:creationId xmlns:a16="http://schemas.microsoft.com/office/drawing/2014/main" id="{03F37059-CC62-7F47-87FE-CE284FDD29D3}"/>
              </a:ext>
            </a:extLst>
          </p:cNvPr>
          <p:cNvGrpSpPr/>
          <p:nvPr/>
        </p:nvGrpSpPr>
        <p:grpSpPr>
          <a:xfrm>
            <a:off x="9786416" y="1822753"/>
            <a:ext cx="1049867" cy="1049867"/>
            <a:chOff x="7340600" y="1689100"/>
            <a:chExt cx="787400" cy="787400"/>
          </a:xfrm>
        </p:grpSpPr>
        <p:grpSp>
          <p:nvGrpSpPr>
            <p:cNvPr id="37" name="Group 40">
              <a:extLst>
                <a:ext uri="{FF2B5EF4-FFF2-40B4-BE49-F238E27FC236}">
                  <a16:creationId xmlns:a16="http://schemas.microsoft.com/office/drawing/2014/main" id="{DF529922-157C-714D-81DA-84EA4FCB762D}"/>
                </a:ext>
              </a:extLst>
            </p:cNvPr>
            <p:cNvGrpSpPr/>
            <p:nvPr/>
          </p:nvGrpSpPr>
          <p:grpSpPr>
            <a:xfrm>
              <a:off x="7340600" y="1689100"/>
              <a:ext cx="787400" cy="787400"/>
              <a:chOff x="4343400" y="1854885"/>
              <a:chExt cx="457200" cy="457200"/>
            </a:xfrm>
          </p:grpSpPr>
          <p:sp>
            <p:nvSpPr>
              <p:cNvPr id="39" name="Oval 42">
                <a:extLst>
                  <a:ext uri="{FF2B5EF4-FFF2-40B4-BE49-F238E27FC236}">
                    <a16:creationId xmlns:a16="http://schemas.microsoft.com/office/drawing/2014/main" id="{A25B7585-9597-604D-8F24-83EE257D15C1}"/>
                  </a:ext>
                </a:extLst>
              </p:cNvPr>
              <p:cNvSpPr/>
              <p:nvPr/>
            </p:nvSpPr>
            <p:spPr>
              <a:xfrm>
                <a:off x="4343400" y="1854885"/>
                <a:ext cx="457200" cy="457200"/>
              </a:xfrm>
              <a:prstGeom prst="ellipse">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40" name="Oval 43">
                <a:extLst>
                  <a:ext uri="{FF2B5EF4-FFF2-40B4-BE49-F238E27FC236}">
                    <a16:creationId xmlns:a16="http://schemas.microsoft.com/office/drawing/2014/main" id="{1BE87A02-F9A0-C049-8D7B-6729B8C2262E}"/>
                  </a:ext>
                </a:extLst>
              </p:cNvPr>
              <p:cNvSpPr/>
              <p:nvPr/>
            </p:nvSpPr>
            <p:spPr>
              <a:xfrm>
                <a:off x="4408030" y="1919516"/>
                <a:ext cx="327939" cy="327939"/>
              </a:xfrm>
              <a:prstGeom prst="ellipse">
                <a:avLst/>
              </a:prstGeom>
              <a:solidFill>
                <a:schemeClr val="accent5"/>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sp>
          <p:nvSpPr>
            <p:cNvPr id="38" name="Freeform: Shape 41">
              <a:extLst>
                <a:ext uri="{FF2B5EF4-FFF2-40B4-BE49-F238E27FC236}">
                  <a16:creationId xmlns:a16="http://schemas.microsoft.com/office/drawing/2014/main" id="{939E277E-6D95-1F4D-A97B-87DE28806F3E}"/>
                </a:ext>
              </a:extLst>
            </p:cNvPr>
            <p:cNvSpPr>
              <a:spLocks/>
            </p:cNvSpPr>
            <p:nvPr/>
          </p:nvSpPr>
          <p:spPr bwMode="auto">
            <a:xfrm>
              <a:off x="7606665" y="1979869"/>
              <a:ext cx="255270" cy="205862"/>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anchor="ctr"/>
            <a:lstStyle/>
            <a:p>
              <a:pPr algn="ctr"/>
              <a:endParaRPr>
                <a:cs typeface="+mn-ea"/>
                <a:sym typeface="+mn-lt"/>
              </a:endParaRPr>
            </a:p>
          </p:txBody>
        </p:sp>
      </p:grpSp>
      <p:grpSp>
        <p:nvGrpSpPr>
          <p:cNvPr id="41" name="Group 44">
            <a:extLst>
              <a:ext uri="{FF2B5EF4-FFF2-40B4-BE49-F238E27FC236}">
                <a16:creationId xmlns:a16="http://schemas.microsoft.com/office/drawing/2014/main" id="{24F36F4F-3B5D-104E-AA52-AA1ED07E6BDE}"/>
              </a:ext>
            </a:extLst>
          </p:cNvPr>
          <p:cNvGrpSpPr/>
          <p:nvPr/>
        </p:nvGrpSpPr>
        <p:grpSpPr>
          <a:xfrm flipH="1">
            <a:off x="9537720" y="2847220"/>
            <a:ext cx="1547259" cy="1949967"/>
            <a:chOff x="3171825" y="2459015"/>
            <a:chExt cx="1219200" cy="1536522"/>
          </a:xfrm>
        </p:grpSpPr>
        <p:sp>
          <p:nvSpPr>
            <p:cNvPr id="42" name="Freeform: Shape 45">
              <a:extLst>
                <a:ext uri="{FF2B5EF4-FFF2-40B4-BE49-F238E27FC236}">
                  <a16:creationId xmlns:a16="http://schemas.microsoft.com/office/drawing/2014/main" id="{D9CB586B-89BF-F04B-99E9-F07007216E6C}"/>
                </a:ext>
              </a:extLst>
            </p:cNvPr>
            <p:cNvSpPr>
              <a:spLocks/>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anchor="ctr"/>
            <a:lstStyle/>
            <a:p>
              <a:pPr algn="ctr"/>
              <a:endParaRPr>
                <a:cs typeface="+mn-ea"/>
                <a:sym typeface="+mn-lt"/>
              </a:endParaRPr>
            </a:p>
          </p:txBody>
        </p:sp>
        <p:sp>
          <p:nvSpPr>
            <p:cNvPr id="43" name="Freeform: Shape 46">
              <a:extLst>
                <a:ext uri="{FF2B5EF4-FFF2-40B4-BE49-F238E27FC236}">
                  <a16:creationId xmlns:a16="http://schemas.microsoft.com/office/drawing/2014/main" id="{FD90023B-B6A0-FA4A-8A42-D161C84F7A93}"/>
                </a:ext>
              </a:extLst>
            </p:cNvPr>
            <p:cNvSpPr>
              <a:spLocks/>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a:cs typeface="+mn-ea"/>
                <a:sym typeface="+mn-lt"/>
              </a:endParaRPr>
            </a:p>
          </p:txBody>
        </p:sp>
      </p:grpSp>
      <p:sp>
        <p:nvSpPr>
          <p:cNvPr id="48" name="TextBox 52">
            <a:extLst>
              <a:ext uri="{FF2B5EF4-FFF2-40B4-BE49-F238E27FC236}">
                <a16:creationId xmlns:a16="http://schemas.microsoft.com/office/drawing/2014/main" id="{C7F2AE0E-136B-DB49-981C-B5DAA42D8145}"/>
              </a:ext>
            </a:extLst>
          </p:cNvPr>
          <p:cNvSpPr txBox="1"/>
          <p:nvPr/>
        </p:nvSpPr>
        <p:spPr>
          <a:xfrm>
            <a:off x="2972439" y="4788116"/>
            <a:ext cx="2040842" cy="477002"/>
          </a:xfrm>
          <a:prstGeom prst="rect">
            <a:avLst/>
          </a:prstGeom>
          <a:noFill/>
        </p:spPr>
        <p:txBody>
          <a:bodyPr wrap="none" lIns="0" tIns="0" rIns="0" bIns="0" anchor="ctr" anchorCtr="1">
            <a:normAutofit/>
          </a:bodyPr>
          <a:lstStyle/>
          <a:p>
            <a:pPr algn="ctr"/>
            <a:r>
              <a:rPr lang="en-US" altLang="zh-CN" b="1" dirty="0">
                <a:solidFill>
                  <a:srgbClr val="FFFFFF"/>
                </a:solidFill>
                <a:latin typeface="Arial"/>
                <a:ea typeface="等线"/>
                <a:cs typeface="Calibri"/>
              </a:rPr>
              <a:t>Understanding Public Accountability</a:t>
            </a:r>
          </a:p>
        </p:txBody>
      </p:sp>
      <p:sp>
        <p:nvSpPr>
          <p:cNvPr id="49" name="TextBox 53">
            <a:extLst>
              <a:ext uri="{FF2B5EF4-FFF2-40B4-BE49-F238E27FC236}">
                <a16:creationId xmlns:a16="http://schemas.microsoft.com/office/drawing/2014/main" id="{6F5DD0EB-05AA-934E-A5D1-7B81C5B3F078}"/>
              </a:ext>
            </a:extLst>
          </p:cNvPr>
          <p:cNvSpPr txBox="1">
            <a:spLocks/>
          </p:cNvSpPr>
          <p:nvPr/>
        </p:nvSpPr>
        <p:spPr>
          <a:xfrm>
            <a:off x="3199224" y="5392117"/>
            <a:ext cx="1620033" cy="586008"/>
          </a:xfrm>
          <a:prstGeom prst="rect">
            <a:avLst/>
          </a:prstGeom>
        </p:spPr>
        <p:txBody>
          <a:bodyPr vert="horz" wrap="square" lIns="0" tIns="0" rIns="0" bIns="0" anchor="ctr" anchorCtr="1">
            <a:noAutofit/>
          </a:bodyPr>
          <a:lstStyle/>
          <a:p>
            <a:pPr>
              <a:lnSpc>
                <a:spcPct val="120000"/>
              </a:lnSpc>
            </a:pPr>
            <a:r>
              <a:rPr lang="en-US" sz="1100" dirty="0">
                <a:solidFill>
                  <a:srgbClr val="FFFFFF"/>
                </a:solidFill>
                <a:latin typeface="Arial"/>
                <a:ea typeface="+mn-lt"/>
                <a:cs typeface="Calibri"/>
                <a:sym typeface="+mn-lt"/>
              </a:rPr>
              <a:t>Grasp the capabilities of Next.js including SSR, API routes, and the broader ecosystem.</a:t>
            </a:r>
          </a:p>
          <a:p>
            <a:pPr>
              <a:lnSpc>
                <a:spcPct val="120000"/>
              </a:lnSpc>
            </a:pPr>
            <a:endParaRPr lang="en-US" sz="1100" dirty="0">
              <a:solidFill>
                <a:schemeClr val="tx1">
                  <a:lumMod val="50000"/>
                  <a:lumOff val="50000"/>
                </a:schemeClr>
              </a:solidFill>
              <a:ea typeface="+mn-lt"/>
              <a:cs typeface="Calibri"/>
            </a:endParaRPr>
          </a:p>
          <a:p>
            <a:pPr>
              <a:lnSpc>
                <a:spcPct val="120000"/>
              </a:lnSpc>
            </a:pPr>
            <a:endParaRPr lang="en-US" sz="1100" dirty="0">
              <a:solidFill>
                <a:srgbClr val="7F7F7F"/>
              </a:solidFill>
              <a:cs typeface="Calibri"/>
            </a:endParaRPr>
          </a:p>
          <a:p>
            <a:pPr>
              <a:lnSpc>
                <a:spcPct val="120000"/>
              </a:lnSpc>
            </a:pPr>
            <a:endParaRPr lang="zh-CN" altLang="en-US" sz="1100" dirty="0">
              <a:cs typeface="+mn-ea"/>
            </a:endParaRPr>
          </a:p>
        </p:txBody>
      </p:sp>
      <p:sp>
        <p:nvSpPr>
          <p:cNvPr id="51" name="TextBox 55">
            <a:extLst>
              <a:ext uri="{FF2B5EF4-FFF2-40B4-BE49-F238E27FC236}">
                <a16:creationId xmlns:a16="http://schemas.microsoft.com/office/drawing/2014/main" id="{08524556-A9A8-D142-A96A-DAFF189696AF}"/>
              </a:ext>
            </a:extLst>
          </p:cNvPr>
          <p:cNvSpPr txBox="1"/>
          <p:nvPr/>
        </p:nvSpPr>
        <p:spPr>
          <a:xfrm>
            <a:off x="5107328" y="4806258"/>
            <a:ext cx="1986413" cy="467931"/>
          </a:xfrm>
          <a:prstGeom prst="rect">
            <a:avLst/>
          </a:prstGeom>
          <a:noFill/>
        </p:spPr>
        <p:txBody>
          <a:bodyPr wrap="none" lIns="0" tIns="0" rIns="0" bIns="0" anchor="ctr" anchorCtr="1">
            <a:normAutofit/>
          </a:bodyPr>
          <a:lstStyle/>
          <a:p>
            <a:pPr algn="ctr"/>
            <a:r>
              <a:rPr lang="en-US" altLang="zh-CN" b="1" dirty="0">
                <a:solidFill>
                  <a:srgbClr val="FFFFFF"/>
                </a:solidFill>
                <a:latin typeface="Arial"/>
                <a:ea typeface="等线"/>
                <a:cs typeface="+mn-ea"/>
                <a:sym typeface="+mn-lt"/>
              </a:rPr>
              <a:t>Mastering Next.js</a:t>
            </a:r>
            <a:endParaRPr lang="en-US" altLang="zh-CN" dirty="0"/>
          </a:p>
        </p:txBody>
      </p:sp>
      <p:sp>
        <p:nvSpPr>
          <p:cNvPr id="52" name="TextBox 56">
            <a:extLst>
              <a:ext uri="{FF2B5EF4-FFF2-40B4-BE49-F238E27FC236}">
                <a16:creationId xmlns:a16="http://schemas.microsoft.com/office/drawing/2014/main" id="{72C33E5D-0FB5-C34F-8C2B-111D8A825F55}"/>
              </a:ext>
            </a:extLst>
          </p:cNvPr>
          <p:cNvSpPr txBox="1">
            <a:spLocks/>
          </p:cNvSpPr>
          <p:nvPr/>
        </p:nvSpPr>
        <p:spPr>
          <a:xfrm>
            <a:off x="5306899" y="5392117"/>
            <a:ext cx="1620033" cy="586008"/>
          </a:xfrm>
          <a:prstGeom prst="rect">
            <a:avLst/>
          </a:prstGeom>
        </p:spPr>
        <p:txBody>
          <a:bodyPr vert="horz" wrap="square" lIns="0" tIns="0" rIns="0" bIns="0" anchor="ctr" anchorCtr="1">
            <a:noAutofit/>
          </a:bodyPr>
          <a:lstStyle/>
          <a:p>
            <a:pPr>
              <a:lnSpc>
                <a:spcPct val="120000"/>
              </a:lnSpc>
            </a:pPr>
            <a:r>
              <a:rPr lang="en-US" sz="1100" dirty="0">
                <a:solidFill>
                  <a:srgbClr val="FFFFFF"/>
                </a:solidFill>
                <a:latin typeface="Arial"/>
                <a:ea typeface="+mn-lt"/>
                <a:cs typeface="Calibri"/>
                <a:sym typeface="+mn-lt"/>
              </a:rPr>
              <a:t>Learn efficient task management and user interaction storage using Postgresql.</a:t>
            </a:r>
          </a:p>
          <a:p>
            <a:pPr>
              <a:lnSpc>
                <a:spcPct val="120000"/>
              </a:lnSpc>
            </a:pPr>
            <a:endParaRPr lang="en-US" sz="1100" dirty="0">
              <a:solidFill>
                <a:schemeClr val="tx1">
                  <a:lumMod val="50000"/>
                  <a:lumOff val="50000"/>
                </a:schemeClr>
              </a:solidFill>
              <a:ea typeface="+mn-lt"/>
              <a:cs typeface="Calibri"/>
            </a:endParaRPr>
          </a:p>
          <a:p>
            <a:pPr>
              <a:lnSpc>
                <a:spcPct val="120000"/>
              </a:lnSpc>
            </a:pPr>
            <a:endParaRPr lang="en-US" sz="1100" dirty="0">
              <a:solidFill>
                <a:srgbClr val="7F7F7F"/>
              </a:solidFill>
              <a:cs typeface="Calibri"/>
            </a:endParaRPr>
          </a:p>
          <a:p>
            <a:pPr>
              <a:lnSpc>
                <a:spcPct val="120000"/>
              </a:lnSpc>
            </a:pPr>
            <a:endParaRPr lang="zh-CN" altLang="en-US" sz="1100" dirty="0">
              <a:cs typeface="+mn-ea"/>
            </a:endParaRPr>
          </a:p>
        </p:txBody>
      </p:sp>
      <p:sp>
        <p:nvSpPr>
          <p:cNvPr id="54" name="TextBox 58">
            <a:extLst>
              <a:ext uri="{FF2B5EF4-FFF2-40B4-BE49-F238E27FC236}">
                <a16:creationId xmlns:a16="http://schemas.microsoft.com/office/drawing/2014/main" id="{6A3C9776-F048-A347-8734-ACABE80368DE}"/>
              </a:ext>
            </a:extLst>
          </p:cNvPr>
          <p:cNvSpPr txBox="1"/>
          <p:nvPr/>
        </p:nvSpPr>
        <p:spPr>
          <a:xfrm>
            <a:off x="7175194" y="4788116"/>
            <a:ext cx="2013628" cy="477002"/>
          </a:xfrm>
          <a:prstGeom prst="rect">
            <a:avLst/>
          </a:prstGeom>
          <a:noFill/>
        </p:spPr>
        <p:txBody>
          <a:bodyPr wrap="none" lIns="0" tIns="0" rIns="0" bIns="0" anchor="ctr" anchorCtr="1">
            <a:normAutofit/>
          </a:bodyPr>
          <a:lstStyle/>
          <a:p>
            <a:pPr algn="ctr"/>
            <a:r>
              <a:rPr lang="en-US" altLang="zh-CN" b="1" dirty="0">
                <a:solidFill>
                  <a:srgbClr val="FFFFFF"/>
                </a:solidFill>
                <a:latin typeface="Arial"/>
                <a:ea typeface="等线"/>
                <a:cs typeface="+mn-ea"/>
              </a:rPr>
              <a:t>Database Management</a:t>
            </a:r>
          </a:p>
        </p:txBody>
      </p:sp>
      <p:sp>
        <p:nvSpPr>
          <p:cNvPr id="55" name="TextBox 59">
            <a:extLst>
              <a:ext uri="{FF2B5EF4-FFF2-40B4-BE49-F238E27FC236}">
                <a16:creationId xmlns:a16="http://schemas.microsoft.com/office/drawing/2014/main" id="{E4BE603C-8EEE-4845-B407-B24440F17CF0}"/>
              </a:ext>
            </a:extLst>
          </p:cNvPr>
          <p:cNvSpPr txBox="1">
            <a:spLocks/>
          </p:cNvSpPr>
          <p:nvPr/>
        </p:nvSpPr>
        <p:spPr>
          <a:xfrm>
            <a:off x="7401979" y="5392117"/>
            <a:ext cx="1620033" cy="586008"/>
          </a:xfrm>
          <a:prstGeom prst="rect">
            <a:avLst/>
          </a:prstGeom>
        </p:spPr>
        <p:txBody>
          <a:bodyPr vert="horz" wrap="square" lIns="0" tIns="0" rIns="0" bIns="0" anchor="ctr" anchorCtr="1">
            <a:noAutofit/>
          </a:bodyPr>
          <a:lstStyle/>
          <a:p>
            <a:pPr>
              <a:lnSpc>
                <a:spcPct val="120000"/>
              </a:lnSpc>
            </a:pPr>
            <a:r>
              <a:rPr lang="en-US" sz="1100" dirty="0">
                <a:solidFill>
                  <a:srgbClr val="FFFFFF"/>
                </a:solidFill>
                <a:latin typeface="Arial"/>
                <a:ea typeface="+mn-lt"/>
                <a:cs typeface="Calibri"/>
                <a:sym typeface="+mn-lt"/>
              </a:rPr>
              <a:t>0</a:t>
            </a:r>
            <a:endParaRPr lang="en-US" sz="1100" dirty="0">
              <a:solidFill>
                <a:schemeClr val="tx1">
                  <a:lumMod val="50000"/>
                  <a:lumOff val="50000"/>
                </a:schemeClr>
              </a:solidFill>
              <a:ea typeface="+mn-lt"/>
              <a:cs typeface="Calibri"/>
            </a:endParaRPr>
          </a:p>
          <a:p>
            <a:pPr>
              <a:lnSpc>
                <a:spcPct val="120000"/>
              </a:lnSpc>
            </a:pPr>
            <a:endParaRPr lang="en-US" sz="1100" dirty="0">
              <a:solidFill>
                <a:schemeClr val="tx1">
                  <a:lumMod val="50000"/>
                  <a:lumOff val="50000"/>
                </a:schemeClr>
              </a:solidFill>
              <a:ea typeface="+mn-lt"/>
              <a:cs typeface="Calibri"/>
            </a:endParaRPr>
          </a:p>
          <a:p>
            <a:pPr>
              <a:lnSpc>
                <a:spcPct val="120000"/>
              </a:lnSpc>
            </a:pPr>
            <a:endParaRPr lang="en-US" altLang="zh-CN" sz="1100" dirty="0">
              <a:solidFill>
                <a:srgbClr val="7F7F7F"/>
              </a:solidFill>
              <a:cs typeface="Calibri"/>
            </a:endParaRPr>
          </a:p>
          <a:p>
            <a:pPr>
              <a:lnSpc>
                <a:spcPct val="120000"/>
              </a:lnSpc>
            </a:pPr>
            <a:endParaRPr lang="zh-CN" altLang="en-US" sz="1100" dirty="0">
              <a:cs typeface="+mn-ea"/>
            </a:endParaRPr>
          </a:p>
        </p:txBody>
      </p:sp>
      <p:sp>
        <p:nvSpPr>
          <p:cNvPr id="57" name="TextBox 61">
            <a:extLst>
              <a:ext uri="{FF2B5EF4-FFF2-40B4-BE49-F238E27FC236}">
                <a16:creationId xmlns:a16="http://schemas.microsoft.com/office/drawing/2014/main" id="{6376FAB9-E5FA-8349-B718-276D0FF70620}"/>
              </a:ext>
            </a:extLst>
          </p:cNvPr>
          <p:cNvSpPr txBox="1"/>
          <p:nvPr/>
        </p:nvSpPr>
        <p:spPr>
          <a:xfrm>
            <a:off x="9331749" y="4806258"/>
            <a:ext cx="1968270" cy="467931"/>
          </a:xfrm>
          <a:prstGeom prst="rect">
            <a:avLst/>
          </a:prstGeom>
          <a:noFill/>
        </p:spPr>
        <p:txBody>
          <a:bodyPr wrap="none" lIns="0" tIns="0" rIns="0" bIns="0" anchor="ctr" anchorCtr="1">
            <a:normAutofit/>
          </a:bodyPr>
          <a:lstStyle/>
          <a:p>
            <a:pPr algn="ctr"/>
            <a:r>
              <a:rPr lang="en-US" altLang="zh-CN" b="1" dirty="0">
                <a:solidFill>
                  <a:srgbClr val="FFFFFF"/>
                </a:solidFill>
                <a:latin typeface="Arial"/>
                <a:ea typeface="等线"/>
                <a:cs typeface="+mn-ea"/>
                <a:sym typeface="+mn-lt"/>
              </a:rPr>
              <a:t>Achieve a seamless interaction between the Next.js frontend and the Postgresql backend.</a:t>
            </a:r>
            <a:endParaRPr lang="en-US" altLang="zh-CN" dirty="0">
              <a:solidFill>
                <a:schemeClr val="accent5">
                  <a:lumMod val="100000"/>
                </a:schemeClr>
              </a:solidFill>
            </a:endParaRPr>
          </a:p>
        </p:txBody>
      </p:sp>
      <p:sp>
        <p:nvSpPr>
          <p:cNvPr id="58" name="TextBox 62">
            <a:extLst>
              <a:ext uri="{FF2B5EF4-FFF2-40B4-BE49-F238E27FC236}">
                <a16:creationId xmlns:a16="http://schemas.microsoft.com/office/drawing/2014/main" id="{C2F93BB6-35BE-B24B-BC2B-AD8D7F53E6E7}"/>
              </a:ext>
            </a:extLst>
          </p:cNvPr>
          <p:cNvSpPr txBox="1">
            <a:spLocks/>
          </p:cNvSpPr>
          <p:nvPr/>
        </p:nvSpPr>
        <p:spPr>
          <a:xfrm>
            <a:off x="9513177" y="5392117"/>
            <a:ext cx="1620033" cy="586008"/>
          </a:xfrm>
          <a:prstGeom prst="rect">
            <a:avLst/>
          </a:prstGeom>
        </p:spPr>
        <p:txBody>
          <a:bodyPr vert="horz" wrap="square" lIns="0" tIns="0" rIns="0" bIns="0" anchor="ctr" anchorCtr="1">
            <a:noAutofit/>
          </a:bodyPr>
          <a:lstStyle/>
          <a:p>
            <a:pPr>
              <a:lnSpc>
                <a:spcPct val="120000"/>
              </a:lnSpc>
            </a:pPr>
            <a:r>
              <a:rPr lang="en-US" sz="1100" dirty="0">
                <a:solidFill>
                  <a:srgbClr val="FFFFFF"/>
                </a:solidFill>
                <a:latin typeface="Arial"/>
                <a:ea typeface="+mn-lt"/>
                <a:cs typeface="Calibri"/>
                <a:sym typeface="+mn-lt"/>
              </a:rPr>
              <a:t>1</a:t>
            </a:r>
          </a:p>
          <a:p>
            <a:pPr>
              <a:lnSpc>
                <a:spcPct val="120000"/>
              </a:lnSpc>
            </a:pPr>
            <a:endParaRPr lang="en-US" sz="1100" dirty="0">
              <a:solidFill>
                <a:schemeClr val="tx1">
                  <a:lumMod val="50000"/>
                  <a:lumOff val="50000"/>
                </a:schemeClr>
              </a:solidFill>
              <a:ea typeface="+mn-lt"/>
              <a:cs typeface="Calibri"/>
              <a:sym typeface="+mn-lt"/>
            </a:endParaRPr>
          </a:p>
          <a:p>
            <a:pPr>
              <a:lnSpc>
                <a:spcPct val="120000"/>
              </a:lnSpc>
            </a:pPr>
            <a:endParaRPr lang="en-US" altLang="zh-CN" sz="1100" dirty="0">
              <a:solidFill>
                <a:schemeClr val="tx1">
                  <a:lumMod val="50000"/>
                  <a:lumOff val="50000"/>
                </a:schemeClr>
              </a:solidFill>
              <a:cs typeface="Calibri"/>
            </a:endParaRPr>
          </a:p>
          <a:p>
            <a:pPr>
              <a:lnSpc>
                <a:spcPct val="120000"/>
              </a:lnSpc>
            </a:pPr>
            <a:endParaRPr lang="zh-CN" altLang="en-US" sz="1100" dirty="0">
              <a:cs typeface="+mn-ea"/>
            </a:endParaRPr>
          </a:p>
        </p:txBody>
      </p:sp>
      <p:sp>
        <p:nvSpPr>
          <p:cNvPr id="59" name="TextBox 50">
            <a:extLst>
              <a:ext uri="{FF2B5EF4-FFF2-40B4-BE49-F238E27FC236}">
                <a16:creationId xmlns:a16="http://schemas.microsoft.com/office/drawing/2014/main" id="{5283DC4A-9087-5200-30DC-CB3B937AF885}"/>
              </a:ext>
            </a:extLst>
          </p:cNvPr>
          <p:cNvSpPr txBox="1">
            <a:spLocks/>
          </p:cNvSpPr>
          <p:nvPr/>
        </p:nvSpPr>
        <p:spPr>
          <a:xfrm>
            <a:off x="1089735" y="5390302"/>
            <a:ext cx="1620033" cy="586008"/>
          </a:xfrm>
          <a:prstGeom prst="rect">
            <a:avLst/>
          </a:prstGeom>
        </p:spPr>
        <p:txBody>
          <a:bodyPr vert="horz" wrap="square" lIns="0" tIns="0" rIns="0" bIns="0" anchor="ctr" anchorCtr="1">
            <a:noAutofit/>
          </a:bodyPr>
          <a:lstStyle/>
          <a:p>
            <a:pPr>
              <a:lnSpc>
                <a:spcPct val="120000"/>
              </a:lnSpc>
            </a:pPr>
            <a:r>
              <a:rPr lang="en-US" altLang="zh-CN" sz="1100" dirty="0">
                <a:solidFill>
                  <a:srgbClr val="FFFFFF"/>
                </a:solidFill>
                <a:latin typeface="Arial"/>
                <a:ea typeface="等线"/>
                <a:cs typeface="+mn-ea"/>
                <a:sym typeface="+mn-lt"/>
              </a:rPr>
              <a:t>Delve into the psychological aspects of public commitment and its impact on task completion rates.</a:t>
            </a:r>
          </a:p>
          <a:p>
            <a:pPr>
              <a:lnSpc>
                <a:spcPct val="120000"/>
              </a:lnSpc>
            </a:pPr>
            <a:endParaRPr lang="en-US" altLang="zh-CN" sz="1100" dirty="0">
              <a:solidFill>
                <a:schemeClr val="tx1">
                  <a:lumMod val="50000"/>
                  <a:lumOff val="50000"/>
                </a:schemeClr>
              </a:solidFill>
              <a:ea typeface="等线"/>
            </a:endParaRPr>
          </a:p>
          <a:p>
            <a:pPr>
              <a:lnSpc>
                <a:spcPct val="120000"/>
              </a:lnSpc>
            </a:pPr>
            <a:endParaRPr lang="en-US" altLang="zh-CN" sz="1100" dirty="0">
              <a:solidFill>
                <a:schemeClr val="tx1">
                  <a:lumMod val="50000"/>
                  <a:lumOff val="50000"/>
                </a:schemeClr>
              </a:solidFill>
              <a:ea typeface="等线"/>
              <a:cs typeface="Calibri" panose="020F0502020204030204"/>
            </a:endParaRPr>
          </a:p>
          <a:p>
            <a:pPr>
              <a:lnSpc>
                <a:spcPct val="120000"/>
              </a:lnSpc>
            </a:pPr>
            <a:endParaRPr lang="en-US" altLang="zh-CN" sz="1100" dirty="0">
              <a:solidFill>
                <a:schemeClr val="tx1">
                  <a:lumMod val="50000"/>
                  <a:lumOff val="50000"/>
                </a:schemeClr>
              </a:solidFill>
              <a:ea typeface="等线"/>
              <a:cs typeface="Calibri" panose="020F0502020204030204"/>
            </a:endParaRPr>
          </a:p>
        </p:txBody>
      </p:sp>
      <p:sp>
        <p:nvSpPr>
          <p:cNvPr id="61" name="TextBox 49">
            <a:extLst>
              <a:ext uri="{FF2B5EF4-FFF2-40B4-BE49-F238E27FC236}">
                <a16:creationId xmlns:a16="http://schemas.microsoft.com/office/drawing/2014/main" id="{C51F0942-9BAC-C4DF-F77C-832114B34693}"/>
              </a:ext>
            </a:extLst>
          </p:cNvPr>
          <p:cNvSpPr txBox="1"/>
          <p:nvPr/>
        </p:nvSpPr>
        <p:spPr>
          <a:xfrm>
            <a:off x="772235" y="4795372"/>
            <a:ext cx="2213198" cy="467931"/>
          </a:xfrm>
          <a:prstGeom prst="rect">
            <a:avLst/>
          </a:prstGeom>
          <a:noFill/>
        </p:spPr>
        <p:txBody>
          <a:bodyPr wrap="none" lIns="0" tIns="0" rIns="0" bIns="0" anchor="ctr" anchorCtr="1">
            <a:normAutofit/>
          </a:bodyPr>
          <a:lstStyle/>
          <a:p>
            <a:pPr algn="ctr"/>
            <a:r>
              <a:rPr lang="en-US" altLang="zh-CN" b="1" dirty="0">
                <a:solidFill>
                  <a:srgbClr val="FFFFFF"/>
                </a:solidFill>
                <a:latin typeface="Arial"/>
                <a:ea typeface="等线"/>
                <a:cs typeface="Calibri Light"/>
              </a:rPr>
              <a:t>Integration of Frontend &amp; Backend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a:extLst>
              <a:ext uri="{FF2B5EF4-FFF2-40B4-BE49-F238E27FC236}">
                <a16:creationId xmlns:a16="http://schemas.microsoft.com/office/drawing/2014/main" id="{E6EC9C45-5498-884F-B1E1-489210D4F996}"/>
              </a:ext>
            </a:extLst>
          </p:cNvPr>
          <p:cNvSpPr>
            <a:spLocks noGrp="1"/>
          </p:cNvSpPr>
          <p:nvPr>
            <p:ph type="title"/>
          </p:nvPr>
        </p:nvSpPr>
        <p:spPr/>
        <p:txBody>
          <a:bodyPr>
            <a:normAutofit fontScale="90000"/>
          </a:bodyPr>
          <a:lstStyle/>
          <a:p>
            <a:r>
              <a:rPr lang="en-US" dirty="0">
                <a:solidFill>
                  <a:srgbClr val="FFFFFF"/>
                </a:solidFill>
                <a:latin typeface="Arial"/>
              </a:rPr>
              <a:t>Technologies Used</a:t>
            </a:r>
          </a:p>
        </p:txBody>
      </p:sp>
      <p:grpSp>
        <p:nvGrpSpPr>
          <p:cNvPr id="63" name="组合 43">
            <a:extLst>
              <a:ext uri="{FF2B5EF4-FFF2-40B4-BE49-F238E27FC236}">
                <a16:creationId xmlns:a16="http://schemas.microsoft.com/office/drawing/2014/main" id="{B29E5567-C76F-3C45-8557-7FFE041FE30F}"/>
              </a:ext>
            </a:extLst>
          </p:cNvPr>
          <p:cNvGrpSpPr/>
          <p:nvPr/>
        </p:nvGrpSpPr>
        <p:grpSpPr>
          <a:xfrm>
            <a:off x="4679824" y="2771016"/>
            <a:ext cx="3329201" cy="3327668"/>
            <a:chOff x="3347856" y="1888809"/>
            <a:chExt cx="2663825" cy="2662237"/>
          </a:xfrm>
          <a:solidFill>
            <a:schemeClr val="bg1">
              <a:lumMod val="95000"/>
            </a:schemeClr>
          </a:solidFill>
        </p:grpSpPr>
        <p:sp>
          <p:nvSpPr>
            <p:cNvPr id="64" name="Freeform 9">
              <a:extLst>
                <a:ext uri="{FF2B5EF4-FFF2-40B4-BE49-F238E27FC236}">
                  <a16:creationId xmlns:a16="http://schemas.microsoft.com/office/drawing/2014/main" id="{81FDF239-07A1-0149-8D22-FD607EDC3A0D}"/>
                </a:ext>
              </a:extLst>
            </p:cNvPr>
            <p:cNvSpPr>
              <a:spLocks/>
            </p:cNvSpPr>
            <p:nvPr/>
          </p:nvSpPr>
          <p:spPr bwMode="auto">
            <a:xfrm>
              <a:off x="3347856" y="1888809"/>
              <a:ext cx="2663825" cy="2662237"/>
            </a:xfrm>
            <a:custGeom>
              <a:avLst/>
              <a:gdLst>
                <a:gd name="T0" fmla="*/ 0 w 986"/>
                <a:gd name="T1" fmla="*/ 817 h 986"/>
                <a:gd name="T2" fmla="*/ 75 w 986"/>
                <a:gd name="T3" fmla="*/ 741 h 986"/>
                <a:gd name="T4" fmla="*/ 741 w 986"/>
                <a:gd name="T5" fmla="*/ 741 h 986"/>
                <a:gd name="T6" fmla="*/ 741 w 986"/>
                <a:gd name="T7" fmla="*/ 75 h 986"/>
                <a:gd name="T8" fmla="*/ 817 w 986"/>
                <a:gd name="T9" fmla="*/ 0 h 986"/>
                <a:gd name="T10" fmla="*/ 986 w 986"/>
                <a:gd name="T11" fmla="*/ 408 h 986"/>
                <a:gd name="T12" fmla="*/ 817 w 986"/>
                <a:gd name="T13" fmla="*/ 817 h 986"/>
                <a:gd name="T14" fmla="*/ 408 w 986"/>
                <a:gd name="T15" fmla="*/ 986 h 986"/>
                <a:gd name="T16" fmla="*/ 0 w 986"/>
                <a:gd name="T17" fmla="*/ 81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6" h="986">
                  <a:moveTo>
                    <a:pt x="0" y="817"/>
                  </a:moveTo>
                  <a:cubicBezTo>
                    <a:pt x="75" y="741"/>
                    <a:pt x="75" y="741"/>
                    <a:pt x="75" y="741"/>
                  </a:cubicBezTo>
                  <a:cubicBezTo>
                    <a:pt x="259" y="925"/>
                    <a:pt x="558" y="925"/>
                    <a:pt x="741" y="741"/>
                  </a:cubicBezTo>
                  <a:cubicBezTo>
                    <a:pt x="925" y="558"/>
                    <a:pt x="925" y="259"/>
                    <a:pt x="741" y="75"/>
                  </a:cubicBezTo>
                  <a:cubicBezTo>
                    <a:pt x="817" y="0"/>
                    <a:pt x="817" y="0"/>
                    <a:pt x="817" y="0"/>
                  </a:cubicBezTo>
                  <a:cubicBezTo>
                    <a:pt x="926" y="109"/>
                    <a:pt x="986" y="254"/>
                    <a:pt x="986" y="408"/>
                  </a:cubicBezTo>
                  <a:cubicBezTo>
                    <a:pt x="986" y="563"/>
                    <a:pt x="926" y="708"/>
                    <a:pt x="817" y="817"/>
                  </a:cubicBezTo>
                  <a:cubicBezTo>
                    <a:pt x="708" y="926"/>
                    <a:pt x="563" y="986"/>
                    <a:pt x="408" y="986"/>
                  </a:cubicBezTo>
                  <a:cubicBezTo>
                    <a:pt x="254" y="986"/>
                    <a:pt x="109" y="926"/>
                    <a:pt x="0" y="817"/>
                  </a:cubicBezTo>
                  <a:close/>
                </a:path>
              </a:pathLst>
            </a:custGeom>
            <a:solidFill>
              <a:schemeClr val="accent1"/>
            </a:solid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65" name="TextBox 144">
              <a:extLst>
                <a:ext uri="{FF2B5EF4-FFF2-40B4-BE49-F238E27FC236}">
                  <a16:creationId xmlns:a16="http://schemas.microsoft.com/office/drawing/2014/main" id="{5E8D21F1-AD54-5249-BC42-0D5BA840E086}"/>
                </a:ext>
              </a:extLst>
            </p:cNvPr>
            <p:cNvSpPr txBox="1"/>
            <p:nvPr/>
          </p:nvSpPr>
          <p:spPr>
            <a:xfrm>
              <a:off x="5215273" y="3837624"/>
              <a:ext cx="311934" cy="369244"/>
            </a:xfrm>
            <a:prstGeom prst="rect">
              <a:avLst/>
            </a:prstGeom>
            <a:noFill/>
          </p:spPr>
          <p:txBody>
            <a:bodyPr wrap="none" rtlCol="0">
              <a:spAutoFit/>
            </a:bodyPr>
            <a:lstStyle/>
            <a:p>
              <a:r>
                <a:rPr lang="en-US" altLang="zh-CN" sz="2399" dirty="0">
                  <a:solidFill>
                    <a:schemeClr val="bg1">
                      <a:lumMod val="95000"/>
                    </a:schemeClr>
                  </a:solidFill>
                  <a:latin typeface="华文新魏" panose="02010800040101010101" pitchFamily="2" charset="-122"/>
                  <a:ea typeface="华文新魏" panose="02010800040101010101" pitchFamily="2" charset="-122"/>
                </a:rPr>
                <a:t>A</a:t>
              </a:r>
              <a:endParaRPr lang="zh-CN" altLang="en-US" sz="2399" dirty="0">
                <a:solidFill>
                  <a:schemeClr val="bg1">
                    <a:lumMod val="95000"/>
                  </a:schemeClr>
                </a:solidFill>
                <a:latin typeface="华文新魏" panose="02010800040101010101" pitchFamily="2" charset="-122"/>
                <a:ea typeface="华文新魏" panose="02010800040101010101" pitchFamily="2" charset="-122"/>
              </a:endParaRPr>
            </a:p>
          </p:txBody>
        </p:sp>
      </p:grpSp>
      <p:grpSp>
        <p:nvGrpSpPr>
          <p:cNvPr id="66" name="组合 46">
            <a:extLst>
              <a:ext uri="{FF2B5EF4-FFF2-40B4-BE49-F238E27FC236}">
                <a16:creationId xmlns:a16="http://schemas.microsoft.com/office/drawing/2014/main" id="{D47FDB68-2CCD-1C46-ACE8-73DAC7CC274B}"/>
              </a:ext>
            </a:extLst>
          </p:cNvPr>
          <p:cNvGrpSpPr/>
          <p:nvPr/>
        </p:nvGrpSpPr>
        <p:grpSpPr>
          <a:xfrm>
            <a:off x="4360392" y="2439644"/>
            <a:ext cx="2747881" cy="2748252"/>
            <a:chOff x="3092268" y="1623697"/>
            <a:chExt cx="2198688" cy="2198687"/>
          </a:xfrm>
          <a:solidFill>
            <a:schemeClr val="bg1">
              <a:lumMod val="95000"/>
            </a:schemeClr>
          </a:solidFill>
        </p:grpSpPr>
        <p:sp>
          <p:nvSpPr>
            <p:cNvPr id="67" name="Freeform 7">
              <a:extLst>
                <a:ext uri="{FF2B5EF4-FFF2-40B4-BE49-F238E27FC236}">
                  <a16:creationId xmlns:a16="http://schemas.microsoft.com/office/drawing/2014/main" id="{636CBEF0-F258-B746-9A2B-D1BEC9B8A619}"/>
                </a:ext>
              </a:extLst>
            </p:cNvPr>
            <p:cNvSpPr>
              <a:spLocks/>
            </p:cNvSpPr>
            <p:nvPr/>
          </p:nvSpPr>
          <p:spPr bwMode="auto">
            <a:xfrm>
              <a:off x="3092268" y="1623697"/>
              <a:ext cx="2198688" cy="2198687"/>
            </a:xfrm>
            <a:custGeom>
              <a:avLst/>
              <a:gdLst>
                <a:gd name="T0" fmla="*/ 174 w 814"/>
                <a:gd name="T1" fmla="*/ 814 h 814"/>
                <a:gd name="T2" fmla="*/ 179 w 814"/>
                <a:gd name="T3" fmla="*/ 179 h 814"/>
                <a:gd name="T4" fmla="*/ 814 w 814"/>
                <a:gd name="T5" fmla="*/ 174 h 814"/>
                <a:gd name="T6" fmla="*/ 739 w 814"/>
                <a:gd name="T7" fmla="*/ 249 h 814"/>
                <a:gd name="T8" fmla="*/ 255 w 814"/>
                <a:gd name="T9" fmla="*/ 255 h 814"/>
                <a:gd name="T10" fmla="*/ 250 w 814"/>
                <a:gd name="T11" fmla="*/ 738 h 814"/>
                <a:gd name="T12" fmla="*/ 174 w 814"/>
                <a:gd name="T13" fmla="*/ 814 h 814"/>
              </a:gdLst>
              <a:ahLst/>
              <a:cxnLst>
                <a:cxn ang="0">
                  <a:pos x="T0" y="T1"/>
                </a:cxn>
                <a:cxn ang="0">
                  <a:pos x="T2" y="T3"/>
                </a:cxn>
                <a:cxn ang="0">
                  <a:pos x="T4" y="T5"/>
                </a:cxn>
                <a:cxn ang="0">
                  <a:pos x="T6" y="T7"/>
                </a:cxn>
                <a:cxn ang="0">
                  <a:pos x="T8" y="T9"/>
                </a:cxn>
                <a:cxn ang="0">
                  <a:pos x="T10" y="T11"/>
                </a:cxn>
                <a:cxn ang="0">
                  <a:pos x="T12" y="T13"/>
                </a:cxn>
              </a:cxnLst>
              <a:rect l="0" t="0" r="r" b="b"/>
              <a:pathLst>
                <a:path w="814" h="814">
                  <a:moveTo>
                    <a:pt x="174" y="814"/>
                  </a:moveTo>
                  <a:cubicBezTo>
                    <a:pt x="0" y="640"/>
                    <a:pt x="3" y="355"/>
                    <a:pt x="179" y="179"/>
                  </a:cubicBezTo>
                  <a:cubicBezTo>
                    <a:pt x="356" y="2"/>
                    <a:pt x="641" y="0"/>
                    <a:pt x="814" y="174"/>
                  </a:cubicBezTo>
                  <a:cubicBezTo>
                    <a:pt x="739" y="249"/>
                    <a:pt x="739" y="249"/>
                    <a:pt x="739" y="249"/>
                  </a:cubicBezTo>
                  <a:cubicBezTo>
                    <a:pt x="607" y="117"/>
                    <a:pt x="390" y="120"/>
                    <a:pt x="255" y="255"/>
                  </a:cubicBezTo>
                  <a:cubicBezTo>
                    <a:pt x="120" y="389"/>
                    <a:pt x="118" y="606"/>
                    <a:pt x="250" y="738"/>
                  </a:cubicBezTo>
                  <a:lnTo>
                    <a:pt x="174" y="814"/>
                  </a:lnTo>
                  <a:close/>
                </a:path>
              </a:pathLst>
            </a:custGeom>
            <a:solidFill>
              <a:schemeClr val="accent2"/>
            </a:solid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68" name="TextBox 152">
              <a:extLst>
                <a:ext uri="{FF2B5EF4-FFF2-40B4-BE49-F238E27FC236}">
                  <a16:creationId xmlns:a16="http://schemas.microsoft.com/office/drawing/2014/main" id="{77C7F141-8A3E-3A49-BB3B-C1AE4189C964}"/>
                </a:ext>
              </a:extLst>
            </p:cNvPr>
            <p:cNvSpPr txBox="1"/>
            <p:nvPr/>
          </p:nvSpPr>
          <p:spPr>
            <a:xfrm>
              <a:off x="3808197" y="1809956"/>
              <a:ext cx="327326" cy="369244"/>
            </a:xfrm>
            <a:prstGeom prst="rect">
              <a:avLst/>
            </a:prstGeom>
            <a:noFill/>
          </p:spPr>
          <p:txBody>
            <a:bodyPr wrap="none" rtlCol="0">
              <a:spAutoFit/>
            </a:bodyPr>
            <a:lstStyle/>
            <a:p>
              <a:r>
                <a:rPr lang="en-US" altLang="zh-CN" sz="2399" dirty="0">
                  <a:solidFill>
                    <a:schemeClr val="bg1">
                      <a:lumMod val="95000"/>
                    </a:schemeClr>
                  </a:solidFill>
                  <a:latin typeface="华文新魏" panose="02010800040101010101" pitchFamily="2" charset="-122"/>
                  <a:ea typeface="华文新魏" panose="02010800040101010101" pitchFamily="2" charset="-122"/>
                </a:rPr>
                <a:t>D</a:t>
              </a:r>
              <a:endParaRPr lang="zh-CN" altLang="en-US" sz="2399" dirty="0">
                <a:solidFill>
                  <a:schemeClr val="bg1">
                    <a:lumMod val="95000"/>
                  </a:schemeClr>
                </a:solidFill>
                <a:latin typeface="华文新魏" panose="02010800040101010101" pitchFamily="2" charset="-122"/>
                <a:ea typeface="华文新魏" panose="02010800040101010101" pitchFamily="2" charset="-122"/>
              </a:endParaRPr>
            </a:p>
          </p:txBody>
        </p:sp>
      </p:grpSp>
      <p:grpSp>
        <p:nvGrpSpPr>
          <p:cNvPr id="69" name="组合 49">
            <a:extLst>
              <a:ext uri="{FF2B5EF4-FFF2-40B4-BE49-F238E27FC236}">
                <a16:creationId xmlns:a16="http://schemas.microsoft.com/office/drawing/2014/main" id="{6295011B-D86F-7246-9606-05CFAC330370}"/>
              </a:ext>
            </a:extLst>
          </p:cNvPr>
          <p:cNvGrpSpPr/>
          <p:nvPr/>
        </p:nvGrpSpPr>
        <p:grpSpPr>
          <a:xfrm>
            <a:off x="5165907" y="3247251"/>
            <a:ext cx="1414613" cy="1414803"/>
            <a:chOff x="3736793" y="2269809"/>
            <a:chExt cx="1131888" cy="1131887"/>
          </a:xfrm>
          <a:solidFill>
            <a:schemeClr val="bg1">
              <a:lumMod val="95000"/>
            </a:schemeClr>
          </a:solidFill>
        </p:grpSpPr>
        <p:sp>
          <p:nvSpPr>
            <p:cNvPr id="70" name="Freeform 6">
              <a:extLst>
                <a:ext uri="{FF2B5EF4-FFF2-40B4-BE49-F238E27FC236}">
                  <a16:creationId xmlns:a16="http://schemas.microsoft.com/office/drawing/2014/main" id="{60DDDB96-D0E4-784E-BA45-7297C52B3FA3}"/>
                </a:ext>
              </a:extLst>
            </p:cNvPr>
            <p:cNvSpPr>
              <a:spLocks/>
            </p:cNvSpPr>
            <p:nvPr/>
          </p:nvSpPr>
          <p:spPr bwMode="auto">
            <a:xfrm>
              <a:off x="3736793" y="2269809"/>
              <a:ext cx="1131888" cy="1131887"/>
            </a:xfrm>
            <a:custGeom>
              <a:avLst/>
              <a:gdLst>
                <a:gd name="T0" fmla="*/ 91 w 419"/>
                <a:gd name="T1" fmla="*/ 419 h 419"/>
                <a:gd name="T2" fmla="*/ 91 w 419"/>
                <a:gd name="T3" fmla="*/ 91 h 419"/>
                <a:gd name="T4" fmla="*/ 419 w 419"/>
                <a:gd name="T5" fmla="*/ 91 h 419"/>
                <a:gd name="T6" fmla="*/ 344 w 419"/>
                <a:gd name="T7" fmla="*/ 166 h 419"/>
                <a:gd name="T8" fmla="*/ 167 w 419"/>
                <a:gd name="T9" fmla="*/ 166 h 419"/>
                <a:gd name="T10" fmla="*/ 167 w 419"/>
                <a:gd name="T11" fmla="*/ 343 h 419"/>
                <a:gd name="T12" fmla="*/ 91 w 419"/>
                <a:gd name="T13" fmla="*/ 419 h 419"/>
              </a:gdLst>
              <a:ahLst/>
              <a:cxnLst>
                <a:cxn ang="0">
                  <a:pos x="T0" y="T1"/>
                </a:cxn>
                <a:cxn ang="0">
                  <a:pos x="T2" y="T3"/>
                </a:cxn>
                <a:cxn ang="0">
                  <a:pos x="T4" y="T5"/>
                </a:cxn>
                <a:cxn ang="0">
                  <a:pos x="T6" y="T7"/>
                </a:cxn>
                <a:cxn ang="0">
                  <a:pos x="T8" y="T9"/>
                </a:cxn>
                <a:cxn ang="0">
                  <a:pos x="T10" y="T11"/>
                </a:cxn>
                <a:cxn ang="0">
                  <a:pos x="T12" y="T13"/>
                </a:cxn>
              </a:cxnLst>
              <a:rect l="0" t="0" r="r" b="b"/>
              <a:pathLst>
                <a:path w="419" h="419">
                  <a:moveTo>
                    <a:pt x="91" y="419"/>
                  </a:moveTo>
                  <a:cubicBezTo>
                    <a:pt x="0" y="329"/>
                    <a:pt x="0" y="181"/>
                    <a:pt x="91" y="91"/>
                  </a:cubicBezTo>
                  <a:cubicBezTo>
                    <a:pt x="181" y="0"/>
                    <a:pt x="329" y="0"/>
                    <a:pt x="419" y="91"/>
                  </a:cubicBezTo>
                  <a:cubicBezTo>
                    <a:pt x="344" y="166"/>
                    <a:pt x="344" y="166"/>
                    <a:pt x="344" y="166"/>
                  </a:cubicBezTo>
                  <a:cubicBezTo>
                    <a:pt x="295" y="117"/>
                    <a:pt x="215" y="117"/>
                    <a:pt x="167" y="166"/>
                  </a:cubicBezTo>
                  <a:cubicBezTo>
                    <a:pt x="118" y="215"/>
                    <a:pt x="118" y="295"/>
                    <a:pt x="167" y="343"/>
                  </a:cubicBezTo>
                  <a:lnTo>
                    <a:pt x="91" y="419"/>
                  </a:lnTo>
                  <a:close/>
                </a:path>
              </a:pathLst>
            </a:custGeom>
            <a:solidFill>
              <a:schemeClr val="accent4"/>
            </a:solid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71" name="TextBox 150">
              <a:extLst>
                <a:ext uri="{FF2B5EF4-FFF2-40B4-BE49-F238E27FC236}">
                  <a16:creationId xmlns:a16="http://schemas.microsoft.com/office/drawing/2014/main" id="{AD9AF58B-7D31-7449-9000-D39005200554}"/>
                </a:ext>
              </a:extLst>
            </p:cNvPr>
            <p:cNvSpPr txBox="1"/>
            <p:nvPr/>
          </p:nvSpPr>
          <p:spPr>
            <a:xfrm>
              <a:off x="4013937" y="2370026"/>
              <a:ext cx="309369" cy="369244"/>
            </a:xfrm>
            <a:prstGeom prst="rect">
              <a:avLst/>
            </a:prstGeom>
            <a:noFill/>
          </p:spPr>
          <p:txBody>
            <a:bodyPr wrap="none" rtlCol="0">
              <a:spAutoFit/>
            </a:bodyPr>
            <a:lstStyle/>
            <a:p>
              <a:r>
                <a:rPr lang="en-US" altLang="zh-CN" sz="2399" dirty="0">
                  <a:solidFill>
                    <a:schemeClr val="bg1">
                      <a:lumMod val="95000"/>
                    </a:schemeClr>
                  </a:solidFill>
                  <a:latin typeface="华文新魏" panose="02010800040101010101" pitchFamily="2" charset="-122"/>
                  <a:ea typeface="华文新魏" panose="02010800040101010101" pitchFamily="2" charset="-122"/>
                </a:rPr>
                <a:t>C</a:t>
              </a:r>
              <a:endParaRPr lang="zh-CN" altLang="en-US" sz="2399" dirty="0">
                <a:solidFill>
                  <a:schemeClr val="bg1">
                    <a:lumMod val="95000"/>
                  </a:schemeClr>
                </a:solidFill>
                <a:latin typeface="华文新魏" panose="02010800040101010101" pitchFamily="2" charset="-122"/>
                <a:ea typeface="华文新魏" panose="02010800040101010101" pitchFamily="2" charset="-122"/>
              </a:endParaRPr>
            </a:p>
          </p:txBody>
        </p:sp>
      </p:grpSp>
      <p:grpSp>
        <p:nvGrpSpPr>
          <p:cNvPr id="72" name="组合 52">
            <a:extLst>
              <a:ext uri="{FF2B5EF4-FFF2-40B4-BE49-F238E27FC236}">
                <a16:creationId xmlns:a16="http://schemas.microsoft.com/office/drawing/2014/main" id="{B88FB5A1-CF00-6549-8A63-F8DA0F4A3C43}"/>
              </a:ext>
            </a:extLst>
          </p:cNvPr>
          <p:cNvGrpSpPr/>
          <p:nvPr/>
        </p:nvGrpSpPr>
        <p:grpSpPr>
          <a:xfrm>
            <a:off x="5304787" y="3362339"/>
            <a:ext cx="2065376" cy="2065653"/>
            <a:chOff x="3847918" y="2361884"/>
            <a:chExt cx="1652588" cy="1652587"/>
          </a:xfrm>
          <a:solidFill>
            <a:schemeClr val="bg1">
              <a:lumMod val="95000"/>
            </a:schemeClr>
          </a:solidFill>
        </p:grpSpPr>
        <p:sp>
          <p:nvSpPr>
            <p:cNvPr id="73" name="Freeform 8">
              <a:extLst>
                <a:ext uri="{FF2B5EF4-FFF2-40B4-BE49-F238E27FC236}">
                  <a16:creationId xmlns:a16="http://schemas.microsoft.com/office/drawing/2014/main" id="{49B92DD6-3A35-474A-8C02-2039D7ED2F5E}"/>
                </a:ext>
              </a:extLst>
            </p:cNvPr>
            <p:cNvSpPr>
              <a:spLocks/>
            </p:cNvSpPr>
            <p:nvPr/>
          </p:nvSpPr>
          <p:spPr bwMode="auto">
            <a:xfrm>
              <a:off x="3847918" y="2361884"/>
              <a:ext cx="1652588" cy="1652587"/>
            </a:xfrm>
            <a:custGeom>
              <a:avLst/>
              <a:gdLst>
                <a:gd name="T0" fmla="*/ 0 w 612"/>
                <a:gd name="T1" fmla="*/ 480 h 612"/>
                <a:gd name="T2" fmla="*/ 76 w 612"/>
                <a:gd name="T3" fmla="*/ 404 h 612"/>
                <a:gd name="T4" fmla="*/ 404 w 612"/>
                <a:gd name="T5" fmla="*/ 404 h 612"/>
                <a:gd name="T6" fmla="*/ 404 w 612"/>
                <a:gd name="T7" fmla="*/ 76 h 612"/>
                <a:gd name="T8" fmla="*/ 480 w 612"/>
                <a:gd name="T9" fmla="*/ 0 h 612"/>
                <a:gd name="T10" fmla="*/ 480 w 612"/>
                <a:gd name="T11" fmla="*/ 480 h 612"/>
                <a:gd name="T12" fmla="*/ 0 w 612"/>
                <a:gd name="T13" fmla="*/ 480 h 612"/>
              </a:gdLst>
              <a:ahLst/>
              <a:cxnLst>
                <a:cxn ang="0">
                  <a:pos x="T0" y="T1"/>
                </a:cxn>
                <a:cxn ang="0">
                  <a:pos x="T2" y="T3"/>
                </a:cxn>
                <a:cxn ang="0">
                  <a:pos x="T4" y="T5"/>
                </a:cxn>
                <a:cxn ang="0">
                  <a:pos x="T6" y="T7"/>
                </a:cxn>
                <a:cxn ang="0">
                  <a:pos x="T8" y="T9"/>
                </a:cxn>
                <a:cxn ang="0">
                  <a:pos x="T10" y="T11"/>
                </a:cxn>
                <a:cxn ang="0">
                  <a:pos x="T12" y="T13"/>
                </a:cxn>
              </a:cxnLst>
              <a:rect l="0" t="0" r="r" b="b"/>
              <a:pathLst>
                <a:path w="612" h="612">
                  <a:moveTo>
                    <a:pt x="0" y="480"/>
                  </a:moveTo>
                  <a:cubicBezTo>
                    <a:pt x="76" y="404"/>
                    <a:pt x="76" y="404"/>
                    <a:pt x="76" y="404"/>
                  </a:cubicBezTo>
                  <a:cubicBezTo>
                    <a:pt x="166" y="495"/>
                    <a:pt x="314" y="495"/>
                    <a:pt x="404" y="404"/>
                  </a:cubicBezTo>
                  <a:cubicBezTo>
                    <a:pt x="495" y="314"/>
                    <a:pt x="495" y="166"/>
                    <a:pt x="404" y="76"/>
                  </a:cubicBezTo>
                  <a:cubicBezTo>
                    <a:pt x="480" y="0"/>
                    <a:pt x="480" y="0"/>
                    <a:pt x="480" y="0"/>
                  </a:cubicBezTo>
                  <a:cubicBezTo>
                    <a:pt x="612" y="132"/>
                    <a:pt x="612" y="348"/>
                    <a:pt x="480" y="480"/>
                  </a:cubicBezTo>
                  <a:cubicBezTo>
                    <a:pt x="348" y="612"/>
                    <a:pt x="133" y="612"/>
                    <a:pt x="0" y="480"/>
                  </a:cubicBezTo>
                  <a:close/>
                </a:path>
              </a:pathLst>
            </a:custGeom>
            <a:solidFill>
              <a:schemeClr val="accent3"/>
            </a:solid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74" name="TextBox 147">
              <a:extLst>
                <a:ext uri="{FF2B5EF4-FFF2-40B4-BE49-F238E27FC236}">
                  <a16:creationId xmlns:a16="http://schemas.microsoft.com/office/drawing/2014/main" id="{9F7A1CE9-25D7-9A44-B20F-9FF9C53674AC}"/>
                </a:ext>
              </a:extLst>
            </p:cNvPr>
            <p:cNvSpPr txBox="1"/>
            <p:nvPr/>
          </p:nvSpPr>
          <p:spPr>
            <a:xfrm>
              <a:off x="5056570" y="2613663"/>
              <a:ext cx="292696" cy="369244"/>
            </a:xfrm>
            <a:prstGeom prst="rect">
              <a:avLst/>
            </a:prstGeom>
            <a:noFill/>
          </p:spPr>
          <p:txBody>
            <a:bodyPr wrap="none" rtlCol="0">
              <a:spAutoFit/>
            </a:bodyPr>
            <a:lstStyle/>
            <a:p>
              <a:r>
                <a:rPr lang="en-US" altLang="zh-CN" sz="2399" dirty="0">
                  <a:solidFill>
                    <a:schemeClr val="bg1">
                      <a:lumMod val="95000"/>
                    </a:schemeClr>
                  </a:solidFill>
                  <a:latin typeface="华文新魏" panose="02010800040101010101" pitchFamily="2" charset="-122"/>
                  <a:ea typeface="华文新魏" panose="02010800040101010101" pitchFamily="2" charset="-122"/>
                </a:rPr>
                <a:t>B</a:t>
              </a:r>
              <a:endParaRPr lang="zh-CN" altLang="en-US" sz="2399" dirty="0">
                <a:solidFill>
                  <a:schemeClr val="bg1">
                    <a:lumMod val="95000"/>
                  </a:schemeClr>
                </a:solidFill>
                <a:latin typeface="华文新魏" panose="02010800040101010101" pitchFamily="2" charset="-122"/>
                <a:ea typeface="华文新魏" panose="02010800040101010101" pitchFamily="2" charset="-122"/>
              </a:endParaRPr>
            </a:p>
          </p:txBody>
        </p:sp>
      </p:grpSp>
      <p:pic>
        <p:nvPicPr>
          <p:cNvPr id="75" name="Picture 18">
            <a:extLst>
              <a:ext uri="{FF2B5EF4-FFF2-40B4-BE49-F238E27FC236}">
                <a16:creationId xmlns:a16="http://schemas.microsoft.com/office/drawing/2014/main" id="{AA063C91-A069-FD4B-960F-9EC064AE025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887686" y="3840556"/>
            <a:ext cx="632135" cy="90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Freeform 28">
            <a:extLst>
              <a:ext uri="{FF2B5EF4-FFF2-40B4-BE49-F238E27FC236}">
                <a16:creationId xmlns:a16="http://schemas.microsoft.com/office/drawing/2014/main" id="{7888690A-0DFD-E146-8127-173F51CAC4C4}"/>
              </a:ext>
            </a:extLst>
          </p:cNvPr>
          <p:cNvSpPr>
            <a:spLocks noEditPoints="1"/>
          </p:cNvSpPr>
          <p:nvPr/>
        </p:nvSpPr>
        <p:spPr bwMode="auto">
          <a:xfrm>
            <a:off x="8081179" y="4651141"/>
            <a:ext cx="319496" cy="480201"/>
          </a:xfrm>
          <a:custGeom>
            <a:avLst/>
            <a:gdLst>
              <a:gd name="T0" fmla="*/ 83 w 103"/>
              <a:gd name="T1" fmla="*/ 52 h 155"/>
              <a:gd name="T2" fmla="*/ 83 w 103"/>
              <a:gd name="T3" fmla="*/ 52 h 155"/>
              <a:gd name="T4" fmla="*/ 87 w 103"/>
              <a:gd name="T5" fmla="*/ 36 h 155"/>
              <a:gd name="T6" fmla="*/ 52 w 103"/>
              <a:gd name="T7" fmla="*/ 0 h 155"/>
              <a:gd name="T8" fmla="*/ 32 w 103"/>
              <a:gd name="T9" fmla="*/ 6 h 155"/>
              <a:gd name="T10" fmla="*/ 28 w 103"/>
              <a:gd name="T11" fmla="*/ 10 h 155"/>
              <a:gd name="T12" fmla="*/ 27 w 103"/>
              <a:gd name="T13" fmla="*/ 10 h 155"/>
              <a:gd name="T14" fmla="*/ 17 w 103"/>
              <a:gd name="T15" fmla="*/ 36 h 155"/>
              <a:gd name="T16" fmla="*/ 17 w 103"/>
              <a:gd name="T17" fmla="*/ 36 h 155"/>
              <a:gd name="T18" fmla="*/ 17 w 103"/>
              <a:gd name="T19" fmla="*/ 38 h 155"/>
              <a:gd name="T20" fmla="*/ 17 w 103"/>
              <a:gd name="T21" fmla="*/ 40 h 155"/>
              <a:gd name="T22" fmla="*/ 17 w 103"/>
              <a:gd name="T23" fmla="*/ 40 h 155"/>
              <a:gd name="T24" fmla="*/ 21 w 103"/>
              <a:gd name="T25" fmla="*/ 52 h 155"/>
              <a:gd name="T26" fmla="*/ 20 w 103"/>
              <a:gd name="T27" fmla="*/ 52 h 155"/>
              <a:gd name="T28" fmla="*/ 9 w 103"/>
              <a:gd name="T29" fmla="*/ 55 h 155"/>
              <a:gd name="T30" fmla="*/ 0 w 103"/>
              <a:gd name="T31" fmla="*/ 72 h 155"/>
              <a:gd name="T32" fmla="*/ 0 w 103"/>
              <a:gd name="T33" fmla="*/ 107 h 155"/>
              <a:gd name="T34" fmla="*/ 0 w 103"/>
              <a:gd name="T35" fmla="*/ 112 h 155"/>
              <a:gd name="T36" fmla="*/ 0 w 103"/>
              <a:gd name="T37" fmla="*/ 135 h 155"/>
              <a:gd name="T38" fmla="*/ 20 w 103"/>
              <a:gd name="T39" fmla="*/ 155 h 155"/>
              <a:gd name="T40" fmla="*/ 83 w 103"/>
              <a:gd name="T41" fmla="*/ 155 h 155"/>
              <a:gd name="T42" fmla="*/ 103 w 103"/>
              <a:gd name="T43" fmla="*/ 135 h 155"/>
              <a:gd name="T44" fmla="*/ 103 w 103"/>
              <a:gd name="T45" fmla="*/ 72 h 155"/>
              <a:gd name="T46" fmla="*/ 83 w 103"/>
              <a:gd name="T47" fmla="*/ 52 h 155"/>
              <a:gd name="T48" fmla="*/ 82 w 103"/>
              <a:gd name="T49" fmla="*/ 36 h 155"/>
              <a:gd name="T50" fmla="*/ 81 w 103"/>
              <a:gd name="T51" fmla="*/ 45 h 155"/>
              <a:gd name="T52" fmla="*/ 81 w 103"/>
              <a:gd name="T53" fmla="*/ 45 h 155"/>
              <a:gd name="T54" fmla="*/ 79 w 103"/>
              <a:gd name="T55" fmla="*/ 48 h 155"/>
              <a:gd name="T56" fmla="*/ 79 w 103"/>
              <a:gd name="T57" fmla="*/ 49 h 155"/>
              <a:gd name="T58" fmla="*/ 78 w 103"/>
              <a:gd name="T59" fmla="*/ 50 h 155"/>
              <a:gd name="T60" fmla="*/ 61 w 103"/>
              <a:gd name="T61" fmla="*/ 64 h 155"/>
              <a:gd name="T62" fmla="*/ 67 w 103"/>
              <a:gd name="T63" fmla="*/ 64 h 155"/>
              <a:gd name="T64" fmla="*/ 59 w 103"/>
              <a:gd name="T65" fmla="*/ 102 h 155"/>
              <a:gd name="T66" fmla="*/ 57 w 103"/>
              <a:gd name="T67" fmla="*/ 112 h 155"/>
              <a:gd name="T68" fmla="*/ 54 w 103"/>
              <a:gd name="T69" fmla="*/ 95 h 155"/>
              <a:gd name="T70" fmla="*/ 52 w 103"/>
              <a:gd name="T71" fmla="*/ 78 h 155"/>
              <a:gd name="T72" fmla="*/ 55 w 103"/>
              <a:gd name="T73" fmla="*/ 73 h 155"/>
              <a:gd name="T74" fmla="*/ 59 w 103"/>
              <a:gd name="T75" fmla="*/ 66 h 155"/>
              <a:gd name="T76" fmla="*/ 44 w 103"/>
              <a:gd name="T77" fmla="*/ 66 h 155"/>
              <a:gd name="T78" fmla="*/ 46 w 103"/>
              <a:gd name="T79" fmla="*/ 69 h 155"/>
              <a:gd name="T80" fmla="*/ 52 w 103"/>
              <a:gd name="T81" fmla="*/ 78 h 155"/>
              <a:gd name="T82" fmla="*/ 47 w 103"/>
              <a:gd name="T83" fmla="*/ 112 h 155"/>
              <a:gd name="T84" fmla="*/ 37 w 103"/>
              <a:gd name="T85" fmla="*/ 64 h 155"/>
              <a:gd name="T86" fmla="*/ 42 w 103"/>
              <a:gd name="T87" fmla="*/ 64 h 155"/>
              <a:gd name="T88" fmla="*/ 34 w 103"/>
              <a:gd name="T89" fmla="*/ 60 h 155"/>
              <a:gd name="T90" fmla="*/ 27 w 103"/>
              <a:gd name="T91" fmla="*/ 53 h 155"/>
              <a:gd name="T92" fmla="*/ 21 w 103"/>
              <a:gd name="T93" fmla="*/ 36 h 155"/>
              <a:gd name="T94" fmla="*/ 29 w 103"/>
              <a:gd name="T95" fmla="*/ 16 h 155"/>
              <a:gd name="T96" fmla="*/ 52 w 103"/>
              <a:gd name="T97" fmla="*/ 5 h 155"/>
              <a:gd name="T98" fmla="*/ 80 w 103"/>
              <a:gd name="T99" fmla="*/ 26 h 155"/>
              <a:gd name="T100" fmla="*/ 81 w 103"/>
              <a:gd name="T101" fmla="*/ 28 h 155"/>
              <a:gd name="T102" fmla="*/ 82 w 103"/>
              <a:gd name="T103" fmla="*/ 31 h 155"/>
              <a:gd name="T104" fmla="*/ 82 w 103"/>
              <a:gd name="T105" fmla="*/ 3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155">
                <a:moveTo>
                  <a:pt x="83" y="52"/>
                </a:moveTo>
                <a:cubicBezTo>
                  <a:pt x="83" y="52"/>
                  <a:pt x="83" y="52"/>
                  <a:pt x="83" y="52"/>
                </a:cubicBezTo>
                <a:cubicBezTo>
                  <a:pt x="85" y="47"/>
                  <a:pt x="87" y="41"/>
                  <a:pt x="87" y="36"/>
                </a:cubicBezTo>
                <a:cubicBezTo>
                  <a:pt x="87" y="16"/>
                  <a:pt x="71" y="0"/>
                  <a:pt x="52" y="0"/>
                </a:cubicBezTo>
                <a:cubicBezTo>
                  <a:pt x="45" y="0"/>
                  <a:pt x="38" y="3"/>
                  <a:pt x="32" y="6"/>
                </a:cubicBezTo>
                <a:cubicBezTo>
                  <a:pt x="28" y="10"/>
                  <a:pt x="28" y="10"/>
                  <a:pt x="28" y="10"/>
                </a:cubicBezTo>
                <a:cubicBezTo>
                  <a:pt x="27" y="10"/>
                  <a:pt x="27" y="10"/>
                  <a:pt x="27" y="10"/>
                </a:cubicBezTo>
                <a:cubicBezTo>
                  <a:pt x="21" y="17"/>
                  <a:pt x="17" y="26"/>
                  <a:pt x="17" y="36"/>
                </a:cubicBezTo>
                <a:cubicBezTo>
                  <a:pt x="17" y="36"/>
                  <a:pt x="17" y="36"/>
                  <a:pt x="17" y="36"/>
                </a:cubicBezTo>
                <a:cubicBezTo>
                  <a:pt x="17" y="36"/>
                  <a:pt x="17" y="37"/>
                  <a:pt x="17" y="38"/>
                </a:cubicBezTo>
                <a:cubicBezTo>
                  <a:pt x="17" y="38"/>
                  <a:pt x="17" y="39"/>
                  <a:pt x="17" y="40"/>
                </a:cubicBezTo>
                <a:cubicBezTo>
                  <a:pt x="17" y="40"/>
                  <a:pt x="17" y="40"/>
                  <a:pt x="17" y="40"/>
                </a:cubicBezTo>
                <a:cubicBezTo>
                  <a:pt x="17" y="44"/>
                  <a:pt x="19" y="48"/>
                  <a:pt x="21" y="52"/>
                </a:cubicBezTo>
                <a:cubicBezTo>
                  <a:pt x="20" y="52"/>
                  <a:pt x="20" y="52"/>
                  <a:pt x="20" y="52"/>
                </a:cubicBezTo>
                <a:cubicBezTo>
                  <a:pt x="16" y="52"/>
                  <a:pt x="12" y="53"/>
                  <a:pt x="9" y="55"/>
                </a:cubicBezTo>
                <a:cubicBezTo>
                  <a:pt x="4" y="59"/>
                  <a:pt x="0" y="65"/>
                  <a:pt x="0" y="72"/>
                </a:cubicBezTo>
                <a:cubicBezTo>
                  <a:pt x="0" y="107"/>
                  <a:pt x="0" y="107"/>
                  <a:pt x="0" y="107"/>
                </a:cubicBezTo>
                <a:cubicBezTo>
                  <a:pt x="0" y="112"/>
                  <a:pt x="0" y="112"/>
                  <a:pt x="0" y="112"/>
                </a:cubicBezTo>
                <a:cubicBezTo>
                  <a:pt x="0" y="135"/>
                  <a:pt x="0" y="135"/>
                  <a:pt x="0" y="135"/>
                </a:cubicBezTo>
                <a:cubicBezTo>
                  <a:pt x="0" y="146"/>
                  <a:pt x="9" y="155"/>
                  <a:pt x="20" y="155"/>
                </a:cubicBezTo>
                <a:cubicBezTo>
                  <a:pt x="83" y="155"/>
                  <a:pt x="83" y="155"/>
                  <a:pt x="83" y="155"/>
                </a:cubicBezTo>
                <a:cubicBezTo>
                  <a:pt x="94" y="155"/>
                  <a:pt x="103" y="146"/>
                  <a:pt x="103" y="135"/>
                </a:cubicBezTo>
                <a:cubicBezTo>
                  <a:pt x="103" y="72"/>
                  <a:pt x="103" y="72"/>
                  <a:pt x="103" y="72"/>
                </a:cubicBezTo>
                <a:cubicBezTo>
                  <a:pt x="103" y="61"/>
                  <a:pt x="94" y="52"/>
                  <a:pt x="83" y="52"/>
                </a:cubicBezTo>
                <a:close/>
                <a:moveTo>
                  <a:pt x="82" y="36"/>
                </a:moveTo>
                <a:cubicBezTo>
                  <a:pt x="82" y="39"/>
                  <a:pt x="82" y="42"/>
                  <a:pt x="81" y="45"/>
                </a:cubicBezTo>
                <a:cubicBezTo>
                  <a:pt x="81" y="45"/>
                  <a:pt x="81" y="45"/>
                  <a:pt x="81" y="45"/>
                </a:cubicBezTo>
                <a:cubicBezTo>
                  <a:pt x="80" y="46"/>
                  <a:pt x="80" y="47"/>
                  <a:pt x="79" y="48"/>
                </a:cubicBezTo>
                <a:cubicBezTo>
                  <a:pt x="79" y="48"/>
                  <a:pt x="79" y="49"/>
                  <a:pt x="79" y="49"/>
                </a:cubicBezTo>
                <a:cubicBezTo>
                  <a:pt x="79" y="50"/>
                  <a:pt x="78" y="50"/>
                  <a:pt x="78" y="50"/>
                </a:cubicBezTo>
                <a:cubicBezTo>
                  <a:pt x="75" y="57"/>
                  <a:pt x="69" y="62"/>
                  <a:pt x="61" y="64"/>
                </a:cubicBezTo>
                <a:cubicBezTo>
                  <a:pt x="67" y="64"/>
                  <a:pt x="67" y="64"/>
                  <a:pt x="67" y="64"/>
                </a:cubicBezTo>
                <a:cubicBezTo>
                  <a:pt x="59" y="102"/>
                  <a:pt x="59" y="102"/>
                  <a:pt x="59" y="102"/>
                </a:cubicBezTo>
                <a:cubicBezTo>
                  <a:pt x="57" y="112"/>
                  <a:pt x="57" y="112"/>
                  <a:pt x="57" y="112"/>
                </a:cubicBezTo>
                <a:cubicBezTo>
                  <a:pt x="54" y="95"/>
                  <a:pt x="54" y="95"/>
                  <a:pt x="54" y="95"/>
                </a:cubicBezTo>
                <a:cubicBezTo>
                  <a:pt x="52" y="78"/>
                  <a:pt x="52" y="78"/>
                  <a:pt x="52" y="78"/>
                </a:cubicBezTo>
                <a:cubicBezTo>
                  <a:pt x="55" y="73"/>
                  <a:pt x="55" y="73"/>
                  <a:pt x="55" y="73"/>
                </a:cubicBezTo>
                <a:cubicBezTo>
                  <a:pt x="59" y="66"/>
                  <a:pt x="59" y="66"/>
                  <a:pt x="59" y="66"/>
                </a:cubicBezTo>
                <a:cubicBezTo>
                  <a:pt x="44" y="66"/>
                  <a:pt x="44" y="66"/>
                  <a:pt x="44" y="66"/>
                </a:cubicBezTo>
                <a:cubicBezTo>
                  <a:pt x="46" y="69"/>
                  <a:pt x="46" y="69"/>
                  <a:pt x="46" y="69"/>
                </a:cubicBezTo>
                <a:cubicBezTo>
                  <a:pt x="52" y="78"/>
                  <a:pt x="52" y="78"/>
                  <a:pt x="52" y="78"/>
                </a:cubicBezTo>
                <a:cubicBezTo>
                  <a:pt x="47" y="112"/>
                  <a:pt x="47" y="112"/>
                  <a:pt x="47" y="112"/>
                </a:cubicBezTo>
                <a:cubicBezTo>
                  <a:pt x="37" y="64"/>
                  <a:pt x="37" y="64"/>
                  <a:pt x="37" y="64"/>
                </a:cubicBezTo>
                <a:cubicBezTo>
                  <a:pt x="42" y="64"/>
                  <a:pt x="42" y="64"/>
                  <a:pt x="42" y="64"/>
                </a:cubicBezTo>
                <a:cubicBezTo>
                  <a:pt x="39" y="63"/>
                  <a:pt x="36" y="62"/>
                  <a:pt x="34" y="60"/>
                </a:cubicBezTo>
                <a:cubicBezTo>
                  <a:pt x="31" y="58"/>
                  <a:pt x="29" y="56"/>
                  <a:pt x="27" y="53"/>
                </a:cubicBezTo>
                <a:cubicBezTo>
                  <a:pt x="23" y="48"/>
                  <a:pt x="21" y="42"/>
                  <a:pt x="21" y="36"/>
                </a:cubicBezTo>
                <a:cubicBezTo>
                  <a:pt x="21" y="28"/>
                  <a:pt x="24" y="21"/>
                  <a:pt x="29" y="16"/>
                </a:cubicBezTo>
                <a:cubicBezTo>
                  <a:pt x="34" y="9"/>
                  <a:pt x="42" y="5"/>
                  <a:pt x="52" y="5"/>
                </a:cubicBezTo>
                <a:cubicBezTo>
                  <a:pt x="65" y="5"/>
                  <a:pt x="76" y="14"/>
                  <a:pt x="80" y="26"/>
                </a:cubicBezTo>
                <a:cubicBezTo>
                  <a:pt x="81" y="27"/>
                  <a:pt x="81" y="27"/>
                  <a:pt x="81" y="28"/>
                </a:cubicBezTo>
                <a:cubicBezTo>
                  <a:pt x="81" y="29"/>
                  <a:pt x="81" y="30"/>
                  <a:pt x="82" y="31"/>
                </a:cubicBezTo>
                <a:cubicBezTo>
                  <a:pt x="82" y="32"/>
                  <a:pt x="82" y="34"/>
                  <a:pt x="82" y="36"/>
                </a:cubicBezTo>
                <a:close/>
              </a:path>
            </a:pathLst>
          </a:custGeom>
          <a:solidFill>
            <a:schemeClr val="tx1">
              <a:lumMod val="65000"/>
              <a:lumOff val="35000"/>
            </a:schemeClr>
          </a:solidFill>
          <a:ln>
            <a:noFill/>
          </a:ln>
        </p:spPr>
        <p:txBody>
          <a:bodyPr vert="horz" wrap="square" lIns="91424" tIns="45712" rIns="91424" bIns="45712"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78" name="TextBox 110">
            <a:extLst>
              <a:ext uri="{FF2B5EF4-FFF2-40B4-BE49-F238E27FC236}">
                <a16:creationId xmlns:a16="http://schemas.microsoft.com/office/drawing/2014/main" id="{A8A11F64-DF85-904E-AC63-52FFCA3E81CC}"/>
              </a:ext>
            </a:extLst>
          </p:cNvPr>
          <p:cNvSpPr txBox="1"/>
          <p:nvPr/>
        </p:nvSpPr>
        <p:spPr>
          <a:xfrm rot="2700000">
            <a:off x="8250287" y="4987709"/>
            <a:ext cx="2589456" cy="587853"/>
          </a:xfrm>
          <a:prstGeom prst="rect">
            <a:avLst/>
          </a:prstGeom>
          <a:noFill/>
        </p:spPr>
        <p:txBody>
          <a:bodyPr wrap="square" lIns="0" tIns="0" rIns="91440" bIns="45720" rtlCol="0" anchor="t">
            <a:spAutoFit/>
          </a:bodyPr>
          <a:lstStyle>
            <a:defPPr>
              <a:defRPr lang="zh-CN"/>
            </a:defPPr>
            <a:lvl1pPr defTabSz="1219170">
              <a:spcBef>
                <a:spcPct val="20000"/>
              </a:spcBef>
              <a:defRPr sz="11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sz="1600" dirty="0">
                <a:solidFill>
                  <a:srgbClr val="FFFFFF"/>
                </a:solidFill>
                <a:latin typeface="Arial"/>
                <a:ea typeface="Microsoft YaHei"/>
              </a:rPr>
              <a:t>1</a:t>
            </a:r>
          </a:p>
          <a:p>
            <a:endParaRPr lang="en-US" sz="1600" dirty="0">
              <a:solidFill>
                <a:schemeClr val="bg1">
                  <a:lumMod val="50000"/>
                </a:schemeClr>
              </a:solidFill>
              <a:latin typeface="Microsoft YaHei"/>
              <a:ea typeface="Microsoft YaHei"/>
            </a:endParaRPr>
          </a:p>
        </p:txBody>
      </p:sp>
      <p:sp>
        <p:nvSpPr>
          <p:cNvPr id="79" name="矩形 59">
            <a:extLst>
              <a:ext uri="{FF2B5EF4-FFF2-40B4-BE49-F238E27FC236}">
                <a16:creationId xmlns:a16="http://schemas.microsoft.com/office/drawing/2014/main" id="{DC8E70B1-FBEC-6247-ACDF-ACBFF6F9F3D0}"/>
              </a:ext>
            </a:extLst>
          </p:cNvPr>
          <p:cNvSpPr/>
          <p:nvPr/>
        </p:nvSpPr>
        <p:spPr>
          <a:xfrm rot="2700000">
            <a:off x="8714120" y="4521385"/>
            <a:ext cx="2404482" cy="358877"/>
          </a:xfrm>
          <a:prstGeom prst="rect">
            <a:avLst/>
          </a:prstGeom>
        </p:spPr>
        <p:txBody>
          <a:bodyPr vert="horz" wrap="square" lIns="111567" tIns="55783" rIns="111567" bIns="55783" rtlCol="0" anchor="t">
            <a:spAutoFit/>
          </a:bodyPr>
          <a:lstStyle/>
          <a:p>
            <a:r>
              <a:rPr lang="en-US" sz="1600" b="1" dirty="0">
                <a:solidFill>
                  <a:srgbClr val="FFFFFF"/>
                </a:solidFill>
                <a:latin typeface="Arial"/>
                <a:ea typeface="Microsoft YaHei"/>
              </a:rPr>
              <a:t>Next.js (React framework)</a:t>
            </a:r>
            <a:endParaRPr lang="en-US" sz="1600" dirty="0">
              <a:solidFill>
                <a:schemeClr val="bg1">
                  <a:lumMod val="50000"/>
                </a:schemeClr>
              </a:solidFill>
              <a:latin typeface="Microsoft YaHei"/>
              <a:ea typeface="Microsoft YaHei"/>
            </a:endParaRPr>
          </a:p>
        </p:txBody>
      </p:sp>
      <p:cxnSp>
        <p:nvCxnSpPr>
          <p:cNvPr id="80" name="直接连接符 87">
            <a:extLst>
              <a:ext uri="{FF2B5EF4-FFF2-40B4-BE49-F238E27FC236}">
                <a16:creationId xmlns:a16="http://schemas.microsoft.com/office/drawing/2014/main" id="{E2BE165C-3B2B-9F44-A263-B49F54E23018}"/>
              </a:ext>
            </a:extLst>
          </p:cNvPr>
          <p:cNvCxnSpPr/>
          <p:nvPr/>
        </p:nvCxnSpPr>
        <p:spPr>
          <a:xfrm rot="2700000">
            <a:off x="8589477" y="4887048"/>
            <a:ext cx="234464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1" name="任意多边形 88">
            <a:extLst>
              <a:ext uri="{FF2B5EF4-FFF2-40B4-BE49-F238E27FC236}">
                <a16:creationId xmlns:a16="http://schemas.microsoft.com/office/drawing/2014/main" id="{752FACCB-9D23-1843-8E23-78124F0E4C1C}"/>
              </a:ext>
            </a:extLst>
          </p:cNvPr>
          <p:cNvSpPr/>
          <p:nvPr/>
        </p:nvSpPr>
        <p:spPr>
          <a:xfrm>
            <a:off x="7366602" y="3641896"/>
            <a:ext cx="1632572" cy="1650936"/>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rgbClr val="261F1C"/>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2399" dirty="0">
              <a:solidFill>
                <a:srgbClr val="261F1C"/>
              </a:solidFill>
              <a:latin typeface="华文新魏" panose="02010800040101010101" pitchFamily="2" charset="-122"/>
              <a:ea typeface="华文新魏" panose="02010800040101010101" pitchFamily="2" charset="-122"/>
            </a:endParaRPr>
          </a:p>
        </p:txBody>
      </p:sp>
      <p:grpSp>
        <p:nvGrpSpPr>
          <p:cNvPr id="82" name="组合 89">
            <a:extLst>
              <a:ext uri="{FF2B5EF4-FFF2-40B4-BE49-F238E27FC236}">
                <a16:creationId xmlns:a16="http://schemas.microsoft.com/office/drawing/2014/main" id="{06AC378D-3E30-B14B-BB76-60F80E355D12}"/>
              </a:ext>
            </a:extLst>
          </p:cNvPr>
          <p:cNvGrpSpPr/>
          <p:nvPr/>
        </p:nvGrpSpPr>
        <p:grpSpPr>
          <a:xfrm>
            <a:off x="3957635" y="3437747"/>
            <a:ext cx="400773" cy="343285"/>
            <a:chOff x="2541588" y="2027238"/>
            <a:chExt cx="320675" cy="274638"/>
          </a:xfrm>
          <a:solidFill>
            <a:schemeClr val="tx1">
              <a:lumMod val="65000"/>
              <a:lumOff val="35000"/>
            </a:schemeClr>
          </a:solidFill>
        </p:grpSpPr>
        <p:sp>
          <p:nvSpPr>
            <p:cNvPr id="83" name="Freeform 20">
              <a:extLst>
                <a:ext uri="{FF2B5EF4-FFF2-40B4-BE49-F238E27FC236}">
                  <a16:creationId xmlns:a16="http://schemas.microsoft.com/office/drawing/2014/main" id="{15D276F7-D552-3D48-8A1B-0E32F8F948E1}"/>
                </a:ext>
              </a:extLst>
            </p:cNvPr>
            <p:cNvSpPr>
              <a:spLocks/>
            </p:cNvSpPr>
            <p:nvPr/>
          </p:nvSpPr>
          <p:spPr bwMode="auto">
            <a:xfrm>
              <a:off x="2541588" y="2027238"/>
              <a:ext cx="320675" cy="274638"/>
            </a:xfrm>
            <a:custGeom>
              <a:avLst/>
              <a:gdLst>
                <a:gd name="T0" fmla="*/ 14 w 202"/>
                <a:gd name="T1" fmla="*/ 157 h 173"/>
                <a:gd name="T2" fmla="*/ 14 w 202"/>
                <a:gd name="T3" fmla="*/ 0 h 173"/>
                <a:gd name="T4" fmla="*/ 0 w 202"/>
                <a:gd name="T5" fmla="*/ 0 h 173"/>
                <a:gd name="T6" fmla="*/ 0 w 202"/>
                <a:gd name="T7" fmla="*/ 173 h 173"/>
                <a:gd name="T8" fmla="*/ 202 w 202"/>
                <a:gd name="T9" fmla="*/ 173 h 173"/>
                <a:gd name="T10" fmla="*/ 202 w 202"/>
                <a:gd name="T11" fmla="*/ 157 h 173"/>
                <a:gd name="T12" fmla="*/ 14 w 202"/>
                <a:gd name="T13" fmla="*/ 157 h 173"/>
              </a:gdLst>
              <a:ahLst/>
              <a:cxnLst>
                <a:cxn ang="0">
                  <a:pos x="T0" y="T1"/>
                </a:cxn>
                <a:cxn ang="0">
                  <a:pos x="T2" y="T3"/>
                </a:cxn>
                <a:cxn ang="0">
                  <a:pos x="T4" y="T5"/>
                </a:cxn>
                <a:cxn ang="0">
                  <a:pos x="T6" y="T7"/>
                </a:cxn>
                <a:cxn ang="0">
                  <a:pos x="T8" y="T9"/>
                </a:cxn>
                <a:cxn ang="0">
                  <a:pos x="T10" y="T11"/>
                </a:cxn>
                <a:cxn ang="0">
                  <a:pos x="T12" y="T13"/>
                </a:cxn>
              </a:cxnLst>
              <a:rect l="0" t="0" r="r" b="b"/>
              <a:pathLst>
                <a:path w="202" h="173">
                  <a:moveTo>
                    <a:pt x="14" y="157"/>
                  </a:moveTo>
                  <a:lnTo>
                    <a:pt x="14" y="0"/>
                  </a:lnTo>
                  <a:lnTo>
                    <a:pt x="0" y="0"/>
                  </a:lnTo>
                  <a:lnTo>
                    <a:pt x="0" y="173"/>
                  </a:lnTo>
                  <a:lnTo>
                    <a:pt x="202" y="173"/>
                  </a:lnTo>
                  <a:lnTo>
                    <a:pt x="202" y="157"/>
                  </a:lnTo>
                  <a:lnTo>
                    <a:pt x="14" y="157"/>
                  </a:ln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84" name="Freeform 21">
              <a:extLst>
                <a:ext uri="{FF2B5EF4-FFF2-40B4-BE49-F238E27FC236}">
                  <a16:creationId xmlns:a16="http://schemas.microsoft.com/office/drawing/2014/main" id="{607A2842-CF00-BF4F-AE6C-935D9C9A208D}"/>
                </a:ext>
              </a:extLst>
            </p:cNvPr>
            <p:cNvSpPr>
              <a:spLocks/>
            </p:cNvSpPr>
            <p:nvPr/>
          </p:nvSpPr>
          <p:spPr bwMode="auto">
            <a:xfrm>
              <a:off x="2587625" y="2106613"/>
              <a:ext cx="242887" cy="153988"/>
            </a:xfrm>
            <a:custGeom>
              <a:avLst/>
              <a:gdLst>
                <a:gd name="T0" fmla="*/ 45 w 153"/>
                <a:gd name="T1" fmla="*/ 49 h 97"/>
                <a:gd name="T2" fmla="*/ 71 w 153"/>
                <a:gd name="T3" fmla="*/ 68 h 97"/>
                <a:gd name="T4" fmla="*/ 127 w 153"/>
                <a:gd name="T5" fmla="*/ 28 h 97"/>
                <a:gd name="T6" fmla="*/ 135 w 153"/>
                <a:gd name="T7" fmla="*/ 38 h 97"/>
                <a:gd name="T8" fmla="*/ 153 w 153"/>
                <a:gd name="T9" fmla="*/ 0 h 97"/>
                <a:gd name="T10" fmla="*/ 111 w 153"/>
                <a:gd name="T11" fmla="*/ 4 h 97"/>
                <a:gd name="T12" fmla="*/ 120 w 153"/>
                <a:gd name="T13" fmla="*/ 16 h 97"/>
                <a:gd name="T14" fmla="*/ 71 w 153"/>
                <a:gd name="T15" fmla="*/ 50 h 97"/>
                <a:gd name="T16" fmla="*/ 43 w 153"/>
                <a:gd name="T17" fmla="*/ 28 h 97"/>
                <a:gd name="T18" fmla="*/ 0 w 153"/>
                <a:gd name="T19" fmla="*/ 88 h 97"/>
                <a:gd name="T20" fmla="*/ 12 w 153"/>
                <a:gd name="T21" fmla="*/ 97 h 97"/>
                <a:gd name="T22" fmla="*/ 45 w 153"/>
                <a:gd name="T2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97">
                  <a:moveTo>
                    <a:pt x="45" y="49"/>
                  </a:moveTo>
                  <a:lnTo>
                    <a:pt x="71" y="68"/>
                  </a:lnTo>
                  <a:lnTo>
                    <a:pt x="127" y="28"/>
                  </a:lnTo>
                  <a:lnTo>
                    <a:pt x="135" y="38"/>
                  </a:lnTo>
                  <a:lnTo>
                    <a:pt x="153" y="0"/>
                  </a:lnTo>
                  <a:lnTo>
                    <a:pt x="111" y="4"/>
                  </a:lnTo>
                  <a:lnTo>
                    <a:pt x="120" y="16"/>
                  </a:lnTo>
                  <a:lnTo>
                    <a:pt x="71" y="50"/>
                  </a:lnTo>
                  <a:lnTo>
                    <a:pt x="43" y="28"/>
                  </a:lnTo>
                  <a:lnTo>
                    <a:pt x="0" y="88"/>
                  </a:lnTo>
                  <a:lnTo>
                    <a:pt x="12" y="97"/>
                  </a:lnTo>
                  <a:lnTo>
                    <a:pt x="45" y="49"/>
                  </a:ln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grpSp>
      <p:sp>
        <p:nvSpPr>
          <p:cNvPr id="86" name="TextBox 126">
            <a:extLst>
              <a:ext uri="{FF2B5EF4-FFF2-40B4-BE49-F238E27FC236}">
                <a16:creationId xmlns:a16="http://schemas.microsoft.com/office/drawing/2014/main" id="{1320BDF5-FDCB-C94F-B0FA-00D839A4AFEF}"/>
              </a:ext>
            </a:extLst>
          </p:cNvPr>
          <p:cNvSpPr txBox="1"/>
          <p:nvPr/>
        </p:nvSpPr>
        <p:spPr>
          <a:xfrm rot="2700000">
            <a:off x="1437825" y="2573904"/>
            <a:ext cx="2589459" cy="587853"/>
          </a:xfrm>
          <a:prstGeom prst="rect">
            <a:avLst/>
          </a:prstGeom>
          <a:noFill/>
        </p:spPr>
        <p:txBody>
          <a:bodyPr wrap="square" lIns="0" tIns="0" rIns="91440" bIns="45720" rtlCol="0" anchor="t">
            <a:spAutoFit/>
          </a:bodyPr>
          <a:lstStyle>
            <a:defPPr>
              <a:defRPr lang="zh-CN"/>
            </a:defPPr>
            <a:lvl1pPr defTabSz="1219170">
              <a:spcBef>
                <a:spcPct val="20000"/>
              </a:spcBef>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a:solidFill>
                  <a:srgbClr val="FFFFFF"/>
                </a:solidFill>
                <a:latin typeface="Arial"/>
                <a:ea typeface="微软雅黑"/>
              </a:rPr>
              <a:t>Built-in API routes provided by Next.js</a:t>
            </a:r>
          </a:p>
          <a:p>
            <a:endParaRPr lang="en-US" altLang="zh-CN" sz="1600" dirty="0">
              <a:solidFill>
                <a:schemeClr val="bg1">
                  <a:lumMod val="50000"/>
                </a:schemeClr>
              </a:solidFill>
            </a:endParaRPr>
          </a:p>
        </p:txBody>
      </p:sp>
      <p:sp>
        <p:nvSpPr>
          <p:cNvPr id="87" name="矩形 94">
            <a:extLst>
              <a:ext uri="{FF2B5EF4-FFF2-40B4-BE49-F238E27FC236}">
                <a16:creationId xmlns:a16="http://schemas.microsoft.com/office/drawing/2014/main" id="{0ABD8C5D-8695-2845-A8B5-C68EFC48A349}"/>
              </a:ext>
            </a:extLst>
          </p:cNvPr>
          <p:cNvSpPr/>
          <p:nvPr/>
        </p:nvSpPr>
        <p:spPr>
          <a:xfrm rot="2700000">
            <a:off x="1977483" y="2247767"/>
            <a:ext cx="2307222" cy="358877"/>
          </a:xfrm>
          <a:prstGeom prst="rect">
            <a:avLst/>
          </a:prstGeom>
        </p:spPr>
        <p:txBody>
          <a:bodyPr vert="horz" wrap="square" lIns="111567" tIns="55783" rIns="111567" bIns="55783" rtlCol="0" anchor="t">
            <a:spAutoFit/>
          </a:bodyPr>
          <a:lstStyle/>
          <a:p>
            <a:pPr algn="r"/>
            <a:r>
              <a:rPr lang="en-US" altLang="zh-CN" sz="1600" b="1" dirty="0">
                <a:solidFill>
                  <a:srgbClr val="FFFFFF"/>
                </a:solidFill>
                <a:latin typeface="Arial"/>
                <a:ea typeface="微软雅黑"/>
              </a:rPr>
              <a:t>Frontend</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88" name="直接连接符 95">
            <a:extLst>
              <a:ext uri="{FF2B5EF4-FFF2-40B4-BE49-F238E27FC236}">
                <a16:creationId xmlns:a16="http://schemas.microsoft.com/office/drawing/2014/main" id="{8C24A585-AF00-254C-9690-E877D382C66C}"/>
              </a:ext>
            </a:extLst>
          </p:cNvPr>
          <p:cNvCxnSpPr/>
          <p:nvPr/>
        </p:nvCxnSpPr>
        <p:spPr>
          <a:xfrm rot="2700000">
            <a:off x="1794056" y="2482709"/>
            <a:ext cx="2344649"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任意多边形 96">
            <a:extLst>
              <a:ext uri="{FF2B5EF4-FFF2-40B4-BE49-F238E27FC236}">
                <a16:creationId xmlns:a16="http://schemas.microsoft.com/office/drawing/2014/main" id="{4EE07FA7-0A07-7C47-B64B-9403CE24299B}"/>
              </a:ext>
            </a:extLst>
          </p:cNvPr>
          <p:cNvSpPr/>
          <p:nvPr/>
        </p:nvSpPr>
        <p:spPr>
          <a:xfrm>
            <a:off x="4124124" y="2967468"/>
            <a:ext cx="1142800" cy="1142956"/>
          </a:xfrm>
          <a:custGeom>
            <a:avLst/>
            <a:gdLst>
              <a:gd name="connsiteX0" fmla="*/ 914400 w 914400"/>
              <a:gd name="connsiteY0" fmla="*/ 0 h 914400"/>
              <a:gd name="connsiteX1" fmla="*/ 0 w 914400"/>
              <a:gd name="connsiteY1" fmla="*/ 914400 h 914400"/>
            </a:gdLst>
            <a:ahLst/>
            <a:cxnLst>
              <a:cxn ang="0">
                <a:pos x="connsiteX0" y="connsiteY0"/>
              </a:cxn>
              <a:cxn ang="0">
                <a:pos x="connsiteX1" y="connsiteY1"/>
              </a:cxn>
            </a:cxnLst>
            <a:rect l="l" t="t" r="r" b="b"/>
            <a:pathLst>
              <a:path w="914400" h="914400">
                <a:moveTo>
                  <a:pt x="914400" y="0"/>
                </a:moveTo>
                <a:lnTo>
                  <a:pt x="0" y="914400"/>
                </a:lnTo>
              </a:path>
            </a:pathLst>
          </a:custGeom>
          <a:noFill/>
          <a:ln w="12700">
            <a:solidFill>
              <a:srgbClr val="261F1C"/>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2399" dirty="0">
              <a:solidFill>
                <a:srgbClr val="261F1C"/>
              </a:solidFill>
              <a:latin typeface="华文新魏" panose="02010800040101010101" pitchFamily="2" charset="-122"/>
              <a:ea typeface="华文新魏" panose="02010800040101010101" pitchFamily="2" charset="-122"/>
            </a:endParaRPr>
          </a:p>
        </p:txBody>
      </p:sp>
      <p:grpSp>
        <p:nvGrpSpPr>
          <p:cNvPr id="90" name="组合 97">
            <a:extLst>
              <a:ext uri="{FF2B5EF4-FFF2-40B4-BE49-F238E27FC236}">
                <a16:creationId xmlns:a16="http://schemas.microsoft.com/office/drawing/2014/main" id="{43AA84F0-3DEC-7A4E-8DDC-22AA491DFAD0}"/>
              </a:ext>
            </a:extLst>
          </p:cNvPr>
          <p:cNvGrpSpPr/>
          <p:nvPr/>
        </p:nvGrpSpPr>
        <p:grpSpPr>
          <a:xfrm>
            <a:off x="3868354" y="5429982"/>
            <a:ext cx="476167" cy="559572"/>
            <a:chOff x="2635250" y="3875088"/>
            <a:chExt cx="381000" cy="447675"/>
          </a:xfrm>
          <a:solidFill>
            <a:schemeClr val="tx1">
              <a:lumMod val="65000"/>
              <a:lumOff val="35000"/>
            </a:schemeClr>
          </a:solidFill>
        </p:grpSpPr>
        <p:sp>
          <p:nvSpPr>
            <p:cNvPr id="91" name="Freeform 22">
              <a:extLst>
                <a:ext uri="{FF2B5EF4-FFF2-40B4-BE49-F238E27FC236}">
                  <a16:creationId xmlns:a16="http://schemas.microsoft.com/office/drawing/2014/main" id="{6C2FCFC5-E701-4E40-A40F-9484AAD3D759}"/>
                </a:ext>
              </a:extLst>
            </p:cNvPr>
            <p:cNvSpPr>
              <a:spLocks/>
            </p:cNvSpPr>
            <p:nvPr/>
          </p:nvSpPr>
          <p:spPr bwMode="auto">
            <a:xfrm>
              <a:off x="2870200" y="3967163"/>
              <a:ext cx="146050" cy="168275"/>
            </a:xfrm>
            <a:custGeom>
              <a:avLst/>
              <a:gdLst>
                <a:gd name="T0" fmla="*/ 45 w 53"/>
                <a:gd name="T1" fmla="*/ 0 h 61"/>
                <a:gd name="T2" fmla="*/ 34 w 53"/>
                <a:gd name="T3" fmla="*/ 0 h 61"/>
                <a:gd name="T4" fmla="*/ 26 w 53"/>
                <a:gd name="T5" fmla="*/ 33 h 61"/>
                <a:gd name="T6" fmla="*/ 23 w 53"/>
                <a:gd name="T7" fmla="*/ 7 h 61"/>
                <a:gd name="T8" fmla="*/ 19 w 53"/>
                <a:gd name="T9" fmla="*/ 33 h 61"/>
                <a:gd name="T10" fmla="*/ 11 w 53"/>
                <a:gd name="T11" fmla="*/ 0 h 61"/>
                <a:gd name="T12" fmla="*/ 1 w 53"/>
                <a:gd name="T13" fmla="*/ 0 h 61"/>
                <a:gd name="T14" fmla="*/ 3 w 53"/>
                <a:gd name="T15" fmla="*/ 6 h 61"/>
                <a:gd name="T16" fmla="*/ 3 w 53"/>
                <a:gd name="T17" fmla="*/ 21 h 61"/>
                <a:gd name="T18" fmla="*/ 0 w 53"/>
                <a:gd name="T19" fmla="*/ 27 h 61"/>
                <a:gd name="T20" fmla="*/ 7 w 53"/>
                <a:gd name="T21" fmla="*/ 27 h 61"/>
                <a:gd name="T22" fmla="*/ 19 w 53"/>
                <a:gd name="T23" fmla="*/ 38 h 61"/>
                <a:gd name="T24" fmla="*/ 19 w 53"/>
                <a:gd name="T25" fmla="*/ 61 h 61"/>
                <a:gd name="T26" fmla="*/ 45 w 53"/>
                <a:gd name="T27" fmla="*/ 61 h 61"/>
                <a:gd name="T28" fmla="*/ 53 w 53"/>
                <a:gd name="T29" fmla="*/ 54 h 61"/>
                <a:gd name="T30" fmla="*/ 53 w 53"/>
                <a:gd name="T31" fmla="*/ 7 h 61"/>
                <a:gd name="T32" fmla="*/ 45 w 53"/>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61">
                  <a:moveTo>
                    <a:pt x="45" y="0"/>
                  </a:moveTo>
                  <a:cubicBezTo>
                    <a:pt x="34" y="0"/>
                    <a:pt x="34" y="0"/>
                    <a:pt x="34" y="0"/>
                  </a:cubicBezTo>
                  <a:cubicBezTo>
                    <a:pt x="26" y="33"/>
                    <a:pt x="26" y="33"/>
                    <a:pt x="26" y="33"/>
                  </a:cubicBezTo>
                  <a:cubicBezTo>
                    <a:pt x="23" y="7"/>
                    <a:pt x="23" y="7"/>
                    <a:pt x="23" y="7"/>
                  </a:cubicBezTo>
                  <a:cubicBezTo>
                    <a:pt x="19" y="33"/>
                    <a:pt x="19" y="33"/>
                    <a:pt x="19" y="33"/>
                  </a:cubicBezTo>
                  <a:cubicBezTo>
                    <a:pt x="11" y="0"/>
                    <a:pt x="11" y="0"/>
                    <a:pt x="11" y="0"/>
                  </a:cubicBezTo>
                  <a:cubicBezTo>
                    <a:pt x="1" y="0"/>
                    <a:pt x="1" y="0"/>
                    <a:pt x="1" y="0"/>
                  </a:cubicBezTo>
                  <a:cubicBezTo>
                    <a:pt x="2" y="1"/>
                    <a:pt x="3" y="3"/>
                    <a:pt x="3" y="6"/>
                  </a:cubicBezTo>
                  <a:cubicBezTo>
                    <a:pt x="3" y="21"/>
                    <a:pt x="3" y="21"/>
                    <a:pt x="3" y="21"/>
                  </a:cubicBezTo>
                  <a:cubicBezTo>
                    <a:pt x="3" y="24"/>
                    <a:pt x="2" y="26"/>
                    <a:pt x="0" y="27"/>
                  </a:cubicBezTo>
                  <a:cubicBezTo>
                    <a:pt x="7" y="27"/>
                    <a:pt x="7" y="27"/>
                    <a:pt x="7" y="27"/>
                  </a:cubicBezTo>
                  <a:cubicBezTo>
                    <a:pt x="14" y="27"/>
                    <a:pt x="19" y="32"/>
                    <a:pt x="19" y="38"/>
                  </a:cubicBezTo>
                  <a:cubicBezTo>
                    <a:pt x="19" y="61"/>
                    <a:pt x="19" y="61"/>
                    <a:pt x="19" y="61"/>
                  </a:cubicBezTo>
                  <a:cubicBezTo>
                    <a:pt x="45" y="61"/>
                    <a:pt x="45" y="61"/>
                    <a:pt x="45" y="61"/>
                  </a:cubicBezTo>
                  <a:cubicBezTo>
                    <a:pt x="49" y="61"/>
                    <a:pt x="53" y="58"/>
                    <a:pt x="53" y="54"/>
                  </a:cubicBezTo>
                  <a:cubicBezTo>
                    <a:pt x="53" y="7"/>
                    <a:pt x="53" y="7"/>
                    <a:pt x="53" y="7"/>
                  </a:cubicBezTo>
                  <a:cubicBezTo>
                    <a:pt x="53" y="3"/>
                    <a:pt x="49"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92" name="Freeform 23">
              <a:extLst>
                <a:ext uri="{FF2B5EF4-FFF2-40B4-BE49-F238E27FC236}">
                  <a16:creationId xmlns:a16="http://schemas.microsoft.com/office/drawing/2014/main" id="{E9F22E57-A71F-8C46-9243-854A5A177EF0}"/>
                </a:ext>
              </a:extLst>
            </p:cNvPr>
            <p:cNvSpPr>
              <a:spLocks/>
            </p:cNvSpPr>
            <p:nvPr/>
          </p:nvSpPr>
          <p:spPr bwMode="auto">
            <a:xfrm>
              <a:off x="2890838" y="3875088"/>
              <a:ext cx="87312" cy="106363"/>
            </a:xfrm>
            <a:custGeom>
              <a:avLst/>
              <a:gdLst>
                <a:gd name="T0" fmla="*/ 8 w 32"/>
                <a:gd name="T1" fmla="*/ 32 h 39"/>
                <a:gd name="T2" fmla="*/ 13 w 32"/>
                <a:gd name="T3" fmla="*/ 32 h 39"/>
                <a:gd name="T4" fmla="*/ 16 w 32"/>
                <a:gd name="T5" fmla="*/ 39 h 39"/>
                <a:gd name="T6" fmla="*/ 18 w 32"/>
                <a:gd name="T7" fmla="*/ 32 h 39"/>
                <a:gd name="T8" fmla="*/ 24 w 32"/>
                <a:gd name="T9" fmla="*/ 32 h 39"/>
                <a:gd name="T10" fmla="*/ 24 w 32"/>
                <a:gd name="T11" fmla="*/ 32 h 39"/>
                <a:gd name="T12" fmla="*/ 32 w 32"/>
                <a:gd name="T13" fmla="*/ 24 h 39"/>
                <a:gd name="T14" fmla="*/ 32 w 32"/>
                <a:gd name="T15" fmla="*/ 8 h 39"/>
                <a:gd name="T16" fmla="*/ 24 w 32"/>
                <a:gd name="T17" fmla="*/ 0 h 39"/>
                <a:gd name="T18" fmla="*/ 8 w 32"/>
                <a:gd name="T19" fmla="*/ 0 h 39"/>
                <a:gd name="T20" fmla="*/ 0 w 32"/>
                <a:gd name="T21" fmla="*/ 8 h 39"/>
                <a:gd name="T22" fmla="*/ 0 w 32"/>
                <a:gd name="T23" fmla="*/ 24 h 39"/>
                <a:gd name="T24" fmla="*/ 8 w 32"/>
                <a:gd name="T25"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9">
                  <a:moveTo>
                    <a:pt x="8" y="32"/>
                  </a:moveTo>
                  <a:cubicBezTo>
                    <a:pt x="13" y="32"/>
                    <a:pt x="13" y="32"/>
                    <a:pt x="13" y="32"/>
                  </a:cubicBezTo>
                  <a:cubicBezTo>
                    <a:pt x="16" y="39"/>
                    <a:pt x="16" y="39"/>
                    <a:pt x="16" y="39"/>
                  </a:cubicBezTo>
                  <a:cubicBezTo>
                    <a:pt x="18" y="32"/>
                    <a:pt x="18" y="32"/>
                    <a:pt x="18" y="32"/>
                  </a:cubicBezTo>
                  <a:cubicBezTo>
                    <a:pt x="24" y="32"/>
                    <a:pt x="24" y="32"/>
                    <a:pt x="24" y="32"/>
                  </a:cubicBezTo>
                  <a:cubicBezTo>
                    <a:pt x="24" y="32"/>
                    <a:pt x="24" y="32"/>
                    <a:pt x="24" y="32"/>
                  </a:cubicBezTo>
                  <a:cubicBezTo>
                    <a:pt x="28" y="32"/>
                    <a:pt x="32" y="28"/>
                    <a:pt x="32" y="24"/>
                  </a:cubicBezTo>
                  <a:cubicBezTo>
                    <a:pt x="32" y="8"/>
                    <a:pt x="32" y="8"/>
                    <a:pt x="32" y="8"/>
                  </a:cubicBezTo>
                  <a:cubicBezTo>
                    <a:pt x="32" y="4"/>
                    <a:pt x="28" y="0"/>
                    <a:pt x="24" y="0"/>
                  </a:cubicBezTo>
                  <a:cubicBezTo>
                    <a:pt x="8" y="0"/>
                    <a:pt x="8" y="0"/>
                    <a:pt x="8" y="0"/>
                  </a:cubicBezTo>
                  <a:cubicBezTo>
                    <a:pt x="3" y="0"/>
                    <a:pt x="0" y="4"/>
                    <a:pt x="0" y="8"/>
                  </a:cubicBezTo>
                  <a:cubicBezTo>
                    <a:pt x="0" y="24"/>
                    <a:pt x="0" y="24"/>
                    <a:pt x="0" y="24"/>
                  </a:cubicBezTo>
                  <a:cubicBezTo>
                    <a:pt x="0" y="28"/>
                    <a:pt x="3" y="32"/>
                    <a:pt x="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93" name="Freeform 24">
              <a:extLst>
                <a:ext uri="{FF2B5EF4-FFF2-40B4-BE49-F238E27FC236}">
                  <a16:creationId xmlns:a16="http://schemas.microsoft.com/office/drawing/2014/main" id="{BBF54AB5-F235-E04B-805A-280E9D35A5DD}"/>
                </a:ext>
              </a:extLst>
            </p:cNvPr>
            <p:cNvSpPr>
              <a:spLocks/>
            </p:cNvSpPr>
            <p:nvPr/>
          </p:nvSpPr>
          <p:spPr bwMode="auto">
            <a:xfrm>
              <a:off x="2816225" y="4071938"/>
              <a:ext cx="30162" cy="130175"/>
            </a:xfrm>
            <a:custGeom>
              <a:avLst/>
              <a:gdLst>
                <a:gd name="T0" fmla="*/ 9 w 19"/>
                <a:gd name="T1" fmla="*/ 0 h 82"/>
                <a:gd name="T2" fmla="*/ 0 w 19"/>
                <a:gd name="T3" fmla="*/ 68 h 82"/>
                <a:gd name="T4" fmla="*/ 9 w 19"/>
                <a:gd name="T5" fmla="*/ 82 h 82"/>
                <a:gd name="T6" fmla="*/ 19 w 19"/>
                <a:gd name="T7" fmla="*/ 68 h 82"/>
                <a:gd name="T8" fmla="*/ 9 w 19"/>
                <a:gd name="T9" fmla="*/ 0 h 82"/>
              </a:gdLst>
              <a:ahLst/>
              <a:cxnLst>
                <a:cxn ang="0">
                  <a:pos x="T0" y="T1"/>
                </a:cxn>
                <a:cxn ang="0">
                  <a:pos x="T2" y="T3"/>
                </a:cxn>
                <a:cxn ang="0">
                  <a:pos x="T4" y="T5"/>
                </a:cxn>
                <a:cxn ang="0">
                  <a:pos x="T6" y="T7"/>
                </a:cxn>
                <a:cxn ang="0">
                  <a:pos x="T8" y="T9"/>
                </a:cxn>
              </a:cxnLst>
              <a:rect l="0" t="0" r="r" b="b"/>
              <a:pathLst>
                <a:path w="19" h="82">
                  <a:moveTo>
                    <a:pt x="9" y="0"/>
                  </a:moveTo>
                  <a:lnTo>
                    <a:pt x="0" y="68"/>
                  </a:lnTo>
                  <a:lnTo>
                    <a:pt x="9" y="82"/>
                  </a:lnTo>
                  <a:lnTo>
                    <a:pt x="19" y="68"/>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94" name="Freeform 25">
              <a:extLst>
                <a:ext uri="{FF2B5EF4-FFF2-40B4-BE49-F238E27FC236}">
                  <a16:creationId xmlns:a16="http://schemas.microsoft.com/office/drawing/2014/main" id="{E29316E1-92E7-844D-8EBC-E0F9E02F6FFD}"/>
                </a:ext>
              </a:extLst>
            </p:cNvPr>
            <p:cNvSpPr>
              <a:spLocks/>
            </p:cNvSpPr>
            <p:nvPr/>
          </p:nvSpPr>
          <p:spPr bwMode="auto">
            <a:xfrm>
              <a:off x="2755900" y="3962400"/>
              <a:ext cx="161925" cy="263525"/>
            </a:xfrm>
            <a:custGeom>
              <a:avLst/>
              <a:gdLst>
                <a:gd name="T0" fmla="*/ 49 w 59"/>
                <a:gd name="T1" fmla="*/ 31 h 96"/>
                <a:gd name="T2" fmla="*/ 38 w 59"/>
                <a:gd name="T3" fmla="*/ 31 h 96"/>
                <a:gd name="T4" fmla="*/ 40 w 59"/>
                <a:gd name="T5" fmla="*/ 30 h 96"/>
                <a:gd name="T6" fmla="*/ 43 w 59"/>
                <a:gd name="T7" fmla="*/ 23 h 96"/>
                <a:gd name="T8" fmla="*/ 43 w 59"/>
                <a:gd name="T9" fmla="*/ 8 h 96"/>
                <a:gd name="T10" fmla="*/ 35 w 59"/>
                <a:gd name="T11" fmla="*/ 0 h 96"/>
                <a:gd name="T12" fmla="*/ 19 w 59"/>
                <a:gd name="T13" fmla="*/ 0 h 96"/>
                <a:gd name="T14" fmla="*/ 11 w 59"/>
                <a:gd name="T15" fmla="*/ 8 h 96"/>
                <a:gd name="T16" fmla="*/ 11 w 59"/>
                <a:gd name="T17" fmla="*/ 23 h 96"/>
                <a:gd name="T18" fmla="*/ 15 w 59"/>
                <a:gd name="T19" fmla="*/ 30 h 96"/>
                <a:gd name="T20" fmla="*/ 17 w 59"/>
                <a:gd name="T21" fmla="*/ 31 h 96"/>
                <a:gd name="T22" fmla="*/ 5 w 59"/>
                <a:gd name="T23" fmla="*/ 31 h 96"/>
                <a:gd name="T24" fmla="*/ 0 w 59"/>
                <a:gd name="T25" fmla="*/ 32 h 96"/>
                <a:gd name="T26" fmla="*/ 2 w 59"/>
                <a:gd name="T27" fmla="*/ 33 h 96"/>
                <a:gd name="T28" fmla="*/ 5 w 59"/>
                <a:gd name="T29" fmla="*/ 33 h 96"/>
                <a:gd name="T30" fmla="*/ 25 w 59"/>
                <a:gd name="T31" fmla="*/ 33 h 96"/>
                <a:gd name="T32" fmla="*/ 27 w 59"/>
                <a:gd name="T33" fmla="*/ 38 h 96"/>
                <a:gd name="T34" fmla="*/ 29 w 59"/>
                <a:gd name="T35" fmla="*/ 33 h 96"/>
                <a:gd name="T36" fmla="*/ 49 w 59"/>
                <a:gd name="T37" fmla="*/ 33 h 96"/>
                <a:gd name="T38" fmla="*/ 57 w 59"/>
                <a:gd name="T39" fmla="*/ 40 h 96"/>
                <a:gd name="T40" fmla="*/ 57 w 59"/>
                <a:gd name="T41" fmla="*/ 87 h 96"/>
                <a:gd name="T42" fmla="*/ 49 w 59"/>
                <a:gd name="T43" fmla="*/ 94 h 96"/>
                <a:gd name="T44" fmla="*/ 22 w 59"/>
                <a:gd name="T45" fmla="*/ 94 h 96"/>
                <a:gd name="T46" fmla="*/ 22 w 59"/>
                <a:gd name="T47" fmla="*/ 96 h 96"/>
                <a:gd name="T48" fmla="*/ 49 w 59"/>
                <a:gd name="T49" fmla="*/ 96 h 96"/>
                <a:gd name="T50" fmla="*/ 59 w 59"/>
                <a:gd name="T51" fmla="*/ 87 h 96"/>
                <a:gd name="T52" fmla="*/ 59 w 59"/>
                <a:gd name="T53" fmla="*/ 40 h 96"/>
                <a:gd name="T54" fmla="*/ 49 w 59"/>
                <a:gd name="T55"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 h="96">
                  <a:moveTo>
                    <a:pt x="49" y="31"/>
                  </a:moveTo>
                  <a:cubicBezTo>
                    <a:pt x="38" y="31"/>
                    <a:pt x="38" y="31"/>
                    <a:pt x="38" y="31"/>
                  </a:cubicBezTo>
                  <a:cubicBezTo>
                    <a:pt x="40" y="30"/>
                    <a:pt x="40" y="30"/>
                    <a:pt x="40" y="30"/>
                  </a:cubicBezTo>
                  <a:cubicBezTo>
                    <a:pt x="42" y="28"/>
                    <a:pt x="43" y="26"/>
                    <a:pt x="43" y="23"/>
                  </a:cubicBezTo>
                  <a:cubicBezTo>
                    <a:pt x="43" y="8"/>
                    <a:pt x="43" y="8"/>
                    <a:pt x="43" y="8"/>
                  </a:cubicBezTo>
                  <a:cubicBezTo>
                    <a:pt x="43" y="3"/>
                    <a:pt x="39" y="0"/>
                    <a:pt x="35" y="0"/>
                  </a:cubicBezTo>
                  <a:cubicBezTo>
                    <a:pt x="19" y="0"/>
                    <a:pt x="19" y="0"/>
                    <a:pt x="19" y="0"/>
                  </a:cubicBezTo>
                  <a:cubicBezTo>
                    <a:pt x="15" y="0"/>
                    <a:pt x="11" y="3"/>
                    <a:pt x="11" y="8"/>
                  </a:cubicBezTo>
                  <a:cubicBezTo>
                    <a:pt x="11" y="23"/>
                    <a:pt x="11" y="23"/>
                    <a:pt x="11" y="23"/>
                  </a:cubicBezTo>
                  <a:cubicBezTo>
                    <a:pt x="11" y="26"/>
                    <a:pt x="13" y="28"/>
                    <a:pt x="15" y="30"/>
                  </a:cubicBezTo>
                  <a:cubicBezTo>
                    <a:pt x="17" y="31"/>
                    <a:pt x="17" y="31"/>
                    <a:pt x="17" y="31"/>
                  </a:cubicBezTo>
                  <a:cubicBezTo>
                    <a:pt x="5" y="31"/>
                    <a:pt x="5" y="31"/>
                    <a:pt x="5" y="31"/>
                  </a:cubicBezTo>
                  <a:cubicBezTo>
                    <a:pt x="3" y="31"/>
                    <a:pt x="2" y="32"/>
                    <a:pt x="0" y="32"/>
                  </a:cubicBezTo>
                  <a:cubicBezTo>
                    <a:pt x="1" y="33"/>
                    <a:pt x="2" y="33"/>
                    <a:pt x="2" y="33"/>
                  </a:cubicBezTo>
                  <a:cubicBezTo>
                    <a:pt x="3" y="33"/>
                    <a:pt x="4" y="33"/>
                    <a:pt x="5" y="33"/>
                  </a:cubicBezTo>
                  <a:cubicBezTo>
                    <a:pt x="25" y="33"/>
                    <a:pt x="25" y="33"/>
                    <a:pt x="25" y="33"/>
                  </a:cubicBezTo>
                  <a:cubicBezTo>
                    <a:pt x="27" y="38"/>
                    <a:pt x="27" y="38"/>
                    <a:pt x="27" y="38"/>
                  </a:cubicBezTo>
                  <a:cubicBezTo>
                    <a:pt x="29" y="33"/>
                    <a:pt x="29" y="33"/>
                    <a:pt x="29" y="33"/>
                  </a:cubicBezTo>
                  <a:cubicBezTo>
                    <a:pt x="49" y="33"/>
                    <a:pt x="49" y="33"/>
                    <a:pt x="49" y="33"/>
                  </a:cubicBezTo>
                  <a:cubicBezTo>
                    <a:pt x="54" y="33"/>
                    <a:pt x="57" y="36"/>
                    <a:pt x="57" y="40"/>
                  </a:cubicBezTo>
                  <a:cubicBezTo>
                    <a:pt x="57" y="87"/>
                    <a:pt x="57" y="87"/>
                    <a:pt x="57" y="87"/>
                  </a:cubicBezTo>
                  <a:cubicBezTo>
                    <a:pt x="57" y="91"/>
                    <a:pt x="54" y="94"/>
                    <a:pt x="49" y="94"/>
                  </a:cubicBezTo>
                  <a:cubicBezTo>
                    <a:pt x="22" y="94"/>
                    <a:pt x="22" y="94"/>
                    <a:pt x="22" y="94"/>
                  </a:cubicBezTo>
                  <a:cubicBezTo>
                    <a:pt x="22" y="96"/>
                    <a:pt x="22" y="96"/>
                    <a:pt x="22" y="96"/>
                  </a:cubicBezTo>
                  <a:cubicBezTo>
                    <a:pt x="49" y="96"/>
                    <a:pt x="49" y="96"/>
                    <a:pt x="49" y="96"/>
                  </a:cubicBezTo>
                  <a:cubicBezTo>
                    <a:pt x="55" y="96"/>
                    <a:pt x="59" y="92"/>
                    <a:pt x="59" y="87"/>
                  </a:cubicBezTo>
                  <a:cubicBezTo>
                    <a:pt x="59" y="40"/>
                    <a:pt x="59" y="40"/>
                    <a:pt x="59" y="40"/>
                  </a:cubicBezTo>
                  <a:cubicBezTo>
                    <a:pt x="59" y="35"/>
                    <a:pt x="55" y="31"/>
                    <a:pt x="4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95" name="Freeform 26">
              <a:extLst>
                <a:ext uri="{FF2B5EF4-FFF2-40B4-BE49-F238E27FC236}">
                  <a16:creationId xmlns:a16="http://schemas.microsoft.com/office/drawing/2014/main" id="{B2A94A09-84AE-7744-A451-D419963020D8}"/>
                </a:ext>
              </a:extLst>
            </p:cNvPr>
            <p:cNvSpPr>
              <a:spLocks noEditPoints="1"/>
            </p:cNvSpPr>
            <p:nvPr/>
          </p:nvSpPr>
          <p:spPr bwMode="auto">
            <a:xfrm>
              <a:off x="2635250" y="4052888"/>
              <a:ext cx="174625" cy="269875"/>
            </a:xfrm>
            <a:custGeom>
              <a:avLst/>
              <a:gdLst>
                <a:gd name="T0" fmla="*/ 54 w 64"/>
                <a:gd name="T1" fmla="*/ 33 h 98"/>
                <a:gd name="T2" fmla="*/ 46 w 64"/>
                <a:gd name="T3" fmla="*/ 33 h 98"/>
                <a:gd name="T4" fmla="*/ 47 w 64"/>
                <a:gd name="T5" fmla="*/ 32 h 98"/>
                <a:gd name="T6" fmla="*/ 49 w 64"/>
                <a:gd name="T7" fmla="*/ 25 h 98"/>
                <a:gd name="T8" fmla="*/ 49 w 64"/>
                <a:gd name="T9" fmla="*/ 10 h 98"/>
                <a:gd name="T10" fmla="*/ 40 w 64"/>
                <a:gd name="T11" fmla="*/ 0 h 98"/>
                <a:gd name="T12" fmla="*/ 24 w 64"/>
                <a:gd name="T13" fmla="*/ 0 h 98"/>
                <a:gd name="T14" fmla="*/ 14 w 64"/>
                <a:gd name="T15" fmla="*/ 10 h 98"/>
                <a:gd name="T16" fmla="*/ 14 w 64"/>
                <a:gd name="T17" fmla="*/ 25 h 98"/>
                <a:gd name="T18" fmla="*/ 17 w 64"/>
                <a:gd name="T19" fmla="*/ 32 h 98"/>
                <a:gd name="T20" fmla="*/ 18 w 64"/>
                <a:gd name="T21" fmla="*/ 33 h 98"/>
                <a:gd name="T22" fmla="*/ 9 w 64"/>
                <a:gd name="T23" fmla="*/ 33 h 98"/>
                <a:gd name="T24" fmla="*/ 0 w 64"/>
                <a:gd name="T25" fmla="*/ 42 h 98"/>
                <a:gd name="T26" fmla="*/ 0 w 64"/>
                <a:gd name="T27" fmla="*/ 90 h 98"/>
                <a:gd name="T28" fmla="*/ 9 w 64"/>
                <a:gd name="T29" fmla="*/ 98 h 98"/>
                <a:gd name="T30" fmla="*/ 54 w 64"/>
                <a:gd name="T31" fmla="*/ 98 h 98"/>
                <a:gd name="T32" fmla="*/ 64 w 64"/>
                <a:gd name="T33" fmla="*/ 90 h 98"/>
                <a:gd name="T34" fmla="*/ 64 w 64"/>
                <a:gd name="T35" fmla="*/ 42 h 98"/>
                <a:gd name="T36" fmla="*/ 54 w 64"/>
                <a:gd name="T37" fmla="*/ 33 h 98"/>
                <a:gd name="T38" fmla="*/ 16 w 64"/>
                <a:gd name="T39" fmla="*/ 25 h 98"/>
                <a:gd name="T40" fmla="*/ 16 w 64"/>
                <a:gd name="T41" fmla="*/ 10 h 98"/>
                <a:gd name="T42" fmla="*/ 24 w 64"/>
                <a:gd name="T43" fmla="*/ 2 h 98"/>
                <a:gd name="T44" fmla="*/ 40 w 64"/>
                <a:gd name="T45" fmla="*/ 2 h 98"/>
                <a:gd name="T46" fmla="*/ 48 w 64"/>
                <a:gd name="T47" fmla="*/ 10 h 98"/>
                <a:gd name="T48" fmla="*/ 48 w 64"/>
                <a:gd name="T49" fmla="*/ 25 h 98"/>
                <a:gd name="T50" fmla="*/ 40 w 64"/>
                <a:gd name="T51" fmla="*/ 33 h 98"/>
                <a:gd name="T52" fmla="*/ 24 w 64"/>
                <a:gd name="T53" fmla="*/ 33 h 98"/>
                <a:gd name="T54" fmla="*/ 16 w 64"/>
                <a:gd name="T55" fmla="*/ 25 h 98"/>
                <a:gd name="T56" fmla="*/ 62 w 64"/>
                <a:gd name="T57" fmla="*/ 90 h 98"/>
                <a:gd name="T58" fmla="*/ 54 w 64"/>
                <a:gd name="T59" fmla="*/ 96 h 98"/>
                <a:gd name="T60" fmla="*/ 9 w 64"/>
                <a:gd name="T61" fmla="*/ 96 h 98"/>
                <a:gd name="T62" fmla="*/ 1 w 64"/>
                <a:gd name="T63" fmla="*/ 90 h 98"/>
                <a:gd name="T64" fmla="*/ 1 w 64"/>
                <a:gd name="T65" fmla="*/ 42 h 98"/>
                <a:gd name="T66" fmla="*/ 9 w 64"/>
                <a:gd name="T67" fmla="*/ 35 h 98"/>
                <a:gd name="T68" fmla="*/ 30 w 64"/>
                <a:gd name="T69" fmla="*/ 35 h 98"/>
                <a:gd name="T70" fmla="*/ 32 w 64"/>
                <a:gd name="T71" fmla="*/ 40 h 98"/>
                <a:gd name="T72" fmla="*/ 34 w 64"/>
                <a:gd name="T73" fmla="*/ 35 h 98"/>
                <a:gd name="T74" fmla="*/ 54 w 64"/>
                <a:gd name="T75" fmla="*/ 35 h 98"/>
                <a:gd name="T76" fmla="*/ 62 w 64"/>
                <a:gd name="T77" fmla="*/ 42 h 98"/>
                <a:gd name="T78" fmla="*/ 62 w 64"/>
                <a:gd name="T79"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98">
                  <a:moveTo>
                    <a:pt x="54" y="33"/>
                  </a:moveTo>
                  <a:cubicBezTo>
                    <a:pt x="46" y="33"/>
                    <a:pt x="46" y="33"/>
                    <a:pt x="46" y="33"/>
                  </a:cubicBezTo>
                  <a:cubicBezTo>
                    <a:pt x="47" y="32"/>
                    <a:pt x="47" y="32"/>
                    <a:pt x="47" y="32"/>
                  </a:cubicBezTo>
                  <a:cubicBezTo>
                    <a:pt x="49" y="30"/>
                    <a:pt x="49" y="28"/>
                    <a:pt x="49" y="25"/>
                  </a:cubicBezTo>
                  <a:cubicBezTo>
                    <a:pt x="49" y="10"/>
                    <a:pt x="49" y="10"/>
                    <a:pt x="49" y="10"/>
                  </a:cubicBezTo>
                  <a:cubicBezTo>
                    <a:pt x="49" y="4"/>
                    <a:pt x="45" y="0"/>
                    <a:pt x="40" y="0"/>
                  </a:cubicBezTo>
                  <a:cubicBezTo>
                    <a:pt x="24" y="0"/>
                    <a:pt x="24" y="0"/>
                    <a:pt x="24" y="0"/>
                  </a:cubicBezTo>
                  <a:cubicBezTo>
                    <a:pt x="19" y="0"/>
                    <a:pt x="14" y="4"/>
                    <a:pt x="14" y="10"/>
                  </a:cubicBezTo>
                  <a:cubicBezTo>
                    <a:pt x="14" y="25"/>
                    <a:pt x="14" y="25"/>
                    <a:pt x="14" y="25"/>
                  </a:cubicBezTo>
                  <a:cubicBezTo>
                    <a:pt x="14" y="28"/>
                    <a:pt x="15" y="30"/>
                    <a:pt x="17" y="32"/>
                  </a:cubicBezTo>
                  <a:cubicBezTo>
                    <a:pt x="18" y="33"/>
                    <a:pt x="18" y="33"/>
                    <a:pt x="18" y="33"/>
                  </a:cubicBezTo>
                  <a:cubicBezTo>
                    <a:pt x="9" y="33"/>
                    <a:pt x="9" y="33"/>
                    <a:pt x="9" y="33"/>
                  </a:cubicBezTo>
                  <a:cubicBezTo>
                    <a:pt x="4" y="33"/>
                    <a:pt x="0" y="37"/>
                    <a:pt x="0" y="42"/>
                  </a:cubicBezTo>
                  <a:cubicBezTo>
                    <a:pt x="0" y="90"/>
                    <a:pt x="0" y="90"/>
                    <a:pt x="0" y="90"/>
                  </a:cubicBezTo>
                  <a:cubicBezTo>
                    <a:pt x="0" y="94"/>
                    <a:pt x="4" y="98"/>
                    <a:pt x="9" y="98"/>
                  </a:cubicBezTo>
                  <a:cubicBezTo>
                    <a:pt x="54" y="98"/>
                    <a:pt x="54" y="98"/>
                    <a:pt x="54" y="98"/>
                  </a:cubicBezTo>
                  <a:cubicBezTo>
                    <a:pt x="60" y="98"/>
                    <a:pt x="64" y="94"/>
                    <a:pt x="64" y="90"/>
                  </a:cubicBezTo>
                  <a:cubicBezTo>
                    <a:pt x="64" y="42"/>
                    <a:pt x="64" y="42"/>
                    <a:pt x="64" y="42"/>
                  </a:cubicBezTo>
                  <a:cubicBezTo>
                    <a:pt x="64" y="37"/>
                    <a:pt x="60" y="33"/>
                    <a:pt x="54" y="33"/>
                  </a:cubicBezTo>
                  <a:close/>
                  <a:moveTo>
                    <a:pt x="16" y="25"/>
                  </a:moveTo>
                  <a:cubicBezTo>
                    <a:pt x="16" y="10"/>
                    <a:pt x="16" y="10"/>
                    <a:pt x="16" y="10"/>
                  </a:cubicBezTo>
                  <a:cubicBezTo>
                    <a:pt x="16" y="5"/>
                    <a:pt x="20" y="2"/>
                    <a:pt x="24" y="2"/>
                  </a:cubicBezTo>
                  <a:cubicBezTo>
                    <a:pt x="40" y="2"/>
                    <a:pt x="40" y="2"/>
                    <a:pt x="40" y="2"/>
                  </a:cubicBezTo>
                  <a:cubicBezTo>
                    <a:pt x="44" y="2"/>
                    <a:pt x="48" y="5"/>
                    <a:pt x="48" y="10"/>
                  </a:cubicBezTo>
                  <a:cubicBezTo>
                    <a:pt x="48" y="25"/>
                    <a:pt x="48" y="25"/>
                    <a:pt x="48" y="25"/>
                  </a:cubicBezTo>
                  <a:cubicBezTo>
                    <a:pt x="48" y="30"/>
                    <a:pt x="44" y="33"/>
                    <a:pt x="40" y="33"/>
                  </a:cubicBezTo>
                  <a:cubicBezTo>
                    <a:pt x="24" y="33"/>
                    <a:pt x="24" y="33"/>
                    <a:pt x="24" y="33"/>
                  </a:cubicBezTo>
                  <a:cubicBezTo>
                    <a:pt x="20" y="33"/>
                    <a:pt x="16" y="30"/>
                    <a:pt x="16" y="25"/>
                  </a:cubicBezTo>
                  <a:close/>
                  <a:moveTo>
                    <a:pt x="62" y="90"/>
                  </a:moveTo>
                  <a:cubicBezTo>
                    <a:pt x="62" y="93"/>
                    <a:pt x="59" y="96"/>
                    <a:pt x="54" y="96"/>
                  </a:cubicBezTo>
                  <a:cubicBezTo>
                    <a:pt x="9" y="96"/>
                    <a:pt x="9" y="96"/>
                    <a:pt x="9" y="96"/>
                  </a:cubicBezTo>
                  <a:cubicBezTo>
                    <a:pt x="5" y="96"/>
                    <a:pt x="1" y="93"/>
                    <a:pt x="1" y="90"/>
                  </a:cubicBezTo>
                  <a:cubicBezTo>
                    <a:pt x="1" y="42"/>
                    <a:pt x="1" y="42"/>
                    <a:pt x="1" y="42"/>
                  </a:cubicBezTo>
                  <a:cubicBezTo>
                    <a:pt x="1" y="38"/>
                    <a:pt x="5" y="35"/>
                    <a:pt x="9" y="35"/>
                  </a:cubicBezTo>
                  <a:cubicBezTo>
                    <a:pt x="30" y="35"/>
                    <a:pt x="30" y="35"/>
                    <a:pt x="30" y="35"/>
                  </a:cubicBezTo>
                  <a:cubicBezTo>
                    <a:pt x="32" y="40"/>
                    <a:pt x="32" y="40"/>
                    <a:pt x="32" y="40"/>
                  </a:cubicBezTo>
                  <a:cubicBezTo>
                    <a:pt x="34" y="35"/>
                    <a:pt x="34" y="35"/>
                    <a:pt x="34" y="35"/>
                  </a:cubicBezTo>
                  <a:cubicBezTo>
                    <a:pt x="54" y="35"/>
                    <a:pt x="54" y="35"/>
                    <a:pt x="54" y="35"/>
                  </a:cubicBezTo>
                  <a:cubicBezTo>
                    <a:pt x="59" y="35"/>
                    <a:pt x="62" y="38"/>
                    <a:pt x="62" y="42"/>
                  </a:cubicBezTo>
                  <a:lnTo>
                    <a:pt x="6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96" name="Freeform 27">
              <a:extLst>
                <a:ext uri="{FF2B5EF4-FFF2-40B4-BE49-F238E27FC236}">
                  <a16:creationId xmlns:a16="http://schemas.microsoft.com/office/drawing/2014/main" id="{62DA0782-A21E-6B43-A791-1844D864D1D5}"/>
                </a:ext>
              </a:extLst>
            </p:cNvPr>
            <p:cNvSpPr>
              <a:spLocks/>
            </p:cNvSpPr>
            <p:nvPr/>
          </p:nvSpPr>
          <p:spPr bwMode="auto">
            <a:xfrm>
              <a:off x="2706688" y="4171950"/>
              <a:ext cx="30162" cy="125413"/>
            </a:xfrm>
            <a:custGeom>
              <a:avLst/>
              <a:gdLst>
                <a:gd name="T0" fmla="*/ 0 w 19"/>
                <a:gd name="T1" fmla="*/ 65 h 79"/>
                <a:gd name="T2" fmla="*/ 10 w 19"/>
                <a:gd name="T3" fmla="*/ 79 h 79"/>
                <a:gd name="T4" fmla="*/ 19 w 19"/>
                <a:gd name="T5" fmla="*/ 65 h 79"/>
                <a:gd name="T6" fmla="*/ 10 w 19"/>
                <a:gd name="T7" fmla="*/ 0 h 79"/>
                <a:gd name="T8" fmla="*/ 0 w 19"/>
                <a:gd name="T9" fmla="*/ 65 h 79"/>
              </a:gdLst>
              <a:ahLst/>
              <a:cxnLst>
                <a:cxn ang="0">
                  <a:pos x="T0" y="T1"/>
                </a:cxn>
                <a:cxn ang="0">
                  <a:pos x="T2" y="T3"/>
                </a:cxn>
                <a:cxn ang="0">
                  <a:pos x="T4" y="T5"/>
                </a:cxn>
                <a:cxn ang="0">
                  <a:pos x="T6" y="T7"/>
                </a:cxn>
                <a:cxn ang="0">
                  <a:pos x="T8" y="T9"/>
                </a:cxn>
              </a:cxnLst>
              <a:rect l="0" t="0" r="r" b="b"/>
              <a:pathLst>
                <a:path w="19" h="79">
                  <a:moveTo>
                    <a:pt x="0" y="65"/>
                  </a:moveTo>
                  <a:lnTo>
                    <a:pt x="10" y="79"/>
                  </a:lnTo>
                  <a:lnTo>
                    <a:pt x="19" y="65"/>
                  </a:lnTo>
                  <a:lnTo>
                    <a:pt x="1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grpSp>
      <p:sp>
        <p:nvSpPr>
          <p:cNvPr id="98" name="TextBox 122">
            <a:extLst>
              <a:ext uri="{FF2B5EF4-FFF2-40B4-BE49-F238E27FC236}">
                <a16:creationId xmlns:a16="http://schemas.microsoft.com/office/drawing/2014/main" id="{3CB437E4-0285-8C45-8F44-D98E98D28B82}"/>
              </a:ext>
            </a:extLst>
          </p:cNvPr>
          <p:cNvSpPr txBox="1"/>
          <p:nvPr/>
        </p:nvSpPr>
        <p:spPr>
          <a:xfrm rot="2700000">
            <a:off x="1331127" y="4617524"/>
            <a:ext cx="2589459" cy="587853"/>
          </a:xfrm>
          <a:prstGeom prst="rect">
            <a:avLst/>
          </a:prstGeom>
          <a:noFill/>
        </p:spPr>
        <p:txBody>
          <a:bodyPr wrap="square" lIns="0" tIns="0" rIns="91440" bIns="45720" rtlCol="0" anchor="t">
            <a:spAutoFit/>
          </a:bodyPr>
          <a:lstStyle>
            <a:defPPr>
              <a:defRPr lang="zh-CN"/>
            </a:defPPr>
            <a:lvl1pPr defTabSz="1219170">
              <a:spcBef>
                <a:spcPct val="20000"/>
              </a:spcBef>
              <a:defRPr sz="11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sz="1600" dirty="0">
                <a:solidFill>
                  <a:srgbClr val="FFFFFF"/>
                </a:solidFill>
                <a:latin typeface="Arial"/>
                <a:ea typeface="Microsoft YaHei"/>
              </a:rPr>
              <a:t>PostgreSQL</a:t>
            </a:r>
          </a:p>
          <a:p>
            <a:endParaRPr lang="en-US" sz="1600" dirty="0">
              <a:solidFill>
                <a:schemeClr val="bg1">
                  <a:lumMod val="50000"/>
                </a:schemeClr>
              </a:solidFill>
              <a:latin typeface="Microsoft YaHei"/>
              <a:ea typeface="Microsoft YaHei"/>
            </a:endParaRPr>
          </a:p>
        </p:txBody>
      </p:sp>
      <p:sp>
        <p:nvSpPr>
          <p:cNvPr id="99" name="矩形 106">
            <a:extLst>
              <a:ext uri="{FF2B5EF4-FFF2-40B4-BE49-F238E27FC236}">
                <a16:creationId xmlns:a16="http://schemas.microsoft.com/office/drawing/2014/main" id="{73286A0A-1C5E-C24D-8A51-4FA3A9790BDD}"/>
              </a:ext>
            </a:extLst>
          </p:cNvPr>
          <p:cNvSpPr/>
          <p:nvPr/>
        </p:nvSpPr>
        <p:spPr>
          <a:xfrm rot="2700000">
            <a:off x="2398458" y="4526161"/>
            <a:ext cx="1664747" cy="358877"/>
          </a:xfrm>
          <a:prstGeom prst="rect">
            <a:avLst/>
          </a:prstGeom>
        </p:spPr>
        <p:txBody>
          <a:bodyPr vert="horz" wrap="square" lIns="111567" tIns="55783" rIns="111567" bIns="55783" rtlCol="0" anchor="t">
            <a:spAutoFit/>
          </a:bodyPr>
          <a:lstStyle/>
          <a:p>
            <a:pPr algn="r"/>
            <a:r>
              <a:rPr lang="en-US" sz="1600" b="1" dirty="0">
                <a:solidFill>
                  <a:srgbClr val="FFFFFF"/>
                </a:solidFill>
                <a:latin typeface="Arial"/>
                <a:ea typeface="Microsoft YaHei"/>
              </a:rPr>
              <a:t>Backend</a:t>
            </a:r>
            <a:endParaRPr lang="en-US" sz="1600" dirty="0">
              <a:solidFill>
                <a:schemeClr val="bg1">
                  <a:lumMod val="50000"/>
                </a:schemeClr>
              </a:solidFill>
              <a:latin typeface="Microsoft YaHei"/>
              <a:ea typeface="Microsoft YaHei"/>
            </a:endParaRPr>
          </a:p>
        </p:txBody>
      </p:sp>
      <p:cxnSp>
        <p:nvCxnSpPr>
          <p:cNvPr id="100" name="直接连接符 107">
            <a:extLst>
              <a:ext uri="{FF2B5EF4-FFF2-40B4-BE49-F238E27FC236}">
                <a16:creationId xmlns:a16="http://schemas.microsoft.com/office/drawing/2014/main" id="{05EFA2BB-FEEE-2444-91F2-A765D2D77C70}"/>
              </a:ext>
            </a:extLst>
          </p:cNvPr>
          <p:cNvCxnSpPr/>
          <p:nvPr/>
        </p:nvCxnSpPr>
        <p:spPr>
          <a:xfrm rot="2700000">
            <a:off x="1680202" y="4551297"/>
            <a:ext cx="2344649"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1" name="任意多边形 108">
            <a:extLst>
              <a:ext uri="{FF2B5EF4-FFF2-40B4-BE49-F238E27FC236}">
                <a16:creationId xmlns:a16="http://schemas.microsoft.com/office/drawing/2014/main" id="{87CAA1BA-83E6-7D40-BE34-419DC8C8AD6A}"/>
              </a:ext>
            </a:extLst>
          </p:cNvPr>
          <p:cNvSpPr/>
          <p:nvPr/>
        </p:nvSpPr>
        <p:spPr>
          <a:xfrm>
            <a:off x="3424159" y="3738960"/>
            <a:ext cx="2185605" cy="2185905"/>
          </a:xfrm>
          <a:custGeom>
            <a:avLst/>
            <a:gdLst>
              <a:gd name="connsiteX0" fmla="*/ 1748790 w 1748790"/>
              <a:gd name="connsiteY0" fmla="*/ 0 h 1748790"/>
              <a:gd name="connsiteX1" fmla="*/ 0 w 1748790"/>
              <a:gd name="connsiteY1" fmla="*/ 1748790 h 1748790"/>
            </a:gdLst>
            <a:ahLst/>
            <a:cxnLst>
              <a:cxn ang="0">
                <a:pos x="connsiteX0" y="connsiteY0"/>
              </a:cxn>
              <a:cxn ang="0">
                <a:pos x="connsiteX1" y="connsiteY1"/>
              </a:cxn>
            </a:cxnLst>
            <a:rect l="l" t="t" r="r" b="b"/>
            <a:pathLst>
              <a:path w="1748790" h="1748790">
                <a:moveTo>
                  <a:pt x="1748790" y="0"/>
                </a:moveTo>
                <a:lnTo>
                  <a:pt x="0" y="1748790"/>
                </a:lnTo>
              </a:path>
            </a:pathLst>
          </a:custGeom>
          <a:noFill/>
          <a:ln w="12700">
            <a:solidFill>
              <a:srgbClr val="261F1C"/>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103" name="TextBox 106">
            <a:extLst>
              <a:ext uri="{FF2B5EF4-FFF2-40B4-BE49-F238E27FC236}">
                <a16:creationId xmlns:a16="http://schemas.microsoft.com/office/drawing/2014/main" id="{4EA90AB1-23B6-8F4E-80EB-169A42B6BCED}"/>
              </a:ext>
            </a:extLst>
          </p:cNvPr>
          <p:cNvSpPr txBox="1"/>
          <p:nvPr/>
        </p:nvSpPr>
        <p:spPr>
          <a:xfrm rot="2700000">
            <a:off x="8259776" y="3023498"/>
            <a:ext cx="2589457" cy="587853"/>
          </a:xfrm>
          <a:prstGeom prst="rect">
            <a:avLst/>
          </a:prstGeom>
          <a:noFill/>
        </p:spPr>
        <p:txBody>
          <a:bodyPr wrap="square" lIns="0" tIns="0" rIns="91440" bIns="45720" rtlCol="0" anchor="t">
            <a:spAutoFit/>
          </a:bodyPr>
          <a:lstStyle>
            <a:defPPr>
              <a:defRPr lang="zh-CN"/>
            </a:defPPr>
            <a:lvl1pPr defTabSz="1219170">
              <a:spcBef>
                <a:spcPct val="20000"/>
              </a:spcBef>
              <a:defRPr sz="11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sz="1600" dirty="0">
                <a:solidFill>
                  <a:srgbClr val="FFFFFF"/>
                </a:solidFill>
                <a:latin typeface="Arial"/>
                <a:ea typeface="Microsoft YaHei"/>
              </a:rPr>
              <a:t>0</a:t>
            </a:r>
          </a:p>
          <a:p>
            <a:endParaRPr lang="en-US" altLang="zh-CN" sz="1600" dirty="0">
              <a:solidFill>
                <a:schemeClr val="bg1">
                  <a:lumMod val="50000"/>
                </a:schemeClr>
              </a:solidFill>
            </a:endParaRPr>
          </a:p>
        </p:txBody>
      </p:sp>
      <p:sp>
        <p:nvSpPr>
          <p:cNvPr id="104" name="矩形 111">
            <a:extLst>
              <a:ext uri="{FF2B5EF4-FFF2-40B4-BE49-F238E27FC236}">
                <a16:creationId xmlns:a16="http://schemas.microsoft.com/office/drawing/2014/main" id="{B60F756F-3602-E44C-9F31-9BCF8AA9DE26}"/>
              </a:ext>
            </a:extLst>
          </p:cNvPr>
          <p:cNvSpPr/>
          <p:nvPr/>
        </p:nvSpPr>
        <p:spPr>
          <a:xfrm rot="2700000">
            <a:off x="8679479" y="2693096"/>
            <a:ext cx="2452778" cy="358877"/>
          </a:xfrm>
          <a:prstGeom prst="rect">
            <a:avLst/>
          </a:prstGeom>
        </p:spPr>
        <p:txBody>
          <a:bodyPr vert="horz" wrap="square" lIns="111567" tIns="55783" rIns="111567" bIns="55783" rtlCol="0" anchor="t">
            <a:spAutoFit/>
          </a:bodyPr>
          <a:lstStyle/>
          <a:p>
            <a:r>
              <a:rPr lang="en-US" altLang="zh-CN" sz="1600" b="1" dirty="0">
                <a:solidFill>
                  <a:srgbClr val="FFFFFF"/>
                </a:solidFill>
                <a:latin typeface="Arial"/>
                <a:ea typeface="微软雅黑"/>
              </a:rPr>
              <a:t>Database</a:t>
            </a:r>
            <a:endParaRPr lang="en-US" altLang="zh-CN"/>
          </a:p>
        </p:txBody>
      </p:sp>
      <p:cxnSp>
        <p:nvCxnSpPr>
          <p:cNvPr id="105" name="直接连接符 112">
            <a:extLst>
              <a:ext uri="{FF2B5EF4-FFF2-40B4-BE49-F238E27FC236}">
                <a16:creationId xmlns:a16="http://schemas.microsoft.com/office/drawing/2014/main" id="{FB515C4B-AA06-DE4D-8233-FE1DBE98CEF7}"/>
              </a:ext>
            </a:extLst>
          </p:cNvPr>
          <p:cNvCxnSpPr/>
          <p:nvPr/>
        </p:nvCxnSpPr>
        <p:spPr>
          <a:xfrm rot="2700000">
            <a:off x="8600880" y="2980308"/>
            <a:ext cx="234464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6" name="任意多边形 113">
            <a:extLst>
              <a:ext uri="{FF2B5EF4-FFF2-40B4-BE49-F238E27FC236}">
                <a16:creationId xmlns:a16="http://schemas.microsoft.com/office/drawing/2014/main" id="{57E760DC-48EC-7242-887F-E88D6942F220}"/>
              </a:ext>
            </a:extLst>
          </p:cNvPr>
          <p:cNvSpPr/>
          <p:nvPr/>
        </p:nvSpPr>
        <p:spPr>
          <a:xfrm>
            <a:off x="6923766" y="2098903"/>
            <a:ext cx="1632572" cy="1650936"/>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solidFill>
            <a:srgbClr val="261F1C"/>
          </a:solidFill>
          <a:ln w="12700">
            <a:solidFill>
              <a:srgbClr val="261F1C"/>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2399" dirty="0">
              <a:solidFill>
                <a:srgbClr val="261F1C"/>
              </a:solidFill>
              <a:latin typeface="华文新魏" panose="02010800040101010101" pitchFamily="2" charset="-122"/>
              <a:ea typeface="华文新魏" panose="02010800040101010101" pitchFamily="2" charset="-122"/>
            </a:endParaRPr>
          </a:p>
        </p:txBody>
      </p:sp>
      <p:grpSp>
        <p:nvGrpSpPr>
          <p:cNvPr id="107" name="组合 114">
            <a:extLst>
              <a:ext uri="{FF2B5EF4-FFF2-40B4-BE49-F238E27FC236}">
                <a16:creationId xmlns:a16="http://schemas.microsoft.com/office/drawing/2014/main" id="{21EB0087-295F-DC46-BBF3-01548D98B192}"/>
              </a:ext>
            </a:extLst>
          </p:cNvPr>
          <p:cNvGrpSpPr/>
          <p:nvPr/>
        </p:nvGrpSpPr>
        <p:grpSpPr>
          <a:xfrm>
            <a:off x="8087404" y="2752532"/>
            <a:ext cx="509896" cy="400828"/>
            <a:chOff x="5297488" y="2511425"/>
            <a:chExt cx="407988" cy="320675"/>
          </a:xfrm>
          <a:solidFill>
            <a:schemeClr val="tx1">
              <a:lumMod val="65000"/>
              <a:lumOff val="35000"/>
            </a:schemeClr>
          </a:solidFill>
        </p:grpSpPr>
        <p:sp>
          <p:nvSpPr>
            <p:cNvPr id="108" name="Freeform 34">
              <a:extLst>
                <a:ext uri="{FF2B5EF4-FFF2-40B4-BE49-F238E27FC236}">
                  <a16:creationId xmlns:a16="http://schemas.microsoft.com/office/drawing/2014/main" id="{99BEF26B-D0A3-9F4E-9028-5D3F51D0E41D}"/>
                </a:ext>
              </a:extLst>
            </p:cNvPr>
            <p:cNvSpPr>
              <a:spLocks/>
            </p:cNvSpPr>
            <p:nvPr/>
          </p:nvSpPr>
          <p:spPr bwMode="auto">
            <a:xfrm>
              <a:off x="5297488" y="2511425"/>
              <a:ext cx="322263" cy="239713"/>
            </a:xfrm>
            <a:custGeom>
              <a:avLst/>
              <a:gdLst>
                <a:gd name="T0" fmla="*/ 15 w 131"/>
                <a:gd name="T1" fmla="*/ 92 h 97"/>
                <a:gd name="T2" fmla="*/ 6 w 131"/>
                <a:gd name="T3" fmla="*/ 83 h 97"/>
                <a:gd name="T4" fmla="*/ 6 w 131"/>
                <a:gd name="T5" fmla="*/ 15 h 97"/>
                <a:gd name="T6" fmla="*/ 15 w 131"/>
                <a:gd name="T7" fmla="*/ 6 h 97"/>
                <a:gd name="T8" fmla="*/ 117 w 131"/>
                <a:gd name="T9" fmla="*/ 6 h 97"/>
                <a:gd name="T10" fmla="*/ 126 w 131"/>
                <a:gd name="T11" fmla="*/ 15 h 97"/>
                <a:gd name="T12" fmla="*/ 126 w 131"/>
                <a:gd name="T13" fmla="*/ 23 h 97"/>
                <a:gd name="T14" fmla="*/ 131 w 131"/>
                <a:gd name="T15" fmla="*/ 23 h 97"/>
                <a:gd name="T16" fmla="*/ 131 w 131"/>
                <a:gd name="T17" fmla="*/ 15 h 97"/>
                <a:gd name="T18" fmla="*/ 117 w 131"/>
                <a:gd name="T19" fmla="*/ 0 h 97"/>
                <a:gd name="T20" fmla="*/ 15 w 131"/>
                <a:gd name="T21" fmla="*/ 0 h 97"/>
                <a:gd name="T22" fmla="*/ 0 w 131"/>
                <a:gd name="T23" fmla="*/ 15 h 97"/>
                <a:gd name="T24" fmla="*/ 0 w 131"/>
                <a:gd name="T25" fmla="*/ 83 h 97"/>
                <a:gd name="T26" fmla="*/ 15 w 131"/>
                <a:gd name="T27" fmla="*/ 97 h 97"/>
                <a:gd name="T28" fmla="*/ 97 w 131"/>
                <a:gd name="T29" fmla="*/ 97 h 97"/>
                <a:gd name="T30" fmla="*/ 97 w 131"/>
                <a:gd name="T31" fmla="*/ 92 h 97"/>
                <a:gd name="T32" fmla="*/ 15 w 131"/>
                <a:gd name="T33" fmla="*/ 9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97">
                  <a:moveTo>
                    <a:pt x="15" y="92"/>
                  </a:moveTo>
                  <a:cubicBezTo>
                    <a:pt x="10" y="92"/>
                    <a:pt x="6" y="88"/>
                    <a:pt x="6" y="83"/>
                  </a:cubicBezTo>
                  <a:cubicBezTo>
                    <a:pt x="6" y="15"/>
                    <a:pt x="6" y="15"/>
                    <a:pt x="6" y="15"/>
                  </a:cubicBezTo>
                  <a:cubicBezTo>
                    <a:pt x="6" y="10"/>
                    <a:pt x="10" y="6"/>
                    <a:pt x="15" y="6"/>
                  </a:cubicBezTo>
                  <a:cubicBezTo>
                    <a:pt x="117" y="6"/>
                    <a:pt x="117" y="6"/>
                    <a:pt x="117" y="6"/>
                  </a:cubicBezTo>
                  <a:cubicBezTo>
                    <a:pt x="122" y="6"/>
                    <a:pt x="126" y="10"/>
                    <a:pt x="126" y="15"/>
                  </a:cubicBezTo>
                  <a:cubicBezTo>
                    <a:pt x="126" y="23"/>
                    <a:pt x="126" y="23"/>
                    <a:pt x="126" y="23"/>
                  </a:cubicBezTo>
                  <a:cubicBezTo>
                    <a:pt x="131" y="23"/>
                    <a:pt x="131" y="23"/>
                    <a:pt x="131" y="23"/>
                  </a:cubicBezTo>
                  <a:cubicBezTo>
                    <a:pt x="131" y="15"/>
                    <a:pt x="131" y="15"/>
                    <a:pt x="131" y="15"/>
                  </a:cubicBezTo>
                  <a:cubicBezTo>
                    <a:pt x="131" y="7"/>
                    <a:pt x="125" y="0"/>
                    <a:pt x="117" y="0"/>
                  </a:cubicBezTo>
                  <a:cubicBezTo>
                    <a:pt x="15" y="0"/>
                    <a:pt x="15" y="0"/>
                    <a:pt x="15" y="0"/>
                  </a:cubicBezTo>
                  <a:cubicBezTo>
                    <a:pt x="7" y="0"/>
                    <a:pt x="0" y="7"/>
                    <a:pt x="0" y="15"/>
                  </a:cubicBezTo>
                  <a:cubicBezTo>
                    <a:pt x="0" y="83"/>
                    <a:pt x="0" y="83"/>
                    <a:pt x="0" y="83"/>
                  </a:cubicBezTo>
                  <a:cubicBezTo>
                    <a:pt x="0" y="91"/>
                    <a:pt x="7" y="97"/>
                    <a:pt x="15" y="97"/>
                  </a:cubicBezTo>
                  <a:cubicBezTo>
                    <a:pt x="97" y="97"/>
                    <a:pt x="97" y="97"/>
                    <a:pt x="97" y="97"/>
                  </a:cubicBezTo>
                  <a:cubicBezTo>
                    <a:pt x="97" y="92"/>
                    <a:pt x="97" y="92"/>
                    <a:pt x="97" y="92"/>
                  </a:cubicBezTo>
                  <a:lnTo>
                    <a:pt x="1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109" name="Freeform 35">
              <a:extLst>
                <a:ext uri="{FF2B5EF4-FFF2-40B4-BE49-F238E27FC236}">
                  <a16:creationId xmlns:a16="http://schemas.microsoft.com/office/drawing/2014/main" id="{91F3335C-1D0A-1843-B1BA-67223DBD2CAD}"/>
                </a:ext>
              </a:extLst>
            </p:cNvPr>
            <p:cNvSpPr>
              <a:spLocks/>
            </p:cNvSpPr>
            <p:nvPr/>
          </p:nvSpPr>
          <p:spPr bwMode="auto">
            <a:xfrm>
              <a:off x="5541963" y="2663825"/>
              <a:ext cx="163513" cy="168275"/>
            </a:xfrm>
            <a:custGeom>
              <a:avLst/>
              <a:gdLst>
                <a:gd name="T0" fmla="*/ 58 w 67"/>
                <a:gd name="T1" fmla="*/ 0 h 68"/>
                <a:gd name="T2" fmla="*/ 46 w 67"/>
                <a:gd name="T3" fmla="*/ 0 h 68"/>
                <a:gd name="T4" fmla="*/ 37 w 67"/>
                <a:gd name="T5" fmla="*/ 37 h 68"/>
                <a:gd name="T6" fmla="*/ 33 w 67"/>
                <a:gd name="T7" fmla="*/ 8 h 68"/>
                <a:gd name="T8" fmla="*/ 29 w 67"/>
                <a:gd name="T9" fmla="*/ 37 h 68"/>
                <a:gd name="T10" fmla="*/ 21 w 67"/>
                <a:gd name="T11" fmla="*/ 0 h 68"/>
                <a:gd name="T12" fmla="*/ 9 w 67"/>
                <a:gd name="T13" fmla="*/ 0 h 68"/>
                <a:gd name="T14" fmla="*/ 0 w 67"/>
                <a:gd name="T15" fmla="*/ 8 h 68"/>
                <a:gd name="T16" fmla="*/ 0 w 67"/>
                <a:gd name="T17" fmla="*/ 60 h 68"/>
                <a:gd name="T18" fmla="*/ 9 w 67"/>
                <a:gd name="T19" fmla="*/ 68 h 68"/>
                <a:gd name="T20" fmla="*/ 58 w 67"/>
                <a:gd name="T21" fmla="*/ 68 h 68"/>
                <a:gd name="T22" fmla="*/ 67 w 67"/>
                <a:gd name="T23" fmla="*/ 60 h 68"/>
                <a:gd name="T24" fmla="*/ 67 w 67"/>
                <a:gd name="T25" fmla="*/ 8 h 68"/>
                <a:gd name="T26" fmla="*/ 58 w 67"/>
                <a:gd name="T2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8">
                  <a:moveTo>
                    <a:pt x="58" y="0"/>
                  </a:moveTo>
                  <a:cubicBezTo>
                    <a:pt x="46" y="0"/>
                    <a:pt x="46" y="0"/>
                    <a:pt x="46" y="0"/>
                  </a:cubicBezTo>
                  <a:cubicBezTo>
                    <a:pt x="37" y="37"/>
                    <a:pt x="37" y="37"/>
                    <a:pt x="37" y="37"/>
                  </a:cubicBezTo>
                  <a:cubicBezTo>
                    <a:pt x="33" y="8"/>
                    <a:pt x="33" y="8"/>
                    <a:pt x="33" y="8"/>
                  </a:cubicBezTo>
                  <a:cubicBezTo>
                    <a:pt x="29" y="37"/>
                    <a:pt x="29" y="37"/>
                    <a:pt x="29" y="37"/>
                  </a:cubicBezTo>
                  <a:cubicBezTo>
                    <a:pt x="21" y="0"/>
                    <a:pt x="21" y="0"/>
                    <a:pt x="21" y="0"/>
                  </a:cubicBezTo>
                  <a:cubicBezTo>
                    <a:pt x="9" y="0"/>
                    <a:pt x="9" y="0"/>
                    <a:pt x="9" y="0"/>
                  </a:cubicBezTo>
                  <a:cubicBezTo>
                    <a:pt x="4" y="0"/>
                    <a:pt x="0" y="4"/>
                    <a:pt x="0" y="8"/>
                  </a:cubicBezTo>
                  <a:cubicBezTo>
                    <a:pt x="0" y="60"/>
                    <a:pt x="0" y="60"/>
                    <a:pt x="0" y="60"/>
                  </a:cubicBezTo>
                  <a:cubicBezTo>
                    <a:pt x="0" y="65"/>
                    <a:pt x="4" y="68"/>
                    <a:pt x="9" y="68"/>
                  </a:cubicBezTo>
                  <a:cubicBezTo>
                    <a:pt x="58" y="68"/>
                    <a:pt x="58" y="68"/>
                    <a:pt x="58" y="68"/>
                  </a:cubicBezTo>
                  <a:cubicBezTo>
                    <a:pt x="63" y="68"/>
                    <a:pt x="67" y="65"/>
                    <a:pt x="67" y="60"/>
                  </a:cubicBezTo>
                  <a:cubicBezTo>
                    <a:pt x="67" y="8"/>
                    <a:pt x="67" y="8"/>
                    <a:pt x="67" y="8"/>
                  </a:cubicBezTo>
                  <a:cubicBezTo>
                    <a:pt x="67" y="4"/>
                    <a:pt x="63"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110" name="Freeform 36">
              <a:extLst>
                <a:ext uri="{FF2B5EF4-FFF2-40B4-BE49-F238E27FC236}">
                  <a16:creationId xmlns:a16="http://schemas.microsoft.com/office/drawing/2014/main" id="{F1409E6F-A82C-B049-B406-6B79AD8B2566}"/>
                </a:ext>
              </a:extLst>
            </p:cNvPr>
            <p:cNvSpPr>
              <a:spLocks/>
            </p:cNvSpPr>
            <p:nvPr/>
          </p:nvSpPr>
          <p:spPr bwMode="auto">
            <a:xfrm>
              <a:off x="5580063" y="2573338"/>
              <a:ext cx="87313" cy="103188"/>
            </a:xfrm>
            <a:custGeom>
              <a:avLst/>
              <a:gdLst>
                <a:gd name="T0" fmla="*/ 9 w 35"/>
                <a:gd name="T1" fmla="*/ 35 h 42"/>
                <a:gd name="T2" fmla="*/ 9 w 35"/>
                <a:gd name="T3" fmla="*/ 36 h 42"/>
                <a:gd name="T4" fmla="*/ 15 w 35"/>
                <a:gd name="T5" fmla="*/ 36 h 42"/>
                <a:gd name="T6" fmla="*/ 17 w 35"/>
                <a:gd name="T7" fmla="*/ 42 h 42"/>
                <a:gd name="T8" fmla="*/ 20 w 35"/>
                <a:gd name="T9" fmla="*/ 36 h 42"/>
                <a:gd name="T10" fmla="*/ 26 w 35"/>
                <a:gd name="T11" fmla="*/ 36 h 42"/>
                <a:gd name="T12" fmla="*/ 26 w 35"/>
                <a:gd name="T13" fmla="*/ 35 h 42"/>
                <a:gd name="T14" fmla="*/ 35 w 35"/>
                <a:gd name="T15" fmla="*/ 26 h 42"/>
                <a:gd name="T16" fmla="*/ 35 w 35"/>
                <a:gd name="T17" fmla="*/ 9 h 42"/>
                <a:gd name="T18" fmla="*/ 26 w 35"/>
                <a:gd name="T19" fmla="*/ 0 h 42"/>
                <a:gd name="T20" fmla="*/ 9 w 35"/>
                <a:gd name="T21" fmla="*/ 0 h 42"/>
                <a:gd name="T22" fmla="*/ 0 w 35"/>
                <a:gd name="T23" fmla="*/ 9 h 42"/>
                <a:gd name="T24" fmla="*/ 0 w 35"/>
                <a:gd name="T25" fmla="*/ 26 h 42"/>
                <a:gd name="T26" fmla="*/ 9 w 35"/>
                <a:gd name="T2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42">
                  <a:moveTo>
                    <a:pt x="9" y="35"/>
                  </a:moveTo>
                  <a:cubicBezTo>
                    <a:pt x="9" y="36"/>
                    <a:pt x="9" y="36"/>
                    <a:pt x="9" y="36"/>
                  </a:cubicBezTo>
                  <a:cubicBezTo>
                    <a:pt x="15" y="36"/>
                    <a:pt x="15" y="36"/>
                    <a:pt x="15" y="36"/>
                  </a:cubicBezTo>
                  <a:cubicBezTo>
                    <a:pt x="17" y="42"/>
                    <a:pt x="17" y="42"/>
                    <a:pt x="17" y="42"/>
                  </a:cubicBezTo>
                  <a:cubicBezTo>
                    <a:pt x="20" y="36"/>
                    <a:pt x="20" y="36"/>
                    <a:pt x="20" y="36"/>
                  </a:cubicBezTo>
                  <a:cubicBezTo>
                    <a:pt x="26" y="36"/>
                    <a:pt x="26" y="36"/>
                    <a:pt x="26" y="36"/>
                  </a:cubicBezTo>
                  <a:cubicBezTo>
                    <a:pt x="26" y="35"/>
                    <a:pt x="26" y="35"/>
                    <a:pt x="26" y="35"/>
                  </a:cubicBezTo>
                  <a:cubicBezTo>
                    <a:pt x="31" y="35"/>
                    <a:pt x="35" y="31"/>
                    <a:pt x="35" y="26"/>
                  </a:cubicBezTo>
                  <a:cubicBezTo>
                    <a:pt x="35" y="9"/>
                    <a:pt x="35" y="9"/>
                    <a:pt x="35" y="9"/>
                  </a:cubicBezTo>
                  <a:cubicBezTo>
                    <a:pt x="35" y="4"/>
                    <a:pt x="31" y="0"/>
                    <a:pt x="26" y="0"/>
                  </a:cubicBezTo>
                  <a:cubicBezTo>
                    <a:pt x="9" y="0"/>
                    <a:pt x="9" y="0"/>
                    <a:pt x="9" y="0"/>
                  </a:cubicBezTo>
                  <a:cubicBezTo>
                    <a:pt x="4" y="0"/>
                    <a:pt x="0" y="4"/>
                    <a:pt x="0" y="9"/>
                  </a:cubicBezTo>
                  <a:cubicBezTo>
                    <a:pt x="0" y="26"/>
                    <a:pt x="0" y="26"/>
                    <a:pt x="0" y="26"/>
                  </a:cubicBezTo>
                  <a:cubicBezTo>
                    <a:pt x="0" y="31"/>
                    <a:pt x="4" y="35"/>
                    <a:pt x="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111" name="Freeform 37">
              <a:extLst>
                <a:ext uri="{FF2B5EF4-FFF2-40B4-BE49-F238E27FC236}">
                  <a16:creationId xmlns:a16="http://schemas.microsoft.com/office/drawing/2014/main" id="{132C9DFC-6F47-A647-AEA1-76C038B929E5}"/>
                </a:ext>
              </a:extLst>
            </p:cNvPr>
            <p:cNvSpPr>
              <a:spLocks/>
            </p:cNvSpPr>
            <p:nvPr/>
          </p:nvSpPr>
          <p:spPr bwMode="auto">
            <a:xfrm>
              <a:off x="5332413" y="2605088"/>
              <a:ext cx="203200" cy="109538"/>
            </a:xfrm>
            <a:custGeom>
              <a:avLst/>
              <a:gdLst>
                <a:gd name="T0" fmla="*/ 116 w 128"/>
                <a:gd name="T1" fmla="*/ 9 h 69"/>
                <a:gd name="T2" fmla="*/ 91 w 128"/>
                <a:gd name="T3" fmla="*/ 34 h 69"/>
                <a:gd name="T4" fmla="*/ 79 w 128"/>
                <a:gd name="T5" fmla="*/ 20 h 69"/>
                <a:gd name="T6" fmla="*/ 38 w 128"/>
                <a:gd name="T7" fmla="*/ 59 h 69"/>
                <a:gd name="T8" fmla="*/ 15 w 128"/>
                <a:gd name="T9" fmla="*/ 50 h 69"/>
                <a:gd name="T10" fmla="*/ 0 w 128"/>
                <a:gd name="T11" fmla="*/ 65 h 69"/>
                <a:gd name="T12" fmla="*/ 3 w 128"/>
                <a:gd name="T13" fmla="*/ 69 h 69"/>
                <a:gd name="T14" fmla="*/ 17 w 128"/>
                <a:gd name="T15" fmla="*/ 55 h 69"/>
                <a:gd name="T16" fmla="*/ 40 w 128"/>
                <a:gd name="T17" fmla="*/ 64 h 69"/>
                <a:gd name="T18" fmla="*/ 79 w 128"/>
                <a:gd name="T19" fmla="*/ 26 h 69"/>
                <a:gd name="T20" fmla="*/ 91 w 128"/>
                <a:gd name="T21" fmla="*/ 40 h 69"/>
                <a:gd name="T22" fmla="*/ 119 w 128"/>
                <a:gd name="T23" fmla="*/ 12 h 69"/>
                <a:gd name="T24" fmla="*/ 124 w 128"/>
                <a:gd name="T25" fmla="*/ 17 h 69"/>
                <a:gd name="T26" fmla="*/ 128 w 128"/>
                <a:gd name="T27" fmla="*/ 0 h 69"/>
                <a:gd name="T28" fmla="*/ 111 w 128"/>
                <a:gd name="T29" fmla="*/ 5 h 69"/>
                <a:gd name="T30" fmla="*/ 116 w 128"/>
                <a:gd name="T31" fmla="*/ 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69">
                  <a:moveTo>
                    <a:pt x="116" y="9"/>
                  </a:moveTo>
                  <a:lnTo>
                    <a:pt x="91" y="34"/>
                  </a:lnTo>
                  <a:lnTo>
                    <a:pt x="79" y="20"/>
                  </a:lnTo>
                  <a:lnTo>
                    <a:pt x="38" y="59"/>
                  </a:lnTo>
                  <a:lnTo>
                    <a:pt x="15" y="50"/>
                  </a:lnTo>
                  <a:lnTo>
                    <a:pt x="0" y="65"/>
                  </a:lnTo>
                  <a:lnTo>
                    <a:pt x="3" y="69"/>
                  </a:lnTo>
                  <a:lnTo>
                    <a:pt x="17" y="55"/>
                  </a:lnTo>
                  <a:lnTo>
                    <a:pt x="40" y="64"/>
                  </a:lnTo>
                  <a:lnTo>
                    <a:pt x="79" y="26"/>
                  </a:lnTo>
                  <a:lnTo>
                    <a:pt x="91" y="40"/>
                  </a:lnTo>
                  <a:lnTo>
                    <a:pt x="119" y="12"/>
                  </a:lnTo>
                  <a:lnTo>
                    <a:pt x="124" y="17"/>
                  </a:lnTo>
                  <a:lnTo>
                    <a:pt x="128" y="0"/>
                  </a:lnTo>
                  <a:lnTo>
                    <a:pt x="111" y="5"/>
                  </a:lnTo>
                  <a:lnTo>
                    <a:pt x="11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normAutofit fontScale="90000"/>
          </a:bodyPr>
          <a:lstStyle/>
          <a:p>
            <a:r>
              <a:rPr lang="en-UA">
                <a:solidFill>
                  <a:srgbClr val="FFFFFF"/>
                </a:solidFill>
                <a:latin typeface="Arial"/>
              </a:rPr>
              <a:t>Third Services Used</a:t>
            </a:r>
            <a:endParaRPr lang="en-UA" dirty="0"/>
          </a:p>
        </p:txBody>
      </p:sp>
      <p:grpSp>
        <p:nvGrpSpPr>
          <p:cNvPr id="4" name="组合 1">
            <a:extLst>
              <a:ext uri="{FF2B5EF4-FFF2-40B4-BE49-F238E27FC236}">
                <a16:creationId xmlns:a16="http://schemas.microsoft.com/office/drawing/2014/main" id="{2CF13DF9-9D71-FE42-AF70-897C1C1DDA1C}"/>
              </a:ext>
            </a:extLst>
          </p:cNvPr>
          <p:cNvGrpSpPr/>
          <p:nvPr/>
        </p:nvGrpSpPr>
        <p:grpSpPr>
          <a:xfrm>
            <a:off x="5186310" y="1734460"/>
            <a:ext cx="1819380" cy="3776112"/>
            <a:chOff x="4923304" y="1684213"/>
            <a:chExt cx="2229277" cy="4626854"/>
          </a:xfrm>
        </p:grpSpPr>
        <p:sp>
          <p:nvSpPr>
            <p:cNvPr id="5" name="Freeform 4" descr="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
              <a:extLst>
                <a:ext uri="{FF2B5EF4-FFF2-40B4-BE49-F238E27FC236}">
                  <a16:creationId xmlns:a16="http://schemas.microsoft.com/office/drawing/2014/main" id="{71CEFFB3-47C7-9F42-940E-4532F34282FE}"/>
                </a:ext>
              </a:extLst>
            </p:cNvPr>
            <p:cNvSpPr/>
            <p:nvPr/>
          </p:nvSpPr>
          <p:spPr>
            <a:xfrm>
              <a:off x="5793154" y="2315778"/>
              <a:ext cx="973591" cy="486745"/>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a:solidFill>
                    <a:srgbClr val="595959">
                      <a:hueOff val="0"/>
                      <a:satOff val="0"/>
                      <a:lumOff val="0"/>
                      <a:alphaOff val="0"/>
                    </a:srgbClr>
                  </a:solidFill>
                  <a:latin typeface="inpin heiti" panose="00000500000000000000" pitchFamily="2" charset="-122"/>
                  <a:ea typeface="inpin heiti" panose="00000500000000000000" pitchFamily="2" charset="-122"/>
                  <a:sym typeface="inpin heiti" panose="00000500000000000000" pitchFamily="2" charset="-122"/>
                </a:rPr>
                <a:t> </a:t>
              </a:r>
            </a:p>
          </p:txBody>
        </p:sp>
        <p:sp>
          <p:nvSpPr>
            <p:cNvPr id="6" name="Freeform 5" descr="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
              <a:extLst>
                <a:ext uri="{FF2B5EF4-FFF2-40B4-BE49-F238E27FC236}">
                  <a16:creationId xmlns:a16="http://schemas.microsoft.com/office/drawing/2014/main" id="{4923B1A9-4BDE-6945-AA3B-2466172733B1}"/>
                </a:ext>
              </a:extLst>
            </p:cNvPr>
            <p:cNvSpPr/>
            <p:nvPr/>
          </p:nvSpPr>
          <p:spPr>
            <a:xfrm>
              <a:off x="5306522" y="3320269"/>
              <a:ext cx="973591" cy="486745"/>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a:solidFill>
                    <a:srgbClr val="595959">
                      <a:hueOff val="0"/>
                      <a:satOff val="0"/>
                      <a:lumOff val="0"/>
                      <a:alphaOff val="0"/>
                    </a:srgbClr>
                  </a:solidFill>
                  <a:latin typeface="inpin heiti" panose="00000500000000000000" pitchFamily="2" charset="-122"/>
                  <a:ea typeface="inpin heiti" panose="00000500000000000000" pitchFamily="2" charset="-122"/>
                  <a:sym typeface="inpin heiti" panose="00000500000000000000" pitchFamily="2" charset="-122"/>
                </a:rPr>
                <a:t> </a:t>
              </a:r>
            </a:p>
          </p:txBody>
        </p:sp>
        <p:sp>
          <p:nvSpPr>
            <p:cNvPr id="7" name="Freeform 6" descr="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
              <a:extLst>
                <a:ext uri="{FF2B5EF4-FFF2-40B4-BE49-F238E27FC236}">
                  <a16:creationId xmlns:a16="http://schemas.microsoft.com/office/drawing/2014/main" id="{EC874660-1513-6B4C-A80F-AD05AC09EF91}"/>
                </a:ext>
              </a:extLst>
            </p:cNvPr>
            <p:cNvSpPr/>
            <p:nvPr/>
          </p:nvSpPr>
          <p:spPr>
            <a:xfrm>
              <a:off x="5793154" y="4299283"/>
              <a:ext cx="973591" cy="486745"/>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endParaRPr lang="en-US" sz="3100" b="1" kern="1200">
                <a:solidFill>
                  <a:srgbClr val="595959">
                    <a:hueOff val="0"/>
                    <a:satOff val="0"/>
                    <a:lumOff val="0"/>
                    <a:alphaOff val="0"/>
                  </a:srgb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Freeform 7" descr="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
              <a:extLst>
                <a:ext uri="{FF2B5EF4-FFF2-40B4-BE49-F238E27FC236}">
                  <a16:creationId xmlns:a16="http://schemas.microsoft.com/office/drawing/2014/main" id="{3508B5E7-F1C4-5840-B4ED-8A32086E06B6}"/>
                </a:ext>
              </a:extLst>
            </p:cNvPr>
            <p:cNvSpPr/>
            <p:nvPr/>
          </p:nvSpPr>
          <p:spPr>
            <a:xfrm>
              <a:off x="5306522" y="5329250"/>
              <a:ext cx="973591" cy="486745"/>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a:solidFill>
                    <a:srgbClr val="595959">
                      <a:hueOff val="0"/>
                      <a:satOff val="0"/>
                      <a:lumOff val="0"/>
                      <a:alphaOff val="0"/>
                    </a:srgbClr>
                  </a:solidFill>
                  <a:latin typeface="inpin heiti" panose="00000500000000000000" pitchFamily="2" charset="-122"/>
                  <a:ea typeface="inpin heiti" panose="00000500000000000000" pitchFamily="2" charset="-122"/>
                  <a:sym typeface="inpin heiti" panose="00000500000000000000" pitchFamily="2" charset="-122"/>
                </a:rPr>
                <a:t> </a:t>
              </a:r>
            </a:p>
          </p:txBody>
        </p:sp>
        <p:grpSp>
          <p:nvGrpSpPr>
            <p:cNvPr id="9" name="Group 8" descr="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
              <a:extLst>
                <a:ext uri="{FF2B5EF4-FFF2-40B4-BE49-F238E27FC236}">
                  <a16:creationId xmlns:a16="http://schemas.microsoft.com/office/drawing/2014/main" id="{6078E9E7-6F42-AA41-B27E-49151C597E61}"/>
                </a:ext>
              </a:extLst>
            </p:cNvPr>
            <p:cNvGrpSpPr/>
            <p:nvPr/>
          </p:nvGrpSpPr>
          <p:grpSpPr>
            <a:xfrm>
              <a:off x="5407972" y="3693193"/>
              <a:ext cx="1744609" cy="1744787"/>
              <a:chOff x="5466028" y="3573608"/>
              <a:chExt cx="1744609" cy="1744787"/>
            </a:xfrm>
          </p:grpSpPr>
          <p:sp>
            <p:nvSpPr>
              <p:cNvPr id="19" name="Circular Arrow 18">
                <a:extLst>
                  <a:ext uri="{FF2B5EF4-FFF2-40B4-BE49-F238E27FC236}">
                    <a16:creationId xmlns:a16="http://schemas.microsoft.com/office/drawing/2014/main" id="{5902EFAC-1100-0B4D-B407-081ABAE3A1BA}"/>
                  </a:ext>
                </a:extLst>
              </p:cNvPr>
              <p:cNvSpPr/>
              <p:nvPr/>
            </p:nvSpPr>
            <p:spPr>
              <a:xfrm>
                <a:off x="5466028" y="3573608"/>
                <a:ext cx="1744609" cy="1744787"/>
              </a:xfrm>
              <a:prstGeom prst="circularArrow">
                <a:avLst>
                  <a:gd name="adj1" fmla="val 10980"/>
                  <a:gd name="adj2" fmla="val 1142322"/>
                  <a:gd name="adj3" fmla="val 4500000"/>
                  <a:gd name="adj4" fmla="val 13500000"/>
                  <a:gd name="adj5" fmla="val 12500"/>
                </a:avLst>
              </a:prstGeom>
              <a:solidFill>
                <a:schemeClr val="accent3"/>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 name="Oval 19">
                <a:extLst>
                  <a:ext uri="{FF2B5EF4-FFF2-40B4-BE49-F238E27FC236}">
                    <a16:creationId xmlns:a16="http://schemas.microsoft.com/office/drawing/2014/main" id="{071EED87-77EF-6F44-B9CE-7EA034B2AE80}"/>
                  </a:ext>
                </a:extLst>
              </p:cNvPr>
              <p:cNvSpPr/>
              <p:nvPr/>
            </p:nvSpPr>
            <p:spPr>
              <a:xfrm>
                <a:off x="6018081" y="4121528"/>
                <a:ext cx="584388" cy="58438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tabLst/>
                  <a:defRPr/>
                </a:pPr>
                <a:r>
                  <a:rPr kumimoji="0" lang="id-ID" sz="2000" i="0" u="none" strike="noStrike" kern="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sym typeface="inpin heiti" panose="00000500000000000000" pitchFamily="2" charset="-122"/>
                  </a:rPr>
                  <a:t>C</a:t>
                </a:r>
                <a:endParaRPr kumimoji="0" lang="en-US" sz="2000" i="0" u="none" strike="noStrike" kern="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0" name="Group 9" descr="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
              <a:extLst>
                <a:ext uri="{FF2B5EF4-FFF2-40B4-BE49-F238E27FC236}">
                  <a16:creationId xmlns:a16="http://schemas.microsoft.com/office/drawing/2014/main" id="{EC07C967-B5E6-C74E-AD2A-BD40C8779A11}"/>
                </a:ext>
              </a:extLst>
            </p:cNvPr>
            <p:cNvGrpSpPr/>
            <p:nvPr/>
          </p:nvGrpSpPr>
          <p:grpSpPr>
            <a:xfrm>
              <a:off x="5047662" y="4811504"/>
              <a:ext cx="1498839" cy="1499563"/>
              <a:chOff x="5105718" y="4691919"/>
              <a:chExt cx="1498839" cy="1499563"/>
            </a:xfrm>
          </p:grpSpPr>
          <p:sp>
            <p:nvSpPr>
              <p:cNvPr id="17" name="Block Arc 16">
                <a:extLst>
                  <a:ext uri="{FF2B5EF4-FFF2-40B4-BE49-F238E27FC236}">
                    <a16:creationId xmlns:a16="http://schemas.microsoft.com/office/drawing/2014/main" id="{08140BC7-A757-D249-BBA3-C76DDE88ECC3}"/>
                  </a:ext>
                </a:extLst>
              </p:cNvPr>
              <p:cNvSpPr/>
              <p:nvPr/>
            </p:nvSpPr>
            <p:spPr>
              <a:xfrm>
                <a:off x="5105718" y="4691919"/>
                <a:ext cx="1498839" cy="1499563"/>
              </a:xfrm>
              <a:prstGeom prst="blockArc">
                <a:avLst>
                  <a:gd name="adj1" fmla="val 0"/>
                  <a:gd name="adj2" fmla="val 18900000"/>
                  <a:gd name="adj3" fmla="val 12740"/>
                </a:avLst>
              </a:prstGeom>
              <a:solidFill>
                <a:schemeClr val="accent4"/>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8" name="Oval 17">
                <a:extLst>
                  <a:ext uri="{FF2B5EF4-FFF2-40B4-BE49-F238E27FC236}">
                    <a16:creationId xmlns:a16="http://schemas.microsoft.com/office/drawing/2014/main" id="{86143A44-E28B-A447-93A8-496C9D0434CE}"/>
                  </a:ext>
                </a:extLst>
              </p:cNvPr>
              <p:cNvSpPr/>
              <p:nvPr/>
            </p:nvSpPr>
            <p:spPr>
              <a:xfrm>
                <a:off x="5576543" y="5163711"/>
                <a:ext cx="584388" cy="584388"/>
              </a:xfrm>
              <a:prstGeom prst="ellipse">
                <a:avLst/>
              </a:prstGeom>
              <a:solidFill>
                <a:schemeClr val="accent4"/>
              </a:solid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tabLst/>
                  <a:defRPr/>
                </a:pPr>
                <a:r>
                  <a:rPr kumimoji="0" lang="id-ID" sz="2000" i="0" u="none" strike="noStrike" kern="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sym typeface="inpin heiti" panose="00000500000000000000" pitchFamily="2" charset="-122"/>
                  </a:rPr>
                  <a:t>D</a:t>
                </a:r>
                <a:endParaRPr kumimoji="0" lang="en-US" sz="2000" i="0" u="none" strike="noStrike" kern="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1" name="Group 10" descr="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
              <a:extLst>
                <a:ext uri="{FF2B5EF4-FFF2-40B4-BE49-F238E27FC236}">
                  <a16:creationId xmlns:a16="http://schemas.microsoft.com/office/drawing/2014/main" id="{BF41C622-7D5B-1F47-A66C-11A27984D68B}"/>
                </a:ext>
              </a:extLst>
            </p:cNvPr>
            <p:cNvGrpSpPr/>
            <p:nvPr/>
          </p:nvGrpSpPr>
          <p:grpSpPr>
            <a:xfrm>
              <a:off x="4923304" y="2686852"/>
              <a:ext cx="1744609" cy="1744787"/>
              <a:chOff x="4981360" y="2567267"/>
              <a:chExt cx="1744609" cy="1744787"/>
            </a:xfrm>
          </p:grpSpPr>
          <p:sp>
            <p:nvSpPr>
              <p:cNvPr id="15" name="Shape 14">
                <a:extLst>
                  <a:ext uri="{FF2B5EF4-FFF2-40B4-BE49-F238E27FC236}">
                    <a16:creationId xmlns:a16="http://schemas.microsoft.com/office/drawing/2014/main" id="{E6D6344C-31DC-3946-8046-46F889444BA7}"/>
                  </a:ext>
                </a:extLst>
              </p:cNvPr>
              <p:cNvSpPr/>
              <p:nvPr/>
            </p:nvSpPr>
            <p:spPr>
              <a:xfrm>
                <a:off x="4981360" y="2567267"/>
                <a:ext cx="1744609" cy="1744787"/>
              </a:xfrm>
              <a:prstGeom prst="leftCircularArrow">
                <a:avLst>
                  <a:gd name="adj1" fmla="val 10980"/>
                  <a:gd name="adj2" fmla="val 1142322"/>
                  <a:gd name="adj3" fmla="val 6300000"/>
                  <a:gd name="adj4" fmla="val 18900000"/>
                  <a:gd name="adj5" fmla="val 12500"/>
                </a:avLst>
              </a:prstGeom>
              <a:solidFill>
                <a:schemeClr val="accent2"/>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Oval 15">
                <a:extLst>
                  <a:ext uri="{FF2B5EF4-FFF2-40B4-BE49-F238E27FC236}">
                    <a16:creationId xmlns:a16="http://schemas.microsoft.com/office/drawing/2014/main" id="{2BAE6471-CFF3-B945-8CF5-5C02EB1795E7}"/>
                  </a:ext>
                </a:extLst>
              </p:cNvPr>
              <p:cNvSpPr/>
              <p:nvPr/>
            </p:nvSpPr>
            <p:spPr>
              <a:xfrm>
                <a:off x="5576543" y="3163803"/>
                <a:ext cx="584388" cy="58438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tabLst/>
                  <a:defRPr/>
                </a:pPr>
                <a:r>
                  <a:rPr kumimoji="0" lang="id-ID" sz="2000" i="0" u="none" strike="noStrike" kern="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sym typeface="inpin heiti" panose="00000500000000000000" pitchFamily="2" charset="-122"/>
                  </a:rPr>
                  <a:t>B</a:t>
                </a:r>
                <a:endParaRPr kumimoji="0" lang="en-US" sz="2000" i="0" u="none" strike="noStrike" kern="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2" name="Group 11" descr="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
              <a:extLst>
                <a:ext uri="{FF2B5EF4-FFF2-40B4-BE49-F238E27FC236}">
                  <a16:creationId xmlns:a16="http://schemas.microsoft.com/office/drawing/2014/main" id="{163EDCB4-DCC1-3045-92AB-BF51E47552F4}"/>
                </a:ext>
              </a:extLst>
            </p:cNvPr>
            <p:cNvGrpSpPr/>
            <p:nvPr/>
          </p:nvGrpSpPr>
          <p:grpSpPr>
            <a:xfrm>
              <a:off x="5407972" y="1684213"/>
              <a:ext cx="1744609" cy="1744787"/>
              <a:chOff x="5466028" y="1564628"/>
              <a:chExt cx="1744609" cy="1744787"/>
            </a:xfrm>
          </p:grpSpPr>
          <p:sp>
            <p:nvSpPr>
              <p:cNvPr id="13" name="Circular Arrow 12">
                <a:extLst>
                  <a:ext uri="{FF2B5EF4-FFF2-40B4-BE49-F238E27FC236}">
                    <a16:creationId xmlns:a16="http://schemas.microsoft.com/office/drawing/2014/main" id="{83C2A2E4-05E2-EB4D-8DD5-4DC8E18C862B}"/>
                  </a:ext>
                </a:extLst>
              </p:cNvPr>
              <p:cNvSpPr/>
              <p:nvPr/>
            </p:nvSpPr>
            <p:spPr>
              <a:xfrm>
                <a:off x="5466028" y="1564628"/>
                <a:ext cx="1744609" cy="1744787"/>
              </a:xfrm>
              <a:prstGeom prst="circularArrow">
                <a:avLst>
                  <a:gd name="adj1" fmla="val 10980"/>
                  <a:gd name="adj2" fmla="val 1142322"/>
                  <a:gd name="adj3" fmla="val 4500000"/>
                  <a:gd name="adj4" fmla="val 10800000"/>
                  <a:gd name="adj5" fmla="val 12500"/>
                </a:avLst>
              </a:prstGeom>
              <a:solidFill>
                <a:schemeClr val="accent1"/>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4" name="Oval 13">
                <a:extLst>
                  <a:ext uri="{FF2B5EF4-FFF2-40B4-BE49-F238E27FC236}">
                    <a16:creationId xmlns:a16="http://schemas.microsoft.com/office/drawing/2014/main" id="{C595AE00-7FD9-3E42-893F-83785B60F62B}"/>
                  </a:ext>
                </a:extLst>
              </p:cNvPr>
              <p:cNvSpPr/>
              <p:nvPr/>
            </p:nvSpPr>
            <p:spPr>
              <a:xfrm>
                <a:off x="6050547" y="2147096"/>
                <a:ext cx="584388" cy="58438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tabLst/>
                  <a:defRPr/>
                </a:pPr>
                <a:r>
                  <a:rPr kumimoji="0" lang="id-ID" sz="2000" i="0" u="none" strike="noStrike" kern="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sym typeface="inpin heiti" panose="00000500000000000000" pitchFamily="2" charset="-122"/>
                  </a:rPr>
                  <a:t>A</a:t>
                </a:r>
                <a:endParaRPr kumimoji="0" lang="en-US" sz="2000" i="0" u="none" strike="noStrike" kern="0" cap="none" spc="0" normalizeH="0" baseline="0" noProof="0" dirty="0">
                  <a:ln>
                    <a:noFill/>
                  </a:ln>
                  <a:solidFill>
                    <a:prstClr val="white"/>
                  </a:solidFill>
                  <a:effectLst/>
                  <a:uLnTx/>
                  <a:uFillTx/>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22" name="矩形 34">
            <a:extLst>
              <a:ext uri="{FF2B5EF4-FFF2-40B4-BE49-F238E27FC236}">
                <a16:creationId xmlns:a16="http://schemas.microsoft.com/office/drawing/2014/main" id="{E89AE25D-A166-8C47-9C23-5F94FB141FA3}"/>
              </a:ext>
            </a:extLst>
          </p:cNvPr>
          <p:cNvSpPr/>
          <p:nvPr/>
        </p:nvSpPr>
        <p:spPr>
          <a:xfrm>
            <a:off x="7150972" y="2347923"/>
            <a:ext cx="2717424" cy="299184"/>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sz="1200" dirty="0">
                <a:solidFill>
                  <a:srgbClr val="FFFFFF"/>
                </a:solidFill>
                <a:latin typeface="Arial"/>
                <a:ea typeface="+mn-lt"/>
                <a:cs typeface="+mn-lt"/>
                <a:sym typeface="inpin heiti" panose="00000500000000000000" pitchFamily="2" charset="-122"/>
              </a:rPr>
              <a:t>Considering using third-party services like Auth0, NextAuth, passportJs or Firebase Authentication for user login and registration.</a:t>
            </a:r>
            <a:endParaRPr lang="en-US" dirty="0">
              <a:solidFill>
                <a:schemeClr val="tx1">
                  <a:lumMod val="50000"/>
                  <a:lumOff val="50000"/>
                </a:schemeClr>
              </a:solidFill>
              <a:ea typeface="+mn-lt"/>
              <a:cs typeface="+mn-lt"/>
            </a:endParaRPr>
          </a:p>
        </p:txBody>
      </p:sp>
      <p:sp>
        <p:nvSpPr>
          <p:cNvPr id="23" name="矩形 35">
            <a:extLst>
              <a:ext uri="{FF2B5EF4-FFF2-40B4-BE49-F238E27FC236}">
                <a16:creationId xmlns:a16="http://schemas.microsoft.com/office/drawing/2014/main" id="{39A755D7-D049-4F44-8DD1-7C70AB604316}"/>
              </a:ext>
            </a:extLst>
          </p:cNvPr>
          <p:cNvSpPr/>
          <p:nvPr/>
        </p:nvSpPr>
        <p:spPr>
          <a:xfrm>
            <a:off x="7150971" y="1917459"/>
            <a:ext cx="2241974" cy="402546"/>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b="1" dirty="0">
                <a:solidFill>
                  <a:srgbClr val="FFFFFF"/>
                </a:solidFill>
                <a:latin typeface="Arial"/>
                <a:ea typeface="+mn-lt"/>
                <a:cs typeface="+mn-lt"/>
                <a:sym typeface="inpin heiti" panose="00000500000000000000" pitchFamily="2" charset="-122"/>
              </a:rPr>
              <a:t>Deployment</a:t>
            </a:r>
            <a:endParaRPr lang="en-US" dirty="0">
              <a:solidFill>
                <a:schemeClr val="tx1">
                  <a:lumMod val="65000"/>
                  <a:lumOff val="35000"/>
                </a:schemeClr>
              </a:solidFill>
              <a:ea typeface="+mn-lt"/>
              <a:cs typeface="+mn-lt"/>
            </a:endParaRPr>
          </a:p>
        </p:txBody>
      </p:sp>
      <p:sp>
        <p:nvSpPr>
          <p:cNvPr id="25" name="矩形 40">
            <a:extLst>
              <a:ext uri="{FF2B5EF4-FFF2-40B4-BE49-F238E27FC236}">
                <a16:creationId xmlns:a16="http://schemas.microsoft.com/office/drawing/2014/main" id="{417635EC-A970-BA42-9075-98EA3A76F4B2}"/>
              </a:ext>
            </a:extLst>
          </p:cNvPr>
          <p:cNvSpPr/>
          <p:nvPr/>
        </p:nvSpPr>
        <p:spPr>
          <a:xfrm>
            <a:off x="7150971" y="4045547"/>
            <a:ext cx="2717425" cy="299184"/>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sz="1200" dirty="0">
                <a:solidFill>
                  <a:srgbClr val="FFFFFF"/>
                </a:solidFill>
                <a:latin typeface="Arial"/>
                <a:ea typeface="+mn-lt"/>
                <a:cs typeface="+mn-lt"/>
                <a:sym typeface="inpin heiti" panose="00000500000000000000" pitchFamily="2" charset="-122"/>
              </a:rPr>
              <a:t>0</a:t>
            </a:r>
            <a:endParaRPr lang="en-US" altLang="zh-CN" dirty="0">
              <a:solidFill>
                <a:schemeClr val="tx1">
                  <a:lumMod val="50000"/>
                  <a:lumOff val="50000"/>
                </a:schemeClr>
              </a:solidFill>
            </a:endParaRPr>
          </a:p>
        </p:txBody>
      </p:sp>
      <p:sp>
        <p:nvSpPr>
          <p:cNvPr id="26" name="矩形 41">
            <a:extLst>
              <a:ext uri="{FF2B5EF4-FFF2-40B4-BE49-F238E27FC236}">
                <a16:creationId xmlns:a16="http://schemas.microsoft.com/office/drawing/2014/main" id="{45901CF8-3E82-2249-A55F-E65587DB8B94}"/>
              </a:ext>
            </a:extLst>
          </p:cNvPr>
          <p:cNvSpPr/>
          <p:nvPr/>
        </p:nvSpPr>
        <p:spPr>
          <a:xfrm>
            <a:off x="7150971" y="3615083"/>
            <a:ext cx="2241974" cy="402546"/>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b="1" dirty="0">
                <a:solidFill>
                  <a:srgbClr val="FFFFFF"/>
                </a:solidFill>
                <a:latin typeface="Arial"/>
                <a:ea typeface="+mn-lt"/>
                <a:cs typeface="+mn-lt"/>
                <a:sym typeface="inpin heiti" panose="00000500000000000000" pitchFamily="2" charset="-122"/>
              </a:rPr>
              <a:t>Notifications</a:t>
            </a:r>
            <a:endParaRPr lang="en-US" altLang="zh-CN" dirty="0">
              <a:solidFill>
                <a:schemeClr val="tx1">
                  <a:lumMod val="65000"/>
                  <a:lumOff val="35000"/>
                </a:schemeClr>
              </a:solidFill>
            </a:endParaRPr>
          </a:p>
        </p:txBody>
      </p:sp>
      <p:sp>
        <p:nvSpPr>
          <p:cNvPr id="28" name="矩形 43">
            <a:extLst>
              <a:ext uri="{FF2B5EF4-FFF2-40B4-BE49-F238E27FC236}">
                <a16:creationId xmlns:a16="http://schemas.microsoft.com/office/drawing/2014/main" id="{82704E1F-46D9-6B43-97A4-2F15CECE3B46}"/>
              </a:ext>
            </a:extLst>
          </p:cNvPr>
          <p:cNvSpPr/>
          <p:nvPr/>
        </p:nvSpPr>
        <p:spPr>
          <a:xfrm>
            <a:off x="2090057" y="3107169"/>
            <a:ext cx="2915489" cy="299184"/>
          </a:xfrm>
          <a:prstGeom prst="rect">
            <a:avLst/>
          </a:prstGeom>
        </p:spPr>
        <p:txBody>
          <a:bodyPr wrap="square" lIns="91440" tIns="45720" rIns="91440" bIns="45720" anchor="t">
            <a:spAutoFit/>
            <a:scene3d>
              <a:camera prst="orthographicFront"/>
              <a:lightRig rig="threePt" dir="t"/>
            </a:scene3d>
            <a:sp3d contourW="12700"/>
          </a:bodyPr>
          <a:lstStyle/>
          <a:p>
            <a:pPr algn="r">
              <a:lnSpc>
                <a:spcPct val="120000"/>
              </a:lnSpc>
            </a:pPr>
            <a:r>
              <a:rPr lang="en-US" sz="1200" dirty="0">
                <a:solidFill>
                  <a:srgbClr val="FFFFFF"/>
                </a:solidFill>
                <a:latin typeface="Arial"/>
                <a:ea typeface="+mn-lt"/>
                <a:cs typeface="+mn-lt"/>
                <a:sym typeface="inpin heiti" panose="00000500000000000000" pitchFamily="2" charset="-122"/>
              </a:rPr>
              <a:t>(If in future iterations) Services like SendGrid for email notifications or Twilio for SMS.</a:t>
            </a:r>
            <a:endParaRPr lang="en-US" altLang="zh-CN" dirty="0">
              <a:solidFill>
                <a:schemeClr val="tx1">
                  <a:lumMod val="50000"/>
                  <a:lumOff val="50000"/>
                </a:schemeClr>
              </a:solidFill>
            </a:endParaRPr>
          </a:p>
        </p:txBody>
      </p:sp>
      <p:sp>
        <p:nvSpPr>
          <p:cNvPr id="29" name="矩形 44">
            <a:extLst>
              <a:ext uri="{FF2B5EF4-FFF2-40B4-BE49-F238E27FC236}">
                <a16:creationId xmlns:a16="http://schemas.microsoft.com/office/drawing/2014/main" id="{5F473D60-3840-964A-AE77-4B3A3E9A8C54}"/>
              </a:ext>
            </a:extLst>
          </p:cNvPr>
          <p:cNvSpPr/>
          <p:nvPr/>
        </p:nvSpPr>
        <p:spPr>
          <a:xfrm>
            <a:off x="2763572" y="2676705"/>
            <a:ext cx="2241974" cy="402546"/>
          </a:xfrm>
          <a:prstGeom prst="rect">
            <a:avLst/>
          </a:prstGeom>
        </p:spPr>
        <p:txBody>
          <a:bodyPr wrap="square" lIns="91440" tIns="45720" rIns="91440" bIns="45720" anchor="t">
            <a:spAutoFit/>
            <a:scene3d>
              <a:camera prst="orthographicFront"/>
              <a:lightRig rig="threePt" dir="t"/>
            </a:scene3d>
            <a:sp3d contourW="12700"/>
          </a:bodyPr>
          <a:lstStyle/>
          <a:p>
            <a:pPr algn="r">
              <a:lnSpc>
                <a:spcPct val="120000"/>
              </a:lnSpc>
            </a:pPr>
            <a:r>
              <a:rPr lang="en-US" b="1" dirty="0">
                <a:solidFill>
                  <a:srgbClr val="FFFFFF"/>
                </a:solidFill>
                <a:latin typeface="Arial"/>
                <a:ea typeface="+mn-lt"/>
                <a:cs typeface="+mn-lt"/>
                <a:sym typeface="inpin heiti" panose="00000500000000000000" pitchFamily="2" charset="-122"/>
              </a:rPr>
              <a:t>Authentication</a:t>
            </a:r>
            <a:endParaRPr lang="en-US" dirty="0">
              <a:solidFill>
                <a:schemeClr val="tx1">
                  <a:lumMod val="65000"/>
                  <a:lumOff val="35000"/>
                </a:schemeClr>
              </a:solidFill>
              <a:ea typeface="+mn-lt"/>
              <a:cs typeface="+mn-lt"/>
            </a:endParaRPr>
          </a:p>
        </p:txBody>
      </p:sp>
      <p:sp>
        <p:nvSpPr>
          <p:cNvPr id="31" name="矩形 46">
            <a:extLst>
              <a:ext uri="{FF2B5EF4-FFF2-40B4-BE49-F238E27FC236}">
                <a16:creationId xmlns:a16="http://schemas.microsoft.com/office/drawing/2014/main" id="{2AF631A7-3775-1E48-B488-C1601D94D94D}"/>
              </a:ext>
            </a:extLst>
          </p:cNvPr>
          <p:cNvSpPr/>
          <p:nvPr/>
        </p:nvSpPr>
        <p:spPr>
          <a:xfrm>
            <a:off x="2090057" y="4896193"/>
            <a:ext cx="2915489" cy="299184"/>
          </a:xfrm>
          <a:prstGeom prst="rect">
            <a:avLst/>
          </a:prstGeom>
        </p:spPr>
        <p:txBody>
          <a:bodyPr wrap="square" lIns="91440" tIns="45720" rIns="91440" bIns="45720" anchor="t">
            <a:spAutoFit/>
            <a:scene3d>
              <a:camera prst="orthographicFront"/>
              <a:lightRig rig="threePt" dir="t"/>
            </a:scene3d>
            <a:sp3d contourW="12700"/>
          </a:bodyPr>
          <a:lstStyle/>
          <a:p>
            <a:pPr algn="r">
              <a:lnSpc>
                <a:spcPct val="120000"/>
              </a:lnSpc>
            </a:pPr>
            <a:r>
              <a:rPr lang="en-US" sz="1200" dirty="0">
                <a:solidFill>
                  <a:srgbClr val="FFFFFF"/>
                </a:solidFill>
                <a:latin typeface="Arial"/>
                <a:ea typeface="+mn-lt"/>
                <a:cs typeface="+mn-lt"/>
                <a:sym typeface="inpin heiti" panose="00000500000000000000" pitchFamily="2" charset="-122"/>
              </a:rPr>
              <a:t>1</a:t>
            </a:r>
            <a:endParaRPr lang="en-US" altLang="zh-CN" dirty="0">
              <a:solidFill>
                <a:schemeClr val="tx1">
                  <a:lumMod val="50000"/>
                  <a:lumOff val="50000"/>
                </a:schemeClr>
              </a:solidFill>
            </a:endParaRPr>
          </a:p>
        </p:txBody>
      </p:sp>
      <p:sp>
        <p:nvSpPr>
          <p:cNvPr id="32" name="矩形 47">
            <a:extLst>
              <a:ext uri="{FF2B5EF4-FFF2-40B4-BE49-F238E27FC236}">
                <a16:creationId xmlns:a16="http://schemas.microsoft.com/office/drawing/2014/main" id="{B87F231D-97BD-884B-99C6-7D2EE964690C}"/>
              </a:ext>
            </a:extLst>
          </p:cNvPr>
          <p:cNvSpPr/>
          <p:nvPr/>
        </p:nvSpPr>
        <p:spPr>
          <a:xfrm>
            <a:off x="2763572" y="4465729"/>
            <a:ext cx="2241974" cy="402546"/>
          </a:xfrm>
          <a:prstGeom prst="rect">
            <a:avLst/>
          </a:prstGeom>
        </p:spPr>
        <p:txBody>
          <a:bodyPr wrap="square" lIns="91440" tIns="45720" rIns="91440" bIns="45720" anchor="t">
            <a:spAutoFit/>
            <a:scene3d>
              <a:camera prst="orthographicFront"/>
              <a:lightRig rig="threePt" dir="t"/>
            </a:scene3d>
            <a:sp3d contourW="12700"/>
          </a:bodyPr>
          <a:lstStyle/>
          <a:p>
            <a:pPr algn="r">
              <a:lnSpc>
                <a:spcPct val="120000"/>
              </a:lnSpc>
            </a:pPr>
            <a:r>
              <a:rPr lang="en-US" b="1" dirty="0">
                <a:solidFill>
                  <a:srgbClr val="FFFFFF"/>
                </a:solidFill>
                <a:latin typeface="Arial"/>
                <a:ea typeface="+mn-lt"/>
                <a:cs typeface="+mn-lt"/>
                <a:sym typeface="inpin heiti" panose="00000500000000000000" pitchFamily="2" charset="-122"/>
              </a:rPr>
              <a:t>Vercel for Next.js and Neondb for PostgreSQL.</a:t>
            </a:r>
            <a:endParaRPr lang="en-US" altLang="zh-CN" dirty="0">
              <a:solidFill>
                <a:schemeClr val="tx1">
                  <a:lumMod val="65000"/>
                  <a:lumOff val="35000"/>
                </a:schemeClr>
              </a:solidFill>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normAutofit fontScale="90000"/>
          </a:bodyPr>
          <a:lstStyle/>
          <a:p>
            <a:r>
              <a:rPr lang="en-UA" dirty="0">
                <a:solidFill>
                  <a:srgbClr val="FFFFFF"/>
                </a:solidFill>
                <a:latin typeface="Arial"/>
              </a:rPr>
              <a:t>Challenges Identified</a:t>
            </a:r>
            <a:endParaRPr lang="en-US" dirty="0"/>
          </a:p>
        </p:txBody>
      </p:sp>
      <p:grpSp>
        <p:nvGrpSpPr>
          <p:cNvPr id="28" name="Group 27">
            <a:extLst>
              <a:ext uri="{FF2B5EF4-FFF2-40B4-BE49-F238E27FC236}">
                <a16:creationId xmlns:a16="http://schemas.microsoft.com/office/drawing/2014/main" id="{337F1E8C-CCA6-A04A-BE4C-390CB0637223}"/>
              </a:ext>
            </a:extLst>
          </p:cNvPr>
          <p:cNvGrpSpPr/>
          <p:nvPr/>
        </p:nvGrpSpPr>
        <p:grpSpPr>
          <a:xfrm>
            <a:off x="3527801" y="1784013"/>
            <a:ext cx="5387600" cy="2777714"/>
            <a:chOff x="3527801" y="2484657"/>
            <a:chExt cx="5387600" cy="2777714"/>
          </a:xfrm>
        </p:grpSpPr>
        <p:sp>
          <p:nvSpPr>
            <p:cNvPr id="29" name="Pentagon 28">
              <a:extLst>
                <a:ext uri="{FF2B5EF4-FFF2-40B4-BE49-F238E27FC236}">
                  <a16:creationId xmlns:a16="http://schemas.microsoft.com/office/drawing/2014/main" id="{17F7CA73-B8BA-4347-AB3E-97AD0F58A82D}"/>
                </a:ext>
              </a:extLst>
            </p:cNvPr>
            <p:cNvSpPr/>
            <p:nvPr/>
          </p:nvSpPr>
          <p:spPr>
            <a:xfrm rot="7160031" flipH="1">
              <a:off x="7145427" y="3464265"/>
              <a:ext cx="2749581" cy="790366"/>
            </a:xfrm>
            <a:prstGeom prst="homePlate">
              <a:avLst>
                <a:gd name="adj" fmla="val 6451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0" name="Round Diagonal Corner Rectangle 2">
              <a:extLst>
                <a:ext uri="{FF2B5EF4-FFF2-40B4-BE49-F238E27FC236}">
                  <a16:creationId xmlns:a16="http://schemas.microsoft.com/office/drawing/2014/main" id="{AAD68538-27B5-DE4F-A381-677119F0AEFA}"/>
                </a:ext>
              </a:extLst>
            </p:cNvPr>
            <p:cNvSpPr/>
            <p:nvPr/>
          </p:nvSpPr>
          <p:spPr>
            <a:xfrm rot="5400000">
              <a:off x="2892063" y="3761832"/>
              <a:ext cx="2125467" cy="853991"/>
            </a:xfrm>
            <a:prstGeom prst="round2DiagRect">
              <a:avLst>
                <a:gd name="adj1" fmla="val 33219"/>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cs typeface="+mn-ea"/>
                <a:sym typeface="+mn-lt"/>
              </a:endParaRPr>
            </a:p>
          </p:txBody>
        </p:sp>
        <p:sp>
          <p:nvSpPr>
            <p:cNvPr id="31" name="Parallelogram 30">
              <a:extLst>
                <a:ext uri="{FF2B5EF4-FFF2-40B4-BE49-F238E27FC236}">
                  <a16:creationId xmlns:a16="http://schemas.microsoft.com/office/drawing/2014/main" id="{5A9DE337-FF03-7A40-A335-4A73F577294E}"/>
                </a:ext>
              </a:extLst>
            </p:cNvPr>
            <p:cNvSpPr/>
            <p:nvPr/>
          </p:nvSpPr>
          <p:spPr>
            <a:xfrm rot="5400000" flipH="1">
              <a:off x="3438139" y="3880910"/>
              <a:ext cx="2314306" cy="426997"/>
            </a:xfrm>
            <a:prstGeom prst="parallelogram">
              <a:avLst>
                <a:gd name="adj" fmla="val 21720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2" name="Round Diagonal Corner Rectangle 5">
              <a:extLst>
                <a:ext uri="{FF2B5EF4-FFF2-40B4-BE49-F238E27FC236}">
                  <a16:creationId xmlns:a16="http://schemas.microsoft.com/office/drawing/2014/main" id="{C931EF24-D658-F84F-BE78-48225041671C}"/>
                </a:ext>
              </a:extLst>
            </p:cNvPr>
            <p:cNvSpPr/>
            <p:nvPr/>
          </p:nvSpPr>
          <p:spPr>
            <a:xfrm rot="5400000">
              <a:off x="5246982" y="3572991"/>
              <a:ext cx="2503152" cy="853991"/>
            </a:xfrm>
            <a:prstGeom prst="round2DiagRect">
              <a:avLst>
                <a:gd name="adj1" fmla="val 33219"/>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cs typeface="+mn-ea"/>
                <a:sym typeface="+mn-lt"/>
              </a:endParaRPr>
            </a:p>
          </p:txBody>
        </p:sp>
        <p:sp>
          <p:nvSpPr>
            <p:cNvPr id="58" name="Round Diagonal Corner Rectangle 6">
              <a:extLst>
                <a:ext uri="{FF2B5EF4-FFF2-40B4-BE49-F238E27FC236}">
                  <a16:creationId xmlns:a16="http://schemas.microsoft.com/office/drawing/2014/main" id="{A02FBC65-27AE-2841-8143-12DE686F67B8}"/>
                </a:ext>
              </a:extLst>
            </p:cNvPr>
            <p:cNvSpPr/>
            <p:nvPr/>
          </p:nvSpPr>
          <p:spPr>
            <a:xfrm rot="5400000">
              <a:off x="6416421" y="3478569"/>
              <a:ext cx="2691992" cy="853991"/>
            </a:xfrm>
            <a:prstGeom prst="round2DiagRect">
              <a:avLst>
                <a:gd name="adj1" fmla="val 33219"/>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cs typeface="+mn-ea"/>
                <a:sym typeface="+mn-lt"/>
              </a:endParaRPr>
            </a:p>
          </p:txBody>
        </p:sp>
        <p:sp>
          <p:nvSpPr>
            <p:cNvPr id="59" name="Parallelogram 58">
              <a:extLst>
                <a:ext uri="{FF2B5EF4-FFF2-40B4-BE49-F238E27FC236}">
                  <a16:creationId xmlns:a16="http://schemas.microsoft.com/office/drawing/2014/main" id="{401C0AA7-B114-3B47-A43D-1066958201C0}"/>
                </a:ext>
              </a:extLst>
            </p:cNvPr>
            <p:cNvSpPr/>
            <p:nvPr/>
          </p:nvSpPr>
          <p:spPr>
            <a:xfrm rot="5400000" flipH="1">
              <a:off x="5781179" y="3693378"/>
              <a:ext cx="2694618" cy="426997"/>
            </a:xfrm>
            <a:prstGeom prst="parallelogram">
              <a:avLst>
                <a:gd name="adj" fmla="val 25419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0" name="Parallelogram 59">
              <a:extLst>
                <a:ext uri="{FF2B5EF4-FFF2-40B4-BE49-F238E27FC236}">
                  <a16:creationId xmlns:a16="http://schemas.microsoft.com/office/drawing/2014/main" id="{EAFC2D89-D68F-6F4B-8711-D3271EF8728F}"/>
                </a:ext>
              </a:extLst>
            </p:cNvPr>
            <p:cNvSpPr/>
            <p:nvPr/>
          </p:nvSpPr>
          <p:spPr>
            <a:xfrm rot="5400000" flipH="1">
              <a:off x="4606157" y="3791892"/>
              <a:ext cx="2513961" cy="426997"/>
            </a:xfrm>
            <a:prstGeom prst="parallelogram">
              <a:avLst>
                <a:gd name="adj" fmla="val 22141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1" name="Round Diagonal Corner Rectangle 4">
              <a:extLst>
                <a:ext uri="{FF2B5EF4-FFF2-40B4-BE49-F238E27FC236}">
                  <a16:creationId xmlns:a16="http://schemas.microsoft.com/office/drawing/2014/main" id="{EEF71901-723B-2F4A-A537-E8F8B544C460}"/>
                </a:ext>
              </a:extLst>
            </p:cNvPr>
            <p:cNvSpPr/>
            <p:nvPr/>
          </p:nvSpPr>
          <p:spPr>
            <a:xfrm rot="5400000">
              <a:off x="4078633" y="3667411"/>
              <a:ext cx="2314308" cy="853991"/>
            </a:xfrm>
            <a:prstGeom prst="round2DiagRect">
              <a:avLst>
                <a:gd name="adj1" fmla="val 33219"/>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cs typeface="+mn-ea"/>
                <a:sym typeface="+mn-lt"/>
              </a:endParaRPr>
            </a:p>
          </p:txBody>
        </p:sp>
        <p:grpSp>
          <p:nvGrpSpPr>
            <p:cNvPr id="62" name="Group 75">
              <a:extLst>
                <a:ext uri="{FF2B5EF4-FFF2-40B4-BE49-F238E27FC236}">
                  <a16:creationId xmlns:a16="http://schemas.microsoft.com/office/drawing/2014/main" id="{DEE82281-4F85-C74D-B4D4-118E43985DE1}"/>
                </a:ext>
              </a:extLst>
            </p:cNvPr>
            <p:cNvGrpSpPr/>
            <p:nvPr/>
          </p:nvGrpSpPr>
          <p:grpSpPr>
            <a:xfrm>
              <a:off x="3717451" y="3392170"/>
              <a:ext cx="474691" cy="462672"/>
              <a:chOff x="4080141" y="798258"/>
              <a:chExt cx="328062" cy="319755"/>
            </a:xfrm>
            <a:solidFill>
              <a:schemeClr val="accent1">
                <a:lumMod val="20000"/>
                <a:lumOff val="80000"/>
              </a:schemeClr>
            </a:solidFill>
          </p:grpSpPr>
          <p:sp>
            <p:nvSpPr>
              <p:cNvPr id="73" name="Freeform 76">
                <a:extLst>
                  <a:ext uri="{FF2B5EF4-FFF2-40B4-BE49-F238E27FC236}">
                    <a16:creationId xmlns:a16="http://schemas.microsoft.com/office/drawing/2014/main" id="{098BB2D1-DBE2-BF42-9295-14D96AB72EC9}"/>
                  </a:ext>
                </a:extLst>
              </p:cNvPr>
              <p:cNvSpPr>
                <a:spLocks/>
              </p:cNvSpPr>
              <p:nvPr/>
            </p:nvSpPr>
            <p:spPr bwMode="auto">
              <a:xfrm>
                <a:off x="4080141" y="823174"/>
                <a:ext cx="294839" cy="294839"/>
              </a:xfrm>
              <a:custGeom>
                <a:avLst/>
                <a:gdLst/>
                <a:ahLst/>
                <a:cxnLst>
                  <a:cxn ang="0">
                    <a:pos x="141" y="141"/>
                  </a:cxn>
                  <a:cxn ang="0">
                    <a:pos x="284" y="141"/>
                  </a:cxn>
                  <a:cxn ang="0">
                    <a:pos x="284" y="141"/>
                  </a:cxn>
                  <a:cxn ang="0">
                    <a:pos x="283" y="156"/>
                  </a:cxn>
                  <a:cxn ang="0">
                    <a:pos x="281" y="170"/>
                  </a:cxn>
                  <a:cxn ang="0">
                    <a:pos x="277" y="185"/>
                  </a:cxn>
                  <a:cxn ang="0">
                    <a:pos x="274" y="197"/>
                  </a:cxn>
                  <a:cxn ang="0">
                    <a:pos x="266" y="210"/>
                  </a:cxn>
                  <a:cxn ang="0">
                    <a:pos x="259" y="221"/>
                  </a:cxn>
                  <a:cxn ang="0">
                    <a:pos x="252" y="232"/>
                  </a:cxn>
                  <a:cxn ang="0">
                    <a:pos x="243" y="243"/>
                  </a:cxn>
                  <a:cxn ang="0">
                    <a:pos x="232" y="252"/>
                  </a:cxn>
                  <a:cxn ang="0">
                    <a:pos x="221" y="259"/>
                  </a:cxn>
                  <a:cxn ang="0">
                    <a:pos x="210" y="266"/>
                  </a:cxn>
                  <a:cxn ang="0">
                    <a:pos x="197" y="273"/>
                  </a:cxn>
                  <a:cxn ang="0">
                    <a:pos x="185" y="277"/>
                  </a:cxn>
                  <a:cxn ang="0">
                    <a:pos x="170" y="281"/>
                  </a:cxn>
                  <a:cxn ang="0">
                    <a:pos x="156" y="283"/>
                  </a:cxn>
                  <a:cxn ang="0">
                    <a:pos x="141" y="284"/>
                  </a:cxn>
                  <a:cxn ang="0">
                    <a:pos x="141" y="284"/>
                  </a:cxn>
                  <a:cxn ang="0">
                    <a:pos x="127" y="283"/>
                  </a:cxn>
                  <a:cxn ang="0">
                    <a:pos x="112" y="281"/>
                  </a:cxn>
                  <a:cxn ang="0">
                    <a:pos x="100" y="277"/>
                  </a:cxn>
                  <a:cxn ang="0">
                    <a:pos x="87" y="273"/>
                  </a:cxn>
                  <a:cxn ang="0">
                    <a:pos x="74" y="266"/>
                  </a:cxn>
                  <a:cxn ang="0">
                    <a:pos x="62" y="259"/>
                  </a:cxn>
                  <a:cxn ang="0">
                    <a:pos x="51" y="252"/>
                  </a:cxn>
                  <a:cxn ang="0">
                    <a:pos x="42" y="243"/>
                  </a:cxn>
                  <a:cxn ang="0">
                    <a:pos x="33" y="232"/>
                  </a:cxn>
                  <a:cxn ang="0">
                    <a:pos x="23" y="221"/>
                  </a:cxn>
                  <a:cxn ang="0">
                    <a:pos x="16" y="210"/>
                  </a:cxn>
                  <a:cxn ang="0">
                    <a:pos x="11" y="197"/>
                  </a:cxn>
                  <a:cxn ang="0">
                    <a:pos x="5" y="185"/>
                  </a:cxn>
                  <a:cxn ang="0">
                    <a:pos x="2" y="170"/>
                  </a:cxn>
                  <a:cxn ang="0">
                    <a:pos x="0" y="156"/>
                  </a:cxn>
                  <a:cxn ang="0">
                    <a:pos x="0" y="141"/>
                  </a:cxn>
                  <a:cxn ang="0">
                    <a:pos x="0" y="141"/>
                  </a:cxn>
                  <a:cxn ang="0">
                    <a:pos x="0" y="127"/>
                  </a:cxn>
                  <a:cxn ang="0">
                    <a:pos x="2" y="114"/>
                  </a:cxn>
                  <a:cxn ang="0">
                    <a:pos x="5" y="99"/>
                  </a:cxn>
                  <a:cxn ang="0">
                    <a:pos x="11" y="87"/>
                  </a:cxn>
                  <a:cxn ang="0">
                    <a:pos x="16" y="74"/>
                  </a:cxn>
                  <a:cxn ang="0">
                    <a:pos x="23" y="63"/>
                  </a:cxn>
                  <a:cxn ang="0">
                    <a:pos x="33" y="52"/>
                  </a:cxn>
                  <a:cxn ang="0">
                    <a:pos x="42" y="41"/>
                  </a:cxn>
                  <a:cxn ang="0">
                    <a:pos x="51" y="32"/>
                  </a:cxn>
                  <a:cxn ang="0">
                    <a:pos x="62" y="23"/>
                  </a:cxn>
                  <a:cxn ang="0">
                    <a:pos x="74" y="16"/>
                  </a:cxn>
                  <a:cxn ang="0">
                    <a:pos x="87" y="11"/>
                  </a:cxn>
                  <a:cxn ang="0">
                    <a:pos x="100" y="7"/>
                  </a:cxn>
                  <a:cxn ang="0">
                    <a:pos x="112" y="3"/>
                  </a:cxn>
                  <a:cxn ang="0">
                    <a:pos x="127" y="0"/>
                  </a:cxn>
                  <a:cxn ang="0">
                    <a:pos x="141" y="0"/>
                  </a:cxn>
                  <a:cxn ang="0">
                    <a:pos x="141" y="141"/>
                  </a:cxn>
                </a:cxnLst>
                <a:rect l="0" t="0" r="r" b="b"/>
                <a:pathLst>
                  <a:path w="284" h="284">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74" name="Freeform 77">
                <a:extLst>
                  <a:ext uri="{FF2B5EF4-FFF2-40B4-BE49-F238E27FC236}">
                    <a16:creationId xmlns:a16="http://schemas.microsoft.com/office/drawing/2014/main" id="{013AAB2F-CEC4-264C-AC9E-F58F5183C3E5}"/>
                  </a:ext>
                </a:extLst>
              </p:cNvPr>
              <p:cNvSpPr>
                <a:spLocks/>
              </p:cNvSpPr>
              <p:nvPr/>
            </p:nvSpPr>
            <p:spPr bwMode="auto">
              <a:xfrm>
                <a:off x="4260783" y="798258"/>
                <a:ext cx="147420" cy="147420"/>
              </a:xfrm>
              <a:custGeom>
                <a:avLst/>
                <a:gdLst/>
                <a:ahLst/>
                <a:cxnLst>
                  <a:cxn ang="0">
                    <a:pos x="0" y="142"/>
                  </a:cxn>
                  <a:cxn ang="0">
                    <a:pos x="141" y="142"/>
                  </a:cxn>
                  <a:cxn ang="0">
                    <a:pos x="141" y="142"/>
                  </a:cxn>
                  <a:cxn ang="0">
                    <a:pos x="141" y="127"/>
                  </a:cxn>
                  <a:cxn ang="0">
                    <a:pos x="139" y="113"/>
                  </a:cxn>
                  <a:cxn ang="0">
                    <a:pos x="136" y="100"/>
                  </a:cxn>
                  <a:cxn ang="0">
                    <a:pos x="130" y="87"/>
                  </a:cxn>
                  <a:cxn ang="0">
                    <a:pos x="125" y="74"/>
                  </a:cxn>
                  <a:cxn ang="0">
                    <a:pos x="118" y="62"/>
                  </a:cxn>
                  <a:cxn ang="0">
                    <a:pos x="109" y="51"/>
                  </a:cxn>
                  <a:cxn ang="0">
                    <a:pos x="100" y="42"/>
                  </a:cxn>
                  <a:cxn ang="0">
                    <a:pos x="91" y="33"/>
                  </a:cxn>
                  <a:cxn ang="0">
                    <a:pos x="80" y="24"/>
                  </a:cxn>
                  <a:cxn ang="0">
                    <a:pos x="67" y="16"/>
                  </a:cxn>
                  <a:cxn ang="0">
                    <a:pos x="54" y="11"/>
                  </a:cxn>
                  <a:cxn ang="0">
                    <a:pos x="42" y="6"/>
                  </a:cxn>
                  <a:cxn ang="0">
                    <a:pos x="29" y="2"/>
                  </a:cxn>
                  <a:cxn ang="0">
                    <a:pos x="14" y="0"/>
                  </a:cxn>
                  <a:cxn ang="0">
                    <a:pos x="0" y="0"/>
                  </a:cxn>
                  <a:cxn ang="0">
                    <a:pos x="0" y="142"/>
                  </a:cxn>
                </a:cxnLst>
                <a:rect l="0" t="0" r="r" b="b"/>
                <a:pathLst>
                  <a:path w="141" h="142">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sp>
          <p:nvSpPr>
            <p:cNvPr id="63" name="TextBox 62">
              <a:extLst>
                <a:ext uri="{FF2B5EF4-FFF2-40B4-BE49-F238E27FC236}">
                  <a16:creationId xmlns:a16="http://schemas.microsoft.com/office/drawing/2014/main" id="{D37DDF0E-50B8-DD44-BFA9-DAF7BF4CAAB4}"/>
                </a:ext>
              </a:extLst>
            </p:cNvPr>
            <p:cNvSpPr txBox="1"/>
            <p:nvPr/>
          </p:nvSpPr>
          <p:spPr>
            <a:xfrm>
              <a:off x="3550006" y="4503846"/>
              <a:ext cx="809580" cy="584775"/>
            </a:xfrm>
            <a:prstGeom prst="rect">
              <a:avLst/>
            </a:prstGeom>
            <a:noFill/>
          </p:spPr>
          <p:txBody>
            <a:bodyPr wrap="square" rtlCol="0" anchor="b">
              <a:spAutoFit/>
            </a:bodyPr>
            <a:lstStyle/>
            <a:p>
              <a:pPr algn="ctr"/>
              <a:r>
                <a:rPr lang="en-US" sz="3200" dirty="0">
                  <a:solidFill>
                    <a:schemeClr val="accent1">
                      <a:lumMod val="20000"/>
                      <a:lumOff val="80000"/>
                    </a:schemeClr>
                  </a:solidFill>
                  <a:cs typeface="+mn-ea"/>
                  <a:sym typeface="+mn-lt"/>
                </a:rPr>
                <a:t>01</a:t>
              </a:r>
            </a:p>
          </p:txBody>
        </p:sp>
        <p:sp>
          <p:nvSpPr>
            <p:cNvPr id="64" name="TextBox 63">
              <a:extLst>
                <a:ext uri="{FF2B5EF4-FFF2-40B4-BE49-F238E27FC236}">
                  <a16:creationId xmlns:a16="http://schemas.microsoft.com/office/drawing/2014/main" id="{46E07405-729C-C547-AF05-9474D98885B3}"/>
                </a:ext>
              </a:extLst>
            </p:cNvPr>
            <p:cNvSpPr txBox="1"/>
            <p:nvPr/>
          </p:nvSpPr>
          <p:spPr>
            <a:xfrm>
              <a:off x="4830997" y="4503846"/>
              <a:ext cx="809580" cy="584775"/>
            </a:xfrm>
            <a:prstGeom prst="rect">
              <a:avLst/>
            </a:prstGeom>
            <a:noFill/>
          </p:spPr>
          <p:txBody>
            <a:bodyPr wrap="square" rtlCol="0" anchor="b">
              <a:spAutoFit/>
            </a:bodyPr>
            <a:lstStyle/>
            <a:p>
              <a:pPr algn="ctr"/>
              <a:r>
                <a:rPr lang="en-US" sz="3200" dirty="0">
                  <a:solidFill>
                    <a:schemeClr val="accent2">
                      <a:lumMod val="20000"/>
                      <a:lumOff val="80000"/>
                    </a:schemeClr>
                  </a:solidFill>
                  <a:cs typeface="+mn-ea"/>
                  <a:sym typeface="+mn-lt"/>
                </a:rPr>
                <a:t>02</a:t>
              </a:r>
            </a:p>
          </p:txBody>
        </p:sp>
        <p:sp>
          <p:nvSpPr>
            <p:cNvPr id="65" name="TextBox 64">
              <a:extLst>
                <a:ext uri="{FF2B5EF4-FFF2-40B4-BE49-F238E27FC236}">
                  <a16:creationId xmlns:a16="http://schemas.microsoft.com/office/drawing/2014/main" id="{9291457F-6252-3B47-BDE1-A87AFF0E8A81}"/>
                </a:ext>
              </a:extLst>
            </p:cNvPr>
            <p:cNvSpPr txBox="1"/>
            <p:nvPr/>
          </p:nvSpPr>
          <p:spPr>
            <a:xfrm>
              <a:off x="6093768" y="4503846"/>
              <a:ext cx="809580" cy="584775"/>
            </a:xfrm>
            <a:prstGeom prst="rect">
              <a:avLst/>
            </a:prstGeom>
            <a:noFill/>
          </p:spPr>
          <p:txBody>
            <a:bodyPr wrap="square" rtlCol="0" anchor="b">
              <a:spAutoFit/>
            </a:bodyPr>
            <a:lstStyle/>
            <a:p>
              <a:pPr algn="ctr"/>
              <a:r>
                <a:rPr lang="en-US" sz="3200" dirty="0">
                  <a:solidFill>
                    <a:schemeClr val="accent4">
                      <a:lumMod val="20000"/>
                      <a:lumOff val="80000"/>
                    </a:schemeClr>
                  </a:solidFill>
                  <a:cs typeface="+mn-ea"/>
                  <a:sym typeface="+mn-lt"/>
                </a:rPr>
                <a:t>03</a:t>
              </a:r>
            </a:p>
          </p:txBody>
        </p:sp>
        <p:sp>
          <p:nvSpPr>
            <p:cNvPr id="66" name="TextBox 65">
              <a:extLst>
                <a:ext uri="{FF2B5EF4-FFF2-40B4-BE49-F238E27FC236}">
                  <a16:creationId xmlns:a16="http://schemas.microsoft.com/office/drawing/2014/main" id="{5AF12843-227C-474A-9674-799694F4F4C2}"/>
                </a:ext>
              </a:extLst>
            </p:cNvPr>
            <p:cNvSpPr txBox="1"/>
            <p:nvPr/>
          </p:nvSpPr>
          <p:spPr>
            <a:xfrm>
              <a:off x="7357627" y="4503846"/>
              <a:ext cx="809580" cy="584775"/>
            </a:xfrm>
            <a:prstGeom prst="rect">
              <a:avLst/>
            </a:prstGeom>
            <a:noFill/>
          </p:spPr>
          <p:txBody>
            <a:bodyPr wrap="square" rtlCol="0" anchor="b">
              <a:spAutoFit/>
            </a:bodyPr>
            <a:lstStyle/>
            <a:p>
              <a:pPr algn="ctr"/>
              <a:r>
                <a:rPr lang="en-US" sz="3200" dirty="0">
                  <a:solidFill>
                    <a:schemeClr val="accent5">
                      <a:lumMod val="20000"/>
                      <a:lumOff val="80000"/>
                    </a:schemeClr>
                  </a:solidFill>
                  <a:cs typeface="+mn-ea"/>
                  <a:sym typeface="+mn-lt"/>
                </a:rPr>
                <a:t>04</a:t>
              </a:r>
            </a:p>
          </p:txBody>
        </p:sp>
        <p:sp>
          <p:nvSpPr>
            <p:cNvPr id="67" name="Freeform 99">
              <a:extLst>
                <a:ext uri="{FF2B5EF4-FFF2-40B4-BE49-F238E27FC236}">
                  <a16:creationId xmlns:a16="http://schemas.microsoft.com/office/drawing/2014/main" id="{1EF07E4A-7E8B-D944-8B42-38734ED20393}"/>
                </a:ext>
              </a:extLst>
            </p:cNvPr>
            <p:cNvSpPr>
              <a:spLocks noEditPoints="1"/>
            </p:cNvSpPr>
            <p:nvPr/>
          </p:nvSpPr>
          <p:spPr bwMode="auto">
            <a:xfrm>
              <a:off x="5055265" y="3211461"/>
              <a:ext cx="361046" cy="574728"/>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chemeClr val="accent2">
                <a:lumMod val="20000"/>
                <a:lumOff val="8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nvGrpSpPr>
            <p:cNvPr id="68" name="Group 77">
              <a:extLst>
                <a:ext uri="{FF2B5EF4-FFF2-40B4-BE49-F238E27FC236}">
                  <a16:creationId xmlns:a16="http://schemas.microsoft.com/office/drawing/2014/main" id="{FAFD169F-39B4-F64D-B6D8-13C58FDB12D7}"/>
                </a:ext>
              </a:extLst>
            </p:cNvPr>
            <p:cNvGrpSpPr/>
            <p:nvPr/>
          </p:nvGrpSpPr>
          <p:grpSpPr>
            <a:xfrm>
              <a:off x="6264965" y="3141093"/>
              <a:ext cx="467186" cy="357731"/>
              <a:chOff x="5552261" y="1554043"/>
              <a:chExt cx="363359" cy="278229"/>
            </a:xfrm>
            <a:solidFill>
              <a:schemeClr val="accent4">
                <a:lumMod val="20000"/>
                <a:lumOff val="80000"/>
              </a:schemeClr>
            </a:solidFill>
          </p:grpSpPr>
          <p:sp>
            <p:nvSpPr>
              <p:cNvPr id="70" name="Freeform 96">
                <a:extLst>
                  <a:ext uri="{FF2B5EF4-FFF2-40B4-BE49-F238E27FC236}">
                    <a16:creationId xmlns:a16="http://schemas.microsoft.com/office/drawing/2014/main" id="{2AD4508F-9B72-F04D-BD42-87FF78945C3B}"/>
                  </a:ext>
                </a:extLst>
              </p:cNvPr>
              <p:cNvSpPr>
                <a:spLocks/>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71" name="Freeform 97">
                <a:extLst>
                  <a:ext uri="{FF2B5EF4-FFF2-40B4-BE49-F238E27FC236}">
                    <a16:creationId xmlns:a16="http://schemas.microsoft.com/office/drawing/2014/main" id="{97BFFAC2-6223-2D49-8CDA-1492843D3AB1}"/>
                  </a:ext>
                </a:extLst>
              </p:cNvPr>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sp>
            <p:nvSpPr>
              <p:cNvPr id="72" name="Rectangle 98">
                <a:extLst>
                  <a:ext uri="{FF2B5EF4-FFF2-40B4-BE49-F238E27FC236}">
                    <a16:creationId xmlns:a16="http://schemas.microsoft.com/office/drawing/2014/main" id="{AB047C87-07CC-A54C-8F3A-23778D6C58D4}"/>
                  </a:ext>
                </a:extLst>
              </p:cNvPr>
              <p:cNvSpPr>
                <a:spLocks noChangeArrowheads="1"/>
              </p:cNvSpPr>
              <p:nvPr/>
            </p:nvSpPr>
            <p:spPr bwMode="auto">
              <a:xfrm>
                <a:off x="5710062" y="1715997"/>
                <a:ext cx="45679" cy="186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sp>
          <p:nvSpPr>
            <p:cNvPr id="69" name="Freeform 68">
              <a:extLst>
                <a:ext uri="{FF2B5EF4-FFF2-40B4-BE49-F238E27FC236}">
                  <a16:creationId xmlns:a16="http://schemas.microsoft.com/office/drawing/2014/main" id="{8FE30201-3FB7-B042-ACC2-2F0B905379E0}"/>
                </a:ext>
              </a:extLst>
            </p:cNvPr>
            <p:cNvSpPr>
              <a:spLocks noEditPoints="1"/>
            </p:cNvSpPr>
            <p:nvPr/>
          </p:nvSpPr>
          <p:spPr bwMode="auto">
            <a:xfrm>
              <a:off x="7573095" y="2802903"/>
              <a:ext cx="378645" cy="426288"/>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accent5">
                <a:lumMod val="20000"/>
                <a:lumOff val="80000"/>
              </a:schemeClr>
            </a:solidFill>
            <a:ln>
              <a:noFill/>
            </a:ln>
          </p:spPr>
          <p:txBody>
            <a:bodyPr vert="horz" wrap="square" lIns="121920" tIns="60960" rIns="121920" bIns="60960" numCol="1" anchor="t" anchorCtr="0" compatLnSpc="1">
              <a:prstTxWarp prst="textNoShape">
                <a:avLst/>
              </a:prstTxWarp>
            </a:bodyPr>
            <a:lstStyle/>
            <a:p>
              <a:endParaRPr lang="en-US" sz="2400" dirty="0">
                <a:cs typeface="+mn-ea"/>
                <a:sym typeface="+mn-lt"/>
              </a:endParaRPr>
            </a:p>
          </p:txBody>
        </p:sp>
      </p:grpSp>
      <p:sp>
        <p:nvSpPr>
          <p:cNvPr id="76" name="Rectangle 75">
            <a:extLst>
              <a:ext uri="{FF2B5EF4-FFF2-40B4-BE49-F238E27FC236}">
                <a16:creationId xmlns:a16="http://schemas.microsoft.com/office/drawing/2014/main" id="{87A9CB5E-AD64-E941-A4AA-EB311F601E4E}"/>
              </a:ext>
            </a:extLst>
          </p:cNvPr>
          <p:cNvSpPr/>
          <p:nvPr/>
        </p:nvSpPr>
        <p:spPr>
          <a:xfrm>
            <a:off x="796834" y="3607400"/>
            <a:ext cx="2536916" cy="349776"/>
          </a:xfrm>
          <a:prstGeom prst="rect">
            <a:avLst/>
          </a:prstGeom>
        </p:spPr>
        <p:txBody>
          <a:bodyPr wrap="square" lIns="91440" tIns="45720" rIns="91440" bIns="45720" anchor="t">
            <a:spAutoFit/>
          </a:bodyPr>
          <a:lstStyle/>
          <a:p>
            <a:pPr algn="r">
              <a:lnSpc>
                <a:spcPct val="130000"/>
              </a:lnSpc>
            </a:pPr>
            <a:r>
              <a:rPr lang="en-US" sz="1400" dirty="0">
                <a:solidFill>
                  <a:srgbClr val="FFFFFF"/>
                </a:solidFill>
                <a:latin typeface="Arial"/>
                <a:cs typeface="+mn-ea"/>
                <a:sym typeface="+mn-lt"/>
              </a:rPr>
              <a:t>Ensuring that users remain engaged and motivated to not only list tasks but also to complete them.</a:t>
            </a:r>
            <a:endParaRPr lang="en-US" dirty="0">
              <a:solidFill>
                <a:schemeClr val="bg1">
                  <a:lumMod val="50000"/>
                </a:schemeClr>
              </a:solidFill>
              <a:cs typeface="+mn-ea"/>
            </a:endParaRPr>
          </a:p>
        </p:txBody>
      </p:sp>
      <p:sp>
        <p:nvSpPr>
          <p:cNvPr id="77" name="TextBox 76">
            <a:extLst>
              <a:ext uri="{FF2B5EF4-FFF2-40B4-BE49-F238E27FC236}">
                <a16:creationId xmlns:a16="http://schemas.microsoft.com/office/drawing/2014/main" id="{FE848FB4-A593-E14D-A2E7-A99D6114FED4}"/>
              </a:ext>
            </a:extLst>
          </p:cNvPr>
          <p:cNvSpPr txBox="1"/>
          <p:nvPr/>
        </p:nvSpPr>
        <p:spPr>
          <a:xfrm>
            <a:off x="2095198" y="3318580"/>
            <a:ext cx="1238552" cy="338554"/>
          </a:xfrm>
          <a:prstGeom prst="rect">
            <a:avLst/>
          </a:prstGeom>
          <a:noFill/>
        </p:spPr>
        <p:txBody>
          <a:bodyPr wrap="square" lIns="91440" tIns="45720" rIns="91440" bIns="45720" rtlCol="0" anchor="b">
            <a:spAutoFit/>
          </a:bodyPr>
          <a:lstStyle/>
          <a:p>
            <a:pPr algn="r"/>
            <a:r>
              <a:rPr lang="en-US" sz="1600" dirty="0">
                <a:solidFill>
                  <a:srgbClr val="FFFFFF"/>
                </a:solidFill>
                <a:latin typeface="Arial"/>
                <a:cs typeface="+mn-ea"/>
                <a:sym typeface="+mn-lt"/>
              </a:rPr>
              <a:t>User Engagement</a:t>
            </a:r>
            <a:endParaRPr lang="en-US" dirty="0">
              <a:solidFill>
                <a:schemeClr val="accent1"/>
              </a:solidFill>
              <a:cs typeface="+mn-ea"/>
            </a:endParaRPr>
          </a:p>
        </p:txBody>
      </p:sp>
      <p:sp>
        <p:nvSpPr>
          <p:cNvPr id="79" name="Rectangle 78">
            <a:extLst>
              <a:ext uri="{FF2B5EF4-FFF2-40B4-BE49-F238E27FC236}">
                <a16:creationId xmlns:a16="http://schemas.microsoft.com/office/drawing/2014/main" id="{16966CF4-D219-E945-A9C2-40D166DA92D4}"/>
              </a:ext>
            </a:extLst>
          </p:cNvPr>
          <p:cNvSpPr/>
          <p:nvPr/>
        </p:nvSpPr>
        <p:spPr>
          <a:xfrm>
            <a:off x="2597441" y="5055900"/>
            <a:ext cx="3077100" cy="629788"/>
          </a:xfrm>
          <a:prstGeom prst="rect">
            <a:avLst/>
          </a:prstGeom>
        </p:spPr>
        <p:txBody>
          <a:bodyPr wrap="square" lIns="91440" tIns="45720" rIns="91440" bIns="45720" anchor="t">
            <a:spAutoFit/>
          </a:bodyPr>
          <a:lstStyle/>
          <a:p>
            <a:pPr algn="r">
              <a:lnSpc>
                <a:spcPct val="130000"/>
              </a:lnSpc>
            </a:pPr>
            <a:r>
              <a:rPr lang="en-US" sz="1400" dirty="0">
                <a:solidFill>
                  <a:srgbClr val="FFFFFF"/>
                </a:solidFill>
                <a:latin typeface="Arial"/>
                <a:cs typeface="+mn-ea"/>
                <a:sym typeface="+mn-lt"/>
              </a:rPr>
              <a:t>Balancing the app's public accountability feature with users' privacy concerns.</a:t>
            </a:r>
          </a:p>
          <a:p>
            <a:pPr algn="r">
              <a:lnSpc>
                <a:spcPct val="130000"/>
              </a:lnSpc>
            </a:pPr>
            <a:endParaRPr lang="en-US" sz="1400" dirty="0">
              <a:solidFill>
                <a:schemeClr val="bg1">
                  <a:lumMod val="50000"/>
                </a:schemeClr>
              </a:solidFill>
              <a:cs typeface="Calibri"/>
            </a:endParaRPr>
          </a:p>
        </p:txBody>
      </p:sp>
      <p:sp>
        <p:nvSpPr>
          <p:cNvPr id="80" name="TextBox 79">
            <a:extLst>
              <a:ext uri="{FF2B5EF4-FFF2-40B4-BE49-F238E27FC236}">
                <a16:creationId xmlns:a16="http://schemas.microsoft.com/office/drawing/2014/main" id="{3A7B7B7B-0F8F-B140-B90B-07E9EC94A3C8}"/>
              </a:ext>
            </a:extLst>
          </p:cNvPr>
          <p:cNvSpPr txBox="1"/>
          <p:nvPr/>
        </p:nvSpPr>
        <p:spPr>
          <a:xfrm>
            <a:off x="4435989" y="4767080"/>
            <a:ext cx="1238552" cy="338554"/>
          </a:xfrm>
          <a:prstGeom prst="rect">
            <a:avLst/>
          </a:prstGeom>
          <a:noFill/>
        </p:spPr>
        <p:txBody>
          <a:bodyPr wrap="square" lIns="91440" tIns="45720" rIns="91440" bIns="45720" rtlCol="0" anchor="b">
            <a:spAutoFit/>
          </a:bodyPr>
          <a:lstStyle/>
          <a:p>
            <a:pPr algn="r"/>
            <a:r>
              <a:rPr lang="en-US" sz="1600" dirty="0">
                <a:solidFill>
                  <a:srgbClr val="FFFFFF"/>
                </a:solidFill>
                <a:latin typeface="Arial"/>
                <a:cs typeface="+mn-ea"/>
                <a:sym typeface="+mn-lt"/>
              </a:rPr>
              <a:t>Privacy Concerns</a:t>
            </a:r>
            <a:endParaRPr lang="en-US" sz="1600" dirty="0">
              <a:solidFill>
                <a:schemeClr val="accent2"/>
              </a:solidFill>
              <a:cs typeface="Calibri"/>
            </a:endParaRPr>
          </a:p>
        </p:txBody>
      </p:sp>
      <p:sp>
        <p:nvSpPr>
          <p:cNvPr id="82" name="Rectangle 81">
            <a:extLst>
              <a:ext uri="{FF2B5EF4-FFF2-40B4-BE49-F238E27FC236}">
                <a16:creationId xmlns:a16="http://schemas.microsoft.com/office/drawing/2014/main" id="{2AF5F710-F7E2-C740-91AE-8450D38E0E0E}"/>
              </a:ext>
            </a:extLst>
          </p:cNvPr>
          <p:cNvSpPr/>
          <p:nvPr/>
        </p:nvSpPr>
        <p:spPr>
          <a:xfrm>
            <a:off x="6086076" y="5055900"/>
            <a:ext cx="3077100" cy="629788"/>
          </a:xfrm>
          <a:prstGeom prst="rect">
            <a:avLst/>
          </a:prstGeom>
        </p:spPr>
        <p:txBody>
          <a:bodyPr wrap="square" lIns="91440" tIns="45720" rIns="91440" bIns="45720" anchor="t">
            <a:spAutoFit/>
          </a:bodyPr>
          <a:lstStyle/>
          <a:p>
            <a:pPr>
              <a:lnSpc>
                <a:spcPct val="130000"/>
              </a:lnSpc>
            </a:pPr>
            <a:r>
              <a:rPr lang="en-US" sz="1400" dirty="0">
                <a:solidFill>
                  <a:srgbClr val="FFFFFF"/>
                </a:solidFill>
                <a:latin typeface="Arial"/>
                <a:cs typeface="+mn-ea"/>
                <a:sym typeface="+mn-lt"/>
              </a:rPr>
              <a:t>As the number of users grows, ensuring that the app's performance remains consistent.</a:t>
            </a:r>
            <a:endParaRPr lang="en-US" dirty="0">
              <a:solidFill>
                <a:schemeClr val="bg1">
                  <a:lumMod val="50000"/>
                </a:schemeClr>
              </a:solidFill>
              <a:cs typeface="+mn-ea"/>
            </a:endParaRPr>
          </a:p>
          <a:p>
            <a:pPr>
              <a:lnSpc>
                <a:spcPct val="130000"/>
              </a:lnSpc>
            </a:pPr>
            <a:endParaRPr lang="en-US" sz="1400" dirty="0">
              <a:solidFill>
                <a:schemeClr val="bg1">
                  <a:lumMod val="50000"/>
                </a:schemeClr>
              </a:solidFill>
              <a:cs typeface="Calibri"/>
            </a:endParaRPr>
          </a:p>
        </p:txBody>
      </p:sp>
      <p:sp>
        <p:nvSpPr>
          <p:cNvPr id="83" name="TextBox 82">
            <a:extLst>
              <a:ext uri="{FF2B5EF4-FFF2-40B4-BE49-F238E27FC236}">
                <a16:creationId xmlns:a16="http://schemas.microsoft.com/office/drawing/2014/main" id="{D081CFFF-5D35-EC43-B244-0B16B721254C}"/>
              </a:ext>
            </a:extLst>
          </p:cNvPr>
          <p:cNvSpPr txBox="1"/>
          <p:nvPr/>
        </p:nvSpPr>
        <p:spPr>
          <a:xfrm>
            <a:off x="6086076" y="4767080"/>
            <a:ext cx="1238552" cy="338554"/>
          </a:xfrm>
          <a:prstGeom prst="rect">
            <a:avLst/>
          </a:prstGeom>
          <a:noFill/>
        </p:spPr>
        <p:txBody>
          <a:bodyPr wrap="square" lIns="91440" tIns="45720" rIns="91440" bIns="45720" rtlCol="0" anchor="b">
            <a:spAutoFit/>
          </a:bodyPr>
          <a:lstStyle/>
          <a:p>
            <a:r>
              <a:rPr lang="en-US" sz="1600" dirty="0">
                <a:solidFill>
                  <a:srgbClr val="FFFFFF"/>
                </a:solidFill>
                <a:latin typeface="Arial"/>
                <a:cs typeface="+mn-ea"/>
                <a:sym typeface="+mn-lt"/>
              </a:rPr>
              <a:t>Scalability</a:t>
            </a:r>
            <a:endParaRPr lang="en-US" dirty="0">
              <a:solidFill>
                <a:schemeClr val="accent4"/>
              </a:solidFill>
              <a:cs typeface="+mn-ea"/>
            </a:endParaRPr>
          </a:p>
        </p:txBody>
      </p:sp>
      <p:sp>
        <p:nvSpPr>
          <p:cNvPr id="85" name="Rectangle 84">
            <a:extLst>
              <a:ext uri="{FF2B5EF4-FFF2-40B4-BE49-F238E27FC236}">
                <a16:creationId xmlns:a16="http://schemas.microsoft.com/office/drawing/2014/main" id="{ED0F6768-B879-E348-858A-02AA9FBA3D4A}"/>
              </a:ext>
            </a:extLst>
          </p:cNvPr>
          <p:cNvSpPr/>
          <p:nvPr/>
        </p:nvSpPr>
        <p:spPr>
          <a:xfrm>
            <a:off x="8928828" y="3607400"/>
            <a:ext cx="2466338" cy="349776"/>
          </a:xfrm>
          <a:prstGeom prst="rect">
            <a:avLst/>
          </a:prstGeom>
        </p:spPr>
        <p:txBody>
          <a:bodyPr wrap="square" lIns="91440" tIns="45720" rIns="91440" bIns="45720" anchor="t">
            <a:spAutoFit/>
          </a:bodyPr>
          <a:lstStyle/>
          <a:p>
            <a:pPr>
              <a:lnSpc>
                <a:spcPct val="130000"/>
              </a:lnSpc>
            </a:pPr>
            <a:r>
              <a:rPr lang="en-US" sz="1400" dirty="0">
                <a:solidFill>
                  <a:srgbClr val="FFFFFF"/>
                </a:solidFill>
                <a:latin typeface="Arial"/>
                <a:cs typeface="+mn-ea"/>
                <a:sym typeface="+mn-lt"/>
              </a:rPr>
              <a:t>Creating a system where nudges don't become spammy or counter-productive.</a:t>
            </a:r>
            <a:endParaRPr lang="en-US" dirty="0">
              <a:solidFill>
                <a:schemeClr val="bg1">
                  <a:lumMod val="50000"/>
                </a:schemeClr>
              </a:solidFill>
              <a:cs typeface="+mn-ea"/>
            </a:endParaRPr>
          </a:p>
        </p:txBody>
      </p:sp>
      <p:sp>
        <p:nvSpPr>
          <p:cNvPr id="86" name="TextBox 85">
            <a:extLst>
              <a:ext uri="{FF2B5EF4-FFF2-40B4-BE49-F238E27FC236}">
                <a16:creationId xmlns:a16="http://schemas.microsoft.com/office/drawing/2014/main" id="{5106520C-4ABE-BF4B-837E-73508711CEDC}"/>
              </a:ext>
            </a:extLst>
          </p:cNvPr>
          <p:cNvSpPr txBox="1"/>
          <p:nvPr/>
        </p:nvSpPr>
        <p:spPr>
          <a:xfrm>
            <a:off x="8928828" y="3318580"/>
            <a:ext cx="1238552" cy="338554"/>
          </a:xfrm>
          <a:prstGeom prst="rect">
            <a:avLst/>
          </a:prstGeom>
          <a:noFill/>
        </p:spPr>
        <p:txBody>
          <a:bodyPr wrap="square" lIns="91440" tIns="45720" rIns="91440" bIns="45720" rtlCol="0" anchor="b">
            <a:spAutoFit/>
          </a:bodyPr>
          <a:lstStyle/>
          <a:p>
            <a:r>
              <a:rPr lang="en-US" sz="1600" dirty="0">
                <a:solidFill>
                  <a:srgbClr val="FFFFFF"/>
                </a:solidFill>
                <a:latin typeface="Arial"/>
                <a:cs typeface="+mn-ea"/>
                <a:sym typeface="+mn-lt"/>
              </a:rPr>
              <a:t>Nudges &amp; Notifications</a:t>
            </a:r>
            <a:endParaRPr lang="en-US" dirty="0">
              <a:solidFill>
                <a:schemeClr val="accent5"/>
              </a:solidFill>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a:extLst>
              <a:ext uri="{FF2B5EF4-FFF2-40B4-BE49-F238E27FC236}">
                <a16:creationId xmlns:a16="http://schemas.microsoft.com/office/drawing/2014/main" id="{E6EC9C45-5498-884F-B1E1-489210D4F996}"/>
              </a:ext>
            </a:extLst>
          </p:cNvPr>
          <p:cNvSpPr>
            <a:spLocks noGrp="1"/>
          </p:cNvSpPr>
          <p:nvPr>
            <p:ph type="title"/>
          </p:nvPr>
        </p:nvSpPr>
        <p:spPr/>
        <p:txBody>
          <a:bodyPr>
            <a:normAutofit fontScale="90000"/>
          </a:bodyPr>
          <a:lstStyle/>
          <a:p>
            <a:r>
              <a:rPr lang="en-US" dirty="0">
                <a:solidFill>
                  <a:srgbClr val="FFFFFF"/>
                </a:solidFill>
                <a:latin typeface="Arial"/>
              </a:rPr>
              <a:t>More Challenges Identified</a:t>
            </a:r>
          </a:p>
        </p:txBody>
      </p:sp>
      <p:grpSp>
        <p:nvGrpSpPr>
          <p:cNvPr id="63" name="组合 43">
            <a:extLst>
              <a:ext uri="{FF2B5EF4-FFF2-40B4-BE49-F238E27FC236}">
                <a16:creationId xmlns:a16="http://schemas.microsoft.com/office/drawing/2014/main" id="{B29E5567-C76F-3C45-8557-7FFE041FE30F}"/>
              </a:ext>
            </a:extLst>
          </p:cNvPr>
          <p:cNvGrpSpPr/>
          <p:nvPr/>
        </p:nvGrpSpPr>
        <p:grpSpPr>
          <a:xfrm>
            <a:off x="4679824" y="2771016"/>
            <a:ext cx="3329201" cy="3327668"/>
            <a:chOff x="3347856" y="1888809"/>
            <a:chExt cx="2663825" cy="2662237"/>
          </a:xfrm>
          <a:solidFill>
            <a:schemeClr val="bg1">
              <a:lumMod val="95000"/>
            </a:schemeClr>
          </a:solidFill>
        </p:grpSpPr>
        <p:sp>
          <p:nvSpPr>
            <p:cNvPr id="64" name="Freeform 9">
              <a:extLst>
                <a:ext uri="{FF2B5EF4-FFF2-40B4-BE49-F238E27FC236}">
                  <a16:creationId xmlns:a16="http://schemas.microsoft.com/office/drawing/2014/main" id="{81FDF239-07A1-0149-8D22-FD607EDC3A0D}"/>
                </a:ext>
              </a:extLst>
            </p:cNvPr>
            <p:cNvSpPr>
              <a:spLocks/>
            </p:cNvSpPr>
            <p:nvPr/>
          </p:nvSpPr>
          <p:spPr bwMode="auto">
            <a:xfrm>
              <a:off x="3347856" y="1888809"/>
              <a:ext cx="2663825" cy="2662237"/>
            </a:xfrm>
            <a:custGeom>
              <a:avLst/>
              <a:gdLst>
                <a:gd name="T0" fmla="*/ 0 w 986"/>
                <a:gd name="T1" fmla="*/ 817 h 986"/>
                <a:gd name="T2" fmla="*/ 75 w 986"/>
                <a:gd name="T3" fmla="*/ 741 h 986"/>
                <a:gd name="T4" fmla="*/ 741 w 986"/>
                <a:gd name="T5" fmla="*/ 741 h 986"/>
                <a:gd name="T6" fmla="*/ 741 w 986"/>
                <a:gd name="T7" fmla="*/ 75 h 986"/>
                <a:gd name="T8" fmla="*/ 817 w 986"/>
                <a:gd name="T9" fmla="*/ 0 h 986"/>
                <a:gd name="T10" fmla="*/ 986 w 986"/>
                <a:gd name="T11" fmla="*/ 408 h 986"/>
                <a:gd name="T12" fmla="*/ 817 w 986"/>
                <a:gd name="T13" fmla="*/ 817 h 986"/>
                <a:gd name="T14" fmla="*/ 408 w 986"/>
                <a:gd name="T15" fmla="*/ 986 h 986"/>
                <a:gd name="T16" fmla="*/ 0 w 986"/>
                <a:gd name="T17" fmla="*/ 81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6" h="986">
                  <a:moveTo>
                    <a:pt x="0" y="817"/>
                  </a:moveTo>
                  <a:cubicBezTo>
                    <a:pt x="75" y="741"/>
                    <a:pt x="75" y="741"/>
                    <a:pt x="75" y="741"/>
                  </a:cubicBezTo>
                  <a:cubicBezTo>
                    <a:pt x="259" y="925"/>
                    <a:pt x="558" y="925"/>
                    <a:pt x="741" y="741"/>
                  </a:cubicBezTo>
                  <a:cubicBezTo>
                    <a:pt x="925" y="558"/>
                    <a:pt x="925" y="259"/>
                    <a:pt x="741" y="75"/>
                  </a:cubicBezTo>
                  <a:cubicBezTo>
                    <a:pt x="817" y="0"/>
                    <a:pt x="817" y="0"/>
                    <a:pt x="817" y="0"/>
                  </a:cubicBezTo>
                  <a:cubicBezTo>
                    <a:pt x="926" y="109"/>
                    <a:pt x="986" y="254"/>
                    <a:pt x="986" y="408"/>
                  </a:cubicBezTo>
                  <a:cubicBezTo>
                    <a:pt x="986" y="563"/>
                    <a:pt x="926" y="708"/>
                    <a:pt x="817" y="817"/>
                  </a:cubicBezTo>
                  <a:cubicBezTo>
                    <a:pt x="708" y="926"/>
                    <a:pt x="563" y="986"/>
                    <a:pt x="408" y="986"/>
                  </a:cubicBezTo>
                  <a:cubicBezTo>
                    <a:pt x="254" y="986"/>
                    <a:pt x="109" y="926"/>
                    <a:pt x="0" y="817"/>
                  </a:cubicBezTo>
                  <a:close/>
                </a:path>
              </a:pathLst>
            </a:custGeom>
            <a:solidFill>
              <a:schemeClr val="accent1"/>
            </a:solid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65" name="TextBox 144">
              <a:extLst>
                <a:ext uri="{FF2B5EF4-FFF2-40B4-BE49-F238E27FC236}">
                  <a16:creationId xmlns:a16="http://schemas.microsoft.com/office/drawing/2014/main" id="{5E8D21F1-AD54-5249-BC42-0D5BA840E086}"/>
                </a:ext>
              </a:extLst>
            </p:cNvPr>
            <p:cNvSpPr txBox="1"/>
            <p:nvPr/>
          </p:nvSpPr>
          <p:spPr>
            <a:xfrm>
              <a:off x="5215273" y="3837624"/>
              <a:ext cx="311934" cy="369244"/>
            </a:xfrm>
            <a:prstGeom prst="rect">
              <a:avLst/>
            </a:prstGeom>
            <a:noFill/>
          </p:spPr>
          <p:txBody>
            <a:bodyPr wrap="none" rtlCol="0">
              <a:spAutoFit/>
            </a:bodyPr>
            <a:lstStyle/>
            <a:p>
              <a:r>
                <a:rPr lang="en-US" altLang="zh-CN" sz="2399" dirty="0">
                  <a:solidFill>
                    <a:schemeClr val="bg1">
                      <a:lumMod val="95000"/>
                    </a:schemeClr>
                  </a:solidFill>
                  <a:latin typeface="华文新魏" panose="02010800040101010101" pitchFamily="2" charset="-122"/>
                  <a:ea typeface="华文新魏" panose="02010800040101010101" pitchFamily="2" charset="-122"/>
                </a:rPr>
                <a:t>A</a:t>
              </a:r>
              <a:endParaRPr lang="zh-CN" altLang="en-US" sz="2399" dirty="0">
                <a:solidFill>
                  <a:schemeClr val="bg1">
                    <a:lumMod val="95000"/>
                  </a:schemeClr>
                </a:solidFill>
                <a:latin typeface="华文新魏" panose="02010800040101010101" pitchFamily="2" charset="-122"/>
                <a:ea typeface="华文新魏" panose="02010800040101010101" pitchFamily="2" charset="-122"/>
              </a:endParaRPr>
            </a:p>
          </p:txBody>
        </p:sp>
      </p:grpSp>
      <p:grpSp>
        <p:nvGrpSpPr>
          <p:cNvPr id="66" name="组合 46">
            <a:extLst>
              <a:ext uri="{FF2B5EF4-FFF2-40B4-BE49-F238E27FC236}">
                <a16:creationId xmlns:a16="http://schemas.microsoft.com/office/drawing/2014/main" id="{D47FDB68-2CCD-1C46-ACE8-73DAC7CC274B}"/>
              </a:ext>
            </a:extLst>
          </p:cNvPr>
          <p:cNvGrpSpPr/>
          <p:nvPr/>
        </p:nvGrpSpPr>
        <p:grpSpPr>
          <a:xfrm>
            <a:off x="4360392" y="2439644"/>
            <a:ext cx="2747881" cy="2748252"/>
            <a:chOff x="3092268" y="1623697"/>
            <a:chExt cx="2198688" cy="2198687"/>
          </a:xfrm>
          <a:solidFill>
            <a:schemeClr val="bg1">
              <a:lumMod val="95000"/>
            </a:schemeClr>
          </a:solidFill>
        </p:grpSpPr>
        <p:sp>
          <p:nvSpPr>
            <p:cNvPr id="67" name="Freeform 7">
              <a:extLst>
                <a:ext uri="{FF2B5EF4-FFF2-40B4-BE49-F238E27FC236}">
                  <a16:creationId xmlns:a16="http://schemas.microsoft.com/office/drawing/2014/main" id="{636CBEF0-F258-B746-9A2B-D1BEC9B8A619}"/>
                </a:ext>
              </a:extLst>
            </p:cNvPr>
            <p:cNvSpPr>
              <a:spLocks/>
            </p:cNvSpPr>
            <p:nvPr/>
          </p:nvSpPr>
          <p:spPr bwMode="auto">
            <a:xfrm>
              <a:off x="3092268" y="1623697"/>
              <a:ext cx="2198688" cy="2198687"/>
            </a:xfrm>
            <a:custGeom>
              <a:avLst/>
              <a:gdLst>
                <a:gd name="T0" fmla="*/ 174 w 814"/>
                <a:gd name="T1" fmla="*/ 814 h 814"/>
                <a:gd name="T2" fmla="*/ 179 w 814"/>
                <a:gd name="T3" fmla="*/ 179 h 814"/>
                <a:gd name="T4" fmla="*/ 814 w 814"/>
                <a:gd name="T5" fmla="*/ 174 h 814"/>
                <a:gd name="T6" fmla="*/ 739 w 814"/>
                <a:gd name="T7" fmla="*/ 249 h 814"/>
                <a:gd name="T8" fmla="*/ 255 w 814"/>
                <a:gd name="T9" fmla="*/ 255 h 814"/>
                <a:gd name="T10" fmla="*/ 250 w 814"/>
                <a:gd name="T11" fmla="*/ 738 h 814"/>
                <a:gd name="T12" fmla="*/ 174 w 814"/>
                <a:gd name="T13" fmla="*/ 814 h 814"/>
              </a:gdLst>
              <a:ahLst/>
              <a:cxnLst>
                <a:cxn ang="0">
                  <a:pos x="T0" y="T1"/>
                </a:cxn>
                <a:cxn ang="0">
                  <a:pos x="T2" y="T3"/>
                </a:cxn>
                <a:cxn ang="0">
                  <a:pos x="T4" y="T5"/>
                </a:cxn>
                <a:cxn ang="0">
                  <a:pos x="T6" y="T7"/>
                </a:cxn>
                <a:cxn ang="0">
                  <a:pos x="T8" y="T9"/>
                </a:cxn>
                <a:cxn ang="0">
                  <a:pos x="T10" y="T11"/>
                </a:cxn>
                <a:cxn ang="0">
                  <a:pos x="T12" y="T13"/>
                </a:cxn>
              </a:cxnLst>
              <a:rect l="0" t="0" r="r" b="b"/>
              <a:pathLst>
                <a:path w="814" h="814">
                  <a:moveTo>
                    <a:pt x="174" y="814"/>
                  </a:moveTo>
                  <a:cubicBezTo>
                    <a:pt x="0" y="640"/>
                    <a:pt x="3" y="355"/>
                    <a:pt x="179" y="179"/>
                  </a:cubicBezTo>
                  <a:cubicBezTo>
                    <a:pt x="356" y="2"/>
                    <a:pt x="641" y="0"/>
                    <a:pt x="814" y="174"/>
                  </a:cubicBezTo>
                  <a:cubicBezTo>
                    <a:pt x="739" y="249"/>
                    <a:pt x="739" y="249"/>
                    <a:pt x="739" y="249"/>
                  </a:cubicBezTo>
                  <a:cubicBezTo>
                    <a:pt x="607" y="117"/>
                    <a:pt x="390" y="120"/>
                    <a:pt x="255" y="255"/>
                  </a:cubicBezTo>
                  <a:cubicBezTo>
                    <a:pt x="120" y="389"/>
                    <a:pt x="118" y="606"/>
                    <a:pt x="250" y="738"/>
                  </a:cubicBezTo>
                  <a:lnTo>
                    <a:pt x="174" y="814"/>
                  </a:lnTo>
                  <a:close/>
                </a:path>
              </a:pathLst>
            </a:custGeom>
            <a:solidFill>
              <a:schemeClr val="accent2"/>
            </a:solid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68" name="TextBox 152">
              <a:extLst>
                <a:ext uri="{FF2B5EF4-FFF2-40B4-BE49-F238E27FC236}">
                  <a16:creationId xmlns:a16="http://schemas.microsoft.com/office/drawing/2014/main" id="{77C7F141-8A3E-3A49-BB3B-C1AE4189C964}"/>
                </a:ext>
              </a:extLst>
            </p:cNvPr>
            <p:cNvSpPr txBox="1"/>
            <p:nvPr/>
          </p:nvSpPr>
          <p:spPr>
            <a:xfrm>
              <a:off x="3808197" y="1809956"/>
              <a:ext cx="327326" cy="369244"/>
            </a:xfrm>
            <a:prstGeom prst="rect">
              <a:avLst/>
            </a:prstGeom>
            <a:noFill/>
          </p:spPr>
          <p:txBody>
            <a:bodyPr wrap="none" rtlCol="0">
              <a:spAutoFit/>
            </a:bodyPr>
            <a:lstStyle/>
            <a:p>
              <a:r>
                <a:rPr lang="en-US" altLang="zh-CN" sz="2399" dirty="0">
                  <a:solidFill>
                    <a:schemeClr val="bg1">
                      <a:lumMod val="95000"/>
                    </a:schemeClr>
                  </a:solidFill>
                  <a:latin typeface="华文新魏" panose="02010800040101010101" pitchFamily="2" charset="-122"/>
                  <a:ea typeface="华文新魏" panose="02010800040101010101" pitchFamily="2" charset="-122"/>
                </a:rPr>
                <a:t>D</a:t>
              </a:r>
              <a:endParaRPr lang="zh-CN" altLang="en-US" sz="2399" dirty="0">
                <a:solidFill>
                  <a:schemeClr val="bg1">
                    <a:lumMod val="95000"/>
                  </a:schemeClr>
                </a:solidFill>
                <a:latin typeface="华文新魏" panose="02010800040101010101" pitchFamily="2" charset="-122"/>
                <a:ea typeface="华文新魏" panose="02010800040101010101" pitchFamily="2" charset="-122"/>
              </a:endParaRPr>
            </a:p>
          </p:txBody>
        </p:sp>
      </p:grpSp>
      <p:grpSp>
        <p:nvGrpSpPr>
          <p:cNvPr id="69" name="组合 49">
            <a:extLst>
              <a:ext uri="{FF2B5EF4-FFF2-40B4-BE49-F238E27FC236}">
                <a16:creationId xmlns:a16="http://schemas.microsoft.com/office/drawing/2014/main" id="{6295011B-D86F-7246-9606-05CFAC330370}"/>
              </a:ext>
            </a:extLst>
          </p:cNvPr>
          <p:cNvGrpSpPr/>
          <p:nvPr/>
        </p:nvGrpSpPr>
        <p:grpSpPr>
          <a:xfrm>
            <a:off x="5165907" y="3247251"/>
            <a:ext cx="1414613" cy="1414803"/>
            <a:chOff x="3736793" y="2269809"/>
            <a:chExt cx="1131888" cy="1131887"/>
          </a:xfrm>
          <a:solidFill>
            <a:schemeClr val="bg1">
              <a:lumMod val="95000"/>
            </a:schemeClr>
          </a:solidFill>
        </p:grpSpPr>
        <p:sp>
          <p:nvSpPr>
            <p:cNvPr id="70" name="Freeform 6">
              <a:extLst>
                <a:ext uri="{FF2B5EF4-FFF2-40B4-BE49-F238E27FC236}">
                  <a16:creationId xmlns:a16="http://schemas.microsoft.com/office/drawing/2014/main" id="{60DDDB96-D0E4-784E-BA45-7297C52B3FA3}"/>
                </a:ext>
              </a:extLst>
            </p:cNvPr>
            <p:cNvSpPr>
              <a:spLocks/>
            </p:cNvSpPr>
            <p:nvPr/>
          </p:nvSpPr>
          <p:spPr bwMode="auto">
            <a:xfrm>
              <a:off x="3736793" y="2269809"/>
              <a:ext cx="1131888" cy="1131887"/>
            </a:xfrm>
            <a:custGeom>
              <a:avLst/>
              <a:gdLst>
                <a:gd name="T0" fmla="*/ 91 w 419"/>
                <a:gd name="T1" fmla="*/ 419 h 419"/>
                <a:gd name="T2" fmla="*/ 91 w 419"/>
                <a:gd name="T3" fmla="*/ 91 h 419"/>
                <a:gd name="T4" fmla="*/ 419 w 419"/>
                <a:gd name="T5" fmla="*/ 91 h 419"/>
                <a:gd name="T6" fmla="*/ 344 w 419"/>
                <a:gd name="T7" fmla="*/ 166 h 419"/>
                <a:gd name="T8" fmla="*/ 167 w 419"/>
                <a:gd name="T9" fmla="*/ 166 h 419"/>
                <a:gd name="T10" fmla="*/ 167 w 419"/>
                <a:gd name="T11" fmla="*/ 343 h 419"/>
                <a:gd name="T12" fmla="*/ 91 w 419"/>
                <a:gd name="T13" fmla="*/ 419 h 419"/>
              </a:gdLst>
              <a:ahLst/>
              <a:cxnLst>
                <a:cxn ang="0">
                  <a:pos x="T0" y="T1"/>
                </a:cxn>
                <a:cxn ang="0">
                  <a:pos x="T2" y="T3"/>
                </a:cxn>
                <a:cxn ang="0">
                  <a:pos x="T4" y="T5"/>
                </a:cxn>
                <a:cxn ang="0">
                  <a:pos x="T6" y="T7"/>
                </a:cxn>
                <a:cxn ang="0">
                  <a:pos x="T8" y="T9"/>
                </a:cxn>
                <a:cxn ang="0">
                  <a:pos x="T10" y="T11"/>
                </a:cxn>
                <a:cxn ang="0">
                  <a:pos x="T12" y="T13"/>
                </a:cxn>
              </a:cxnLst>
              <a:rect l="0" t="0" r="r" b="b"/>
              <a:pathLst>
                <a:path w="419" h="419">
                  <a:moveTo>
                    <a:pt x="91" y="419"/>
                  </a:moveTo>
                  <a:cubicBezTo>
                    <a:pt x="0" y="329"/>
                    <a:pt x="0" y="181"/>
                    <a:pt x="91" y="91"/>
                  </a:cubicBezTo>
                  <a:cubicBezTo>
                    <a:pt x="181" y="0"/>
                    <a:pt x="329" y="0"/>
                    <a:pt x="419" y="91"/>
                  </a:cubicBezTo>
                  <a:cubicBezTo>
                    <a:pt x="344" y="166"/>
                    <a:pt x="344" y="166"/>
                    <a:pt x="344" y="166"/>
                  </a:cubicBezTo>
                  <a:cubicBezTo>
                    <a:pt x="295" y="117"/>
                    <a:pt x="215" y="117"/>
                    <a:pt x="167" y="166"/>
                  </a:cubicBezTo>
                  <a:cubicBezTo>
                    <a:pt x="118" y="215"/>
                    <a:pt x="118" y="295"/>
                    <a:pt x="167" y="343"/>
                  </a:cubicBezTo>
                  <a:lnTo>
                    <a:pt x="91" y="419"/>
                  </a:lnTo>
                  <a:close/>
                </a:path>
              </a:pathLst>
            </a:custGeom>
            <a:solidFill>
              <a:schemeClr val="accent4"/>
            </a:solid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71" name="TextBox 150">
              <a:extLst>
                <a:ext uri="{FF2B5EF4-FFF2-40B4-BE49-F238E27FC236}">
                  <a16:creationId xmlns:a16="http://schemas.microsoft.com/office/drawing/2014/main" id="{AD9AF58B-7D31-7449-9000-D39005200554}"/>
                </a:ext>
              </a:extLst>
            </p:cNvPr>
            <p:cNvSpPr txBox="1"/>
            <p:nvPr/>
          </p:nvSpPr>
          <p:spPr>
            <a:xfrm>
              <a:off x="4013937" y="2370026"/>
              <a:ext cx="309369" cy="369244"/>
            </a:xfrm>
            <a:prstGeom prst="rect">
              <a:avLst/>
            </a:prstGeom>
            <a:noFill/>
          </p:spPr>
          <p:txBody>
            <a:bodyPr wrap="none" rtlCol="0">
              <a:spAutoFit/>
            </a:bodyPr>
            <a:lstStyle/>
            <a:p>
              <a:r>
                <a:rPr lang="en-US" altLang="zh-CN" sz="2399" dirty="0">
                  <a:solidFill>
                    <a:schemeClr val="bg1">
                      <a:lumMod val="95000"/>
                    </a:schemeClr>
                  </a:solidFill>
                  <a:latin typeface="华文新魏" panose="02010800040101010101" pitchFamily="2" charset="-122"/>
                  <a:ea typeface="华文新魏" panose="02010800040101010101" pitchFamily="2" charset="-122"/>
                </a:rPr>
                <a:t>C</a:t>
              </a:r>
              <a:endParaRPr lang="zh-CN" altLang="en-US" sz="2399" dirty="0">
                <a:solidFill>
                  <a:schemeClr val="bg1">
                    <a:lumMod val="95000"/>
                  </a:schemeClr>
                </a:solidFill>
                <a:latin typeface="华文新魏" panose="02010800040101010101" pitchFamily="2" charset="-122"/>
                <a:ea typeface="华文新魏" panose="02010800040101010101" pitchFamily="2" charset="-122"/>
              </a:endParaRPr>
            </a:p>
          </p:txBody>
        </p:sp>
      </p:grpSp>
      <p:grpSp>
        <p:nvGrpSpPr>
          <p:cNvPr id="72" name="组合 52">
            <a:extLst>
              <a:ext uri="{FF2B5EF4-FFF2-40B4-BE49-F238E27FC236}">
                <a16:creationId xmlns:a16="http://schemas.microsoft.com/office/drawing/2014/main" id="{B88FB5A1-CF00-6549-8A63-F8DA0F4A3C43}"/>
              </a:ext>
            </a:extLst>
          </p:cNvPr>
          <p:cNvGrpSpPr/>
          <p:nvPr/>
        </p:nvGrpSpPr>
        <p:grpSpPr>
          <a:xfrm>
            <a:off x="5304787" y="3362339"/>
            <a:ext cx="2065376" cy="2065653"/>
            <a:chOff x="3847918" y="2361884"/>
            <a:chExt cx="1652588" cy="1652587"/>
          </a:xfrm>
          <a:solidFill>
            <a:schemeClr val="bg1">
              <a:lumMod val="95000"/>
            </a:schemeClr>
          </a:solidFill>
        </p:grpSpPr>
        <p:sp>
          <p:nvSpPr>
            <p:cNvPr id="73" name="Freeform 8">
              <a:extLst>
                <a:ext uri="{FF2B5EF4-FFF2-40B4-BE49-F238E27FC236}">
                  <a16:creationId xmlns:a16="http://schemas.microsoft.com/office/drawing/2014/main" id="{49B92DD6-3A35-474A-8C02-2039D7ED2F5E}"/>
                </a:ext>
              </a:extLst>
            </p:cNvPr>
            <p:cNvSpPr>
              <a:spLocks/>
            </p:cNvSpPr>
            <p:nvPr/>
          </p:nvSpPr>
          <p:spPr bwMode="auto">
            <a:xfrm>
              <a:off x="3847918" y="2361884"/>
              <a:ext cx="1652588" cy="1652587"/>
            </a:xfrm>
            <a:custGeom>
              <a:avLst/>
              <a:gdLst>
                <a:gd name="T0" fmla="*/ 0 w 612"/>
                <a:gd name="T1" fmla="*/ 480 h 612"/>
                <a:gd name="T2" fmla="*/ 76 w 612"/>
                <a:gd name="T3" fmla="*/ 404 h 612"/>
                <a:gd name="T4" fmla="*/ 404 w 612"/>
                <a:gd name="T5" fmla="*/ 404 h 612"/>
                <a:gd name="T6" fmla="*/ 404 w 612"/>
                <a:gd name="T7" fmla="*/ 76 h 612"/>
                <a:gd name="T8" fmla="*/ 480 w 612"/>
                <a:gd name="T9" fmla="*/ 0 h 612"/>
                <a:gd name="T10" fmla="*/ 480 w 612"/>
                <a:gd name="T11" fmla="*/ 480 h 612"/>
                <a:gd name="T12" fmla="*/ 0 w 612"/>
                <a:gd name="T13" fmla="*/ 480 h 612"/>
              </a:gdLst>
              <a:ahLst/>
              <a:cxnLst>
                <a:cxn ang="0">
                  <a:pos x="T0" y="T1"/>
                </a:cxn>
                <a:cxn ang="0">
                  <a:pos x="T2" y="T3"/>
                </a:cxn>
                <a:cxn ang="0">
                  <a:pos x="T4" y="T5"/>
                </a:cxn>
                <a:cxn ang="0">
                  <a:pos x="T6" y="T7"/>
                </a:cxn>
                <a:cxn ang="0">
                  <a:pos x="T8" y="T9"/>
                </a:cxn>
                <a:cxn ang="0">
                  <a:pos x="T10" y="T11"/>
                </a:cxn>
                <a:cxn ang="0">
                  <a:pos x="T12" y="T13"/>
                </a:cxn>
              </a:cxnLst>
              <a:rect l="0" t="0" r="r" b="b"/>
              <a:pathLst>
                <a:path w="612" h="612">
                  <a:moveTo>
                    <a:pt x="0" y="480"/>
                  </a:moveTo>
                  <a:cubicBezTo>
                    <a:pt x="76" y="404"/>
                    <a:pt x="76" y="404"/>
                    <a:pt x="76" y="404"/>
                  </a:cubicBezTo>
                  <a:cubicBezTo>
                    <a:pt x="166" y="495"/>
                    <a:pt x="314" y="495"/>
                    <a:pt x="404" y="404"/>
                  </a:cubicBezTo>
                  <a:cubicBezTo>
                    <a:pt x="495" y="314"/>
                    <a:pt x="495" y="166"/>
                    <a:pt x="404" y="76"/>
                  </a:cubicBezTo>
                  <a:cubicBezTo>
                    <a:pt x="480" y="0"/>
                    <a:pt x="480" y="0"/>
                    <a:pt x="480" y="0"/>
                  </a:cubicBezTo>
                  <a:cubicBezTo>
                    <a:pt x="612" y="132"/>
                    <a:pt x="612" y="348"/>
                    <a:pt x="480" y="480"/>
                  </a:cubicBezTo>
                  <a:cubicBezTo>
                    <a:pt x="348" y="612"/>
                    <a:pt x="133" y="612"/>
                    <a:pt x="0" y="480"/>
                  </a:cubicBezTo>
                  <a:close/>
                </a:path>
              </a:pathLst>
            </a:custGeom>
            <a:solidFill>
              <a:schemeClr val="accent3"/>
            </a:solid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74" name="TextBox 147">
              <a:extLst>
                <a:ext uri="{FF2B5EF4-FFF2-40B4-BE49-F238E27FC236}">
                  <a16:creationId xmlns:a16="http://schemas.microsoft.com/office/drawing/2014/main" id="{9F7A1CE9-25D7-9A44-B20F-9FF9C53674AC}"/>
                </a:ext>
              </a:extLst>
            </p:cNvPr>
            <p:cNvSpPr txBox="1"/>
            <p:nvPr/>
          </p:nvSpPr>
          <p:spPr>
            <a:xfrm>
              <a:off x="5056570" y="2613663"/>
              <a:ext cx="292696" cy="369244"/>
            </a:xfrm>
            <a:prstGeom prst="rect">
              <a:avLst/>
            </a:prstGeom>
            <a:noFill/>
          </p:spPr>
          <p:txBody>
            <a:bodyPr wrap="none" rtlCol="0">
              <a:spAutoFit/>
            </a:bodyPr>
            <a:lstStyle/>
            <a:p>
              <a:r>
                <a:rPr lang="en-US" altLang="zh-CN" sz="2399" dirty="0">
                  <a:solidFill>
                    <a:schemeClr val="bg1">
                      <a:lumMod val="95000"/>
                    </a:schemeClr>
                  </a:solidFill>
                  <a:latin typeface="华文新魏" panose="02010800040101010101" pitchFamily="2" charset="-122"/>
                  <a:ea typeface="华文新魏" panose="02010800040101010101" pitchFamily="2" charset="-122"/>
                </a:rPr>
                <a:t>B</a:t>
              </a:r>
              <a:endParaRPr lang="zh-CN" altLang="en-US" sz="2399" dirty="0">
                <a:solidFill>
                  <a:schemeClr val="bg1">
                    <a:lumMod val="95000"/>
                  </a:schemeClr>
                </a:solidFill>
                <a:latin typeface="华文新魏" panose="02010800040101010101" pitchFamily="2" charset="-122"/>
                <a:ea typeface="华文新魏" panose="02010800040101010101" pitchFamily="2" charset="-122"/>
              </a:endParaRPr>
            </a:p>
          </p:txBody>
        </p:sp>
      </p:grpSp>
      <p:pic>
        <p:nvPicPr>
          <p:cNvPr id="75" name="Picture 18">
            <a:extLst>
              <a:ext uri="{FF2B5EF4-FFF2-40B4-BE49-F238E27FC236}">
                <a16:creationId xmlns:a16="http://schemas.microsoft.com/office/drawing/2014/main" id="{AA063C91-A069-FD4B-960F-9EC064AE025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887686" y="3840556"/>
            <a:ext cx="632135" cy="90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Freeform 28">
            <a:extLst>
              <a:ext uri="{FF2B5EF4-FFF2-40B4-BE49-F238E27FC236}">
                <a16:creationId xmlns:a16="http://schemas.microsoft.com/office/drawing/2014/main" id="{7888690A-0DFD-E146-8127-173F51CAC4C4}"/>
              </a:ext>
            </a:extLst>
          </p:cNvPr>
          <p:cNvSpPr>
            <a:spLocks noEditPoints="1"/>
          </p:cNvSpPr>
          <p:nvPr/>
        </p:nvSpPr>
        <p:spPr bwMode="auto">
          <a:xfrm>
            <a:off x="8081179" y="4651141"/>
            <a:ext cx="319496" cy="480201"/>
          </a:xfrm>
          <a:custGeom>
            <a:avLst/>
            <a:gdLst>
              <a:gd name="T0" fmla="*/ 83 w 103"/>
              <a:gd name="T1" fmla="*/ 52 h 155"/>
              <a:gd name="T2" fmla="*/ 83 w 103"/>
              <a:gd name="T3" fmla="*/ 52 h 155"/>
              <a:gd name="T4" fmla="*/ 87 w 103"/>
              <a:gd name="T5" fmla="*/ 36 h 155"/>
              <a:gd name="T6" fmla="*/ 52 w 103"/>
              <a:gd name="T7" fmla="*/ 0 h 155"/>
              <a:gd name="T8" fmla="*/ 32 w 103"/>
              <a:gd name="T9" fmla="*/ 6 h 155"/>
              <a:gd name="T10" fmla="*/ 28 w 103"/>
              <a:gd name="T11" fmla="*/ 10 h 155"/>
              <a:gd name="T12" fmla="*/ 27 w 103"/>
              <a:gd name="T13" fmla="*/ 10 h 155"/>
              <a:gd name="T14" fmla="*/ 17 w 103"/>
              <a:gd name="T15" fmla="*/ 36 h 155"/>
              <a:gd name="T16" fmla="*/ 17 w 103"/>
              <a:gd name="T17" fmla="*/ 36 h 155"/>
              <a:gd name="T18" fmla="*/ 17 w 103"/>
              <a:gd name="T19" fmla="*/ 38 h 155"/>
              <a:gd name="T20" fmla="*/ 17 w 103"/>
              <a:gd name="T21" fmla="*/ 40 h 155"/>
              <a:gd name="T22" fmla="*/ 17 w 103"/>
              <a:gd name="T23" fmla="*/ 40 h 155"/>
              <a:gd name="T24" fmla="*/ 21 w 103"/>
              <a:gd name="T25" fmla="*/ 52 h 155"/>
              <a:gd name="T26" fmla="*/ 20 w 103"/>
              <a:gd name="T27" fmla="*/ 52 h 155"/>
              <a:gd name="T28" fmla="*/ 9 w 103"/>
              <a:gd name="T29" fmla="*/ 55 h 155"/>
              <a:gd name="T30" fmla="*/ 0 w 103"/>
              <a:gd name="T31" fmla="*/ 72 h 155"/>
              <a:gd name="T32" fmla="*/ 0 w 103"/>
              <a:gd name="T33" fmla="*/ 107 h 155"/>
              <a:gd name="T34" fmla="*/ 0 w 103"/>
              <a:gd name="T35" fmla="*/ 112 h 155"/>
              <a:gd name="T36" fmla="*/ 0 w 103"/>
              <a:gd name="T37" fmla="*/ 135 h 155"/>
              <a:gd name="T38" fmla="*/ 20 w 103"/>
              <a:gd name="T39" fmla="*/ 155 h 155"/>
              <a:gd name="T40" fmla="*/ 83 w 103"/>
              <a:gd name="T41" fmla="*/ 155 h 155"/>
              <a:gd name="T42" fmla="*/ 103 w 103"/>
              <a:gd name="T43" fmla="*/ 135 h 155"/>
              <a:gd name="T44" fmla="*/ 103 w 103"/>
              <a:gd name="T45" fmla="*/ 72 h 155"/>
              <a:gd name="T46" fmla="*/ 83 w 103"/>
              <a:gd name="T47" fmla="*/ 52 h 155"/>
              <a:gd name="T48" fmla="*/ 82 w 103"/>
              <a:gd name="T49" fmla="*/ 36 h 155"/>
              <a:gd name="T50" fmla="*/ 81 w 103"/>
              <a:gd name="T51" fmla="*/ 45 h 155"/>
              <a:gd name="T52" fmla="*/ 81 w 103"/>
              <a:gd name="T53" fmla="*/ 45 h 155"/>
              <a:gd name="T54" fmla="*/ 79 w 103"/>
              <a:gd name="T55" fmla="*/ 48 h 155"/>
              <a:gd name="T56" fmla="*/ 79 w 103"/>
              <a:gd name="T57" fmla="*/ 49 h 155"/>
              <a:gd name="T58" fmla="*/ 78 w 103"/>
              <a:gd name="T59" fmla="*/ 50 h 155"/>
              <a:gd name="T60" fmla="*/ 61 w 103"/>
              <a:gd name="T61" fmla="*/ 64 h 155"/>
              <a:gd name="T62" fmla="*/ 67 w 103"/>
              <a:gd name="T63" fmla="*/ 64 h 155"/>
              <a:gd name="T64" fmla="*/ 59 w 103"/>
              <a:gd name="T65" fmla="*/ 102 h 155"/>
              <a:gd name="T66" fmla="*/ 57 w 103"/>
              <a:gd name="T67" fmla="*/ 112 h 155"/>
              <a:gd name="T68" fmla="*/ 54 w 103"/>
              <a:gd name="T69" fmla="*/ 95 h 155"/>
              <a:gd name="T70" fmla="*/ 52 w 103"/>
              <a:gd name="T71" fmla="*/ 78 h 155"/>
              <a:gd name="T72" fmla="*/ 55 w 103"/>
              <a:gd name="T73" fmla="*/ 73 h 155"/>
              <a:gd name="T74" fmla="*/ 59 w 103"/>
              <a:gd name="T75" fmla="*/ 66 h 155"/>
              <a:gd name="T76" fmla="*/ 44 w 103"/>
              <a:gd name="T77" fmla="*/ 66 h 155"/>
              <a:gd name="T78" fmla="*/ 46 w 103"/>
              <a:gd name="T79" fmla="*/ 69 h 155"/>
              <a:gd name="T80" fmla="*/ 52 w 103"/>
              <a:gd name="T81" fmla="*/ 78 h 155"/>
              <a:gd name="T82" fmla="*/ 47 w 103"/>
              <a:gd name="T83" fmla="*/ 112 h 155"/>
              <a:gd name="T84" fmla="*/ 37 w 103"/>
              <a:gd name="T85" fmla="*/ 64 h 155"/>
              <a:gd name="T86" fmla="*/ 42 w 103"/>
              <a:gd name="T87" fmla="*/ 64 h 155"/>
              <a:gd name="T88" fmla="*/ 34 w 103"/>
              <a:gd name="T89" fmla="*/ 60 h 155"/>
              <a:gd name="T90" fmla="*/ 27 w 103"/>
              <a:gd name="T91" fmla="*/ 53 h 155"/>
              <a:gd name="T92" fmla="*/ 21 w 103"/>
              <a:gd name="T93" fmla="*/ 36 h 155"/>
              <a:gd name="T94" fmla="*/ 29 w 103"/>
              <a:gd name="T95" fmla="*/ 16 h 155"/>
              <a:gd name="T96" fmla="*/ 52 w 103"/>
              <a:gd name="T97" fmla="*/ 5 h 155"/>
              <a:gd name="T98" fmla="*/ 80 w 103"/>
              <a:gd name="T99" fmla="*/ 26 h 155"/>
              <a:gd name="T100" fmla="*/ 81 w 103"/>
              <a:gd name="T101" fmla="*/ 28 h 155"/>
              <a:gd name="T102" fmla="*/ 82 w 103"/>
              <a:gd name="T103" fmla="*/ 31 h 155"/>
              <a:gd name="T104" fmla="*/ 82 w 103"/>
              <a:gd name="T105" fmla="*/ 3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155">
                <a:moveTo>
                  <a:pt x="83" y="52"/>
                </a:moveTo>
                <a:cubicBezTo>
                  <a:pt x="83" y="52"/>
                  <a:pt x="83" y="52"/>
                  <a:pt x="83" y="52"/>
                </a:cubicBezTo>
                <a:cubicBezTo>
                  <a:pt x="85" y="47"/>
                  <a:pt x="87" y="41"/>
                  <a:pt x="87" y="36"/>
                </a:cubicBezTo>
                <a:cubicBezTo>
                  <a:pt x="87" y="16"/>
                  <a:pt x="71" y="0"/>
                  <a:pt x="52" y="0"/>
                </a:cubicBezTo>
                <a:cubicBezTo>
                  <a:pt x="45" y="0"/>
                  <a:pt x="38" y="3"/>
                  <a:pt x="32" y="6"/>
                </a:cubicBezTo>
                <a:cubicBezTo>
                  <a:pt x="28" y="10"/>
                  <a:pt x="28" y="10"/>
                  <a:pt x="28" y="10"/>
                </a:cubicBezTo>
                <a:cubicBezTo>
                  <a:pt x="27" y="10"/>
                  <a:pt x="27" y="10"/>
                  <a:pt x="27" y="10"/>
                </a:cubicBezTo>
                <a:cubicBezTo>
                  <a:pt x="21" y="17"/>
                  <a:pt x="17" y="26"/>
                  <a:pt x="17" y="36"/>
                </a:cubicBezTo>
                <a:cubicBezTo>
                  <a:pt x="17" y="36"/>
                  <a:pt x="17" y="36"/>
                  <a:pt x="17" y="36"/>
                </a:cubicBezTo>
                <a:cubicBezTo>
                  <a:pt x="17" y="36"/>
                  <a:pt x="17" y="37"/>
                  <a:pt x="17" y="38"/>
                </a:cubicBezTo>
                <a:cubicBezTo>
                  <a:pt x="17" y="38"/>
                  <a:pt x="17" y="39"/>
                  <a:pt x="17" y="40"/>
                </a:cubicBezTo>
                <a:cubicBezTo>
                  <a:pt x="17" y="40"/>
                  <a:pt x="17" y="40"/>
                  <a:pt x="17" y="40"/>
                </a:cubicBezTo>
                <a:cubicBezTo>
                  <a:pt x="17" y="44"/>
                  <a:pt x="19" y="48"/>
                  <a:pt x="21" y="52"/>
                </a:cubicBezTo>
                <a:cubicBezTo>
                  <a:pt x="20" y="52"/>
                  <a:pt x="20" y="52"/>
                  <a:pt x="20" y="52"/>
                </a:cubicBezTo>
                <a:cubicBezTo>
                  <a:pt x="16" y="52"/>
                  <a:pt x="12" y="53"/>
                  <a:pt x="9" y="55"/>
                </a:cubicBezTo>
                <a:cubicBezTo>
                  <a:pt x="4" y="59"/>
                  <a:pt x="0" y="65"/>
                  <a:pt x="0" y="72"/>
                </a:cubicBezTo>
                <a:cubicBezTo>
                  <a:pt x="0" y="107"/>
                  <a:pt x="0" y="107"/>
                  <a:pt x="0" y="107"/>
                </a:cubicBezTo>
                <a:cubicBezTo>
                  <a:pt x="0" y="112"/>
                  <a:pt x="0" y="112"/>
                  <a:pt x="0" y="112"/>
                </a:cubicBezTo>
                <a:cubicBezTo>
                  <a:pt x="0" y="135"/>
                  <a:pt x="0" y="135"/>
                  <a:pt x="0" y="135"/>
                </a:cubicBezTo>
                <a:cubicBezTo>
                  <a:pt x="0" y="146"/>
                  <a:pt x="9" y="155"/>
                  <a:pt x="20" y="155"/>
                </a:cubicBezTo>
                <a:cubicBezTo>
                  <a:pt x="83" y="155"/>
                  <a:pt x="83" y="155"/>
                  <a:pt x="83" y="155"/>
                </a:cubicBezTo>
                <a:cubicBezTo>
                  <a:pt x="94" y="155"/>
                  <a:pt x="103" y="146"/>
                  <a:pt x="103" y="135"/>
                </a:cubicBezTo>
                <a:cubicBezTo>
                  <a:pt x="103" y="72"/>
                  <a:pt x="103" y="72"/>
                  <a:pt x="103" y="72"/>
                </a:cubicBezTo>
                <a:cubicBezTo>
                  <a:pt x="103" y="61"/>
                  <a:pt x="94" y="52"/>
                  <a:pt x="83" y="52"/>
                </a:cubicBezTo>
                <a:close/>
                <a:moveTo>
                  <a:pt x="82" y="36"/>
                </a:moveTo>
                <a:cubicBezTo>
                  <a:pt x="82" y="39"/>
                  <a:pt x="82" y="42"/>
                  <a:pt x="81" y="45"/>
                </a:cubicBezTo>
                <a:cubicBezTo>
                  <a:pt x="81" y="45"/>
                  <a:pt x="81" y="45"/>
                  <a:pt x="81" y="45"/>
                </a:cubicBezTo>
                <a:cubicBezTo>
                  <a:pt x="80" y="46"/>
                  <a:pt x="80" y="47"/>
                  <a:pt x="79" y="48"/>
                </a:cubicBezTo>
                <a:cubicBezTo>
                  <a:pt x="79" y="48"/>
                  <a:pt x="79" y="49"/>
                  <a:pt x="79" y="49"/>
                </a:cubicBezTo>
                <a:cubicBezTo>
                  <a:pt x="79" y="50"/>
                  <a:pt x="78" y="50"/>
                  <a:pt x="78" y="50"/>
                </a:cubicBezTo>
                <a:cubicBezTo>
                  <a:pt x="75" y="57"/>
                  <a:pt x="69" y="62"/>
                  <a:pt x="61" y="64"/>
                </a:cubicBezTo>
                <a:cubicBezTo>
                  <a:pt x="67" y="64"/>
                  <a:pt x="67" y="64"/>
                  <a:pt x="67" y="64"/>
                </a:cubicBezTo>
                <a:cubicBezTo>
                  <a:pt x="59" y="102"/>
                  <a:pt x="59" y="102"/>
                  <a:pt x="59" y="102"/>
                </a:cubicBezTo>
                <a:cubicBezTo>
                  <a:pt x="57" y="112"/>
                  <a:pt x="57" y="112"/>
                  <a:pt x="57" y="112"/>
                </a:cubicBezTo>
                <a:cubicBezTo>
                  <a:pt x="54" y="95"/>
                  <a:pt x="54" y="95"/>
                  <a:pt x="54" y="95"/>
                </a:cubicBezTo>
                <a:cubicBezTo>
                  <a:pt x="52" y="78"/>
                  <a:pt x="52" y="78"/>
                  <a:pt x="52" y="78"/>
                </a:cubicBezTo>
                <a:cubicBezTo>
                  <a:pt x="55" y="73"/>
                  <a:pt x="55" y="73"/>
                  <a:pt x="55" y="73"/>
                </a:cubicBezTo>
                <a:cubicBezTo>
                  <a:pt x="59" y="66"/>
                  <a:pt x="59" y="66"/>
                  <a:pt x="59" y="66"/>
                </a:cubicBezTo>
                <a:cubicBezTo>
                  <a:pt x="44" y="66"/>
                  <a:pt x="44" y="66"/>
                  <a:pt x="44" y="66"/>
                </a:cubicBezTo>
                <a:cubicBezTo>
                  <a:pt x="46" y="69"/>
                  <a:pt x="46" y="69"/>
                  <a:pt x="46" y="69"/>
                </a:cubicBezTo>
                <a:cubicBezTo>
                  <a:pt x="52" y="78"/>
                  <a:pt x="52" y="78"/>
                  <a:pt x="52" y="78"/>
                </a:cubicBezTo>
                <a:cubicBezTo>
                  <a:pt x="47" y="112"/>
                  <a:pt x="47" y="112"/>
                  <a:pt x="47" y="112"/>
                </a:cubicBezTo>
                <a:cubicBezTo>
                  <a:pt x="37" y="64"/>
                  <a:pt x="37" y="64"/>
                  <a:pt x="37" y="64"/>
                </a:cubicBezTo>
                <a:cubicBezTo>
                  <a:pt x="42" y="64"/>
                  <a:pt x="42" y="64"/>
                  <a:pt x="42" y="64"/>
                </a:cubicBezTo>
                <a:cubicBezTo>
                  <a:pt x="39" y="63"/>
                  <a:pt x="36" y="62"/>
                  <a:pt x="34" y="60"/>
                </a:cubicBezTo>
                <a:cubicBezTo>
                  <a:pt x="31" y="58"/>
                  <a:pt x="29" y="56"/>
                  <a:pt x="27" y="53"/>
                </a:cubicBezTo>
                <a:cubicBezTo>
                  <a:pt x="23" y="48"/>
                  <a:pt x="21" y="42"/>
                  <a:pt x="21" y="36"/>
                </a:cubicBezTo>
                <a:cubicBezTo>
                  <a:pt x="21" y="28"/>
                  <a:pt x="24" y="21"/>
                  <a:pt x="29" y="16"/>
                </a:cubicBezTo>
                <a:cubicBezTo>
                  <a:pt x="34" y="9"/>
                  <a:pt x="42" y="5"/>
                  <a:pt x="52" y="5"/>
                </a:cubicBezTo>
                <a:cubicBezTo>
                  <a:pt x="65" y="5"/>
                  <a:pt x="76" y="14"/>
                  <a:pt x="80" y="26"/>
                </a:cubicBezTo>
                <a:cubicBezTo>
                  <a:pt x="81" y="27"/>
                  <a:pt x="81" y="27"/>
                  <a:pt x="81" y="28"/>
                </a:cubicBezTo>
                <a:cubicBezTo>
                  <a:pt x="81" y="29"/>
                  <a:pt x="81" y="30"/>
                  <a:pt x="82" y="31"/>
                </a:cubicBezTo>
                <a:cubicBezTo>
                  <a:pt x="82" y="32"/>
                  <a:pt x="82" y="34"/>
                  <a:pt x="82" y="36"/>
                </a:cubicBezTo>
                <a:close/>
              </a:path>
            </a:pathLst>
          </a:custGeom>
          <a:solidFill>
            <a:schemeClr val="tx1">
              <a:lumMod val="65000"/>
              <a:lumOff val="35000"/>
            </a:schemeClr>
          </a:solidFill>
          <a:ln>
            <a:noFill/>
          </a:ln>
        </p:spPr>
        <p:txBody>
          <a:bodyPr vert="horz" wrap="square" lIns="91424" tIns="45712" rIns="91424" bIns="45712"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78" name="TextBox 110">
            <a:extLst>
              <a:ext uri="{FF2B5EF4-FFF2-40B4-BE49-F238E27FC236}">
                <a16:creationId xmlns:a16="http://schemas.microsoft.com/office/drawing/2014/main" id="{A8A11F64-DF85-904E-AC63-52FFCA3E81CC}"/>
              </a:ext>
            </a:extLst>
          </p:cNvPr>
          <p:cNvSpPr txBox="1"/>
          <p:nvPr/>
        </p:nvSpPr>
        <p:spPr>
          <a:xfrm rot="2700000">
            <a:off x="8250287" y="4987709"/>
            <a:ext cx="2589456" cy="587853"/>
          </a:xfrm>
          <a:prstGeom prst="rect">
            <a:avLst/>
          </a:prstGeom>
          <a:noFill/>
        </p:spPr>
        <p:txBody>
          <a:bodyPr wrap="square" lIns="0" tIns="0" rIns="91440" bIns="45720" rtlCol="0" anchor="t">
            <a:spAutoFit/>
          </a:bodyPr>
          <a:lstStyle>
            <a:defPPr>
              <a:defRPr lang="zh-CN"/>
            </a:defPPr>
            <a:lvl1pPr defTabSz="1219170">
              <a:spcBef>
                <a:spcPct val="20000"/>
              </a:spcBef>
              <a:defRPr sz="11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sz="1600" dirty="0">
                <a:solidFill>
                  <a:srgbClr val="FFFFFF"/>
                </a:solidFill>
                <a:latin typeface="Arial"/>
                <a:ea typeface="Microsoft YaHei"/>
              </a:rPr>
              <a:t>3</a:t>
            </a:r>
          </a:p>
          <a:p>
            <a:endParaRPr lang="en-US" sz="1600" dirty="0">
              <a:solidFill>
                <a:schemeClr val="bg1">
                  <a:lumMod val="50000"/>
                </a:schemeClr>
              </a:solidFill>
              <a:latin typeface="Microsoft YaHei"/>
              <a:ea typeface="Microsoft YaHei"/>
            </a:endParaRPr>
          </a:p>
        </p:txBody>
      </p:sp>
      <p:sp>
        <p:nvSpPr>
          <p:cNvPr id="79" name="矩形 59">
            <a:extLst>
              <a:ext uri="{FF2B5EF4-FFF2-40B4-BE49-F238E27FC236}">
                <a16:creationId xmlns:a16="http://schemas.microsoft.com/office/drawing/2014/main" id="{DC8E70B1-FBEC-6247-ACDF-ACBFF6F9F3D0}"/>
              </a:ext>
            </a:extLst>
          </p:cNvPr>
          <p:cNvSpPr/>
          <p:nvPr/>
        </p:nvSpPr>
        <p:spPr>
          <a:xfrm rot="2700000">
            <a:off x="8714120" y="4521385"/>
            <a:ext cx="2404482" cy="358877"/>
          </a:xfrm>
          <a:prstGeom prst="rect">
            <a:avLst/>
          </a:prstGeom>
        </p:spPr>
        <p:txBody>
          <a:bodyPr vert="horz" wrap="square" lIns="111567" tIns="55783" rIns="111567" bIns="55783" rtlCol="0" anchor="t">
            <a:spAutoFit/>
          </a:bodyPr>
          <a:lstStyle/>
          <a:p>
            <a:r>
              <a:rPr lang="en-US" sz="1600" b="1" dirty="0">
                <a:solidFill>
                  <a:srgbClr val="FFFFFF"/>
                </a:solidFill>
                <a:latin typeface="Arial"/>
                <a:ea typeface="Microsoft YaHei"/>
              </a:rPr>
              <a:t>If considering real-time features in future iterations, the challenge of implementing and managing WebSocket connections or similar solutions.</a:t>
            </a:r>
            <a:endParaRPr lang="en-US" sz="1600" dirty="0">
              <a:solidFill>
                <a:schemeClr val="bg1">
                  <a:lumMod val="50000"/>
                </a:schemeClr>
              </a:solidFill>
              <a:latin typeface="Microsoft YaHei"/>
              <a:ea typeface="Microsoft YaHei"/>
            </a:endParaRPr>
          </a:p>
        </p:txBody>
      </p:sp>
      <p:cxnSp>
        <p:nvCxnSpPr>
          <p:cNvPr id="80" name="直接连接符 87">
            <a:extLst>
              <a:ext uri="{FF2B5EF4-FFF2-40B4-BE49-F238E27FC236}">
                <a16:creationId xmlns:a16="http://schemas.microsoft.com/office/drawing/2014/main" id="{E2BE165C-3B2B-9F44-A263-B49F54E23018}"/>
              </a:ext>
            </a:extLst>
          </p:cNvPr>
          <p:cNvCxnSpPr/>
          <p:nvPr/>
        </p:nvCxnSpPr>
        <p:spPr>
          <a:xfrm rot="2700000">
            <a:off x="8589477" y="4887048"/>
            <a:ext cx="234464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1" name="任意多边形 88">
            <a:extLst>
              <a:ext uri="{FF2B5EF4-FFF2-40B4-BE49-F238E27FC236}">
                <a16:creationId xmlns:a16="http://schemas.microsoft.com/office/drawing/2014/main" id="{752FACCB-9D23-1843-8E23-78124F0E4C1C}"/>
              </a:ext>
            </a:extLst>
          </p:cNvPr>
          <p:cNvSpPr/>
          <p:nvPr/>
        </p:nvSpPr>
        <p:spPr>
          <a:xfrm>
            <a:off x="7366602" y="3641896"/>
            <a:ext cx="1632572" cy="1650936"/>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rgbClr val="261F1C"/>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2399" dirty="0">
              <a:solidFill>
                <a:srgbClr val="261F1C"/>
              </a:solidFill>
              <a:latin typeface="华文新魏" panose="02010800040101010101" pitchFamily="2" charset="-122"/>
              <a:ea typeface="华文新魏" panose="02010800040101010101" pitchFamily="2" charset="-122"/>
            </a:endParaRPr>
          </a:p>
        </p:txBody>
      </p:sp>
      <p:grpSp>
        <p:nvGrpSpPr>
          <p:cNvPr id="82" name="组合 89">
            <a:extLst>
              <a:ext uri="{FF2B5EF4-FFF2-40B4-BE49-F238E27FC236}">
                <a16:creationId xmlns:a16="http://schemas.microsoft.com/office/drawing/2014/main" id="{06AC378D-3E30-B14B-BB76-60F80E355D12}"/>
              </a:ext>
            </a:extLst>
          </p:cNvPr>
          <p:cNvGrpSpPr/>
          <p:nvPr/>
        </p:nvGrpSpPr>
        <p:grpSpPr>
          <a:xfrm>
            <a:off x="3957635" y="3437747"/>
            <a:ext cx="400773" cy="343285"/>
            <a:chOff x="2541588" y="2027238"/>
            <a:chExt cx="320675" cy="274638"/>
          </a:xfrm>
          <a:solidFill>
            <a:schemeClr val="tx1">
              <a:lumMod val="65000"/>
              <a:lumOff val="35000"/>
            </a:schemeClr>
          </a:solidFill>
        </p:grpSpPr>
        <p:sp>
          <p:nvSpPr>
            <p:cNvPr id="83" name="Freeform 20">
              <a:extLst>
                <a:ext uri="{FF2B5EF4-FFF2-40B4-BE49-F238E27FC236}">
                  <a16:creationId xmlns:a16="http://schemas.microsoft.com/office/drawing/2014/main" id="{15D276F7-D552-3D48-8A1B-0E32F8F948E1}"/>
                </a:ext>
              </a:extLst>
            </p:cNvPr>
            <p:cNvSpPr>
              <a:spLocks/>
            </p:cNvSpPr>
            <p:nvPr/>
          </p:nvSpPr>
          <p:spPr bwMode="auto">
            <a:xfrm>
              <a:off x="2541588" y="2027238"/>
              <a:ext cx="320675" cy="274638"/>
            </a:xfrm>
            <a:custGeom>
              <a:avLst/>
              <a:gdLst>
                <a:gd name="T0" fmla="*/ 14 w 202"/>
                <a:gd name="T1" fmla="*/ 157 h 173"/>
                <a:gd name="T2" fmla="*/ 14 w 202"/>
                <a:gd name="T3" fmla="*/ 0 h 173"/>
                <a:gd name="T4" fmla="*/ 0 w 202"/>
                <a:gd name="T5" fmla="*/ 0 h 173"/>
                <a:gd name="T6" fmla="*/ 0 w 202"/>
                <a:gd name="T7" fmla="*/ 173 h 173"/>
                <a:gd name="T8" fmla="*/ 202 w 202"/>
                <a:gd name="T9" fmla="*/ 173 h 173"/>
                <a:gd name="T10" fmla="*/ 202 w 202"/>
                <a:gd name="T11" fmla="*/ 157 h 173"/>
                <a:gd name="T12" fmla="*/ 14 w 202"/>
                <a:gd name="T13" fmla="*/ 157 h 173"/>
              </a:gdLst>
              <a:ahLst/>
              <a:cxnLst>
                <a:cxn ang="0">
                  <a:pos x="T0" y="T1"/>
                </a:cxn>
                <a:cxn ang="0">
                  <a:pos x="T2" y="T3"/>
                </a:cxn>
                <a:cxn ang="0">
                  <a:pos x="T4" y="T5"/>
                </a:cxn>
                <a:cxn ang="0">
                  <a:pos x="T6" y="T7"/>
                </a:cxn>
                <a:cxn ang="0">
                  <a:pos x="T8" y="T9"/>
                </a:cxn>
                <a:cxn ang="0">
                  <a:pos x="T10" y="T11"/>
                </a:cxn>
                <a:cxn ang="0">
                  <a:pos x="T12" y="T13"/>
                </a:cxn>
              </a:cxnLst>
              <a:rect l="0" t="0" r="r" b="b"/>
              <a:pathLst>
                <a:path w="202" h="173">
                  <a:moveTo>
                    <a:pt x="14" y="157"/>
                  </a:moveTo>
                  <a:lnTo>
                    <a:pt x="14" y="0"/>
                  </a:lnTo>
                  <a:lnTo>
                    <a:pt x="0" y="0"/>
                  </a:lnTo>
                  <a:lnTo>
                    <a:pt x="0" y="173"/>
                  </a:lnTo>
                  <a:lnTo>
                    <a:pt x="202" y="173"/>
                  </a:lnTo>
                  <a:lnTo>
                    <a:pt x="202" y="157"/>
                  </a:lnTo>
                  <a:lnTo>
                    <a:pt x="14" y="157"/>
                  </a:ln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84" name="Freeform 21">
              <a:extLst>
                <a:ext uri="{FF2B5EF4-FFF2-40B4-BE49-F238E27FC236}">
                  <a16:creationId xmlns:a16="http://schemas.microsoft.com/office/drawing/2014/main" id="{607A2842-CF00-BF4F-AE6C-935D9C9A208D}"/>
                </a:ext>
              </a:extLst>
            </p:cNvPr>
            <p:cNvSpPr>
              <a:spLocks/>
            </p:cNvSpPr>
            <p:nvPr/>
          </p:nvSpPr>
          <p:spPr bwMode="auto">
            <a:xfrm>
              <a:off x="2587625" y="2106613"/>
              <a:ext cx="242887" cy="153988"/>
            </a:xfrm>
            <a:custGeom>
              <a:avLst/>
              <a:gdLst>
                <a:gd name="T0" fmla="*/ 45 w 153"/>
                <a:gd name="T1" fmla="*/ 49 h 97"/>
                <a:gd name="T2" fmla="*/ 71 w 153"/>
                <a:gd name="T3" fmla="*/ 68 h 97"/>
                <a:gd name="T4" fmla="*/ 127 w 153"/>
                <a:gd name="T5" fmla="*/ 28 h 97"/>
                <a:gd name="T6" fmla="*/ 135 w 153"/>
                <a:gd name="T7" fmla="*/ 38 h 97"/>
                <a:gd name="T8" fmla="*/ 153 w 153"/>
                <a:gd name="T9" fmla="*/ 0 h 97"/>
                <a:gd name="T10" fmla="*/ 111 w 153"/>
                <a:gd name="T11" fmla="*/ 4 h 97"/>
                <a:gd name="T12" fmla="*/ 120 w 153"/>
                <a:gd name="T13" fmla="*/ 16 h 97"/>
                <a:gd name="T14" fmla="*/ 71 w 153"/>
                <a:gd name="T15" fmla="*/ 50 h 97"/>
                <a:gd name="T16" fmla="*/ 43 w 153"/>
                <a:gd name="T17" fmla="*/ 28 h 97"/>
                <a:gd name="T18" fmla="*/ 0 w 153"/>
                <a:gd name="T19" fmla="*/ 88 h 97"/>
                <a:gd name="T20" fmla="*/ 12 w 153"/>
                <a:gd name="T21" fmla="*/ 97 h 97"/>
                <a:gd name="T22" fmla="*/ 45 w 153"/>
                <a:gd name="T2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97">
                  <a:moveTo>
                    <a:pt x="45" y="49"/>
                  </a:moveTo>
                  <a:lnTo>
                    <a:pt x="71" y="68"/>
                  </a:lnTo>
                  <a:lnTo>
                    <a:pt x="127" y="28"/>
                  </a:lnTo>
                  <a:lnTo>
                    <a:pt x="135" y="38"/>
                  </a:lnTo>
                  <a:lnTo>
                    <a:pt x="153" y="0"/>
                  </a:lnTo>
                  <a:lnTo>
                    <a:pt x="111" y="4"/>
                  </a:lnTo>
                  <a:lnTo>
                    <a:pt x="120" y="16"/>
                  </a:lnTo>
                  <a:lnTo>
                    <a:pt x="71" y="50"/>
                  </a:lnTo>
                  <a:lnTo>
                    <a:pt x="43" y="28"/>
                  </a:lnTo>
                  <a:lnTo>
                    <a:pt x="0" y="88"/>
                  </a:lnTo>
                  <a:lnTo>
                    <a:pt x="12" y="97"/>
                  </a:lnTo>
                  <a:lnTo>
                    <a:pt x="45" y="49"/>
                  </a:lnTo>
                  <a:close/>
                </a:path>
              </a:pathLst>
            </a:custGeom>
            <a:grpFill/>
            <a:ln>
              <a:noFill/>
            </a:ln>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grpSp>
      <p:sp>
        <p:nvSpPr>
          <p:cNvPr id="86" name="TextBox 126">
            <a:extLst>
              <a:ext uri="{FF2B5EF4-FFF2-40B4-BE49-F238E27FC236}">
                <a16:creationId xmlns:a16="http://schemas.microsoft.com/office/drawing/2014/main" id="{1320BDF5-FDCB-C94F-B0FA-00D839A4AFEF}"/>
              </a:ext>
            </a:extLst>
          </p:cNvPr>
          <p:cNvSpPr txBox="1"/>
          <p:nvPr/>
        </p:nvSpPr>
        <p:spPr>
          <a:xfrm rot="2700000">
            <a:off x="1437825" y="2573904"/>
            <a:ext cx="2589459" cy="587853"/>
          </a:xfrm>
          <a:prstGeom prst="rect">
            <a:avLst/>
          </a:prstGeom>
          <a:noFill/>
        </p:spPr>
        <p:txBody>
          <a:bodyPr wrap="square" lIns="0" tIns="0" rIns="91440" bIns="45720" rtlCol="0" anchor="t">
            <a:spAutoFit/>
          </a:bodyPr>
          <a:lstStyle>
            <a:defPPr>
              <a:defRPr lang="zh-CN"/>
            </a:defPPr>
            <a:lvl1pPr defTabSz="1219170">
              <a:spcBef>
                <a:spcPct val="20000"/>
              </a:spcBef>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a:solidFill>
                  <a:srgbClr val="FFFFFF"/>
                </a:solidFill>
                <a:latin typeface="Arial"/>
                <a:ea typeface="微软雅黑"/>
              </a:rPr>
              <a:t>0</a:t>
            </a:r>
          </a:p>
          <a:p>
            <a:endParaRPr lang="en-US" altLang="zh-CN" sz="1600" dirty="0">
              <a:solidFill>
                <a:schemeClr val="bg1">
                  <a:lumMod val="50000"/>
                </a:schemeClr>
              </a:solidFill>
            </a:endParaRPr>
          </a:p>
        </p:txBody>
      </p:sp>
      <p:sp>
        <p:nvSpPr>
          <p:cNvPr id="87" name="矩形 94">
            <a:extLst>
              <a:ext uri="{FF2B5EF4-FFF2-40B4-BE49-F238E27FC236}">
                <a16:creationId xmlns:a16="http://schemas.microsoft.com/office/drawing/2014/main" id="{0ABD8C5D-8695-2845-A8B5-C68EFC48A349}"/>
              </a:ext>
            </a:extLst>
          </p:cNvPr>
          <p:cNvSpPr/>
          <p:nvPr/>
        </p:nvSpPr>
        <p:spPr>
          <a:xfrm rot="2700000">
            <a:off x="1977483" y="2247767"/>
            <a:ext cx="2307222" cy="358877"/>
          </a:xfrm>
          <a:prstGeom prst="rect">
            <a:avLst/>
          </a:prstGeom>
        </p:spPr>
        <p:txBody>
          <a:bodyPr vert="horz" wrap="square" lIns="111567" tIns="55783" rIns="111567" bIns="55783" rtlCol="0" anchor="t">
            <a:spAutoFit/>
          </a:bodyPr>
          <a:lstStyle/>
          <a:p>
            <a:pPr algn="r"/>
            <a:r>
              <a:rPr lang="en-US" altLang="zh-CN" sz="1600" b="1" dirty="0">
                <a:solidFill>
                  <a:srgbClr val="FFFFFF"/>
                </a:solidFill>
                <a:latin typeface="Arial"/>
                <a:ea typeface="微软雅黑"/>
              </a:rPr>
              <a:t>Learning Curve</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88" name="直接连接符 95">
            <a:extLst>
              <a:ext uri="{FF2B5EF4-FFF2-40B4-BE49-F238E27FC236}">
                <a16:creationId xmlns:a16="http://schemas.microsoft.com/office/drawing/2014/main" id="{8C24A585-AF00-254C-9690-E877D382C66C}"/>
              </a:ext>
            </a:extLst>
          </p:cNvPr>
          <p:cNvCxnSpPr/>
          <p:nvPr/>
        </p:nvCxnSpPr>
        <p:spPr>
          <a:xfrm rot="2700000">
            <a:off x="1794056" y="2482709"/>
            <a:ext cx="2344649"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任意多边形 96">
            <a:extLst>
              <a:ext uri="{FF2B5EF4-FFF2-40B4-BE49-F238E27FC236}">
                <a16:creationId xmlns:a16="http://schemas.microsoft.com/office/drawing/2014/main" id="{4EE07FA7-0A07-7C47-B64B-9403CE24299B}"/>
              </a:ext>
            </a:extLst>
          </p:cNvPr>
          <p:cNvSpPr/>
          <p:nvPr/>
        </p:nvSpPr>
        <p:spPr>
          <a:xfrm>
            <a:off x="4124124" y="2967468"/>
            <a:ext cx="1142800" cy="1142956"/>
          </a:xfrm>
          <a:custGeom>
            <a:avLst/>
            <a:gdLst>
              <a:gd name="connsiteX0" fmla="*/ 914400 w 914400"/>
              <a:gd name="connsiteY0" fmla="*/ 0 h 914400"/>
              <a:gd name="connsiteX1" fmla="*/ 0 w 914400"/>
              <a:gd name="connsiteY1" fmla="*/ 914400 h 914400"/>
            </a:gdLst>
            <a:ahLst/>
            <a:cxnLst>
              <a:cxn ang="0">
                <a:pos x="connsiteX0" y="connsiteY0"/>
              </a:cxn>
              <a:cxn ang="0">
                <a:pos x="connsiteX1" y="connsiteY1"/>
              </a:cxn>
            </a:cxnLst>
            <a:rect l="l" t="t" r="r" b="b"/>
            <a:pathLst>
              <a:path w="914400" h="914400">
                <a:moveTo>
                  <a:pt x="914400" y="0"/>
                </a:moveTo>
                <a:lnTo>
                  <a:pt x="0" y="914400"/>
                </a:lnTo>
              </a:path>
            </a:pathLst>
          </a:custGeom>
          <a:noFill/>
          <a:ln w="12700">
            <a:solidFill>
              <a:srgbClr val="261F1C"/>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2399" dirty="0">
              <a:solidFill>
                <a:srgbClr val="261F1C"/>
              </a:solidFill>
              <a:latin typeface="华文新魏" panose="02010800040101010101" pitchFamily="2" charset="-122"/>
              <a:ea typeface="华文新魏" panose="02010800040101010101" pitchFamily="2" charset="-122"/>
            </a:endParaRPr>
          </a:p>
        </p:txBody>
      </p:sp>
      <p:grpSp>
        <p:nvGrpSpPr>
          <p:cNvPr id="90" name="组合 97">
            <a:extLst>
              <a:ext uri="{FF2B5EF4-FFF2-40B4-BE49-F238E27FC236}">
                <a16:creationId xmlns:a16="http://schemas.microsoft.com/office/drawing/2014/main" id="{43AA84F0-3DEC-7A4E-8DDC-22AA491DFAD0}"/>
              </a:ext>
            </a:extLst>
          </p:cNvPr>
          <p:cNvGrpSpPr/>
          <p:nvPr/>
        </p:nvGrpSpPr>
        <p:grpSpPr>
          <a:xfrm>
            <a:off x="3868354" y="5429982"/>
            <a:ext cx="476167" cy="559572"/>
            <a:chOff x="2635250" y="3875088"/>
            <a:chExt cx="381000" cy="447675"/>
          </a:xfrm>
          <a:solidFill>
            <a:schemeClr val="tx1">
              <a:lumMod val="65000"/>
              <a:lumOff val="35000"/>
            </a:schemeClr>
          </a:solidFill>
        </p:grpSpPr>
        <p:sp>
          <p:nvSpPr>
            <p:cNvPr id="91" name="Freeform 22">
              <a:extLst>
                <a:ext uri="{FF2B5EF4-FFF2-40B4-BE49-F238E27FC236}">
                  <a16:creationId xmlns:a16="http://schemas.microsoft.com/office/drawing/2014/main" id="{6C2FCFC5-E701-4E40-A40F-9484AAD3D759}"/>
                </a:ext>
              </a:extLst>
            </p:cNvPr>
            <p:cNvSpPr>
              <a:spLocks/>
            </p:cNvSpPr>
            <p:nvPr/>
          </p:nvSpPr>
          <p:spPr bwMode="auto">
            <a:xfrm>
              <a:off x="2870200" y="3967163"/>
              <a:ext cx="146050" cy="168275"/>
            </a:xfrm>
            <a:custGeom>
              <a:avLst/>
              <a:gdLst>
                <a:gd name="T0" fmla="*/ 45 w 53"/>
                <a:gd name="T1" fmla="*/ 0 h 61"/>
                <a:gd name="T2" fmla="*/ 34 w 53"/>
                <a:gd name="T3" fmla="*/ 0 h 61"/>
                <a:gd name="T4" fmla="*/ 26 w 53"/>
                <a:gd name="T5" fmla="*/ 33 h 61"/>
                <a:gd name="T6" fmla="*/ 23 w 53"/>
                <a:gd name="T7" fmla="*/ 7 h 61"/>
                <a:gd name="T8" fmla="*/ 19 w 53"/>
                <a:gd name="T9" fmla="*/ 33 h 61"/>
                <a:gd name="T10" fmla="*/ 11 w 53"/>
                <a:gd name="T11" fmla="*/ 0 h 61"/>
                <a:gd name="T12" fmla="*/ 1 w 53"/>
                <a:gd name="T13" fmla="*/ 0 h 61"/>
                <a:gd name="T14" fmla="*/ 3 w 53"/>
                <a:gd name="T15" fmla="*/ 6 h 61"/>
                <a:gd name="T16" fmla="*/ 3 w 53"/>
                <a:gd name="T17" fmla="*/ 21 h 61"/>
                <a:gd name="T18" fmla="*/ 0 w 53"/>
                <a:gd name="T19" fmla="*/ 27 h 61"/>
                <a:gd name="T20" fmla="*/ 7 w 53"/>
                <a:gd name="T21" fmla="*/ 27 h 61"/>
                <a:gd name="T22" fmla="*/ 19 w 53"/>
                <a:gd name="T23" fmla="*/ 38 h 61"/>
                <a:gd name="T24" fmla="*/ 19 w 53"/>
                <a:gd name="T25" fmla="*/ 61 h 61"/>
                <a:gd name="T26" fmla="*/ 45 w 53"/>
                <a:gd name="T27" fmla="*/ 61 h 61"/>
                <a:gd name="T28" fmla="*/ 53 w 53"/>
                <a:gd name="T29" fmla="*/ 54 h 61"/>
                <a:gd name="T30" fmla="*/ 53 w 53"/>
                <a:gd name="T31" fmla="*/ 7 h 61"/>
                <a:gd name="T32" fmla="*/ 45 w 53"/>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61">
                  <a:moveTo>
                    <a:pt x="45" y="0"/>
                  </a:moveTo>
                  <a:cubicBezTo>
                    <a:pt x="34" y="0"/>
                    <a:pt x="34" y="0"/>
                    <a:pt x="34" y="0"/>
                  </a:cubicBezTo>
                  <a:cubicBezTo>
                    <a:pt x="26" y="33"/>
                    <a:pt x="26" y="33"/>
                    <a:pt x="26" y="33"/>
                  </a:cubicBezTo>
                  <a:cubicBezTo>
                    <a:pt x="23" y="7"/>
                    <a:pt x="23" y="7"/>
                    <a:pt x="23" y="7"/>
                  </a:cubicBezTo>
                  <a:cubicBezTo>
                    <a:pt x="19" y="33"/>
                    <a:pt x="19" y="33"/>
                    <a:pt x="19" y="33"/>
                  </a:cubicBezTo>
                  <a:cubicBezTo>
                    <a:pt x="11" y="0"/>
                    <a:pt x="11" y="0"/>
                    <a:pt x="11" y="0"/>
                  </a:cubicBezTo>
                  <a:cubicBezTo>
                    <a:pt x="1" y="0"/>
                    <a:pt x="1" y="0"/>
                    <a:pt x="1" y="0"/>
                  </a:cubicBezTo>
                  <a:cubicBezTo>
                    <a:pt x="2" y="1"/>
                    <a:pt x="3" y="3"/>
                    <a:pt x="3" y="6"/>
                  </a:cubicBezTo>
                  <a:cubicBezTo>
                    <a:pt x="3" y="21"/>
                    <a:pt x="3" y="21"/>
                    <a:pt x="3" y="21"/>
                  </a:cubicBezTo>
                  <a:cubicBezTo>
                    <a:pt x="3" y="24"/>
                    <a:pt x="2" y="26"/>
                    <a:pt x="0" y="27"/>
                  </a:cubicBezTo>
                  <a:cubicBezTo>
                    <a:pt x="7" y="27"/>
                    <a:pt x="7" y="27"/>
                    <a:pt x="7" y="27"/>
                  </a:cubicBezTo>
                  <a:cubicBezTo>
                    <a:pt x="14" y="27"/>
                    <a:pt x="19" y="32"/>
                    <a:pt x="19" y="38"/>
                  </a:cubicBezTo>
                  <a:cubicBezTo>
                    <a:pt x="19" y="61"/>
                    <a:pt x="19" y="61"/>
                    <a:pt x="19" y="61"/>
                  </a:cubicBezTo>
                  <a:cubicBezTo>
                    <a:pt x="45" y="61"/>
                    <a:pt x="45" y="61"/>
                    <a:pt x="45" y="61"/>
                  </a:cubicBezTo>
                  <a:cubicBezTo>
                    <a:pt x="49" y="61"/>
                    <a:pt x="53" y="58"/>
                    <a:pt x="53" y="54"/>
                  </a:cubicBezTo>
                  <a:cubicBezTo>
                    <a:pt x="53" y="7"/>
                    <a:pt x="53" y="7"/>
                    <a:pt x="53" y="7"/>
                  </a:cubicBezTo>
                  <a:cubicBezTo>
                    <a:pt x="53" y="3"/>
                    <a:pt x="49"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92" name="Freeform 23">
              <a:extLst>
                <a:ext uri="{FF2B5EF4-FFF2-40B4-BE49-F238E27FC236}">
                  <a16:creationId xmlns:a16="http://schemas.microsoft.com/office/drawing/2014/main" id="{E9F22E57-A71F-8C46-9243-854A5A177EF0}"/>
                </a:ext>
              </a:extLst>
            </p:cNvPr>
            <p:cNvSpPr>
              <a:spLocks/>
            </p:cNvSpPr>
            <p:nvPr/>
          </p:nvSpPr>
          <p:spPr bwMode="auto">
            <a:xfrm>
              <a:off x="2890838" y="3875088"/>
              <a:ext cx="87312" cy="106363"/>
            </a:xfrm>
            <a:custGeom>
              <a:avLst/>
              <a:gdLst>
                <a:gd name="T0" fmla="*/ 8 w 32"/>
                <a:gd name="T1" fmla="*/ 32 h 39"/>
                <a:gd name="T2" fmla="*/ 13 w 32"/>
                <a:gd name="T3" fmla="*/ 32 h 39"/>
                <a:gd name="T4" fmla="*/ 16 w 32"/>
                <a:gd name="T5" fmla="*/ 39 h 39"/>
                <a:gd name="T6" fmla="*/ 18 w 32"/>
                <a:gd name="T7" fmla="*/ 32 h 39"/>
                <a:gd name="T8" fmla="*/ 24 w 32"/>
                <a:gd name="T9" fmla="*/ 32 h 39"/>
                <a:gd name="T10" fmla="*/ 24 w 32"/>
                <a:gd name="T11" fmla="*/ 32 h 39"/>
                <a:gd name="T12" fmla="*/ 32 w 32"/>
                <a:gd name="T13" fmla="*/ 24 h 39"/>
                <a:gd name="T14" fmla="*/ 32 w 32"/>
                <a:gd name="T15" fmla="*/ 8 h 39"/>
                <a:gd name="T16" fmla="*/ 24 w 32"/>
                <a:gd name="T17" fmla="*/ 0 h 39"/>
                <a:gd name="T18" fmla="*/ 8 w 32"/>
                <a:gd name="T19" fmla="*/ 0 h 39"/>
                <a:gd name="T20" fmla="*/ 0 w 32"/>
                <a:gd name="T21" fmla="*/ 8 h 39"/>
                <a:gd name="T22" fmla="*/ 0 w 32"/>
                <a:gd name="T23" fmla="*/ 24 h 39"/>
                <a:gd name="T24" fmla="*/ 8 w 32"/>
                <a:gd name="T25"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9">
                  <a:moveTo>
                    <a:pt x="8" y="32"/>
                  </a:moveTo>
                  <a:cubicBezTo>
                    <a:pt x="13" y="32"/>
                    <a:pt x="13" y="32"/>
                    <a:pt x="13" y="32"/>
                  </a:cubicBezTo>
                  <a:cubicBezTo>
                    <a:pt x="16" y="39"/>
                    <a:pt x="16" y="39"/>
                    <a:pt x="16" y="39"/>
                  </a:cubicBezTo>
                  <a:cubicBezTo>
                    <a:pt x="18" y="32"/>
                    <a:pt x="18" y="32"/>
                    <a:pt x="18" y="32"/>
                  </a:cubicBezTo>
                  <a:cubicBezTo>
                    <a:pt x="24" y="32"/>
                    <a:pt x="24" y="32"/>
                    <a:pt x="24" y="32"/>
                  </a:cubicBezTo>
                  <a:cubicBezTo>
                    <a:pt x="24" y="32"/>
                    <a:pt x="24" y="32"/>
                    <a:pt x="24" y="32"/>
                  </a:cubicBezTo>
                  <a:cubicBezTo>
                    <a:pt x="28" y="32"/>
                    <a:pt x="32" y="28"/>
                    <a:pt x="32" y="24"/>
                  </a:cubicBezTo>
                  <a:cubicBezTo>
                    <a:pt x="32" y="8"/>
                    <a:pt x="32" y="8"/>
                    <a:pt x="32" y="8"/>
                  </a:cubicBezTo>
                  <a:cubicBezTo>
                    <a:pt x="32" y="4"/>
                    <a:pt x="28" y="0"/>
                    <a:pt x="24" y="0"/>
                  </a:cubicBezTo>
                  <a:cubicBezTo>
                    <a:pt x="8" y="0"/>
                    <a:pt x="8" y="0"/>
                    <a:pt x="8" y="0"/>
                  </a:cubicBezTo>
                  <a:cubicBezTo>
                    <a:pt x="3" y="0"/>
                    <a:pt x="0" y="4"/>
                    <a:pt x="0" y="8"/>
                  </a:cubicBezTo>
                  <a:cubicBezTo>
                    <a:pt x="0" y="24"/>
                    <a:pt x="0" y="24"/>
                    <a:pt x="0" y="24"/>
                  </a:cubicBezTo>
                  <a:cubicBezTo>
                    <a:pt x="0" y="28"/>
                    <a:pt x="3" y="32"/>
                    <a:pt x="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93" name="Freeform 24">
              <a:extLst>
                <a:ext uri="{FF2B5EF4-FFF2-40B4-BE49-F238E27FC236}">
                  <a16:creationId xmlns:a16="http://schemas.microsoft.com/office/drawing/2014/main" id="{BBF54AB5-F235-E04B-805A-280E9D35A5DD}"/>
                </a:ext>
              </a:extLst>
            </p:cNvPr>
            <p:cNvSpPr>
              <a:spLocks/>
            </p:cNvSpPr>
            <p:nvPr/>
          </p:nvSpPr>
          <p:spPr bwMode="auto">
            <a:xfrm>
              <a:off x="2816225" y="4071938"/>
              <a:ext cx="30162" cy="130175"/>
            </a:xfrm>
            <a:custGeom>
              <a:avLst/>
              <a:gdLst>
                <a:gd name="T0" fmla="*/ 9 w 19"/>
                <a:gd name="T1" fmla="*/ 0 h 82"/>
                <a:gd name="T2" fmla="*/ 0 w 19"/>
                <a:gd name="T3" fmla="*/ 68 h 82"/>
                <a:gd name="T4" fmla="*/ 9 w 19"/>
                <a:gd name="T5" fmla="*/ 82 h 82"/>
                <a:gd name="T6" fmla="*/ 19 w 19"/>
                <a:gd name="T7" fmla="*/ 68 h 82"/>
                <a:gd name="T8" fmla="*/ 9 w 19"/>
                <a:gd name="T9" fmla="*/ 0 h 82"/>
              </a:gdLst>
              <a:ahLst/>
              <a:cxnLst>
                <a:cxn ang="0">
                  <a:pos x="T0" y="T1"/>
                </a:cxn>
                <a:cxn ang="0">
                  <a:pos x="T2" y="T3"/>
                </a:cxn>
                <a:cxn ang="0">
                  <a:pos x="T4" y="T5"/>
                </a:cxn>
                <a:cxn ang="0">
                  <a:pos x="T6" y="T7"/>
                </a:cxn>
                <a:cxn ang="0">
                  <a:pos x="T8" y="T9"/>
                </a:cxn>
              </a:cxnLst>
              <a:rect l="0" t="0" r="r" b="b"/>
              <a:pathLst>
                <a:path w="19" h="82">
                  <a:moveTo>
                    <a:pt x="9" y="0"/>
                  </a:moveTo>
                  <a:lnTo>
                    <a:pt x="0" y="68"/>
                  </a:lnTo>
                  <a:lnTo>
                    <a:pt x="9" y="82"/>
                  </a:lnTo>
                  <a:lnTo>
                    <a:pt x="19" y="68"/>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94" name="Freeform 25">
              <a:extLst>
                <a:ext uri="{FF2B5EF4-FFF2-40B4-BE49-F238E27FC236}">
                  <a16:creationId xmlns:a16="http://schemas.microsoft.com/office/drawing/2014/main" id="{E29316E1-92E7-844D-8EBC-E0F9E02F6FFD}"/>
                </a:ext>
              </a:extLst>
            </p:cNvPr>
            <p:cNvSpPr>
              <a:spLocks/>
            </p:cNvSpPr>
            <p:nvPr/>
          </p:nvSpPr>
          <p:spPr bwMode="auto">
            <a:xfrm>
              <a:off x="2755900" y="3962400"/>
              <a:ext cx="161925" cy="263525"/>
            </a:xfrm>
            <a:custGeom>
              <a:avLst/>
              <a:gdLst>
                <a:gd name="T0" fmla="*/ 49 w 59"/>
                <a:gd name="T1" fmla="*/ 31 h 96"/>
                <a:gd name="T2" fmla="*/ 38 w 59"/>
                <a:gd name="T3" fmla="*/ 31 h 96"/>
                <a:gd name="T4" fmla="*/ 40 w 59"/>
                <a:gd name="T5" fmla="*/ 30 h 96"/>
                <a:gd name="T6" fmla="*/ 43 w 59"/>
                <a:gd name="T7" fmla="*/ 23 h 96"/>
                <a:gd name="T8" fmla="*/ 43 w 59"/>
                <a:gd name="T9" fmla="*/ 8 h 96"/>
                <a:gd name="T10" fmla="*/ 35 w 59"/>
                <a:gd name="T11" fmla="*/ 0 h 96"/>
                <a:gd name="T12" fmla="*/ 19 w 59"/>
                <a:gd name="T13" fmla="*/ 0 h 96"/>
                <a:gd name="T14" fmla="*/ 11 w 59"/>
                <a:gd name="T15" fmla="*/ 8 h 96"/>
                <a:gd name="T16" fmla="*/ 11 w 59"/>
                <a:gd name="T17" fmla="*/ 23 h 96"/>
                <a:gd name="T18" fmla="*/ 15 w 59"/>
                <a:gd name="T19" fmla="*/ 30 h 96"/>
                <a:gd name="T20" fmla="*/ 17 w 59"/>
                <a:gd name="T21" fmla="*/ 31 h 96"/>
                <a:gd name="T22" fmla="*/ 5 w 59"/>
                <a:gd name="T23" fmla="*/ 31 h 96"/>
                <a:gd name="T24" fmla="*/ 0 w 59"/>
                <a:gd name="T25" fmla="*/ 32 h 96"/>
                <a:gd name="T26" fmla="*/ 2 w 59"/>
                <a:gd name="T27" fmla="*/ 33 h 96"/>
                <a:gd name="T28" fmla="*/ 5 w 59"/>
                <a:gd name="T29" fmla="*/ 33 h 96"/>
                <a:gd name="T30" fmla="*/ 25 w 59"/>
                <a:gd name="T31" fmla="*/ 33 h 96"/>
                <a:gd name="T32" fmla="*/ 27 w 59"/>
                <a:gd name="T33" fmla="*/ 38 h 96"/>
                <a:gd name="T34" fmla="*/ 29 w 59"/>
                <a:gd name="T35" fmla="*/ 33 h 96"/>
                <a:gd name="T36" fmla="*/ 49 w 59"/>
                <a:gd name="T37" fmla="*/ 33 h 96"/>
                <a:gd name="T38" fmla="*/ 57 w 59"/>
                <a:gd name="T39" fmla="*/ 40 h 96"/>
                <a:gd name="T40" fmla="*/ 57 w 59"/>
                <a:gd name="T41" fmla="*/ 87 h 96"/>
                <a:gd name="T42" fmla="*/ 49 w 59"/>
                <a:gd name="T43" fmla="*/ 94 h 96"/>
                <a:gd name="T44" fmla="*/ 22 w 59"/>
                <a:gd name="T45" fmla="*/ 94 h 96"/>
                <a:gd name="T46" fmla="*/ 22 w 59"/>
                <a:gd name="T47" fmla="*/ 96 h 96"/>
                <a:gd name="T48" fmla="*/ 49 w 59"/>
                <a:gd name="T49" fmla="*/ 96 h 96"/>
                <a:gd name="T50" fmla="*/ 59 w 59"/>
                <a:gd name="T51" fmla="*/ 87 h 96"/>
                <a:gd name="T52" fmla="*/ 59 w 59"/>
                <a:gd name="T53" fmla="*/ 40 h 96"/>
                <a:gd name="T54" fmla="*/ 49 w 59"/>
                <a:gd name="T55"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 h="96">
                  <a:moveTo>
                    <a:pt x="49" y="31"/>
                  </a:moveTo>
                  <a:cubicBezTo>
                    <a:pt x="38" y="31"/>
                    <a:pt x="38" y="31"/>
                    <a:pt x="38" y="31"/>
                  </a:cubicBezTo>
                  <a:cubicBezTo>
                    <a:pt x="40" y="30"/>
                    <a:pt x="40" y="30"/>
                    <a:pt x="40" y="30"/>
                  </a:cubicBezTo>
                  <a:cubicBezTo>
                    <a:pt x="42" y="28"/>
                    <a:pt x="43" y="26"/>
                    <a:pt x="43" y="23"/>
                  </a:cubicBezTo>
                  <a:cubicBezTo>
                    <a:pt x="43" y="8"/>
                    <a:pt x="43" y="8"/>
                    <a:pt x="43" y="8"/>
                  </a:cubicBezTo>
                  <a:cubicBezTo>
                    <a:pt x="43" y="3"/>
                    <a:pt x="39" y="0"/>
                    <a:pt x="35" y="0"/>
                  </a:cubicBezTo>
                  <a:cubicBezTo>
                    <a:pt x="19" y="0"/>
                    <a:pt x="19" y="0"/>
                    <a:pt x="19" y="0"/>
                  </a:cubicBezTo>
                  <a:cubicBezTo>
                    <a:pt x="15" y="0"/>
                    <a:pt x="11" y="3"/>
                    <a:pt x="11" y="8"/>
                  </a:cubicBezTo>
                  <a:cubicBezTo>
                    <a:pt x="11" y="23"/>
                    <a:pt x="11" y="23"/>
                    <a:pt x="11" y="23"/>
                  </a:cubicBezTo>
                  <a:cubicBezTo>
                    <a:pt x="11" y="26"/>
                    <a:pt x="13" y="28"/>
                    <a:pt x="15" y="30"/>
                  </a:cubicBezTo>
                  <a:cubicBezTo>
                    <a:pt x="17" y="31"/>
                    <a:pt x="17" y="31"/>
                    <a:pt x="17" y="31"/>
                  </a:cubicBezTo>
                  <a:cubicBezTo>
                    <a:pt x="5" y="31"/>
                    <a:pt x="5" y="31"/>
                    <a:pt x="5" y="31"/>
                  </a:cubicBezTo>
                  <a:cubicBezTo>
                    <a:pt x="3" y="31"/>
                    <a:pt x="2" y="32"/>
                    <a:pt x="0" y="32"/>
                  </a:cubicBezTo>
                  <a:cubicBezTo>
                    <a:pt x="1" y="33"/>
                    <a:pt x="2" y="33"/>
                    <a:pt x="2" y="33"/>
                  </a:cubicBezTo>
                  <a:cubicBezTo>
                    <a:pt x="3" y="33"/>
                    <a:pt x="4" y="33"/>
                    <a:pt x="5" y="33"/>
                  </a:cubicBezTo>
                  <a:cubicBezTo>
                    <a:pt x="25" y="33"/>
                    <a:pt x="25" y="33"/>
                    <a:pt x="25" y="33"/>
                  </a:cubicBezTo>
                  <a:cubicBezTo>
                    <a:pt x="27" y="38"/>
                    <a:pt x="27" y="38"/>
                    <a:pt x="27" y="38"/>
                  </a:cubicBezTo>
                  <a:cubicBezTo>
                    <a:pt x="29" y="33"/>
                    <a:pt x="29" y="33"/>
                    <a:pt x="29" y="33"/>
                  </a:cubicBezTo>
                  <a:cubicBezTo>
                    <a:pt x="49" y="33"/>
                    <a:pt x="49" y="33"/>
                    <a:pt x="49" y="33"/>
                  </a:cubicBezTo>
                  <a:cubicBezTo>
                    <a:pt x="54" y="33"/>
                    <a:pt x="57" y="36"/>
                    <a:pt x="57" y="40"/>
                  </a:cubicBezTo>
                  <a:cubicBezTo>
                    <a:pt x="57" y="87"/>
                    <a:pt x="57" y="87"/>
                    <a:pt x="57" y="87"/>
                  </a:cubicBezTo>
                  <a:cubicBezTo>
                    <a:pt x="57" y="91"/>
                    <a:pt x="54" y="94"/>
                    <a:pt x="49" y="94"/>
                  </a:cubicBezTo>
                  <a:cubicBezTo>
                    <a:pt x="22" y="94"/>
                    <a:pt x="22" y="94"/>
                    <a:pt x="22" y="94"/>
                  </a:cubicBezTo>
                  <a:cubicBezTo>
                    <a:pt x="22" y="96"/>
                    <a:pt x="22" y="96"/>
                    <a:pt x="22" y="96"/>
                  </a:cubicBezTo>
                  <a:cubicBezTo>
                    <a:pt x="49" y="96"/>
                    <a:pt x="49" y="96"/>
                    <a:pt x="49" y="96"/>
                  </a:cubicBezTo>
                  <a:cubicBezTo>
                    <a:pt x="55" y="96"/>
                    <a:pt x="59" y="92"/>
                    <a:pt x="59" y="87"/>
                  </a:cubicBezTo>
                  <a:cubicBezTo>
                    <a:pt x="59" y="40"/>
                    <a:pt x="59" y="40"/>
                    <a:pt x="59" y="40"/>
                  </a:cubicBezTo>
                  <a:cubicBezTo>
                    <a:pt x="59" y="35"/>
                    <a:pt x="55" y="31"/>
                    <a:pt x="4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95" name="Freeform 26">
              <a:extLst>
                <a:ext uri="{FF2B5EF4-FFF2-40B4-BE49-F238E27FC236}">
                  <a16:creationId xmlns:a16="http://schemas.microsoft.com/office/drawing/2014/main" id="{B2A94A09-84AE-7744-A451-D419963020D8}"/>
                </a:ext>
              </a:extLst>
            </p:cNvPr>
            <p:cNvSpPr>
              <a:spLocks noEditPoints="1"/>
            </p:cNvSpPr>
            <p:nvPr/>
          </p:nvSpPr>
          <p:spPr bwMode="auto">
            <a:xfrm>
              <a:off x="2635250" y="4052888"/>
              <a:ext cx="174625" cy="269875"/>
            </a:xfrm>
            <a:custGeom>
              <a:avLst/>
              <a:gdLst>
                <a:gd name="T0" fmla="*/ 54 w 64"/>
                <a:gd name="T1" fmla="*/ 33 h 98"/>
                <a:gd name="T2" fmla="*/ 46 w 64"/>
                <a:gd name="T3" fmla="*/ 33 h 98"/>
                <a:gd name="T4" fmla="*/ 47 w 64"/>
                <a:gd name="T5" fmla="*/ 32 h 98"/>
                <a:gd name="T6" fmla="*/ 49 w 64"/>
                <a:gd name="T7" fmla="*/ 25 h 98"/>
                <a:gd name="T8" fmla="*/ 49 w 64"/>
                <a:gd name="T9" fmla="*/ 10 h 98"/>
                <a:gd name="T10" fmla="*/ 40 w 64"/>
                <a:gd name="T11" fmla="*/ 0 h 98"/>
                <a:gd name="T12" fmla="*/ 24 w 64"/>
                <a:gd name="T13" fmla="*/ 0 h 98"/>
                <a:gd name="T14" fmla="*/ 14 w 64"/>
                <a:gd name="T15" fmla="*/ 10 h 98"/>
                <a:gd name="T16" fmla="*/ 14 w 64"/>
                <a:gd name="T17" fmla="*/ 25 h 98"/>
                <a:gd name="T18" fmla="*/ 17 w 64"/>
                <a:gd name="T19" fmla="*/ 32 h 98"/>
                <a:gd name="T20" fmla="*/ 18 w 64"/>
                <a:gd name="T21" fmla="*/ 33 h 98"/>
                <a:gd name="T22" fmla="*/ 9 w 64"/>
                <a:gd name="T23" fmla="*/ 33 h 98"/>
                <a:gd name="T24" fmla="*/ 0 w 64"/>
                <a:gd name="T25" fmla="*/ 42 h 98"/>
                <a:gd name="T26" fmla="*/ 0 w 64"/>
                <a:gd name="T27" fmla="*/ 90 h 98"/>
                <a:gd name="T28" fmla="*/ 9 w 64"/>
                <a:gd name="T29" fmla="*/ 98 h 98"/>
                <a:gd name="T30" fmla="*/ 54 w 64"/>
                <a:gd name="T31" fmla="*/ 98 h 98"/>
                <a:gd name="T32" fmla="*/ 64 w 64"/>
                <a:gd name="T33" fmla="*/ 90 h 98"/>
                <a:gd name="T34" fmla="*/ 64 w 64"/>
                <a:gd name="T35" fmla="*/ 42 h 98"/>
                <a:gd name="T36" fmla="*/ 54 w 64"/>
                <a:gd name="T37" fmla="*/ 33 h 98"/>
                <a:gd name="T38" fmla="*/ 16 w 64"/>
                <a:gd name="T39" fmla="*/ 25 h 98"/>
                <a:gd name="T40" fmla="*/ 16 w 64"/>
                <a:gd name="T41" fmla="*/ 10 h 98"/>
                <a:gd name="T42" fmla="*/ 24 w 64"/>
                <a:gd name="T43" fmla="*/ 2 h 98"/>
                <a:gd name="T44" fmla="*/ 40 w 64"/>
                <a:gd name="T45" fmla="*/ 2 h 98"/>
                <a:gd name="T46" fmla="*/ 48 w 64"/>
                <a:gd name="T47" fmla="*/ 10 h 98"/>
                <a:gd name="T48" fmla="*/ 48 w 64"/>
                <a:gd name="T49" fmla="*/ 25 h 98"/>
                <a:gd name="T50" fmla="*/ 40 w 64"/>
                <a:gd name="T51" fmla="*/ 33 h 98"/>
                <a:gd name="T52" fmla="*/ 24 w 64"/>
                <a:gd name="T53" fmla="*/ 33 h 98"/>
                <a:gd name="T54" fmla="*/ 16 w 64"/>
                <a:gd name="T55" fmla="*/ 25 h 98"/>
                <a:gd name="T56" fmla="*/ 62 w 64"/>
                <a:gd name="T57" fmla="*/ 90 h 98"/>
                <a:gd name="T58" fmla="*/ 54 w 64"/>
                <a:gd name="T59" fmla="*/ 96 h 98"/>
                <a:gd name="T60" fmla="*/ 9 w 64"/>
                <a:gd name="T61" fmla="*/ 96 h 98"/>
                <a:gd name="T62" fmla="*/ 1 w 64"/>
                <a:gd name="T63" fmla="*/ 90 h 98"/>
                <a:gd name="T64" fmla="*/ 1 w 64"/>
                <a:gd name="T65" fmla="*/ 42 h 98"/>
                <a:gd name="T66" fmla="*/ 9 w 64"/>
                <a:gd name="T67" fmla="*/ 35 h 98"/>
                <a:gd name="T68" fmla="*/ 30 w 64"/>
                <a:gd name="T69" fmla="*/ 35 h 98"/>
                <a:gd name="T70" fmla="*/ 32 w 64"/>
                <a:gd name="T71" fmla="*/ 40 h 98"/>
                <a:gd name="T72" fmla="*/ 34 w 64"/>
                <a:gd name="T73" fmla="*/ 35 h 98"/>
                <a:gd name="T74" fmla="*/ 54 w 64"/>
                <a:gd name="T75" fmla="*/ 35 h 98"/>
                <a:gd name="T76" fmla="*/ 62 w 64"/>
                <a:gd name="T77" fmla="*/ 42 h 98"/>
                <a:gd name="T78" fmla="*/ 62 w 64"/>
                <a:gd name="T79"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98">
                  <a:moveTo>
                    <a:pt x="54" y="33"/>
                  </a:moveTo>
                  <a:cubicBezTo>
                    <a:pt x="46" y="33"/>
                    <a:pt x="46" y="33"/>
                    <a:pt x="46" y="33"/>
                  </a:cubicBezTo>
                  <a:cubicBezTo>
                    <a:pt x="47" y="32"/>
                    <a:pt x="47" y="32"/>
                    <a:pt x="47" y="32"/>
                  </a:cubicBezTo>
                  <a:cubicBezTo>
                    <a:pt x="49" y="30"/>
                    <a:pt x="49" y="28"/>
                    <a:pt x="49" y="25"/>
                  </a:cubicBezTo>
                  <a:cubicBezTo>
                    <a:pt x="49" y="10"/>
                    <a:pt x="49" y="10"/>
                    <a:pt x="49" y="10"/>
                  </a:cubicBezTo>
                  <a:cubicBezTo>
                    <a:pt x="49" y="4"/>
                    <a:pt x="45" y="0"/>
                    <a:pt x="40" y="0"/>
                  </a:cubicBezTo>
                  <a:cubicBezTo>
                    <a:pt x="24" y="0"/>
                    <a:pt x="24" y="0"/>
                    <a:pt x="24" y="0"/>
                  </a:cubicBezTo>
                  <a:cubicBezTo>
                    <a:pt x="19" y="0"/>
                    <a:pt x="14" y="4"/>
                    <a:pt x="14" y="10"/>
                  </a:cubicBezTo>
                  <a:cubicBezTo>
                    <a:pt x="14" y="25"/>
                    <a:pt x="14" y="25"/>
                    <a:pt x="14" y="25"/>
                  </a:cubicBezTo>
                  <a:cubicBezTo>
                    <a:pt x="14" y="28"/>
                    <a:pt x="15" y="30"/>
                    <a:pt x="17" y="32"/>
                  </a:cubicBezTo>
                  <a:cubicBezTo>
                    <a:pt x="18" y="33"/>
                    <a:pt x="18" y="33"/>
                    <a:pt x="18" y="33"/>
                  </a:cubicBezTo>
                  <a:cubicBezTo>
                    <a:pt x="9" y="33"/>
                    <a:pt x="9" y="33"/>
                    <a:pt x="9" y="33"/>
                  </a:cubicBezTo>
                  <a:cubicBezTo>
                    <a:pt x="4" y="33"/>
                    <a:pt x="0" y="37"/>
                    <a:pt x="0" y="42"/>
                  </a:cubicBezTo>
                  <a:cubicBezTo>
                    <a:pt x="0" y="90"/>
                    <a:pt x="0" y="90"/>
                    <a:pt x="0" y="90"/>
                  </a:cubicBezTo>
                  <a:cubicBezTo>
                    <a:pt x="0" y="94"/>
                    <a:pt x="4" y="98"/>
                    <a:pt x="9" y="98"/>
                  </a:cubicBezTo>
                  <a:cubicBezTo>
                    <a:pt x="54" y="98"/>
                    <a:pt x="54" y="98"/>
                    <a:pt x="54" y="98"/>
                  </a:cubicBezTo>
                  <a:cubicBezTo>
                    <a:pt x="60" y="98"/>
                    <a:pt x="64" y="94"/>
                    <a:pt x="64" y="90"/>
                  </a:cubicBezTo>
                  <a:cubicBezTo>
                    <a:pt x="64" y="42"/>
                    <a:pt x="64" y="42"/>
                    <a:pt x="64" y="42"/>
                  </a:cubicBezTo>
                  <a:cubicBezTo>
                    <a:pt x="64" y="37"/>
                    <a:pt x="60" y="33"/>
                    <a:pt x="54" y="33"/>
                  </a:cubicBezTo>
                  <a:close/>
                  <a:moveTo>
                    <a:pt x="16" y="25"/>
                  </a:moveTo>
                  <a:cubicBezTo>
                    <a:pt x="16" y="10"/>
                    <a:pt x="16" y="10"/>
                    <a:pt x="16" y="10"/>
                  </a:cubicBezTo>
                  <a:cubicBezTo>
                    <a:pt x="16" y="5"/>
                    <a:pt x="20" y="2"/>
                    <a:pt x="24" y="2"/>
                  </a:cubicBezTo>
                  <a:cubicBezTo>
                    <a:pt x="40" y="2"/>
                    <a:pt x="40" y="2"/>
                    <a:pt x="40" y="2"/>
                  </a:cubicBezTo>
                  <a:cubicBezTo>
                    <a:pt x="44" y="2"/>
                    <a:pt x="48" y="5"/>
                    <a:pt x="48" y="10"/>
                  </a:cubicBezTo>
                  <a:cubicBezTo>
                    <a:pt x="48" y="25"/>
                    <a:pt x="48" y="25"/>
                    <a:pt x="48" y="25"/>
                  </a:cubicBezTo>
                  <a:cubicBezTo>
                    <a:pt x="48" y="30"/>
                    <a:pt x="44" y="33"/>
                    <a:pt x="40" y="33"/>
                  </a:cubicBezTo>
                  <a:cubicBezTo>
                    <a:pt x="24" y="33"/>
                    <a:pt x="24" y="33"/>
                    <a:pt x="24" y="33"/>
                  </a:cubicBezTo>
                  <a:cubicBezTo>
                    <a:pt x="20" y="33"/>
                    <a:pt x="16" y="30"/>
                    <a:pt x="16" y="25"/>
                  </a:cubicBezTo>
                  <a:close/>
                  <a:moveTo>
                    <a:pt x="62" y="90"/>
                  </a:moveTo>
                  <a:cubicBezTo>
                    <a:pt x="62" y="93"/>
                    <a:pt x="59" y="96"/>
                    <a:pt x="54" y="96"/>
                  </a:cubicBezTo>
                  <a:cubicBezTo>
                    <a:pt x="9" y="96"/>
                    <a:pt x="9" y="96"/>
                    <a:pt x="9" y="96"/>
                  </a:cubicBezTo>
                  <a:cubicBezTo>
                    <a:pt x="5" y="96"/>
                    <a:pt x="1" y="93"/>
                    <a:pt x="1" y="90"/>
                  </a:cubicBezTo>
                  <a:cubicBezTo>
                    <a:pt x="1" y="42"/>
                    <a:pt x="1" y="42"/>
                    <a:pt x="1" y="42"/>
                  </a:cubicBezTo>
                  <a:cubicBezTo>
                    <a:pt x="1" y="38"/>
                    <a:pt x="5" y="35"/>
                    <a:pt x="9" y="35"/>
                  </a:cubicBezTo>
                  <a:cubicBezTo>
                    <a:pt x="30" y="35"/>
                    <a:pt x="30" y="35"/>
                    <a:pt x="30" y="35"/>
                  </a:cubicBezTo>
                  <a:cubicBezTo>
                    <a:pt x="32" y="40"/>
                    <a:pt x="32" y="40"/>
                    <a:pt x="32" y="40"/>
                  </a:cubicBezTo>
                  <a:cubicBezTo>
                    <a:pt x="34" y="35"/>
                    <a:pt x="34" y="35"/>
                    <a:pt x="34" y="35"/>
                  </a:cubicBezTo>
                  <a:cubicBezTo>
                    <a:pt x="54" y="35"/>
                    <a:pt x="54" y="35"/>
                    <a:pt x="54" y="35"/>
                  </a:cubicBezTo>
                  <a:cubicBezTo>
                    <a:pt x="59" y="35"/>
                    <a:pt x="62" y="38"/>
                    <a:pt x="62" y="42"/>
                  </a:cubicBezTo>
                  <a:lnTo>
                    <a:pt x="6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96" name="Freeform 27">
              <a:extLst>
                <a:ext uri="{FF2B5EF4-FFF2-40B4-BE49-F238E27FC236}">
                  <a16:creationId xmlns:a16="http://schemas.microsoft.com/office/drawing/2014/main" id="{62DA0782-A21E-6B43-A791-1844D864D1D5}"/>
                </a:ext>
              </a:extLst>
            </p:cNvPr>
            <p:cNvSpPr>
              <a:spLocks/>
            </p:cNvSpPr>
            <p:nvPr/>
          </p:nvSpPr>
          <p:spPr bwMode="auto">
            <a:xfrm>
              <a:off x="2706688" y="4171950"/>
              <a:ext cx="30162" cy="125413"/>
            </a:xfrm>
            <a:custGeom>
              <a:avLst/>
              <a:gdLst>
                <a:gd name="T0" fmla="*/ 0 w 19"/>
                <a:gd name="T1" fmla="*/ 65 h 79"/>
                <a:gd name="T2" fmla="*/ 10 w 19"/>
                <a:gd name="T3" fmla="*/ 79 h 79"/>
                <a:gd name="T4" fmla="*/ 19 w 19"/>
                <a:gd name="T5" fmla="*/ 65 h 79"/>
                <a:gd name="T6" fmla="*/ 10 w 19"/>
                <a:gd name="T7" fmla="*/ 0 h 79"/>
                <a:gd name="T8" fmla="*/ 0 w 19"/>
                <a:gd name="T9" fmla="*/ 65 h 79"/>
              </a:gdLst>
              <a:ahLst/>
              <a:cxnLst>
                <a:cxn ang="0">
                  <a:pos x="T0" y="T1"/>
                </a:cxn>
                <a:cxn ang="0">
                  <a:pos x="T2" y="T3"/>
                </a:cxn>
                <a:cxn ang="0">
                  <a:pos x="T4" y="T5"/>
                </a:cxn>
                <a:cxn ang="0">
                  <a:pos x="T6" y="T7"/>
                </a:cxn>
                <a:cxn ang="0">
                  <a:pos x="T8" y="T9"/>
                </a:cxn>
              </a:cxnLst>
              <a:rect l="0" t="0" r="r" b="b"/>
              <a:pathLst>
                <a:path w="19" h="79">
                  <a:moveTo>
                    <a:pt x="0" y="65"/>
                  </a:moveTo>
                  <a:lnTo>
                    <a:pt x="10" y="79"/>
                  </a:lnTo>
                  <a:lnTo>
                    <a:pt x="19" y="65"/>
                  </a:lnTo>
                  <a:lnTo>
                    <a:pt x="1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grpSp>
      <p:sp>
        <p:nvSpPr>
          <p:cNvPr id="98" name="TextBox 122">
            <a:extLst>
              <a:ext uri="{FF2B5EF4-FFF2-40B4-BE49-F238E27FC236}">
                <a16:creationId xmlns:a16="http://schemas.microsoft.com/office/drawing/2014/main" id="{3CB437E4-0285-8C45-8F44-D98E98D28B82}"/>
              </a:ext>
            </a:extLst>
          </p:cNvPr>
          <p:cNvSpPr txBox="1"/>
          <p:nvPr/>
        </p:nvSpPr>
        <p:spPr>
          <a:xfrm rot="2700000">
            <a:off x="1331127" y="4617524"/>
            <a:ext cx="2589459" cy="587853"/>
          </a:xfrm>
          <a:prstGeom prst="rect">
            <a:avLst/>
          </a:prstGeom>
          <a:noFill/>
        </p:spPr>
        <p:txBody>
          <a:bodyPr wrap="square" lIns="0" tIns="0" rIns="91440" bIns="45720" rtlCol="0" anchor="t">
            <a:spAutoFit/>
          </a:bodyPr>
          <a:lstStyle>
            <a:defPPr>
              <a:defRPr lang="zh-CN"/>
            </a:defPPr>
            <a:lvl1pPr defTabSz="1219170">
              <a:spcBef>
                <a:spcPct val="20000"/>
              </a:spcBef>
              <a:defRPr sz="11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sz="1600" dirty="0">
                <a:solidFill>
                  <a:srgbClr val="FFFFFF"/>
                </a:solidFill>
                <a:latin typeface="Arial"/>
                <a:ea typeface="Microsoft YaHei"/>
              </a:rPr>
              <a:t>1</a:t>
            </a:r>
          </a:p>
          <a:p>
            <a:endParaRPr lang="en-US" sz="1600" dirty="0">
              <a:solidFill>
                <a:schemeClr val="bg1">
                  <a:lumMod val="50000"/>
                </a:schemeClr>
              </a:solidFill>
              <a:latin typeface="Microsoft YaHei"/>
              <a:ea typeface="Microsoft YaHei"/>
            </a:endParaRPr>
          </a:p>
        </p:txBody>
      </p:sp>
      <p:sp>
        <p:nvSpPr>
          <p:cNvPr id="99" name="矩形 106">
            <a:extLst>
              <a:ext uri="{FF2B5EF4-FFF2-40B4-BE49-F238E27FC236}">
                <a16:creationId xmlns:a16="http://schemas.microsoft.com/office/drawing/2014/main" id="{73286A0A-1C5E-C24D-8A51-4FA3A9790BDD}"/>
              </a:ext>
            </a:extLst>
          </p:cNvPr>
          <p:cNvSpPr/>
          <p:nvPr/>
        </p:nvSpPr>
        <p:spPr>
          <a:xfrm rot="2700000">
            <a:off x="2398458" y="4526161"/>
            <a:ext cx="1664747" cy="358877"/>
          </a:xfrm>
          <a:prstGeom prst="rect">
            <a:avLst/>
          </a:prstGeom>
        </p:spPr>
        <p:txBody>
          <a:bodyPr vert="horz" wrap="square" lIns="111567" tIns="55783" rIns="111567" bIns="55783" rtlCol="0" anchor="t">
            <a:spAutoFit/>
          </a:bodyPr>
          <a:lstStyle/>
          <a:p>
            <a:pPr algn="r"/>
            <a:r>
              <a:rPr lang="en-US" sz="1600" b="1" dirty="0">
                <a:solidFill>
                  <a:srgbClr val="FFFFFF"/>
                </a:solidFill>
                <a:latin typeface="Arial"/>
                <a:ea typeface="Microsoft YaHei"/>
              </a:rPr>
              <a:t>Real-time Updates</a:t>
            </a:r>
            <a:endParaRPr lang="en-US" sz="1600" dirty="0">
              <a:solidFill>
                <a:schemeClr val="bg1">
                  <a:lumMod val="50000"/>
                </a:schemeClr>
              </a:solidFill>
              <a:latin typeface="Microsoft YaHei"/>
              <a:ea typeface="Microsoft YaHei"/>
            </a:endParaRPr>
          </a:p>
        </p:txBody>
      </p:sp>
      <p:cxnSp>
        <p:nvCxnSpPr>
          <p:cNvPr id="100" name="直接连接符 107">
            <a:extLst>
              <a:ext uri="{FF2B5EF4-FFF2-40B4-BE49-F238E27FC236}">
                <a16:creationId xmlns:a16="http://schemas.microsoft.com/office/drawing/2014/main" id="{05EFA2BB-FEEE-2444-91F2-A765D2D77C70}"/>
              </a:ext>
            </a:extLst>
          </p:cNvPr>
          <p:cNvCxnSpPr/>
          <p:nvPr/>
        </p:nvCxnSpPr>
        <p:spPr>
          <a:xfrm rot="2700000">
            <a:off x="1680202" y="4551297"/>
            <a:ext cx="2344649"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1" name="任意多边形 108">
            <a:extLst>
              <a:ext uri="{FF2B5EF4-FFF2-40B4-BE49-F238E27FC236}">
                <a16:creationId xmlns:a16="http://schemas.microsoft.com/office/drawing/2014/main" id="{87CAA1BA-83E6-7D40-BE34-419DC8C8AD6A}"/>
              </a:ext>
            </a:extLst>
          </p:cNvPr>
          <p:cNvSpPr/>
          <p:nvPr/>
        </p:nvSpPr>
        <p:spPr>
          <a:xfrm>
            <a:off x="3424159" y="3738960"/>
            <a:ext cx="2185605" cy="2185905"/>
          </a:xfrm>
          <a:custGeom>
            <a:avLst/>
            <a:gdLst>
              <a:gd name="connsiteX0" fmla="*/ 1748790 w 1748790"/>
              <a:gd name="connsiteY0" fmla="*/ 0 h 1748790"/>
              <a:gd name="connsiteX1" fmla="*/ 0 w 1748790"/>
              <a:gd name="connsiteY1" fmla="*/ 1748790 h 1748790"/>
            </a:gdLst>
            <a:ahLst/>
            <a:cxnLst>
              <a:cxn ang="0">
                <a:pos x="connsiteX0" y="connsiteY0"/>
              </a:cxn>
              <a:cxn ang="0">
                <a:pos x="connsiteX1" y="connsiteY1"/>
              </a:cxn>
            </a:cxnLst>
            <a:rect l="l" t="t" r="r" b="b"/>
            <a:pathLst>
              <a:path w="1748790" h="1748790">
                <a:moveTo>
                  <a:pt x="1748790" y="0"/>
                </a:moveTo>
                <a:lnTo>
                  <a:pt x="0" y="1748790"/>
                </a:lnTo>
              </a:path>
            </a:pathLst>
          </a:custGeom>
          <a:noFill/>
          <a:ln w="12700">
            <a:solidFill>
              <a:srgbClr val="261F1C"/>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103" name="TextBox 106">
            <a:extLst>
              <a:ext uri="{FF2B5EF4-FFF2-40B4-BE49-F238E27FC236}">
                <a16:creationId xmlns:a16="http://schemas.microsoft.com/office/drawing/2014/main" id="{4EA90AB1-23B6-8F4E-80EB-169A42B6BCED}"/>
              </a:ext>
            </a:extLst>
          </p:cNvPr>
          <p:cNvSpPr txBox="1"/>
          <p:nvPr/>
        </p:nvSpPr>
        <p:spPr>
          <a:xfrm rot="2700000">
            <a:off x="8259776" y="3023498"/>
            <a:ext cx="2589457" cy="587853"/>
          </a:xfrm>
          <a:prstGeom prst="rect">
            <a:avLst/>
          </a:prstGeom>
          <a:noFill/>
        </p:spPr>
        <p:txBody>
          <a:bodyPr wrap="square" lIns="0" tIns="0" rIns="91440" bIns="45720" rtlCol="0" anchor="t">
            <a:spAutoFit/>
          </a:bodyPr>
          <a:lstStyle>
            <a:defPPr>
              <a:defRPr lang="zh-CN"/>
            </a:defPPr>
            <a:lvl1pPr defTabSz="1219170">
              <a:spcBef>
                <a:spcPct val="20000"/>
              </a:spcBef>
              <a:defRPr sz="11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sz="1600" dirty="0">
                <a:solidFill>
                  <a:srgbClr val="FFFFFF"/>
                </a:solidFill>
                <a:latin typeface="Arial"/>
                <a:ea typeface="Microsoft YaHei"/>
              </a:rPr>
              <a:t>2</a:t>
            </a:r>
          </a:p>
          <a:p>
            <a:endParaRPr lang="en-US" altLang="zh-CN" sz="1600" dirty="0">
              <a:solidFill>
                <a:schemeClr val="bg1">
                  <a:lumMod val="50000"/>
                </a:schemeClr>
              </a:solidFill>
            </a:endParaRPr>
          </a:p>
        </p:txBody>
      </p:sp>
      <p:sp>
        <p:nvSpPr>
          <p:cNvPr id="104" name="矩形 111">
            <a:extLst>
              <a:ext uri="{FF2B5EF4-FFF2-40B4-BE49-F238E27FC236}">
                <a16:creationId xmlns:a16="http://schemas.microsoft.com/office/drawing/2014/main" id="{B60F756F-3602-E44C-9F31-9BCF8AA9DE26}"/>
              </a:ext>
            </a:extLst>
          </p:cNvPr>
          <p:cNvSpPr/>
          <p:nvPr/>
        </p:nvSpPr>
        <p:spPr>
          <a:xfrm rot="2700000">
            <a:off x="8679479" y="2693096"/>
            <a:ext cx="2452778" cy="358877"/>
          </a:xfrm>
          <a:prstGeom prst="rect">
            <a:avLst/>
          </a:prstGeom>
        </p:spPr>
        <p:txBody>
          <a:bodyPr vert="horz" wrap="square" lIns="111567" tIns="55783" rIns="111567" bIns="55783" rtlCol="0" anchor="t">
            <a:spAutoFit/>
          </a:bodyPr>
          <a:lstStyle/>
          <a:p>
            <a:r>
              <a:rPr lang="en-US" altLang="zh-CN" sz="1600" b="1" dirty="0">
                <a:solidFill>
                  <a:srgbClr val="FFFFFF"/>
                </a:solidFill>
                <a:latin typeface="Arial"/>
                <a:ea typeface="微软雅黑"/>
              </a:rPr>
              <a:t>Mastering Next.js and its features while integrating with PostgreSQL.</a:t>
            </a:r>
            <a:endParaRPr lang="en-US" altLang="zh-CN"/>
          </a:p>
        </p:txBody>
      </p:sp>
      <p:cxnSp>
        <p:nvCxnSpPr>
          <p:cNvPr id="105" name="直接连接符 112">
            <a:extLst>
              <a:ext uri="{FF2B5EF4-FFF2-40B4-BE49-F238E27FC236}">
                <a16:creationId xmlns:a16="http://schemas.microsoft.com/office/drawing/2014/main" id="{FB515C4B-AA06-DE4D-8233-FE1DBE98CEF7}"/>
              </a:ext>
            </a:extLst>
          </p:cNvPr>
          <p:cNvCxnSpPr/>
          <p:nvPr/>
        </p:nvCxnSpPr>
        <p:spPr>
          <a:xfrm rot="2700000">
            <a:off x="8600880" y="2980308"/>
            <a:ext cx="234464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6" name="任意多边形 113">
            <a:extLst>
              <a:ext uri="{FF2B5EF4-FFF2-40B4-BE49-F238E27FC236}">
                <a16:creationId xmlns:a16="http://schemas.microsoft.com/office/drawing/2014/main" id="{57E760DC-48EC-7242-887F-E88D6942F220}"/>
              </a:ext>
            </a:extLst>
          </p:cNvPr>
          <p:cNvSpPr/>
          <p:nvPr/>
        </p:nvSpPr>
        <p:spPr>
          <a:xfrm>
            <a:off x="6923766" y="2098903"/>
            <a:ext cx="1632572" cy="1650936"/>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solidFill>
            <a:srgbClr val="261F1C"/>
          </a:solidFill>
          <a:ln w="12700">
            <a:solidFill>
              <a:srgbClr val="261F1C"/>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2399" dirty="0">
              <a:solidFill>
                <a:srgbClr val="261F1C"/>
              </a:solidFill>
              <a:latin typeface="华文新魏" panose="02010800040101010101" pitchFamily="2" charset="-122"/>
              <a:ea typeface="华文新魏" panose="02010800040101010101" pitchFamily="2" charset="-122"/>
            </a:endParaRPr>
          </a:p>
        </p:txBody>
      </p:sp>
      <p:grpSp>
        <p:nvGrpSpPr>
          <p:cNvPr id="107" name="组合 114">
            <a:extLst>
              <a:ext uri="{FF2B5EF4-FFF2-40B4-BE49-F238E27FC236}">
                <a16:creationId xmlns:a16="http://schemas.microsoft.com/office/drawing/2014/main" id="{21EB0087-295F-DC46-BBF3-01548D98B192}"/>
              </a:ext>
            </a:extLst>
          </p:cNvPr>
          <p:cNvGrpSpPr/>
          <p:nvPr/>
        </p:nvGrpSpPr>
        <p:grpSpPr>
          <a:xfrm>
            <a:off x="8087404" y="2752532"/>
            <a:ext cx="509896" cy="400828"/>
            <a:chOff x="5297488" y="2511425"/>
            <a:chExt cx="407988" cy="320675"/>
          </a:xfrm>
          <a:solidFill>
            <a:schemeClr val="tx1">
              <a:lumMod val="65000"/>
              <a:lumOff val="35000"/>
            </a:schemeClr>
          </a:solidFill>
        </p:grpSpPr>
        <p:sp>
          <p:nvSpPr>
            <p:cNvPr id="108" name="Freeform 34">
              <a:extLst>
                <a:ext uri="{FF2B5EF4-FFF2-40B4-BE49-F238E27FC236}">
                  <a16:creationId xmlns:a16="http://schemas.microsoft.com/office/drawing/2014/main" id="{99BEF26B-D0A3-9F4E-9028-5D3F51D0E41D}"/>
                </a:ext>
              </a:extLst>
            </p:cNvPr>
            <p:cNvSpPr>
              <a:spLocks/>
            </p:cNvSpPr>
            <p:nvPr/>
          </p:nvSpPr>
          <p:spPr bwMode="auto">
            <a:xfrm>
              <a:off x="5297488" y="2511425"/>
              <a:ext cx="322263" cy="239713"/>
            </a:xfrm>
            <a:custGeom>
              <a:avLst/>
              <a:gdLst>
                <a:gd name="T0" fmla="*/ 15 w 131"/>
                <a:gd name="T1" fmla="*/ 92 h 97"/>
                <a:gd name="T2" fmla="*/ 6 w 131"/>
                <a:gd name="T3" fmla="*/ 83 h 97"/>
                <a:gd name="T4" fmla="*/ 6 w 131"/>
                <a:gd name="T5" fmla="*/ 15 h 97"/>
                <a:gd name="T6" fmla="*/ 15 w 131"/>
                <a:gd name="T7" fmla="*/ 6 h 97"/>
                <a:gd name="T8" fmla="*/ 117 w 131"/>
                <a:gd name="T9" fmla="*/ 6 h 97"/>
                <a:gd name="T10" fmla="*/ 126 w 131"/>
                <a:gd name="T11" fmla="*/ 15 h 97"/>
                <a:gd name="T12" fmla="*/ 126 w 131"/>
                <a:gd name="T13" fmla="*/ 23 h 97"/>
                <a:gd name="T14" fmla="*/ 131 w 131"/>
                <a:gd name="T15" fmla="*/ 23 h 97"/>
                <a:gd name="T16" fmla="*/ 131 w 131"/>
                <a:gd name="T17" fmla="*/ 15 h 97"/>
                <a:gd name="T18" fmla="*/ 117 w 131"/>
                <a:gd name="T19" fmla="*/ 0 h 97"/>
                <a:gd name="T20" fmla="*/ 15 w 131"/>
                <a:gd name="T21" fmla="*/ 0 h 97"/>
                <a:gd name="T22" fmla="*/ 0 w 131"/>
                <a:gd name="T23" fmla="*/ 15 h 97"/>
                <a:gd name="T24" fmla="*/ 0 w 131"/>
                <a:gd name="T25" fmla="*/ 83 h 97"/>
                <a:gd name="T26" fmla="*/ 15 w 131"/>
                <a:gd name="T27" fmla="*/ 97 h 97"/>
                <a:gd name="T28" fmla="*/ 97 w 131"/>
                <a:gd name="T29" fmla="*/ 97 h 97"/>
                <a:gd name="T30" fmla="*/ 97 w 131"/>
                <a:gd name="T31" fmla="*/ 92 h 97"/>
                <a:gd name="T32" fmla="*/ 15 w 131"/>
                <a:gd name="T33" fmla="*/ 9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97">
                  <a:moveTo>
                    <a:pt x="15" y="92"/>
                  </a:moveTo>
                  <a:cubicBezTo>
                    <a:pt x="10" y="92"/>
                    <a:pt x="6" y="88"/>
                    <a:pt x="6" y="83"/>
                  </a:cubicBezTo>
                  <a:cubicBezTo>
                    <a:pt x="6" y="15"/>
                    <a:pt x="6" y="15"/>
                    <a:pt x="6" y="15"/>
                  </a:cubicBezTo>
                  <a:cubicBezTo>
                    <a:pt x="6" y="10"/>
                    <a:pt x="10" y="6"/>
                    <a:pt x="15" y="6"/>
                  </a:cubicBezTo>
                  <a:cubicBezTo>
                    <a:pt x="117" y="6"/>
                    <a:pt x="117" y="6"/>
                    <a:pt x="117" y="6"/>
                  </a:cubicBezTo>
                  <a:cubicBezTo>
                    <a:pt x="122" y="6"/>
                    <a:pt x="126" y="10"/>
                    <a:pt x="126" y="15"/>
                  </a:cubicBezTo>
                  <a:cubicBezTo>
                    <a:pt x="126" y="23"/>
                    <a:pt x="126" y="23"/>
                    <a:pt x="126" y="23"/>
                  </a:cubicBezTo>
                  <a:cubicBezTo>
                    <a:pt x="131" y="23"/>
                    <a:pt x="131" y="23"/>
                    <a:pt x="131" y="23"/>
                  </a:cubicBezTo>
                  <a:cubicBezTo>
                    <a:pt x="131" y="15"/>
                    <a:pt x="131" y="15"/>
                    <a:pt x="131" y="15"/>
                  </a:cubicBezTo>
                  <a:cubicBezTo>
                    <a:pt x="131" y="7"/>
                    <a:pt x="125" y="0"/>
                    <a:pt x="117" y="0"/>
                  </a:cubicBezTo>
                  <a:cubicBezTo>
                    <a:pt x="15" y="0"/>
                    <a:pt x="15" y="0"/>
                    <a:pt x="15" y="0"/>
                  </a:cubicBezTo>
                  <a:cubicBezTo>
                    <a:pt x="7" y="0"/>
                    <a:pt x="0" y="7"/>
                    <a:pt x="0" y="15"/>
                  </a:cubicBezTo>
                  <a:cubicBezTo>
                    <a:pt x="0" y="83"/>
                    <a:pt x="0" y="83"/>
                    <a:pt x="0" y="83"/>
                  </a:cubicBezTo>
                  <a:cubicBezTo>
                    <a:pt x="0" y="91"/>
                    <a:pt x="7" y="97"/>
                    <a:pt x="15" y="97"/>
                  </a:cubicBezTo>
                  <a:cubicBezTo>
                    <a:pt x="97" y="97"/>
                    <a:pt x="97" y="97"/>
                    <a:pt x="97" y="97"/>
                  </a:cubicBezTo>
                  <a:cubicBezTo>
                    <a:pt x="97" y="92"/>
                    <a:pt x="97" y="92"/>
                    <a:pt x="97" y="92"/>
                  </a:cubicBezTo>
                  <a:lnTo>
                    <a:pt x="1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109" name="Freeform 35">
              <a:extLst>
                <a:ext uri="{FF2B5EF4-FFF2-40B4-BE49-F238E27FC236}">
                  <a16:creationId xmlns:a16="http://schemas.microsoft.com/office/drawing/2014/main" id="{91F3335C-1D0A-1843-B1BA-67223DBD2CAD}"/>
                </a:ext>
              </a:extLst>
            </p:cNvPr>
            <p:cNvSpPr>
              <a:spLocks/>
            </p:cNvSpPr>
            <p:nvPr/>
          </p:nvSpPr>
          <p:spPr bwMode="auto">
            <a:xfrm>
              <a:off x="5541963" y="2663825"/>
              <a:ext cx="163513" cy="168275"/>
            </a:xfrm>
            <a:custGeom>
              <a:avLst/>
              <a:gdLst>
                <a:gd name="T0" fmla="*/ 58 w 67"/>
                <a:gd name="T1" fmla="*/ 0 h 68"/>
                <a:gd name="T2" fmla="*/ 46 w 67"/>
                <a:gd name="T3" fmla="*/ 0 h 68"/>
                <a:gd name="T4" fmla="*/ 37 w 67"/>
                <a:gd name="T5" fmla="*/ 37 h 68"/>
                <a:gd name="T6" fmla="*/ 33 w 67"/>
                <a:gd name="T7" fmla="*/ 8 h 68"/>
                <a:gd name="T8" fmla="*/ 29 w 67"/>
                <a:gd name="T9" fmla="*/ 37 h 68"/>
                <a:gd name="T10" fmla="*/ 21 w 67"/>
                <a:gd name="T11" fmla="*/ 0 h 68"/>
                <a:gd name="T12" fmla="*/ 9 w 67"/>
                <a:gd name="T13" fmla="*/ 0 h 68"/>
                <a:gd name="T14" fmla="*/ 0 w 67"/>
                <a:gd name="T15" fmla="*/ 8 h 68"/>
                <a:gd name="T16" fmla="*/ 0 w 67"/>
                <a:gd name="T17" fmla="*/ 60 h 68"/>
                <a:gd name="T18" fmla="*/ 9 w 67"/>
                <a:gd name="T19" fmla="*/ 68 h 68"/>
                <a:gd name="T20" fmla="*/ 58 w 67"/>
                <a:gd name="T21" fmla="*/ 68 h 68"/>
                <a:gd name="T22" fmla="*/ 67 w 67"/>
                <a:gd name="T23" fmla="*/ 60 h 68"/>
                <a:gd name="T24" fmla="*/ 67 w 67"/>
                <a:gd name="T25" fmla="*/ 8 h 68"/>
                <a:gd name="T26" fmla="*/ 58 w 67"/>
                <a:gd name="T2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8">
                  <a:moveTo>
                    <a:pt x="58" y="0"/>
                  </a:moveTo>
                  <a:cubicBezTo>
                    <a:pt x="46" y="0"/>
                    <a:pt x="46" y="0"/>
                    <a:pt x="46" y="0"/>
                  </a:cubicBezTo>
                  <a:cubicBezTo>
                    <a:pt x="37" y="37"/>
                    <a:pt x="37" y="37"/>
                    <a:pt x="37" y="37"/>
                  </a:cubicBezTo>
                  <a:cubicBezTo>
                    <a:pt x="33" y="8"/>
                    <a:pt x="33" y="8"/>
                    <a:pt x="33" y="8"/>
                  </a:cubicBezTo>
                  <a:cubicBezTo>
                    <a:pt x="29" y="37"/>
                    <a:pt x="29" y="37"/>
                    <a:pt x="29" y="37"/>
                  </a:cubicBezTo>
                  <a:cubicBezTo>
                    <a:pt x="21" y="0"/>
                    <a:pt x="21" y="0"/>
                    <a:pt x="21" y="0"/>
                  </a:cubicBezTo>
                  <a:cubicBezTo>
                    <a:pt x="9" y="0"/>
                    <a:pt x="9" y="0"/>
                    <a:pt x="9" y="0"/>
                  </a:cubicBezTo>
                  <a:cubicBezTo>
                    <a:pt x="4" y="0"/>
                    <a:pt x="0" y="4"/>
                    <a:pt x="0" y="8"/>
                  </a:cubicBezTo>
                  <a:cubicBezTo>
                    <a:pt x="0" y="60"/>
                    <a:pt x="0" y="60"/>
                    <a:pt x="0" y="60"/>
                  </a:cubicBezTo>
                  <a:cubicBezTo>
                    <a:pt x="0" y="65"/>
                    <a:pt x="4" y="68"/>
                    <a:pt x="9" y="68"/>
                  </a:cubicBezTo>
                  <a:cubicBezTo>
                    <a:pt x="58" y="68"/>
                    <a:pt x="58" y="68"/>
                    <a:pt x="58" y="68"/>
                  </a:cubicBezTo>
                  <a:cubicBezTo>
                    <a:pt x="63" y="68"/>
                    <a:pt x="67" y="65"/>
                    <a:pt x="67" y="60"/>
                  </a:cubicBezTo>
                  <a:cubicBezTo>
                    <a:pt x="67" y="8"/>
                    <a:pt x="67" y="8"/>
                    <a:pt x="67" y="8"/>
                  </a:cubicBezTo>
                  <a:cubicBezTo>
                    <a:pt x="67" y="4"/>
                    <a:pt x="63"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110" name="Freeform 36">
              <a:extLst>
                <a:ext uri="{FF2B5EF4-FFF2-40B4-BE49-F238E27FC236}">
                  <a16:creationId xmlns:a16="http://schemas.microsoft.com/office/drawing/2014/main" id="{F1409E6F-A82C-B049-B406-6B79AD8B2566}"/>
                </a:ext>
              </a:extLst>
            </p:cNvPr>
            <p:cNvSpPr>
              <a:spLocks/>
            </p:cNvSpPr>
            <p:nvPr/>
          </p:nvSpPr>
          <p:spPr bwMode="auto">
            <a:xfrm>
              <a:off x="5580063" y="2573338"/>
              <a:ext cx="87313" cy="103188"/>
            </a:xfrm>
            <a:custGeom>
              <a:avLst/>
              <a:gdLst>
                <a:gd name="T0" fmla="*/ 9 w 35"/>
                <a:gd name="T1" fmla="*/ 35 h 42"/>
                <a:gd name="T2" fmla="*/ 9 w 35"/>
                <a:gd name="T3" fmla="*/ 36 h 42"/>
                <a:gd name="T4" fmla="*/ 15 w 35"/>
                <a:gd name="T5" fmla="*/ 36 h 42"/>
                <a:gd name="T6" fmla="*/ 17 w 35"/>
                <a:gd name="T7" fmla="*/ 42 h 42"/>
                <a:gd name="T8" fmla="*/ 20 w 35"/>
                <a:gd name="T9" fmla="*/ 36 h 42"/>
                <a:gd name="T10" fmla="*/ 26 w 35"/>
                <a:gd name="T11" fmla="*/ 36 h 42"/>
                <a:gd name="T12" fmla="*/ 26 w 35"/>
                <a:gd name="T13" fmla="*/ 35 h 42"/>
                <a:gd name="T14" fmla="*/ 35 w 35"/>
                <a:gd name="T15" fmla="*/ 26 h 42"/>
                <a:gd name="T16" fmla="*/ 35 w 35"/>
                <a:gd name="T17" fmla="*/ 9 h 42"/>
                <a:gd name="T18" fmla="*/ 26 w 35"/>
                <a:gd name="T19" fmla="*/ 0 h 42"/>
                <a:gd name="T20" fmla="*/ 9 w 35"/>
                <a:gd name="T21" fmla="*/ 0 h 42"/>
                <a:gd name="T22" fmla="*/ 0 w 35"/>
                <a:gd name="T23" fmla="*/ 9 h 42"/>
                <a:gd name="T24" fmla="*/ 0 w 35"/>
                <a:gd name="T25" fmla="*/ 26 h 42"/>
                <a:gd name="T26" fmla="*/ 9 w 35"/>
                <a:gd name="T2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42">
                  <a:moveTo>
                    <a:pt x="9" y="35"/>
                  </a:moveTo>
                  <a:cubicBezTo>
                    <a:pt x="9" y="36"/>
                    <a:pt x="9" y="36"/>
                    <a:pt x="9" y="36"/>
                  </a:cubicBezTo>
                  <a:cubicBezTo>
                    <a:pt x="15" y="36"/>
                    <a:pt x="15" y="36"/>
                    <a:pt x="15" y="36"/>
                  </a:cubicBezTo>
                  <a:cubicBezTo>
                    <a:pt x="17" y="42"/>
                    <a:pt x="17" y="42"/>
                    <a:pt x="17" y="42"/>
                  </a:cubicBezTo>
                  <a:cubicBezTo>
                    <a:pt x="20" y="36"/>
                    <a:pt x="20" y="36"/>
                    <a:pt x="20" y="36"/>
                  </a:cubicBezTo>
                  <a:cubicBezTo>
                    <a:pt x="26" y="36"/>
                    <a:pt x="26" y="36"/>
                    <a:pt x="26" y="36"/>
                  </a:cubicBezTo>
                  <a:cubicBezTo>
                    <a:pt x="26" y="35"/>
                    <a:pt x="26" y="35"/>
                    <a:pt x="26" y="35"/>
                  </a:cubicBezTo>
                  <a:cubicBezTo>
                    <a:pt x="31" y="35"/>
                    <a:pt x="35" y="31"/>
                    <a:pt x="35" y="26"/>
                  </a:cubicBezTo>
                  <a:cubicBezTo>
                    <a:pt x="35" y="9"/>
                    <a:pt x="35" y="9"/>
                    <a:pt x="35" y="9"/>
                  </a:cubicBezTo>
                  <a:cubicBezTo>
                    <a:pt x="35" y="4"/>
                    <a:pt x="31" y="0"/>
                    <a:pt x="26" y="0"/>
                  </a:cubicBezTo>
                  <a:cubicBezTo>
                    <a:pt x="9" y="0"/>
                    <a:pt x="9" y="0"/>
                    <a:pt x="9" y="0"/>
                  </a:cubicBezTo>
                  <a:cubicBezTo>
                    <a:pt x="4" y="0"/>
                    <a:pt x="0" y="4"/>
                    <a:pt x="0" y="9"/>
                  </a:cubicBezTo>
                  <a:cubicBezTo>
                    <a:pt x="0" y="26"/>
                    <a:pt x="0" y="26"/>
                    <a:pt x="0" y="26"/>
                  </a:cubicBezTo>
                  <a:cubicBezTo>
                    <a:pt x="0" y="31"/>
                    <a:pt x="4" y="35"/>
                    <a:pt x="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sp>
          <p:nvSpPr>
            <p:cNvPr id="111" name="Freeform 37">
              <a:extLst>
                <a:ext uri="{FF2B5EF4-FFF2-40B4-BE49-F238E27FC236}">
                  <a16:creationId xmlns:a16="http://schemas.microsoft.com/office/drawing/2014/main" id="{132C9DFC-6F47-A647-AEA1-76C038B929E5}"/>
                </a:ext>
              </a:extLst>
            </p:cNvPr>
            <p:cNvSpPr>
              <a:spLocks/>
            </p:cNvSpPr>
            <p:nvPr/>
          </p:nvSpPr>
          <p:spPr bwMode="auto">
            <a:xfrm>
              <a:off x="5332413" y="2605088"/>
              <a:ext cx="203200" cy="109538"/>
            </a:xfrm>
            <a:custGeom>
              <a:avLst/>
              <a:gdLst>
                <a:gd name="T0" fmla="*/ 116 w 128"/>
                <a:gd name="T1" fmla="*/ 9 h 69"/>
                <a:gd name="T2" fmla="*/ 91 w 128"/>
                <a:gd name="T3" fmla="*/ 34 h 69"/>
                <a:gd name="T4" fmla="*/ 79 w 128"/>
                <a:gd name="T5" fmla="*/ 20 h 69"/>
                <a:gd name="T6" fmla="*/ 38 w 128"/>
                <a:gd name="T7" fmla="*/ 59 h 69"/>
                <a:gd name="T8" fmla="*/ 15 w 128"/>
                <a:gd name="T9" fmla="*/ 50 h 69"/>
                <a:gd name="T10" fmla="*/ 0 w 128"/>
                <a:gd name="T11" fmla="*/ 65 h 69"/>
                <a:gd name="T12" fmla="*/ 3 w 128"/>
                <a:gd name="T13" fmla="*/ 69 h 69"/>
                <a:gd name="T14" fmla="*/ 17 w 128"/>
                <a:gd name="T15" fmla="*/ 55 h 69"/>
                <a:gd name="T16" fmla="*/ 40 w 128"/>
                <a:gd name="T17" fmla="*/ 64 h 69"/>
                <a:gd name="T18" fmla="*/ 79 w 128"/>
                <a:gd name="T19" fmla="*/ 26 h 69"/>
                <a:gd name="T20" fmla="*/ 91 w 128"/>
                <a:gd name="T21" fmla="*/ 40 h 69"/>
                <a:gd name="T22" fmla="*/ 119 w 128"/>
                <a:gd name="T23" fmla="*/ 12 h 69"/>
                <a:gd name="T24" fmla="*/ 124 w 128"/>
                <a:gd name="T25" fmla="*/ 17 h 69"/>
                <a:gd name="T26" fmla="*/ 128 w 128"/>
                <a:gd name="T27" fmla="*/ 0 h 69"/>
                <a:gd name="T28" fmla="*/ 111 w 128"/>
                <a:gd name="T29" fmla="*/ 5 h 69"/>
                <a:gd name="T30" fmla="*/ 116 w 128"/>
                <a:gd name="T31" fmla="*/ 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69">
                  <a:moveTo>
                    <a:pt x="116" y="9"/>
                  </a:moveTo>
                  <a:lnTo>
                    <a:pt x="91" y="34"/>
                  </a:lnTo>
                  <a:lnTo>
                    <a:pt x="79" y="20"/>
                  </a:lnTo>
                  <a:lnTo>
                    <a:pt x="38" y="59"/>
                  </a:lnTo>
                  <a:lnTo>
                    <a:pt x="15" y="50"/>
                  </a:lnTo>
                  <a:lnTo>
                    <a:pt x="0" y="65"/>
                  </a:lnTo>
                  <a:lnTo>
                    <a:pt x="3" y="69"/>
                  </a:lnTo>
                  <a:lnTo>
                    <a:pt x="17" y="55"/>
                  </a:lnTo>
                  <a:lnTo>
                    <a:pt x="40" y="64"/>
                  </a:lnTo>
                  <a:lnTo>
                    <a:pt x="79" y="26"/>
                  </a:lnTo>
                  <a:lnTo>
                    <a:pt x="91" y="40"/>
                  </a:lnTo>
                  <a:lnTo>
                    <a:pt x="119" y="12"/>
                  </a:lnTo>
                  <a:lnTo>
                    <a:pt x="124" y="17"/>
                  </a:lnTo>
                  <a:lnTo>
                    <a:pt x="128" y="0"/>
                  </a:lnTo>
                  <a:lnTo>
                    <a:pt x="111" y="5"/>
                  </a:lnTo>
                  <a:lnTo>
                    <a:pt x="11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2399" dirty="0">
                <a:solidFill>
                  <a:srgbClr val="261F1C"/>
                </a:solidFill>
                <a:latin typeface="华文新魏" panose="02010800040101010101" pitchFamily="2" charset="-122"/>
                <a:ea typeface="华文新魏" panose="02010800040101010101" pitchFamily="2" charset="-122"/>
              </a:endParaRPr>
            </a:p>
          </p:txBody>
        </p:sp>
      </p:gr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pPr algn="ctr"/>
            <a:r>
              <a:rPr sz="3000">
                <a:solidFill>
                  <a:srgbClr val="FFFFFF"/>
                </a:solidFill>
                <a:latin typeface="Arial"/>
              </a:rPr>
              <a:t>Thank You! Looking forward to a successful project journey with DutyCircle.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200</Words>
  <Application>Microsoft Office PowerPoint</Application>
  <PresentationFormat>Widescreen</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Microsoft Office User</dc:creator>
  <cp:lastModifiedBy>Microsoft Office User</cp:lastModifiedBy>
  <cp:revision>189</cp:revision>
  <dcterms:created xsi:type="dcterms:W3CDTF">2022-01-31T13:40:53Z</dcterms:created>
  <dcterms:modified xsi:type="dcterms:W3CDTF">2023-07-16T10:32:20Z</dcterms:modified>
</cp:coreProperties>
</file>