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74" d="100"/>
          <a:sy n="74" d="100"/>
        </p:scale>
        <p:origin x="4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F239A9A-B4B0-4B32-B8CD-2E25E95134C4}" type="datetimeFigureOut">
              <a:rPr lang="en-US" dirty="0"/>
              <a:t>5/19/2018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5518A9-B687-4302-9395-2322403C6656}" type="datetimeFigureOut">
              <a:rPr lang="en-US" dirty="0"/>
              <a:t>5/19/2018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99A684-0CB7-41E9-A4DF-5D1C2CA5BF6F}" type="datetimeFigureOut">
              <a:rPr lang="en-US" dirty="0"/>
              <a:t>5/19/2018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DD7C35-9E19-4518-A4B2-3B09CD8CC756}" type="datetimeFigureOut">
              <a:rPr lang="en-US" dirty="0"/>
              <a:t>5/19/2018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196DA8-8897-4DDF-BFB6-5D83863C837A}" type="datetimeFigureOut">
              <a:rPr lang="en-US" dirty="0"/>
              <a:t>5/19/2018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CBBA708-C5F0-412D-90E2-1919F0D196AE}" type="datetimeFigureOut">
              <a:rPr lang="en-US" dirty="0"/>
              <a:t>5/19/2018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A9C8F8FA-EF43-4642-9368-3F4E33039BD9}" type="datetimeFigureOut">
              <a:rPr lang="en-US" dirty="0"/>
              <a:t>5/19/2018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61E721-B01C-4D5D-A3CA-2E5518383F10}" type="datetimeFigureOut">
              <a:rPr lang="en-US" dirty="0"/>
              <a:t>5/19/2018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513FEF9-69D0-4F8C-A336-59491FBEDC47}" type="datetimeFigureOut">
              <a:rPr lang="en-US" dirty="0"/>
              <a:t>5/19/2018</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1E21DC-8981-44E6-BC8C-2BA8F673FFBB}" type="datetimeFigureOut">
              <a:rPr lang="en-US" dirty="0"/>
              <a:t>5/19/2018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B9C5D3-0140-4E75-8D7F-C0623D06DFD7}" type="datetimeFigureOut">
              <a:rPr lang="en-US" dirty="0"/>
              <a:t>5/19/2018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A5666F9-5B40-48E0-8DFD-99EF944CDD22}" type="datetimeFigureOut">
              <a:rPr lang="en-US" dirty="0"/>
              <a:t>5/19/2018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A698D6B-2C72-4E21-9893-A649C6E2A47D}" type="datetimeFigureOut">
              <a:rPr lang="en-US" dirty="0"/>
              <a:t>5/19/2018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6811C9-A66C-49F0-970E-F7B68D9109A0}" type="datetimeFigureOut">
              <a:rPr lang="en-US" dirty="0"/>
              <a:t>5/19/2018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C01AE78-96A2-4A23-B183-3B6DB4374FE7}" type="datetimeFigureOut">
              <a:rPr lang="en-US" dirty="0"/>
              <a:t>5/19/2018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AE0757-B101-4811-9189-10EB2F458E2D}" type="datetimeFigureOut">
              <a:rPr lang="en-US" dirty="0"/>
              <a:t>5/19/2018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BDC078-589F-40E3-816C-EE21D62B5BBA}" type="datetimeFigureOut">
              <a:rPr lang="en-US" dirty="0"/>
              <a:t>5/19/2018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7004436-CA73-4D53-89B4-2A5C7347BF2F}" type="datetimeFigureOut">
              <a:rPr lang="en-US" dirty="0"/>
              <a:t>5/19/2018</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Key Value Store</a:t>
            </a:r>
            <a:endParaRPr lang="en-IN" dirty="0"/>
          </a:p>
        </p:txBody>
      </p:sp>
      <p:sp>
        <p:nvSpPr>
          <p:cNvPr id="3" name="Subtitle 2"/>
          <p:cNvSpPr>
            <a:spLocks noGrp="1"/>
          </p:cNvSpPr>
          <p:nvPr>
            <p:ph type="subTitle" idx="1"/>
          </p:nvPr>
        </p:nvSpPr>
        <p:spPr/>
        <p:txBody>
          <a:bodyPr>
            <a:normAutofit/>
          </a:bodyPr>
          <a:lstStyle/>
          <a:p>
            <a:r>
              <a:rPr lang="en-IN" dirty="0" smtClean="0"/>
              <a:t>Network Accessible</a:t>
            </a:r>
          </a:p>
          <a:p>
            <a:endParaRPr lang="en-IN" dirty="0"/>
          </a:p>
        </p:txBody>
      </p:sp>
    </p:spTree>
    <p:extLst>
      <p:ext uri="{BB962C8B-B14F-4D97-AF65-F5344CB8AC3E}">
        <p14:creationId xmlns:p14="http://schemas.microsoft.com/office/powerpoint/2010/main" val="1959858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r>
            <a:br>
              <a:rPr lang="en-IN" dirty="0" smtClean="0"/>
            </a:br>
            <a:r>
              <a:rPr lang="en-IN" dirty="0" smtClean="0"/>
              <a:t>Features Implemented</a:t>
            </a:r>
            <a:endParaRPr lang="en-IN" dirty="0"/>
          </a:p>
        </p:txBody>
      </p:sp>
      <p:sp>
        <p:nvSpPr>
          <p:cNvPr id="3" name="Content Placeholder 2"/>
          <p:cNvSpPr>
            <a:spLocks noGrp="1"/>
          </p:cNvSpPr>
          <p:nvPr>
            <p:ph idx="1"/>
          </p:nvPr>
        </p:nvSpPr>
        <p:spPr/>
        <p:txBody>
          <a:bodyPr/>
          <a:lstStyle/>
          <a:p>
            <a:r>
              <a:rPr lang="en-IN" dirty="0" smtClean="0"/>
              <a:t>Insert, Update, Delete, Get key and values</a:t>
            </a:r>
          </a:p>
          <a:p>
            <a:r>
              <a:rPr lang="en-IN" dirty="0" smtClean="0"/>
              <a:t>LRU Key Value pair is persisted on disk when cache size exceeds specified size</a:t>
            </a:r>
          </a:p>
          <a:p>
            <a:r>
              <a:rPr lang="en-IN" dirty="0" smtClean="0"/>
              <a:t>Persisted values are present in file </a:t>
            </a:r>
            <a:r>
              <a:rPr lang="en-IN" dirty="0" err="1" smtClean="0"/>
              <a:t>KV.cache</a:t>
            </a:r>
            <a:endParaRPr lang="en-IN" dirty="0" smtClean="0"/>
          </a:p>
          <a:p>
            <a:r>
              <a:rPr lang="en-IN" dirty="0" smtClean="0"/>
              <a:t>Network accessible via REST Keywords GET, PUT, DELETE</a:t>
            </a:r>
          </a:p>
          <a:p>
            <a:endParaRPr lang="en-IN" dirty="0" smtClean="0"/>
          </a:p>
          <a:p>
            <a:endParaRPr lang="en-IN" dirty="0" smtClean="0"/>
          </a:p>
          <a:p>
            <a:endParaRPr lang="en-IN" dirty="0"/>
          </a:p>
        </p:txBody>
      </p:sp>
    </p:spTree>
    <p:extLst>
      <p:ext uri="{BB962C8B-B14F-4D97-AF65-F5344CB8AC3E}">
        <p14:creationId xmlns:p14="http://schemas.microsoft.com/office/powerpoint/2010/main" val="35285026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Multithreading and Synchronization</a:t>
            </a:r>
            <a:endParaRPr lang="en-IN" dirty="0"/>
          </a:p>
        </p:txBody>
      </p:sp>
      <p:sp>
        <p:nvSpPr>
          <p:cNvPr id="3" name="Content Placeholder 2"/>
          <p:cNvSpPr>
            <a:spLocks noGrp="1"/>
          </p:cNvSpPr>
          <p:nvPr>
            <p:ph idx="1"/>
          </p:nvPr>
        </p:nvSpPr>
        <p:spPr/>
        <p:txBody>
          <a:bodyPr>
            <a:normAutofit lnSpcReduction="10000"/>
          </a:bodyPr>
          <a:lstStyle/>
          <a:p>
            <a:r>
              <a:rPr lang="en-IN" dirty="0" smtClean="0"/>
              <a:t>Threads </a:t>
            </a:r>
            <a:r>
              <a:rPr lang="en-IN" dirty="0" smtClean="0"/>
              <a:t>are used to create a thread pool</a:t>
            </a:r>
          </a:p>
          <a:p>
            <a:r>
              <a:rPr lang="en-IN" dirty="0" smtClean="0"/>
              <a:t>Incoming GET, PUT, DELETE Requests are  queued </a:t>
            </a:r>
          </a:p>
          <a:p>
            <a:r>
              <a:rPr lang="en-IN" dirty="0" smtClean="0"/>
              <a:t>Threads in the pool retrieve requests from the queue and process the request</a:t>
            </a:r>
          </a:p>
          <a:p>
            <a:r>
              <a:rPr lang="en-IN" dirty="0" err="1" smtClean="0"/>
              <a:t>Mutex</a:t>
            </a:r>
            <a:r>
              <a:rPr lang="en-IN" dirty="0" smtClean="0"/>
              <a:t> is used to lock the shared resources</a:t>
            </a:r>
          </a:p>
          <a:p>
            <a:r>
              <a:rPr lang="en-IN" dirty="0" smtClean="0"/>
              <a:t>Signal is used to notify when the queue contains a value</a:t>
            </a:r>
          </a:p>
          <a:p>
            <a:r>
              <a:rPr lang="en-IN" dirty="0" smtClean="0"/>
              <a:t>When the queue is empty the threads wait</a:t>
            </a:r>
          </a:p>
          <a:p>
            <a:r>
              <a:rPr lang="en-IN" dirty="0" smtClean="0"/>
              <a:t>The Key Store is also locked by </a:t>
            </a:r>
            <a:r>
              <a:rPr lang="en-IN" dirty="0" err="1" smtClean="0"/>
              <a:t>mutex</a:t>
            </a:r>
            <a:r>
              <a:rPr lang="en-IN" dirty="0" smtClean="0"/>
              <a:t> before access to ensure that multiple threads do not modify the Key Store simultaneously.</a:t>
            </a:r>
          </a:p>
          <a:p>
            <a:pPr marL="0" indent="0">
              <a:buNone/>
            </a:pPr>
            <a:endParaRPr lang="en-IN" dirty="0"/>
          </a:p>
        </p:txBody>
      </p:sp>
    </p:spTree>
    <p:extLst>
      <p:ext uri="{BB962C8B-B14F-4D97-AF65-F5344CB8AC3E}">
        <p14:creationId xmlns:p14="http://schemas.microsoft.com/office/powerpoint/2010/main" val="33841356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Usage</a:t>
            </a:r>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Build the executable using make</a:t>
            </a:r>
          </a:p>
          <a:p>
            <a:pPr lvl="1"/>
            <a:r>
              <a:rPr lang="en-IN" dirty="0" smtClean="0"/>
              <a:t>&gt;make</a:t>
            </a:r>
          </a:p>
          <a:p>
            <a:r>
              <a:rPr lang="en-IN" dirty="0" smtClean="0"/>
              <a:t>To Start the single threaded server invoke the executable and specify the cache size</a:t>
            </a:r>
          </a:p>
          <a:p>
            <a:pPr lvl="1"/>
            <a:r>
              <a:rPr lang="en-IN" dirty="0" smtClean="0"/>
              <a:t>&gt; ./Server &lt;</a:t>
            </a:r>
            <a:r>
              <a:rPr lang="en-IN" dirty="0" err="1" smtClean="0"/>
              <a:t>cachesizebytes</a:t>
            </a:r>
            <a:r>
              <a:rPr lang="en-IN" dirty="0" smtClean="0"/>
              <a:t>&gt;</a:t>
            </a:r>
          </a:p>
          <a:p>
            <a:r>
              <a:rPr lang="en-IN" dirty="0" smtClean="0"/>
              <a:t>Use </a:t>
            </a:r>
            <a:r>
              <a:rPr lang="en-IN" dirty="0" smtClean="0"/>
              <a:t>any rest client like Fiddler, CURL to make requests</a:t>
            </a:r>
          </a:p>
          <a:p>
            <a:pPr lvl="1"/>
            <a:r>
              <a:rPr lang="en-IN" dirty="0" smtClean="0"/>
              <a:t>To GET</a:t>
            </a:r>
          </a:p>
          <a:p>
            <a:pPr lvl="1"/>
            <a:r>
              <a:rPr lang="en-IN" dirty="0" smtClean="0"/>
              <a:t>curl &lt;hostname:6080&gt;/&lt;key&gt; </a:t>
            </a:r>
          </a:p>
          <a:p>
            <a:pPr lvl="1"/>
            <a:r>
              <a:rPr lang="en-IN" dirty="0" smtClean="0"/>
              <a:t>To DELETE</a:t>
            </a:r>
          </a:p>
          <a:p>
            <a:pPr lvl="1"/>
            <a:r>
              <a:rPr lang="en-IN" dirty="0"/>
              <a:t>c</a:t>
            </a:r>
            <a:r>
              <a:rPr lang="en-IN" dirty="0" smtClean="0"/>
              <a:t>url –X DELETE </a:t>
            </a:r>
            <a:r>
              <a:rPr lang="en-IN" dirty="0"/>
              <a:t>&lt;hostname:6080&gt;/&lt;key&gt; </a:t>
            </a:r>
            <a:endParaRPr lang="en-IN" dirty="0" smtClean="0"/>
          </a:p>
          <a:p>
            <a:pPr lvl="1"/>
            <a:r>
              <a:rPr lang="en-IN" dirty="0" smtClean="0"/>
              <a:t>To PUT</a:t>
            </a:r>
          </a:p>
          <a:p>
            <a:pPr lvl="1"/>
            <a:r>
              <a:rPr lang="en-IN" dirty="0"/>
              <a:t>c</a:t>
            </a:r>
            <a:r>
              <a:rPr lang="en-IN" dirty="0" smtClean="0"/>
              <a:t>url –X PUT </a:t>
            </a:r>
            <a:r>
              <a:rPr lang="en-IN" dirty="0"/>
              <a:t>&lt;hostname:6080</a:t>
            </a:r>
            <a:r>
              <a:rPr lang="en-IN" dirty="0" smtClean="0"/>
              <a:t>&gt; -d ‘{“key”:”&lt;key&gt;”,”value”,”&lt;value”&gt;}’</a:t>
            </a:r>
          </a:p>
          <a:p>
            <a:r>
              <a:rPr lang="en-IN" dirty="0"/>
              <a:t>To Terminate hit CTRL+C. The signal is captured and clean up done and graceful exit</a:t>
            </a:r>
          </a:p>
          <a:p>
            <a:pPr lvl="1"/>
            <a:endParaRPr lang="en-IN" dirty="0" smtClean="0"/>
          </a:p>
          <a:p>
            <a:pPr lvl="1"/>
            <a:endParaRPr lang="en-IN" dirty="0"/>
          </a:p>
        </p:txBody>
      </p:sp>
    </p:spTree>
    <p:extLst>
      <p:ext uri="{BB962C8B-B14F-4D97-AF65-F5344CB8AC3E}">
        <p14:creationId xmlns:p14="http://schemas.microsoft.com/office/powerpoint/2010/main" val="38047030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The Key Value (KV) Store caches Keys and Values of type Strings</a:t>
            </a:r>
          </a:p>
          <a:p>
            <a:r>
              <a:rPr lang="en-IN" dirty="0" smtClean="0"/>
              <a:t>It implements the LRU mechanism</a:t>
            </a:r>
          </a:p>
          <a:p>
            <a:r>
              <a:rPr lang="en-IN" dirty="0" smtClean="0"/>
              <a:t>The KV store can be initialized to a pre-set </a:t>
            </a:r>
            <a:r>
              <a:rPr lang="en-IN" dirty="0" smtClean="0"/>
              <a:t>size in bytes capacity</a:t>
            </a:r>
            <a:endParaRPr lang="en-IN" dirty="0" smtClean="0"/>
          </a:p>
          <a:p>
            <a:r>
              <a:rPr lang="en-IN" dirty="0" smtClean="0"/>
              <a:t>When the size of the KV exceeds the capacity the LRU element is removed from the cache to make space</a:t>
            </a:r>
          </a:p>
          <a:p>
            <a:r>
              <a:rPr lang="en-IN" dirty="0" smtClean="0"/>
              <a:t>The KV Store uses a helper class </a:t>
            </a:r>
            <a:r>
              <a:rPr lang="en-IN" dirty="0" err="1" smtClean="0"/>
              <a:t>PersistentMap</a:t>
            </a:r>
            <a:r>
              <a:rPr lang="en-IN" dirty="0" smtClean="0"/>
              <a:t> will persist the removed key value pairs to the disk</a:t>
            </a:r>
          </a:p>
          <a:p>
            <a:r>
              <a:rPr lang="en-IN" dirty="0" err="1" smtClean="0"/>
              <a:t>PersistentMap</a:t>
            </a:r>
            <a:r>
              <a:rPr lang="en-IN" dirty="0" smtClean="0"/>
              <a:t> class has the ability to read </a:t>
            </a:r>
            <a:r>
              <a:rPr lang="en-IN" dirty="0" smtClean="0"/>
              <a:t>previously persisted </a:t>
            </a:r>
            <a:r>
              <a:rPr lang="en-IN" dirty="0" smtClean="0"/>
              <a:t>data </a:t>
            </a:r>
            <a:r>
              <a:rPr lang="en-IN" dirty="0" smtClean="0"/>
              <a:t>from </a:t>
            </a:r>
            <a:r>
              <a:rPr lang="en-IN" dirty="0" smtClean="0"/>
              <a:t>the disk at initialization and write out at </a:t>
            </a:r>
            <a:r>
              <a:rPr lang="en-IN" dirty="0" smtClean="0"/>
              <a:t>destruction</a:t>
            </a:r>
          </a:p>
          <a:p>
            <a:r>
              <a:rPr lang="en-IN" dirty="0" err="1" smtClean="0"/>
              <a:t>PersistentMap</a:t>
            </a:r>
            <a:r>
              <a:rPr lang="en-IN" dirty="0" smtClean="0"/>
              <a:t> class also persists the data to disk at frequent intervals</a:t>
            </a:r>
            <a:endParaRPr lang="en-IN" dirty="0" smtClean="0"/>
          </a:p>
          <a:p>
            <a:r>
              <a:rPr lang="en-IN" dirty="0" smtClean="0"/>
              <a:t>The Network Interface implements the GET, PUT and DELETE verbs to access the KV Store over the network </a:t>
            </a:r>
            <a:endParaRPr lang="en-IN" dirty="0"/>
          </a:p>
        </p:txBody>
      </p:sp>
    </p:spTree>
    <p:extLst>
      <p:ext uri="{BB962C8B-B14F-4D97-AF65-F5344CB8AC3E}">
        <p14:creationId xmlns:p14="http://schemas.microsoft.com/office/powerpoint/2010/main" val="37458187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Architecture</a:t>
            </a:r>
            <a:endParaRPr lang="en-IN" dirty="0"/>
          </a:p>
        </p:txBody>
      </p:sp>
      <p:sp>
        <p:nvSpPr>
          <p:cNvPr id="5" name="Rounded Rectangle 4"/>
          <p:cNvSpPr/>
          <p:nvPr/>
        </p:nvSpPr>
        <p:spPr>
          <a:xfrm>
            <a:off x="4276579" y="2574388"/>
            <a:ext cx="914400" cy="28979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IN" dirty="0" smtClean="0"/>
              <a:t>Network Interface</a:t>
            </a:r>
            <a:endParaRPr lang="en-IN" dirty="0"/>
          </a:p>
        </p:txBody>
      </p:sp>
      <p:sp>
        <p:nvSpPr>
          <p:cNvPr id="6" name="Rectangle 5"/>
          <p:cNvSpPr/>
          <p:nvPr/>
        </p:nvSpPr>
        <p:spPr>
          <a:xfrm>
            <a:off x="6175716" y="3214467"/>
            <a:ext cx="2757268" cy="16177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KV Store</a:t>
            </a:r>
            <a:endParaRPr lang="en-IN" dirty="0"/>
          </a:p>
        </p:txBody>
      </p:sp>
      <p:sp>
        <p:nvSpPr>
          <p:cNvPr id="7" name="Rectangle 6"/>
          <p:cNvSpPr/>
          <p:nvPr/>
        </p:nvSpPr>
        <p:spPr>
          <a:xfrm>
            <a:off x="7765366" y="3305906"/>
            <a:ext cx="1026942" cy="492369"/>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err="1" smtClean="0">
                <a:solidFill>
                  <a:schemeClr val="bg1"/>
                </a:solidFill>
              </a:rPr>
              <a:t>PersistentMap</a:t>
            </a:r>
            <a:endParaRPr lang="en-IN" sz="1400" dirty="0">
              <a:solidFill>
                <a:schemeClr val="bg1"/>
              </a:solidFill>
            </a:endParaRPr>
          </a:p>
        </p:txBody>
      </p:sp>
      <p:cxnSp>
        <p:nvCxnSpPr>
          <p:cNvPr id="9" name="Straight Arrow Connector 8"/>
          <p:cNvCxnSpPr>
            <a:stCxn id="5" idx="3"/>
            <a:endCxn id="6" idx="1"/>
          </p:cNvCxnSpPr>
          <p:nvPr/>
        </p:nvCxnSpPr>
        <p:spPr>
          <a:xfrm>
            <a:off x="5190979" y="4023360"/>
            <a:ext cx="984737"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2" name="Flowchart: Magnetic Disk 11"/>
          <p:cNvSpPr/>
          <p:nvPr/>
        </p:nvSpPr>
        <p:spPr>
          <a:xfrm>
            <a:off x="9754260" y="3151160"/>
            <a:ext cx="1079844" cy="801859"/>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File System</a:t>
            </a:r>
            <a:endParaRPr lang="en-IN" dirty="0"/>
          </a:p>
        </p:txBody>
      </p:sp>
      <p:cxnSp>
        <p:nvCxnSpPr>
          <p:cNvPr id="14" name="Straight Arrow Connector 13"/>
          <p:cNvCxnSpPr>
            <a:stCxn id="7" idx="3"/>
            <a:endCxn id="12" idx="2"/>
          </p:cNvCxnSpPr>
          <p:nvPr/>
        </p:nvCxnSpPr>
        <p:spPr>
          <a:xfrm flipV="1">
            <a:off x="8792308" y="3552090"/>
            <a:ext cx="961952" cy="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5" name="Smiley Face 14"/>
          <p:cNvSpPr/>
          <p:nvPr/>
        </p:nvSpPr>
        <p:spPr>
          <a:xfrm>
            <a:off x="253218" y="3706835"/>
            <a:ext cx="548640" cy="633048"/>
          </a:xfrm>
          <a:prstGeom prst="smileyFace">
            <a:avLst>
              <a:gd name="adj" fmla="val 46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7" name="Straight Arrow Connector 16"/>
          <p:cNvCxnSpPr>
            <a:stCxn id="15" idx="6"/>
            <a:endCxn id="5" idx="1"/>
          </p:cNvCxnSpPr>
          <p:nvPr/>
        </p:nvCxnSpPr>
        <p:spPr>
          <a:xfrm>
            <a:off x="801858" y="4023359"/>
            <a:ext cx="3474721" cy="1"/>
          </a:xfrm>
          <a:prstGeom prst="straightConnector1">
            <a:avLst/>
          </a:prstGeom>
          <a:ln>
            <a:prstDash val="dash"/>
            <a:headEnd type="triangle"/>
            <a:tailEnd type="triangle"/>
          </a:ln>
        </p:spPr>
        <p:style>
          <a:lnRef idx="1">
            <a:schemeClr val="dk1"/>
          </a:lnRef>
          <a:fillRef idx="0">
            <a:schemeClr val="dk1"/>
          </a:fillRef>
          <a:effectRef idx="0">
            <a:schemeClr val="dk1"/>
          </a:effectRef>
          <a:fontRef idx="minor">
            <a:schemeClr val="tx1"/>
          </a:fontRef>
        </p:style>
      </p:cxnSp>
      <p:sp>
        <p:nvSpPr>
          <p:cNvPr id="18" name="Smiley Face 17"/>
          <p:cNvSpPr/>
          <p:nvPr/>
        </p:nvSpPr>
        <p:spPr>
          <a:xfrm>
            <a:off x="253218" y="4656407"/>
            <a:ext cx="548640" cy="633048"/>
          </a:xfrm>
          <a:prstGeom prst="smileyFace">
            <a:avLst>
              <a:gd name="adj" fmla="val 46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9" name="Straight Arrow Connector 18"/>
          <p:cNvCxnSpPr/>
          <p:nvPr/>
        </p:nvCxnSpPr>
        <p:spPr>
          <a:xfrm>
            <a:off x="801857" y="4972931"/>
            <a:ext cx="3474722" cy="0"/>
          </a:xfrm>
          <a:prstGeom prst="straightConnector1">
            <a:avLst/>
          </a:prstGeom>
          <a:ln>
            <a:prstDash val="dash"/>
            <a:headEnd type="triangle"/>
            <a:tailEnd type="triangle"/>
          </a:ln>
        </p:spPr>
        <p:style>
          <a:lnRef idx="1">
            <a:schemeClr val="dk1"/>
          </a:lnRef>
          <a:fillRef idx="0">
            <a:schemeClr val="dk1"/>
          </a:fillRef>
          <a:effectRef idx="0">
            <a:schemeClr val="dk1"/>
          </a:effectRef>
          <a:fontRef idx="minor">
            <a:schemeClr val="tx1"/>
          </a:fontRef>
        </p:style>
      </p:cxnSp>
      <p:sp>
        <p:nvSpPr>
          <p:cNvPr id="21" name="Smiley Face 20"/>
          <p:cNvSpPr/>
          <p:nvPr/>
        </p:nvSpPr>
        <p:spPr>
          <a:xfrm>
            <a:off x="253218" y="2708324"/>
            <a:ext cx="548640" cy="633048"/>
          </a:xfrm>
          <a:prstGeom prst="smileyFace">
            <a:avLst>
              <a:gd name="adj" fmla="val 46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2" name="Straight Arrow Connector 21"/>
          <p:cNvCxnSpPr/>
          <p:nvPr/>
        </p:nvCxnSpPr>
        <p:spPr>
          <a:xfrm>
            <a:off x="801857" y="3024848"/>
            <a:ext cx="3474722" cy="0"/>
          </a:xfrm>
          <a:prstGeom prst="straightConnector1">
            <a:avLst/>
          </a:prstGeom>
          <a:ln>
            <a:prstDash val="dash"/>
            <a:headEnd type="triangle"/>
            <a:tailEnd type="triangle"/>
          </a:ln>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1752600" y="3024848"/>
            <a:ext cx="598241" cy="369332"/>
          </a:xfrm>
          <a:prstGeom prst="rect">
            <a:avLst/>
          </a:prstGeom>
          <a:noFill/>
        </p:spPr>
        <p:txBody>
          <a:bodyPr wrap="none" rtlCol="0">
            <a:spAutoFit/>
          </a:bodyPr>
          <a:lstStyle/>
          <a:p>
            <a:r>
              <a:rPr lang="en-IN" dirty="0" smtClean="0"/>
              <a:t>GET</a:t>
            </a:r>
            <a:endParaRPr lang="en-IN" dirty="0"/>
          </a:p>
        </p:txBody>
      </p:sp>
      <p:sp>
        <p:nvSpPr>
          <p:cNvPr id="25" name="TextBox 24"/>
          <p:cNvSpPr txBox="1"/>
          <p:nvPr/>
        </p:nvSpPr>
        <p:spPr>
          <a:xfrm>
            <a:off x="1752600" y="3953019"/>
            <a:ext cx="596638" cy="369332"/>
          </a:xfrm>
          <a:prstGeom prst="rect">
            <a:avLst/>
          </a:prstGeom>
          <a:noFill/>
        </p:spPr>
        <p:txBody>
          <a:bodyPr wrap="none" rtlCol="0">
            <a:spAutoFit/>
          </a:bodyPr>
          <a:lstStyle/>
          <a:p>
            <a:r>
              <a:rPr lang="en-IN" dirty="0" smtClean="0"/>
              <a:t>PUT</a:t>
            </a:r>
            <a:endParaRPr lang="en-IN" dirty="0"/>
          </a:p>
        </p:txBody>
      </p:sp>
      <p:sp>
        <p:nvSpPr>
          <p:cNvPr id="27" name="TextBox 26"/>
          <p:cNvSpPr txBox="1"/>
          <p:nvPr/>
        </p:nvSpPr>
        <p:spPr>
          <a:xfrm>
            <a:off x="1752600" y="4972931"/>
            <a:ext cx="947695" cy="369332"/>
          </a:xfrm>
          <a:prstGeom prst="rect">
            <a:avLst/>
          </a:prstGeom>
          <a:noFill/>
        </p:spPr>
        <p:txBody>
          <a:bodyPr wrap="none" rtlCol="0">
            <a:spAutoFit/>
          </a:bodyPr>
          <a:lstStyle/>
          <a:p>
            <a:r>
              <a:rPr lang="en-IN" dirty="0" smtClean="0"/>
              <a:t>DELETE</a:t>
            </a:r>
            <a:endParaRPr lang="en-IN" dirty="0"/>
          </a:p>
        </p:txBody>
      </p:sp>
    </p:spTree>
    <p:extLst>
      <p:ext uri="{BB962C8B-B14F-4D97-AF65-F5344CB8AC3E}">
        <p14:creationId xmlns:p14="http://schemas.microsoft.com/office/powerpoint/2010/main" val="21702633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Class </a:t>
            </a:r>
            <a:r>
              <a:rPr lang="en-IN" dirty="0" err="1" smtClean="0"/>
              <a:t>KV_Store</a:t>
            </a:r>
            <a:r>
              <a:rPr lang="en-IN" dirty="0" smtClean="0"/>
              <a:t> </a:t>
            </a:r>
            <a:endParaRPr lang="en-IN" dirty="0"/>
          </a:p>
        </p:txBody>
      </p:sp>
      <p:sp>
        <p:nvSpPr>
          <p:cNvPr id="4" name="Content Placeholder 3"/>
          <p:cNvSpPr>
            <a:spLocks noGrp="1"/>
          </p:cNvSpPr>
          <p:nvPr>
            <p:ph idx="1"/>
          </p:nvPr>
        </p:nvSpPr>
        <p:spPr/>
        <p:txBody>
          <a:bodyPr>
            <a:normAutofit fontScale="92500" lnSpcReduction="20000"/>
          </a:bodyPr>
          <a:lstStyle/>
          <a:p>
            <a:r>
              <a:rPr lang="en-IN" dirty="0" smtClean="0"/>
              <a:t>The cache is a </a:t>
            </a:r>
            <a:r>
              <a:rPr lang="en-IN" dirty="0" err="1" smtClean="0"/>
              <a:t>std</a:t>
            </a:r>
            <a:r>
              <a:rPr lang="en-IN" dirty="0" smtClean="0"/>
              <a:t>::</a:t>
            </a:r>
            <a:r>
              <a:rPr lang="en-IN" dirty="0" err="1" smtClean="0"/>
              <a:t>linkedlist</a:t>
            </a:r>
            <a:endParaRPr lang="en-IN" dirty="0"/>
          </a:p>
          <a:p>
            <a:r>
              <a:rPr lang="en-IN" dirty="0" smtClean="0"/>
              <a:t>When an element is accessed in the linked list, it is moved to the front of the list</a:t>
            </a:r>
          </a:p>
          <a:p>
            <a:r>
              <a:rPr lang="en-IN" dirty="0" smtClean="0"/>
              <a:t>This means the last element in the list was the element which </a:t>
            </a:r>
            <a:r>
              <a:rPr lang="en-IN" dirty="0"/>
              <a:t>w</a:t>
            </a:r>
            <a:r>
              <a:rPr lang="en-IN" dirty="0" smtClean="0"/>
              <a:t>as accessed least recently</a:t>
            </a:r>
          </a:p>
          <a:p>
            <a:r>
              <a:rPr lang="en-IN" dirty="0" smtClean="0"/>
              <a:t>To extract an element from the list we have to search though the list which will take time. So to make access faster we have an index which is a </a:t>
            </a:r>
            <a:r>
              <a:rPr lang="en-IN" dirty="0" err="1" smtClean="0"/>
              <a:t>std</a:t>
            </a:r>
            <a:r>
              <a:rPr lang="en-IN" dirty="0" smtClean="0"/>
              <a:t>::map . It stores the keys and the pointer to the linked list where the element is stored</a:t>
            </a:r>
          </a:p>
          <a:p>
            <a:r>
              <a:rPr lang="en-IN" dirty="0" smtClean="0"/>
              <a:t>When an cache access is requested, the key searched in the index and the corresponding pointer to the linked list is obtained and the value is accessed from the linked list </a:t>
            </a:r>
            <a:endParaRPr lang="en-IN" dirty="0"/>
          </a:p>
        </p:txBody>
      </p:sp>
    </p:spTree>
    <p:extLst>
      <p:ext uri="{BB962C8B-B14F-4D97-AF65-F5344CB8AC3E}">
        <p14:creationId xmlns:p14="http://schemas.microsoft.com/office/powerpoint/2010/main" val="14320133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Class </a:t>
            </a:r>
            <a:r>
              <a:rPr lang="en-IN" dirty="0" err="1" smtClean="0"/>
              <a:t>KV_Store</a:t>
            </a:r>
            <a:r>
              <a:rPr lang="en-IN" dirty="0" smtClean="0"/>
              <a:t> contd.</a:t>
            </a:r>
            <a:endParaRPr lang="en-IN" dirty="0"/>
          </a:p>
        </p:txBody>
      </p:sp>
      <p:sp>
        <p:nvSpPr>
          <p:cNvPr id="3" name="Content Placeholder 2"/>
          <p:cNvSpPr>
            <a:spLocks noGrp="1"/>
          </p:cNvSpPr>
          <p:nvPr>
            <p:ph idx="1"/>
          </p:nvPr>
        </p:nvSpPr>
        <p:spPr/>
        <p:txBody>
          <a:bodyPr>
            <a:normAutofit/>
          </a:bodyPr>
          <a:lstStyle/>
          <a:p>
            <a:r>
              <a:rPr lang="en-IN" dirty="0" smtClean="0"/>
              <a:t>The class </a:t>
            </a:r>
            <a:r>
              <a:rPr lang="en-IN" dirty="0" err="1" smtClean="0"/>
              <a:t>KV_Store</a:t>
            </a:r>
            <a:r>
              <a:rPr lang="en-IN" dirty="0" smtClean="0"/>
              <a:t> has three important methods</a:t>
            </a:r>
          </a:p>
          <a:p>
            <a:pPr lvl="1"/>
            <a:r>
              <a:rPr lang="en-IN" dirty="0" smtClean="0"/>
              <a:t>get(key)</a:t>
            </a:r>
          </a:p>
          <a:p>
            <a:pPr lvl="1"/>
            <a:r>
              <a:rPr lang="en-IN" dirty="0" smtClean="0"/>
              <a:t>put(</a:t>
            </a:r>
            <a:r>
              <a:rPr lang="en-IN" dirty="0" err="1" smtClean="0"/>
              <a:t>key,value</a:t>
            </a:r>
            <a:r>
              <a:rPr lang="en-IN" dirty="0" smtClean="0"/>
              <a:t>)</a:t>
            </a:r>
          </a:p>
          <a:p>
            <a:pPr lvl="1"/>
            <a:r>
              <a:rPr lang="en-IN" dirty="0" err="1" smtClean="0"/>
              <a:t>deletekey</a:t>
            </a:r>
            <a:r>
              <a:rPr lang="en-IN" dirty="0" smtClean="0"/>
              <a:t>(key)</a:t>
            </a:r>
          </a:p>
          <a:p>
            <a:r>
              <a:rPr lang="en-IN" dirty="0" smtClean="0"/>
              <a:t>get(key) – This method looks for an entry in the cache.</a:t>
            </a:r>
          </a:p>
          <a:p>
            <a:r>
              <a:rPr lang="en-IN" dirty="0"/>
              <a:t>i</a:t>
            </a:r>
            <a:r>
              <a:rPr lang="en-IN" dirty="0" smtClean="0"/>
              <a:t>nsert(key, value) – This method insert/update entry in the cache</a:t>
            </a:r>
          </a:p>
          <a:p>
            <a:r>
              <a:rPr lang="en-IN" dirty="0" err="1" smtClean="0"/>
              <a:t>deletekey</a:t>
            </a:r>
            <a:r>
              <a:rPr lang="en-IN" dirty="0" smtClean="0"/>
              <a:t>(key) – This method delete entry in the cache</a:t>
            </a:r>
          </a:p>
        </p:txBody>
      </p:sp>
    </p:spTree>
    <p:extLst>
      <p:ext uri="{BB962C8B-B14F-4D97-AF65-F5344CB8AC3E}">
        <p14:creationId xmlns:p14="http://schemas.microsoft.com/office/powerpoint/2010/main" val="41060275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get(key) method</a:t>
            </a:r>
            <a:endParaRPr lang="en-IN" dirty="0"/>
          </a:p>
        </p:txBody>
      </p:sp>
      <p:sp>
        <p:nvSpPr>
          <p:cNvPr id="4" name="Flowchart: Decision 3"/>
          <p:cNvSpPr/>
          <p:nvPr/>
        </p:nvSpPr>
        <p:spPr>
          <a:xfrm>
            <a:off x="1899521" y="2247900"/>
            <a:ext cx="2152650" cy="108585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Is Key in Index</a:t>
            </a:r>
            <a:endParaRPr lang="en-IN" dirty="0"/>
          </a:p>
        </p:txBody>
      </p:sp>
      <p:sp>
        <p:nvSpPr>
          <p:cNvPr id="5" name="Rectangle 4"/>
          <p:cNvSpPr/>
          <p:nvPr/>
        </p:nvSpPr>
        <p:spPr>
          <a:xfrm>
            <a:off x="2092759" y="3623055"/>
            <a:ext cx="1766171"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Get pointer to node entry</a:t>
            </a:r>
            <a:endParaRPr lang="en-IN" dirty="0"/>
          </a:p>
        </p:txBody>
      </p:sp>
      <p:sp>
        <p:nvSpPr>
          <p:cNvPr id="6" name="Rectangle 5"/>
          <p:cNvSpPr/>
          <p:nvPr/>
        </p:nvSpPr>
        <p:spPr>
          <a:xfrm>
            <a:off x="2092759" y="4730303"/>
            <a:ext cx="1766171"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Move node to front of list</a:t>
            </a:r>
            <a:endParaRPr lang="en-IN" dirty="0"/>
          </a:p>
        </p:txBody>
      </p:sp>
      <p:sp>
        <p:nvSpPr>
          <p:cNvPr id="7" name="Rectangle 6"/>
          <p:cNvSpPr/>
          <p:nvPr/>
        </p:nvSpPr>
        <p:spPr>
          <a:xfrm>
            <a:off x="2092755" y="5947726"/>
            <a:ext cx="1766171"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Return Value</a:t>
            </a:r>
            <a:endParaRPr lang="en-IN" dirty="0"/>
          </a:p>
        </p:txBody>
      </p:sp>
      <p:cxnSp>
        <p:nvCxnSpPr>
          <p:cNvPr id="9" name="Straight Arrow Connector 8"/>
          <p:cNvCxnSpPr>
            <a:stCxn id="4" idx="2"/>
            <a:endCxn id="5" idx="0"/>
          </p:cNvCxnSpPr>
          <p:nvPr/>
        </p:nvCxnSpPr>
        <p:spPr>
          <a:xfrm flipH="1">
            <a:off x="2975845" y="3333750"/>
            <a:ext cx="1" cy="2893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flipH="1">
            <a:off x="2975842" y="4499355"/>
            <a:ext cx="1" cy="2893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flipH="1">
            <a:off x="2975841" y="5606603"/>
            <a:ext cx="1" cy="2893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2975841" y="3284308"/>
            <a:ext cx="550151" cy="369332"/>
          </a:xfrm>
          <a:prstGeom prst="rect">
            <a:avLst/>
          </a:prstGeom>
          <a:noFill/>
        </p:spPr>
        <p:txBody>
          <a:bodyPr wrap="none" rtlCol="0">
            <a:spAutoFit/>
          </a:bodyPr>
          <a:lstStyle/>
          <a:p>
            <a:r>
              <a:rPr lang="en-IN" dirty="0" smtClean="0">
                <a:solidFill>
                  <a:schemeClr val="bg1"/>
                </a:solidFill>
              </a:rPr>
              <a:t>YES</a:t>
            </a:r>
            <a:endParaRPr lang="en-IN" dirty="0">
              <a:solidFill>
                <a:schemeClr val="bg1"/>
              </a:solidFill>
            </a:endParaRPr>
          </a:p>
        </p:txBody>
      </p:sp>
      <p:sp>
        <p:nvSpPr>
          <p:cNvPr id="14" name="Flowchart: Decision 13"/>
          <p:cNvSpPr/>
          <p:nvPr/>
        </p:nvSpPr>
        <p:spPr>
          <a:xfrm>
            <a:off x="4732280" y="2280731"/>
            <a:ext cx="2249577" cy="98412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Is Key on Disk</a:t>
            </a:r>
            <a:endParaRPr lang="en-IN" dirty="0"/>
          </a:p>
        </p:txBody>
      </p:sp>
      <p:sp>
        <p:nvSpPr>
          <p:cNvPr id="15" name="Rectangle 14"/>
          <p:cNvSpPr/>
          <p:nvPr/>
        </p:nvSpPr>
        <p:spPr>
          <a:xfrm>
            <a:off x="4975640" y="3623055"/>
            <a:ext cx="1766171"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Insert value as front node of list</a:t>
            </a:r>
            <a:endParaRPr lang="en-IN" dirty="0"/>
          </a:p>
        </p:txBody>
      </p:sp>
      <p:sp>
        <p:nvSpPr>
          <p:cNvPr id="16" name="Rectangle 15"/>
          <p:cNvSpPr/>
          <p:nvPr/>
        </p:nvSpPr>
        <p:spPr>
          <a:xfrm>
            <a:off x="4926564" y="4788660"/>
            <a:ext cx="2834861" cy="8482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Insert index with key and pointer to front of linked list</a:t>
            </a:r>
            <a:endParaRPr lang="en-IN" dirty="0"/>
          </a:p>
        </p:txBody>
      </p:sp>
      <p:cxnSp>
        <p:nvCxnSpPr>
          <p:cNvPr id="19" name="Straight Arrow Connector 18"/>
          <p:cNvCxnSpPr/>
          <p:nvPr/>
        </p:nvCxnSpPr>
        <p:spPr>
          <a:xfrm flipH="1">
            <a:off x="5858724" y="3314295"/>
            <a:ext cx="1" cy="2893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flipH="1">
            <a:off x="5858723" y="4518810"/>
            <a:ext cx="1" cy="2893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5858723" y="3284308"/>
            <a:ext cx="550151" cy="369332"/>
          </a:xfrm>
          <a:prstGeom prst="rect">
            <a:avLst/>
          </a:prstGeom>
          <a:noFill/>
        </p:spPr>
        <p:txBody>
          <a:bodyPr wrap="none" rtlCol="0">
            <a:spAutoFit/>
          </a:bodyPr>
          <a:lstStyle/>
          <a:p>
            <a:r>
              <a:rPr lang="en-IN" dirty="0" smtClean="0">
                <a:solidFill>
                  <a:schemeClr val="bg1"/>
                </a:solidFill>
              </a:rPr>
              <a:t>YES</a:t>
            </a:r>
            <a:endParaRPr lang="en-IN" dirty="0">
              <a:solidFill>
                <a:schemeClr val="bg1"/>
              </a:solidFill>
            </a:endParaRPr>
          </a:p>
        </p:txBody>
      </p:sp>
      <p:sp>
        <p:nvSpPr>
          <p:cNvPr id="24" name="TextBox 23"/>
          <p:cNvSpPr txBox="1"/>
          <p:nvPr/>
        </p:nvSpPr>
        <p:spPr>
          <a:xfrm>
            <a:off x="4158075" y="2914976"/>
            <a:ext cx="487634" cy="369332"/>
          </a:xfrm>
          <a:prstGeom prst="rect">
            <a:avLst/>
          </a:prstGeom>
          <a:noFill/>
        </p:spPr>
        <p:txBody>
          <a:bodyPr wrap="none" rtlCol="0">
            <a:spAutoFit/>
          </a:bodyPr>
          <a:lstStyle/>
          <a:p>
            <a:r>
              <a:rPr lang="en-IN" dirty="0" smtClean="0">
                <a:solidFill>
                  <a:schemeClr val="bg1"/>
                </a:solidFill>
              </a:rPr>
              <a:t>NO</a:t>
            </a:r>
            <a:endParaRPr lang="en-IN" dirty="0">
              <a:solidFill>
                <a:schemeClr val="bg1"/>
              </a:solidFill>
            </a:endParaRPr>
          </a:p>
        </p:txBody>
      </p:sp>
      <p:sp>
        <p:nvSpPr>
          <p:cNvPr id="25" name="TextBox 24"/>
          <p:cNvSpPr txBox="1"/>
          <p:nvPr/>
        </p:nvSpPr>
        <p:spPr>
          <a:xfrm>
            <a:off x="7158374" y="2843630"/>
            <a:ext cx="487634" cy="369332"/>
          </a:xfrm>
          <a:prstGeom prst="rect">
            <a:avLst/>
          </a:prstGeom>
          <a:noFill/>
        </p:spPr>
        <p:txBody>
          <a:bodyPr wrap="none" rtlCol="0">
            <a:spAutoFit/>
          </a:bodyPr>
          <a:lstStyle/>
          <a:p>
            <a:r>
              <a:rPr lang="en-IN" dirty="0" smtClean="0">
                <a:solidFill>
                  <a:schemeClr val="bg1"/>
                </a:solidFill>
              </a:rPr>
              <a:t>NO</a:t>
            </a:r>
            <a:endParaRPr lang="en-IN" dirty="0">
              <a:solidFill>
                <a:schemeClr val="bg1"/>
              </a:solidFill>
            </a:endParaRPr>
          </a:p>
        </p:txBody>
      </p:sp>
      <p:cxnSp>
        <p:nvCxnSpPr>
          <p:cNvPr id="27" name="Straight Arrow Connector 26"/>
          <p:cNvCxnSpPr>
            <a:stCxn id="4" idx="3"/>
            <a:endCxn id="14" idx="1"/>
          </p:cNvCxnSpPr>
          <p:nvPr/>
        </p:nvCxnSpPr>
        <p:spPr>
          <a:xfrm flipV="1">
            <a:off x="4052171" y="2772792"/>
            <a:ext cx="680109" cy="180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a:stCxn id="14" idx="3"/>
          </p:cNvCxnSpPr>
          <p:nvPr/>
        </p:nvCxnSpPr>
        <p:spPr>
          <a:xfrm>
            <a:off x="6981857" y="2772792"/>
            <a:ext cx="101381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Rectangle 31"/>
          <p:cNvSpPr/>
          <p:nvPr/>
        </p:nvSpPr>
        <p:spPr>
          <a:xfrm>
            <a:off x="7995670" y="2392696"/>
            <a:ext cx="1766171"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Return Empty string value</a:t>
            </a:r>
            <a:endParaRPr lang="en-IN" dirty="0"/>
          </a:p>
        </p:txBody>
      </p:sp>
      <p:sp>
        <p:nvSpPr>
          <p:cNvPr id="61" name="Rectangle 60"/>
          <p:cNvSpPr/>
          <p:nvPr/>
        </p:nvSpPr>
        <p:spPr>
          <a:xfrm>
            <a:off x="4975640" y="5945663"/>
            <a:ext cx="1766171"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Update Cache size</a:t>
            </a:r>
            <a:endParaRPr lang="en-IN" dirty="0"/>
          </a:p>
        </p:txBody>
      </p:sp>
      <p:cxnSp>
        <p:nvCxnSpPr>
          <p:cNvPr id="62" name="Straight Arrow Connector 61"/>
          <p:cNvCxnSpPr/>
          <p:nvPr/>
        </p:nvCxnSpPr>
        <p:spPr>
          <a:xfrm flipH="1">
            <a:off x="5857067" y="5644823"/>
            <a:ext cx="1" cy="2893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p:cNvCxnSpPr>
            <a:stCxn id="61" idx="1"/>
            <a:endCxn id="7" idx="3"/>
          </p:cNvCxnSpPr>
          <p:nvPr/>
        </p:nvCxnSpPr>
        <p:spPr>
          <a:xfrm flipH="1">
            <a:off x="3858926" y="6383813"/>
            <a:ext cx="1116714" cy="20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786513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a:t>
            </a:r>
            <a:r>
              <a:rPr lang="en-IN" dirty="0" smtClean="0"/>
              <a:t>nsert(key, value) method</a:t>
            </a:r>
            <a:endParaRPr lang="en-IN" dirty="0"/>
          </a:p>
        </p:txBody>
      </p:sp>
      <p:sp>
        <p:nvSpPr>
          <p:cNvPr id="3" name="Flowchart: Decision 2"/>
          <p:cNvSpPr/>
          <p:nvPr/>
        </p:nvSpPr>
        <p:spPr>
          <a:xfrm>
            <a:off x="1899521" y="2247900"/>
            <a:ext cx="2152650" cy="108585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Is Key in Index</a:t>
            </a:r>
            <a:endParaRPr lang="en-IN" dirty="0"/>
          </a:p>
        </p:txBody>
      </p:sp>
      <p:sp>
        <p:nvSpPr>
          <p:cNvPr id="4" name="Rectangle 3"/>
          <p:cNvSpPr/>
          <p:nvPr/>
        </p:nvSpPr>
        <p:spPr>
          <a:xfrm>
            <a:off x="2092759" y="3623055"/>
            <a:ext cx="1766171"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Get pointer to node entry</a:t>
            </a:r>
            <a:endParaRPr lang="en-IN" dirty="0"/>
          </a:p>
        </p:txBody>
      </p:sp>
      <p:sp>
        <p:nvSpPr>
          <p:cNvPr id="5" name="Rectangle 4"/>
          <p:cNvSpPr/>
          <p:nvPr/>
        </p:nvSpPr>
        <p:spPr>
          <a:xfrm>
            <a:off x="2092759" y="4730303"/>
            <a:ext cx="1766171"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Move node to front of list</a:t>
            </a:r>
            <a:endParaRPr lang="en-IN" dirty="0"/>
          </a:p>
        </p:txBody>
      </p:sp>
      <p:cxnSp>
        <p:nvCxnSpPr>
          <p:cNvPr id="6" name="Straight Arrow Connector 5"/>
          <p:cNvCxnSpPr>
            <a:stCxn id="3" idx="2"/>
            <a:endCxn id="4" idx="0"/>
          </p:cNvCxnSpPr>
          <p:nvPr/>
        </p:nvCxnSpPr>
        <p:spPr>
          <a:xfrm flipH="1">
            <a:off x="2975845" y="3333750"/>
            <a:ext cx="1" cy="2893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p:cNvCxnSpPr/>
          <p:nvPr/>
        </p:nvCxnSpPr>
        <p:spPr>
          <a:xfrm flipH="1">
            <a:off x="2975842" y="4499355"/>
            <a:ext cx="1" cy="2893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p:cNvCxnSpPr/>
          <p:nvPr/>
        </p:nvCxnSpPr>
        <p:spPr>
          <a:xfrm flipH="1">
            <a:off x="2975841" y="5606603"/>
            <a:ext cx="1" cy="2893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2975841" y="3284308"/>
            <a:ext cx="550151" cy="369332"/>
          </a:xfrm>
          <a:prstGeom prst="rect">
            <a:avLst/>
          </a:prstGeom>
          <a:noFill/>
        </p:spPr>
        <p:txBody>
          <a:bodyPr wrap="none" rtlCol="0">
            <a:spAutoFit/>
          </a:bodyPr>
          <a:lstStyle/>
          <a:p>
            <a:r>
              <a:rPr lang="en-IN" dirty="0" smtClean="0">
                <a:solidFill>
                  <a:schemeClr val="bg1"/>
                </a:solidFill>
              </a:rPr>
              <a:t>YES</a:t>
            </a:r>
            <a:endParaRPr lang="en-IN" dirty="0">
              <a:solidFill>
                <a:schemeClr val="bg1"/>
              </a:solidFill>
            </a:endParaRPr>
          </a:p>
        </p:txBody>
      </p:sp>
      <p:sp>
        <p:nvSpPr>
          <p:cNvPr id="10" name="Rectangle 9"/>
          <p:cNvSpPr/>
          <p:nvPr/>
        </p:nvSpPr>
        <p:spPr>
          <a:xfrm>
            <a:off x="4975640" y="3623055"/>
            <a:ext cx="1766171"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Insert value as front node of list</a:t>
            </a:r>
            <a:endParaRPr lang="en-IN" dirty="0"/>
          </a:p>
        </p:txBody>
      </p:sp>
      <p:sp>
        <p:nvSpPr>
          <p:cNvPr id="11" name="Rectangle 10"/>
          <p:cNvSpPr/>
          <p:nvPr/>
        </p:nvSpPr>
        <p:spPr>
          <a:xfrm>
            <a:off x="4975639" y="4730302"/>
            <a:ext cx="1766171" cy="13656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Insert index with key and pointer to front of list</a:t>
            </a:r>
            <a:endParaRPr lang="en-IN" dirty="0"/>
          </a:p>
        </p:txBody>
      </p:sp>
      <p:cxnSp>
        <p:nvCxnSpPr>
          <p:cNvPr id="12" name="Straight Arrow Connector 11"/>
          <p:cNvCxnSpPr/>
          <p:nvPr/>
        </p:nvCxnSpPr>
        <p:spPr>
          <a:xfrm flipH="1">
            <a:off x="5858724" y="3314295"/>
            <a:ext cx="1" cy="2893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flipH="1">
            <a:off x="5858723" y="4518810"/>
            <a:ext cx="1" cy="2893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11" idx="1"/>
            <a:endCxn id="21" idx="3"/>
          </p:cNvCxnSpPr>
          <p:nvPr/>
        </p:nvCxnSpPr>
        <p:spPr>
          <a:xfrm flipH="1">
            <a:off x="3792877" y="5413151"/>
            <a:ext cx="1182762" cy="9209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5858723" y="3284308"/>
            <a:ext cx="550151" cy="369332"/>
          </a:xfrm>
          <a:prstGeom prst="rect">
            <a:avLst/>
          </a:prstGeom>
          <a:noFill/>
        </p:spPr>
        <p:txBody>
          <a:bodyPr wrap="none" rtlCol="0">
            <a:spAutoFit/>
          </a:bodyPr>
          <a:lstStyle/>
          <a:p>
            <a:r>
              <a:rPr lang="en-IN" dirty="0" smtClean="0">
                <a:solidFill>
                  <a:schemeClr val="bg1"/>
                </a:solidFill>
              </a:rPr>
              <a:t>YES</a:t>
            </a:r>
            <a:endParaRPr lang="en-IN" dirty="0">
              <a:solidFill>
                <a:schemeClr val="bg1"/>
              </a:solidFill>
            </a:endParaRPr>
          </a:p>
        </p:txBody>
      </p:sp>
      <p:sp>
        <p:nvSpPr>
          <p:cNvPr id="16" name="TextBox 15"/>
          <p:cNvSpPr txBox="1"/>
          <p:nvPr/>
        </p:nvSpPr>
        <p:spPr>
          <a:xfrm>
            <a:off x="4158075" y="2914976"/>
            <a:ext cx="487634" cy="369332"/>
          </a:xfrm>
          <a:prstGeom prst="rect">
            <a:avLst/>
          </a:prstGeom>
          <a:noFill/>
        </p:spPr>
        <p:txBody>
          <a:bodyPr wrap="none" rtlCol="0">
            <a:spAutoFit/>
          </a:bodyPr>
          <a:lstStyle/>
          <a:p>
            <a:r>
              <a:rPr lang="en-IN" dirty="0" smtClean="0">
                <a:solidFill>
                  <a:schemeClr val="bg1"/>
                </a:solidFill>
              </a:rPr>
              <a:t>NO</a:t>
            </a:r>
            <a:endParaRPr lang="en-IN" dirty="0">
              <a:solidFill>
                <a:schemeClr val="bg1"/>
              </a:solidFill>
            </a:endParaRPr>
          </a:p>
        </p:txBody>
      </p:sp>
      <p:sp>
        <p:nvSpPr>
          <p:cNvPr id="17" name="TextBox 16"/>
          <p:cNvSpPr txBox="1"/>
          <p:nvPr/>
        </p:nvSpPr>
        <p:spPr>
          <a:xfrm>
            <a:off x="7158374" y="2843630"/>
            <a:ext cx="487634" cy="369332"/>
          </a:xfrm>
          <a:prstGeom prst="rect">
            <a:avLst/>
          </a:prstGeom>
          <a:noFill/>
        </p:spPr>
        <p:txBody>
          <a:bodyPr wrap="none" rtlCol="0">
            <a:spAutoFit/>
          </a:bodyPr>
          <a:lstStyle/>
          <a:p>
            <a:r>
              <a:rPr lang="en-IN" dirty="0" smtClean="0">
                <a:solidFill>
                  <a:schemeClr val="bg1"/>
                </a:solidFill>
              </a:rPr>
              <a:t>NO</a:t>
            </a:r>
            <a:endParaRPr lang="en-IN" dirty="0">
              <a:solidFill>
                <a:schemeClr val="bg1"/>
              </a:solidFill>
            </a:endParaRPr>
          </a:p>
        </p:txBody>
      </p:sp>
      <p:cxnSp>
        <p:nvCxnSpPr>
          <p:cNvPr id="18" name="Straight Arrow Connector 17"/>
          <p:cNvCxnSpPr>
            <a:stCxn id="3" idx="3"/>
          </p:cNvCxnSpPr>
          <p:nvPr/>
        </p:nvCxnSpPr>
        <p:spPr>
          <a:xfrm flipV="1">
            <a:off x="4052171" y="2772792"/>
            <a:ext cx="680109" cy="180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a:off x="6981857" y="2772792"/>
            <a:ext cx="101381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Flowchart: Decision 19"/>
          <p:cNvSpPr/>
          <p:nvPr/>
        </p:nvSpPr>
        <p:spPr>
          <a:xfrm>
            <a:off x="4732280" y="2280731"/>
            <a:ext cx="2249577" cy="98412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Is Key on Disk</a:t>
            </a:r>
            <a:endParaRPr lang="en-IN" dirty="0"/>
          </a:p>
        </p:txBody>
      </p:sp>
      <p:sp>
        <p:nvSpPr>
          <p:cNvPr id="21" name="Rectangle 20"/>
          <p:cNvSpPr/>
          <p:nvPr/>
        </p:nvSpPr>
        <p:spPr>
          <a:xfrm>
            <a:off x="2026706" y="5895908"/>
            <a:ext cx="1766171"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Update value</a:t>
            </a:r>
            <a:endParaRPr lang="en-IN" dirty="0"/>
          </a:p>
        </p:txBody>
      </p:sp>
      <p:sp>
        <p:nvSpPr>
          <p:cNvPr id="22" name="Rectangle 21"/>
          <p:cNvSpPr/>
          <p:nvPr/>
        </p:nvSpPr>
        <p:spPr>
          <a:xfrm>
            <a:off x="7997412" y="2352675"/>
            <a:ext cx="1766171"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Insert node to front of list with value</a:t>
            </a:r>
            <a:endParaRPr lang="en-IN" dirty="0"/>
          </a:p>
        </p:txBody>
      </p:sp>
      <p:cxnSp>
        <p:nvCxnSpPr>
          <p:cNvPr id="23" name="Straight Arrow Connector 22"/>
          <p:cNvCxnSpPr/>
          <p:nvPr/>
        </p:nvCxnSpPr>
        <p:spPr>
          <a:xfrm flipH="1">
            <a:off x="8880497" y="3264660"/>
            <a:ext cx="1" cy="2893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Rectangle 23"/>
          <p:cNvSpPr/>
          <p:nvPr/>
        </p:nvSpPr>
        <p:spPr>
          <a:xfrm>
            <a:off x="8041844" y="3546662"/>
            <a:ext cx="1766171" cy="13656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Insert index with key and pointer to front of list</a:t>
            </a:r>
            <a:endParaRPr lang="en-IN" dirty="0"/>
          </a:p>
        </p:txBody>
      </p:sp>
      <p:sp>
        <p:nvSpPr>
          <p:cNvPr id="25" name="Rectangle 24"/>
          <p:cNvSpPr/>
          <p:nvPr/>
        </p:nvSpPr>
        <p:spPr>
          <a:xfrm>
            <a:off x="7995670" y="5926434"/>
            <a:ext cx="1766171" cy="815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Update cache size</a:t>
            </a:r>
            <a:endParaRPr lang="en-IN" dirty="0"/>
          </a:p>
        </p:txBody>
      </p:sp>
      <p:cxnSp>
        <p:nvCxnSpPr>
          <p:cNvPr id="27" name="Straight Arrow Connector 26"/>
          <p:cNvCxnSpPr/>
          <p:nvPr/>
        </p:nvCxnSpPr>
        <p:spPr>
          <a:xfrm flipV="1">
            <a:off x="3779119" y="6520399"/>
            <a:ext cx="426272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a:endCxn id="25" idx="0"/>
          </p:cNvCxnSpPr>
          <p:nvPr/>
        </p:nvCxnSpPr>
        <p:spPr>
          <a:xfrm flipH="1">
            <a:off x="8878756" y="4882298"/>
            <a:ext cx="1" cy="1044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355952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deletekey</a:t>
            </a:r>
            <a:r>
              <a:rPr lang="en-IN" dirty="0" smtClean="0"/>
              <a:t>(key)</a:t>
            </a:r>
            <a:endParaRPr lang="en-IN" dirty="0"/>
          </a:p>
        </p:txBody>
      </p:sp>
      <p:sp>
        <p:nvSpPr>
          <p:cNvPr id="3" name="Flowchart: Decision 2"/>
          <p:cNvSpPr/>
          <p:nvPr/>
        </p:nvSpPr>
        <p:spPr>
          <a:xfrm>
            <a:off x="1899521" y="2247900"/>
            <a:ext cx="2152650" cy="108585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Is Key in Index</a:t>
            </a:r>
            <a:endParaRPr lang="en-IN" dirty="0"/>
          </a:p>
        </p:txBody>
      </p:sp>
      <p:sp>
        <p:nvSpPr>
          <p:cNvPr id="4" name="Rectangle 3"/>
          <p:cNvSpPr/>
          <p:nvPr/>
        </p:nvSpPr>
        <p:spPr>
          <a:xfrm>
            <a:off x="5056829" y="2358702"/>
            <a:ext cx="1766171"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Get pointer to node entry</a:t>
            </a:r>
            <a:endParaRPr lang="en-IN" dirty="0"/>
          </a:p>
        </p:txBody>
      </p:sp>
      <p:sp>
        <p:nvSpPr>
          <p:cNvPr id="5" name="Rectangle 4"/>
          <p:cNvSpPr/>
          <p:nvPr/>
        </p:nvSpPr>
        <p:spPr>
          <a:xfrm>
            <a:off x="4975637" y="3623055"/>
            <a:ext cx="1766171"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Delete Node</a:t>
            </a:r>
            <a:endParaRPr lang="en-IN" dirty="0"/>
          </a:p>
        </p:txBody>
      </p:sp>
      <p:cxnSp>
        <p:nvCxnSpPr>
          <p:cNvPr id="8" name="Straight Arrow Connector 7"/>
          <p:cNvCxnSpPr/>
          <p:nvPr/>
        </p:nvCxnSpPr>
        <p:spPr>
          <a:xfrm flipH="1">
            <a:off x="5805371" y="5703870"/>
            <a:ext cx="1" cy="2893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4338991" y="2880720"/>
            <a:ext cx="550151" cy="369332"/>
          </a:xfrm>
          <a:prstGeom prst="rect">
            <a:avLst/>
          </a:prstGeom>
          <a:noFill/>
        </p:spPr>
        <p:txBody>
          <a:bodyPr wrap="none" rtlCol="0">
            <a:spAutoFit/>
          </a:bodyPr>
          <a:lstStyle/>
          <a:p>
            <a:r>
              <a:rPr lang="en-IN" dirty="0" smtClean="0">
                <a:solidFill>
                  <a:schemeClr val="bg1"/>
                </a:solidFill>
              </a:rPr>
              <a:t>YES</a:t>
            </a:r>
            <a:endParaRPr lang="en-IN" dirty="0">
              <a:solidFill>
                <a:schemeClr val="bg1"/>
              </a:solidFill>
            </a:endParaRPr>
          </a:p>
        </p:txBody>
      </p:sp>
      <p:cxnSp>
        <p:nvCxnSpPr>
          <p:cNvPr id="12" name="Straight Arrow Connector 11"/>
          <p:cNvCxnSpPr/>
          <p:nvPr/>
        </p:nvCxnSpPr>
        <p:spPr>
          <a:xfrm flipH="1">
            <a:off x="5858724" y="3314295"/>
            <a:ext cx="1" cy="2893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flipH="1">
            <a:off x="5858723" y="4518810"/>
            <a:ext cx="1" cy="2893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a:off x="4052171" y="2797022"/>
            <a:ext cx="101381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Rectangle 20"/>
          <p:cNvSpPr/>
          <p:nvPr/>
        </p:nvSpPr>
        <p:spPr>
          <a:xfrm>
            <a:off x="4937296" y="5973720"/>
            <a:ext cx="1766171" cy="815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Persist Key Value to disk</a:t>
            </a:r>
            <a:endParaRPr lang="en-IN" dirty="0"/>
          </a:p>
        </p:txBody>
      </p:sp>
      <p:sp>
        <p:nvSpPr>
          <p:cNvPr id="24" name="Rectangle 23"/>
          <p:cNvSpPr/>
          <p:nvPr/>
        </p:nvSpPr>
        <p:spPr>
          <a:xfrm>
            <a:off x="4937296" y="4808115"/>
            <a:ext cx="1766171"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Delete Index</a:t>
            </a:r>
            <a:endParaRPr lang="en-IN" dirty="0"/>
          </a:p>
        </p:txBody>
      </p:sp>
      <p:sp>
        <p:nvSpPr>
          <p:cNvPr id="26" name="Rectangle 25"/>
          <p:cNvSpPr/>
          <p:nvPr/>
        </p:nvSpPr>
        <p:spPr>
          <a:xfrm>
            <a:off x="7737646" y="5973720"/>
            <a:ext cx="1766171" cy="815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Update cache size</a:t>
            </a:r>
            <a:endParaRPr lang="en-IN" dirty="0"/>
          </a:p>
        </p:txBody>
      </p:sp>
      <p:cxnSp>
        <p:nvCxnSpPr>
          <p:cNvPr id="27" name="Straight Arrow Connector 26"/>
          <p:cNvCxnSpPr/>
          <p:nvPr/>
        </p:nvCxnSpPr>
        <p:spPr>
          <a:xfrm>
            <a:off x="6723833" y="6381343"/>
            <a:ext cx="101381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529930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Class </a:t>
            </a:r>
            <a:r>
              <a:rPr lang="en-IN" dirty="0" err="1" smtClean="0"/>
              <a:t>PersistentMap</a:t>
            </a:r>
            <a:endParaRPr lang="en-IN" dirty="0"/>
          </a:p>
        </p:txBody>
      </p:sp>
      <p:sp>
        <p:nvSpPr>
          <p:cNvPr id="4" name="Content Placeholder 3"/>
          <p:cNvSpPr>
            <a:spLocks noGrp="1"/>
          </p:cNvSpPr>
          <p:nvPr>
            <p:ph idx="1"/>
          </p:nvPr>
        </p:nvSpPr>
        <p:spPr/>
        <p:txBody>
          <a:bodyPr>
            <a:normAutofit fontScale="77500" lnSpcReduction="20000"/>
          </a:bodyPr>
          <a:lstStyle/>
          <a:p>
            <a:r>
              <a:rPr lang="en-IN" dirty="0" smtClean="0"/>
              <a:t>Provides persistence functionality</a:t>
            </a:r>
          </a:p>
          <a:p>
            <a:r>
              <a:rPr lang="en-IN" dirty="0" smtClean="0"/>
              <a:t>Holds a map of keys and values</a:t>
            </a:r>
          </a:p>
          <a:p>
            <a:r>
              <a:rPr lang="en-IN" dirty="0" smtClean="0"/>
              <a:t>Writes out the map data to the disk</a:t>
            </a:r>
          </a:p>
          <a:p>
            <a:r>
              <a:rPr lang="en-IN" dirty="0" smtClean="0"/>
              <a:t>Reads data from the disk to the map</a:t>
            </a:r>
          </a:p>
          <a:p>
            <a:r>
              <a:rPr lang="en-IN" dirty="0" smtClean="0"/>
              <a:t>On initialization the class checks if any previous persisted data is available and loads into the map</a:t>
            </a:r>
          </a:p>
          <a:p>
            <a:r>
              <a:rPr lang="en-IN" dirty="0" smtClean="0"/>
              <a:t>When persist method is called the data is inserted into the map</a:t>
            </a:r>
          </a:p>
          <a:p>
            <a:r>
              <a:rPr lang="en-IN" dirty="0"/>
              <a:t>The class writes out the data in the map </a:t>
            </a:r>
            <a:r>
              <a:rPr lang="en-IN" dirty="0" smtClean="0"/>
              <a:t>to disk when </a:t>
            </a:r>
            <a:r>
              <a:rPr lang="en-IN" dirty="0"/>
              <a:t>the </a:t>
            </a:r>
            <a:r>
              <a:rPr lang="en-IN" dirty="0" err="1"/>
              <a:t>writeout</a:t>
            </a:r>
            <a:r>
              <a:rPr lang="en-IN" dirty="0"/>
              <a:t> method is called or when the object of this class goes out of </a:t>
            </a:r>
            <a:r>
              <a:rPr lang="en-IN" dirty="0" smtClean="0"/>
              <a:t>scope</a:t>
            </a:r>
          </a:p>
          <a:p>
            <a:r>
              <a:rPr lang="en-IN" dirty="0" smtClean="0"/>
              <a:t>The retrieve methods get the value from the map if available, does not read from disk every time as the data is available in memory </a:t>
            </a:r>
            <a:r>
              <a:rPr lang="en-IN" dirty="0" smtClean="0"/>
              <a:t>already</a:t>
            </a:r>
          </a:p>
          <a:p>
            <a:r>
              <a:rPr lang="en-IN" dirty="0" smtClean="0"/>
              <a:t>At regular intervals writes out the data of the map on to the disk</a:t>
            </a:r>
            <a:endParaRPr lang="en-IN" dirty="0"/>
          </a:p>
          <a:p>
            <a:endParaRPr lang="en-IN" dirty="0"/>
          </a:p>
        </p:txBody>
      </p:sp>
    </p:spTree>
    <p:extLst>
      <p:ext uri="{BB962C8B-B14F-4D97-AF65-F5344CB8AC3E}">
        <p14:creationId xmlns:p14="http://schemas.microsoft.com/office/powerpoint/2010/main" val="1864053465"/>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docProps/app.xml><?xml version="1.0" encoding="utf-8"?>
<Properties xmlns="http://schemas.openxmlformats.org/officeDocument/2006/extended-properties" xmlns:vt="http://schemas.openxmlformats.org/officeDocument/2006/docPropsVTypes">
  <Template>TM04033917[[fn=Berlin]]</Template>
  <TotalTime>3918</TotalTime>
  <Words>805</Words>
  <Application>Microsoft Office PowerPoint</Application>
  <PresentationFormat>Widescreen</PresentationFormat>
  <Paragraphs>107</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Trebuchet MS</vt:lpstr>
      <vt:lpstr>Berlin</vt:lpstr>
      <vt:lpstr>Key Value Store</vt:lpstr>
      <vt:lpstr>Introduction</vt:lpstr>
      <vt:lpstr>Architecture</vt:lpstr>
      <vt:lpstr>Class KV_Store </vt:lpstr>
      <vt:lpstr>Class KV_Store contd.</vt:lpstr>
      <vt:lpstr>get(key) method</vt:lpstr>
      <vt:lpstr>insert(key, value) method</vt:lpstr>
      <vt:lpstr>deletekey(key)</vt:lpstr>
      <vt:lpstr>Class PersistentMap</vt:lpstr>
      <vt:lpstr> Features Implemented</vt:lpstr>
      <vt:lpstr>Multithreading and Synchronization</vt:lpstr>
      <vt:lpstr>Usage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 Value Store</dc:title>
  <dc:creator>admin</dc:creator>
  <cp:lastModifiedBy>admin</cp:lastModifiedBy>
  <cp:revision>27</cp:revision>
  <dcterms:created xsi:type="dcterms:W3CDTF">2018-05-13T08:30:25Z</dcterms:created>
  <dcterms:modified xsi:type="dcterms:W3CDTF">2018-05-19T05:30:23Z</dcterms:modified>
</cp:coreProperties>
</file>