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2CD99-9957-4E97-8647-9901D9C3DCB9}" type="datetimeFigureOut">
              <a:rPr lang="ko-KR" altLang="en-US" smtClean="0"/>
              <a:pPr/>
              <a:t>2010-12-05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C049-BC30-436C-A40D-9F6565D579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Goreee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 수집 및 배포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* </a:t>
            </a:r>
            <a:r>
              <a:rPr lang="ko-KR" altLang="en-US" sz="2000" dirty="0" smtClean="0"/>
              <a:t>모든 서비스 시스템은 </a:t>
            </a:r>
            <a:r>
              <a:rPr lang="en-US" altLang="ko-KR" sz="2000" dirty="0" err="1" smtClean="0"/>
              <a:t>mashup</a:t>
            </a:r>
            <a:r>
              <a:rPr lang="ko-KR" altLang="en-US" sz="2000" dirty="0" smtClean="0"/>
              <a:t>을 최대한 활용한다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Social data</a:t>
            </a:r>
            <a:r>
              <a:rPr lang="ko-KR" altLang="en-US" dirty="0" smtClean="0"/>
              <a:t> 수집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3786182" y="3071810"/>
            <a:ext cx="1143008" cy="17145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Social data</a:t>
            </a:r>
          </a:p>
          <a:p>
            <a:pPr algn="ctr"/>
            <a:r>
              <a:rPr lang="en-US" altLang="ko-KR" dirty="0" smtClean="0"/>
              <a:t>gore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1500166" y="2714620"/>
            <a:ext cx="1428760" cy="3571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rgbClr val="FF0000"/>
                </a:solidFill>
              </a:rPr>
              <a:t>개설</a:t>
            </a:r>
            <a:r>
              <a:rPr lang="ko-KR" altLang="en-US" sz="900" dirty="0" err="1">
                <a:solidFill>
                  <a:srgbClr val="FF0000"/>
                </a:solidFill>
              </a:rPr>
              <a:t>자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개인의 </a:t>
            </a:r>
            <a:r>
              <a:rPr lang="en-US" altLang="ko-KR" sz="900" dirty="0" err="1" smtClean="0">
                <a:solidFill>
                  <a:srgbClr val="FF0000"/>
                </a:solidFill>
              </a:rPr>
              <a:t>sd</a:t>
            </a:r>
            <a:endParaRPr lang="en-US" altLang="ko-KR" sz="900" dirty="0">
              <a:solidFill>
                <a:srgbClr val="FF0000"/>
              </a:solidFill>
            </a:endParaRP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857356" y="2857496"/>
            <a:ext cx="492816" cy="97636"/>
            <a:chOff x="6461140" y="2143116"/>
            <a:chExt cx="985632" cy="195272"/>
          </a:xfrm>
        </p:grpSpPr>
        <p:pic>
          <p:nvPicPr>
            <p:cNvPr id="1029" name="Picture 5" descr="D:\btn2_twitte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52328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030" name="Picture 6" descr="D:\btn2_me2day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16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031" name="Picture 7" descr="D:\btn2_gonggam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56438" y="2147888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032" name="Picture 8" descr="D:\btn2_facebook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56272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033" name="Picture 9" descr="D:\Blog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61140" y="2143116"/>
              <a:ext cx="182562" cy="182562"/>
            </a:xfrm>
            <a:prstGeom prst="rect">
              <a:avLst/>
            </a:prstGeom>
            <a:noFill/>
          </p:spPr>
        </p:pic>
      </p:grpSp>
      <p:sp>
        <p:nvSpPr>
          <p:cNvPr id="15" name="오른쪽 화살표 14"/>
          <p:cNvSpPr/>
          <p:nvPr/>
        </p:nvSpPr>
        <p:spPr>
          <a:xfrm>
            <a:off x="1500166" y="3429000"/>
            <a:ext cx="1428760" cy="3571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관찰자의 참여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&lt;</a:t>
            </a:r>
            <a:r>
              <a:rPr lang="ko-KR" altLang="en-US" sz="900" dirty="0" smtClean="0">
                <a:solidFill>
                  <a:srgbClr val="FF0000"/>
                </a:solidFill>
              </a:rPr>
              <a:t>자유</a:t>
            </a:r>
            <a:r>
              <a:rPr lang="en-US" altLang="ko-KR" sz="900" dirty="0" smtClean="0">
                <a:solidFill>
                  <a:srgbClr val="FF0000"/>
                </a:solidFill>
              </a:rPr>
              <a:t>,</a:t>
            </a:r>
            <a:r>
              <a:rPr lang="ko-KR" altLang="en-US" sz="900" dirty="0" smtClean="0">
                <a:solidFill>
                  <a:srgbClr val="FF0000"/>
                </a:solidFill>
              </a:rPr>
              <a:t>허락</a:t>
            </a:r>
            <a:r>
              <a:rPr lang="en-US" altLang="ko-KR" sz="900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857356" y="3571876"/>
            <a:ext cx="492816" cy="97636"/>
            <a:chOff x="6461140" y="2143116"/>
            <a:chExt cx="985632" cy="195272"/>
          </a:xfrm>
        </p:grpSpPr>
        <p:pic>
          <p:nvPicPr>
            <p:cNvPr id="17" name="Picture 5" descr="D:\btn2_twitte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52328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8" name="Picture 6" descr="D:\btn2_me2day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16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9" name="Picture 7" descr="D:\btn2_gonggam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56438" y="2147888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0" name="Picture 8" descr="D:\btn2_facebook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56272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1" name="Picture 9" descr="D:\Blog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61140" y="2143116"/>
              <a:ext cx="182562" cy="182562"/>
            </a:xfrm>
            <a:prstGeom prst="rect">
              <a:avLst/>
            </a:prstGeom>
            <a:noFill/>
          </p:spPr>
        </p:pic>
      </p:grpSp>
      <p:sp>
        <p:nvSpPr>
          <p:cNvPr id="22" name="오른쪽 화살표 21"/>
          <p:cNvSpPr/>
          <p:nvPr/>
        </p:nvSpPr>
        <p:spPr>
          <a:xfrm>
            <a:off x="1500166" y="4071942"/>
            <a:ext cx="1428760" cy="3571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관찰자의 응답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&lt;</a:t>
            </a:r>
            <a:r>
              <a:rPr lang="ko-KR" altLang="en-US" sz="900" dirty="0" smtClean="0">
                <a:solidFill>
                  <a:srgbClr val="FF0000"/>
                </a:solidFill>
              </a:rPr>
              <a:t>직접</a:t>
            </a:r>
            <a:r>
              <a:rPr lang="en-US" altLang="ko-KR" sz="900" dirty="0" smtClean="0">
                <a:solidFill>
                  <a:srgbClr val="FF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간접댓글</a:t>
            </a:r>
            <a:r>
              <a:rPr lang="en-US" altLang="ko-KR" sz="900" dirty="0">
                <a:solidFill>
                  <a:srgbClr val="FF0000"/>
                </a:solidFill>
              </a:rPr>
              <a:t>&gt;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857356" y="4214818"/>
            <a:ext cx="492816" cy="97636"/>
            <a:chOff x="6461140" y="2143116"/>
            <a:chExt cx="985632" cy="195272"/>
          </a:xfrm>
        </p:grpSpPr>
        <p:pic>
          <p:nvPicPr>
            <p:cNvPr id="24" name="Picture 5" descr="D:\btn2_twitte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52328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5" name="Picture 6" descr="D:\btn2_me2day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16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6" name="Picture 7" descr="D:\btn2_gonggam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56438" y="2147888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7" name="Picture 8" descr="D:\btn2_facebook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56272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8" name="Picture 9" descr="D:\Blog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61140" y="2143116"/>
              <a:ext cx="182562" cy="182562"/>
            </a:xfrm>
            <a:prstGeom prst="rect">
              <a:avLst/>
            </a:prstGeom>
            <a:noFill/>
          </p:spPr>
        </p:pic>
      </p:grpSp>
      <p:sp>
        <p:nvSpPr>
          <p:cNvPr id="29" name="직사각형 28"/>
          <p:cNvSpPr/>
          <p:nvPr/>
        </p:nvSpPr>
        <p:spPr>
          <a:xfrm>
            <a:off x="785786" y="5143512"/>
            <a:ext cx="7429552" cy="1428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/>
              <a:t>개설자</a:t>
            </a:r>
            <a:r>
              <a:rPr lang="ko-KR" altLang="en-US" sz="900" dirty="0" smtClean="0"/>
              <a:t> 지인에게 참여요청 </a:t>
            </a:r>
            <a:r>
              <a:rPr lang="en-US" altLang="ko-KR" sz="900" dirty="0" smtClean="0"/>
              <a:t>: 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개설자의 주소록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네이버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네이트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다음등</a:t>
            </a:r>
            <a:r>
              <a:rPr lang="en-US" altLang="ko-KR" sz="900" dirty="0" smtClean="0"/>
              <a:t>)</a:t>
            </a:r>
            <a:r>
              <a:rPr lang="ko-KR" altLang="en-US" sz="900" dirty="0"/>
              <a:t>을 </a:t>
            </a:r>
            <a:r>
              <a:rPr lang="ko-KR" altLang="en-US" sz="900" dirty="0" smtClean="0"/>
              <a:t>허락한다</a:t>
            </a:r>
            <a:r>
              <a:rPr lang="ko-KR" altLang="en-US" sz="900" dirty="0"/>
              <a:t>면 </a:t>
            </a:r>
            <a:r>
              <a:rPr lang="ko-KR" altLang="en-US" sz="900" dirty="0" smtClean="0"/>
              <a:t>자동으로 읽어와서 해당 메일주소로 지인들에게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              </a:t>
            </a:r>
            <a:r>
              <a:rPr lang="ko-KR" altLang="en-US" sz="900" dirty="0" smtClean="0"/>
              <a:t>개설자</a:t>
            </a:r>
            <a:r>
              <a:rPr lang="ko-KR" altLang="en-US" sz="900" dirty="0"/>
              <a:t>의 </a:t>
            </a:r>
            <a:r>
              <a:rPr lang="en-US" altLang="ko-KR" sz="900" dirty="0" smtClean="0"/>
              <a:t>gore </a:t>
            </a:r>
            <a:r>
              <a:rPr lang="ko-KR" altLang="en-US" sz="900" dirty="0" smtClean="0"/>
              <a:t>참여를 </a:t>
            </a:r>
            <a:r>
              <a:rPr lang="ko-KR" altLang="en-US" sz="900" dirty="0" smtClean="0"/>
              <a:t>유도한다 </a:t>
            </a:r>
            <a:r>
              <a:rPr lang="en-US" altLang="ko-KR" sz="900" dirty="0" smtClean="0"/>
              <a:t>. </a:t>
            </a:r>
            <a:endParaRPr lang="en-US" altLang="ko-KR" sz="900" dirty="0"/>
          </a:p>
          <a:p>
            <a:r>
              <a:rPr lang="ko-KR" altLang="en-US" sz="900" dirty="0" smtClean="0"/>
              <a:t>개설자</a:t>
            </a:r>
            <a:r>
              <a:rPr lang="ko-KR" altLang="en-US" sz="900" dirty="0"/>
              <a:t>의 </a:t>
            </a:r>
            <a:r>
              <a:rPr lang="en-US" altLang="ko-KR" sz="900" dirty="0" smtClean="0"/>
              <a:t>SD</a:t>
            </a:r>
            <a:r>
              <a:rPr lang="ko-KR" altLang="en-US" sz="900" dirty="0" smtClean="0"/>
              <a:t>등록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개설자는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등록할려는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SD</a:t>
            </a:r>
            <a:r>
              <a:rPr lang="ko-KR" altLang="en-US" sz="900" dirty="0" smtClean="0"/>
              <a:t>정보를 보고 해당 </a:t>
            </a:r>
            <a:r>
              <a:rPr lang="en-US" altLang="ko-KR" sz="900" dirty="0" smtClean="0"/>
              <a:t>SD</a:t>
            </a:r>
            <a:r>
              <a:rPr lang="ko-KR" altLang="en-US" sz="900" dirty="0" smtClean="0"/>
              <a:t>사용자에게 자동으로 사용 허락을 받는 시스템을 </a:t>
            </a:r>
            <a:r>
              <a:rPr lang="ko-KR" altLang="en-US" sz="900" dirty="0" err="1" smtClean="0"/>
              <a:t>제공해야한다자신및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허락받은</a:t>
            </a:r>
            <a:r>
              <a:rPr lang="ko-KR" altLang="en-US" sz="900" dirty="0" smtClean="0"/>
              <a:t> 사람에 대해서 </a:t>
            </a:r>
            <a:r>
              <a:rPr lang="en-US" altLang="ko-KR" sz="900" dirty="0" smtClean="0"/>
              <a:t>SD</a:t>
            </a:r>
            <a:r>
              <a:rPr lang="ko-KR" altLang="en-US" sz="900" dirty="0" smtClean="0"/>
              <a:t>등록이 가능하다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                       (</a:t>
            </a:r>
            <a:r>
              <a:rPr lang="ko-KR" altLang="en-US" sz="900" dirty="0" smtClean="0"/>
              <a:t>시스템은</a:t>
            </a:r>
            <a:r>
              <a:rPr lang="en-US" altLang="ko-KR" sz="900" dirty="0" smtClean="0"/>
              <a:t>)</a:t>
            </a:r>
            <a:endParaRPr lang="en-US" altLang="ko-KR" sz="900" dirty="0" smtClean="0"/>
          </a:p>
          <a:p>
            <a:r>
              <a:rPr lang="ko-KR" altLang="en-US" sz="900" dirty="0" smtClean="0"/>
              <a:t>관찰자의 자유참여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개설자의 </a:t>
            </a:r>
            <a:r>
              <a:rPr lang="ko-KR" altLang="en-US" sz="900" dirty="0" err="1" smtClean="0"/>
              <a:t>허락없이</a:t>
            </a:r>
            <a:r>
              <a:rPr lang="ko-KR" altLang="en-US" sz="900" dirty="0" smtClean="0"/>
              <a:t> 이해당 </a:t>
            </a:r>
            <a:r>
              <a:rPr lang="en-US" altLang="ko-KR" sz="900" dirty="0" smtClean="0"/>
              <a:t>gore</a:t>
            </a:r>
            <a:r>
              <a:rPr lang="ko-KR" altLang="en-US" sz="900" dirty="0" smtClean="0"/>
              <a:t>에 참여가능</a:t>
            </a:r>
            <a:endParaRPr lang="en-US" altLang="ko-KR" sz="900" dirty="0" smtClean="0"/>
          </a:p>
          <a:p>
            <a:r>
              <a:rPr lang="ko-KR" altLang="en-US" sz="900" dirty="0" smtClean="0"/>
              <a:t>관찰자의 허락참여</a:t>
            </a:r>
            <a:r>
              <a:rPr lang="en-US" altLang="ko-KR" sz="900" dirty="0" smtClean="0"/>
              <a:t> : </a:t>
            </a:r>
            <a:r>
              <a:rPr lang="ko-KR" altLang="en-US" sz="900" dirty="0" smtClean="0"/>
              <a:t>개설자의 </a:t>
            </a:r>
            <a:r>
              <a:rPr lang="ko-KR" altLang="en-US" sz="900" dirty="0" err="1" smtClean="0"/>
              <a:t>허락후</a:t>
            </a:r>
            <a:r>
              <a:rPr lang="ko-KR" altLang="en-US" sz="900" dirty="0" smtClean="0"/>
              <a:t> 이해당 </a:t>
            </a:r>
            <a:r>
              <a:rPr lang="en-US" altLang="ko-KR" sz="900" dirty="0" smtClean="0"/>
              <a:t>gore</a:t>
            </a:r>
            <a:r>
              <a:rPr lang="ko-KR" altLang="en-US" sz="900" dirty="0" smtClean="0"/>
              <a:t>에 참여가능</a:t>
            </a:r>
            <a:endParaRPr lang="en-US" altLang="ko-KR" sz="900" dirty="0" smtClean="0"/>
          </a:p>
          <a:p>
            <a:r>
              <a:rPr lang="ko-KR" altLang="en-US" sz="900" dirty="0" smtClean="0"/>
              <a:t>관찰자</a:t>
            </a:r>
            <a:r>
              <a:rPr lang="ko-KR" altLang="en-US" sz="900" dirty="0"/>
              <a:t>의 </a:t>
            </a:r>
            <a:r>
              <a:rPr lang="ko-KR" altLang="en-US" sz="900" dirty="0" smtClean="0"/>
              <a:t>응답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게시물에서의 </a:t>
            </a:r>
            <a:r>
              <a:rPr lang="ko-KR" altLang="en-US" sz="900" dirty="0" err="1" smtClean="0"/>
              <a:t>직접댓글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해당게시물 </a:t>
            </a:r>
            <a:r>
              <a:rPr lang="ko-KR" altLang="en-US" sz="900" dirty="0" err="1" smtClean="0"/>
              <a:t>구독받는</a:t>
            </a:r>
            <a:r>
              <a:rPr lang="ko-KR" altLang="en-US" sz="900" dirty="0" smtClean="0"/>
              <a:t> 메일에서의 </a:t>
            </a:r>
            <a:r>
              <a:rPr lang="ko-KR" altLang="en-US" sz="900" dirty="0" err="1" smtClean="0"/>
              <a:t>댓글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해당게시물을 </a:t>
            </a:r>
            <a:r>
              <a:rPr lang="ko-KR" altLang="en-US" sz="900" dirty="0" err="1" smtClean="0"/>
              <a:t>구독받는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twitter</a:t>
            </a:r>
            <a:r>
              <a:rPr lang="ko-KR" altLang="en-US" sz="900" dirty="0" smtClean="0"/>
              <a:t>에서의 댓글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err="1" smtClean="0"/>
              <a:t>Sd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블로그글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트위터글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페이스북의글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미투데이글</a:t>
            </a:r>
            <a:r>
              <a:rPr lang="ko-KR" altLang="en-US" sz="900" dirty="0" smtClean="0"/>
              <a:t> 등 </a:t>
            </a:r>
            <a:r>
              <a:rPr lang="en-US" altLang="ko-KR" sz="900" dirty="0" err="1" smtClean="0"/>
              <a:t>Rss</a:t>
            </a:r>
            <a:r>
              <a:rPr lang="ko-KR" altLang="en-US" sz="900" dirty="0" smtClean="0"/>
              <a:t>및 </a:t>
            </a:r>
            <a:r>
              <a:rPr lang="en-US" altLang="ko-KR" sz="900" dirty="0" err="1" smtClean="0"/>
              <a:t>openAPI</a:t>
            </a:r>
            <a:r>
              <a:rPr lang="ko-KR" altLang="en-US" sz="900" dirty="0" smtClean="0"/>
              <a:t>를 지원하는 </a:t>
            </a:r>
            <a:r>
              <a:rPr lang="ko-KR" altLang="en-US" sz="900" dirty="0" err="1" smtClean="0"/>
              <a:t>모든서비스의</a:t>
            </a:r>
            <a:r>
              <a:rPr lang="ko-KR" altLang="en-US" sz="900" dirty="0" smtClean="0"/>
              <a:t> 개인생성 </a:t>
            </a:r>
            <a:r>
              <a:rPr lang="ko-KR" altLang="en-US" sz="900" dirty="0" err="1" smtClean="0"/>
              <a:t>컨텐츠</a:t>
            </a:r>
            <a:endParaRPr lang="en-US" altLang="ko-KR" sz="900" dirty="0" smtClean="0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6072198" y="2714620"/>
            <a:ext cx="1428760" cy="3571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rgbClr val="FF0000"/>
                </a:solidFill>
              </a:rPr>
              <a:t>개설</a:t>
            </a:r>
            <a:r>
              <a:rPr lang="ko-KR" altLang="en-US" sz="900" dirty="0" err="1">
                <a:solidFill>
                  <a:srgbClr val="FF0000"/>
                </a:solidFill>
              </a:rPr>
              <a:t>자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지인에게 참여 요청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en-US" altLang="ko-KR" sz="900" dirty="0" smtClean="0">
              <a:solidFill>
                <a:srgbClr val="FF0000"/>
              </a:solidFill>
            </a:endParaRPr>
          </a:p>
          <a:p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 rot="10800000">
            <a:off x="6429388" y="2857496"/>
            <a:ext cx="492816" cy="97636"/>
            <a:chOff x="6461140" y="2143116"/>
            <a:chExt cx="985632" cy="195272"/>
          </a:xfrm>
        </p:grpSpPr>
        <p:pic>
          <p:nvPicPr>
            <p:cNvPr id="33" name="Picture 5" descr="D:\btn2_twitte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52328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34" name="Picture 6" descr="D:\btn2_me2day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16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35" name="Picture 7" descr="D:\btn2_gonggam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56438" y="2147888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36" name="Picture 8" descr="D:\btn2_facebook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56272" y="2143116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37" name="Picture 9" descr="D:\Blog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61140" y="2143116"/>
              <a:ext cx="182562" cy="182562"/>
            </a:xfrm>
            <a:prstGeom prst="rect">
              <a:avLst/>
            </a:prstGeom>
            <a:noFill/>
          </p:spPr>
        </p:pic>
      </p:grpSp>
      <p:sp>
        <p:nvSpPr>
          <p:cNvPr id="38" name="순서도: 다중 문서 37"/>
          <p:cNvSpPr/>
          <p:nvPr/>
        </p:nvSpPr>
        <p:spPr>
          <a:xfrm>
            <a:off x="7000892" y="1500174"/>
            <a:ext cx="1214446" cy="114300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Social data</a:t>
            </a:r>
            <a:r>
              <a:rPr lang="ko-KR" altLang="en-US" dirty="0" smtClean="0"/>
              <a:t> 소비방법</a:t>
            </a:r>
            <a:endParaRPr lang="ko-KR" altLang="en-US" dirty="0"/>
          </a:p>
        </p:txBody>
      </p:sp>
      <p:sp>
        <p:nvSpPr>
          <p:cNvPr id="4" name="순서도: 자기 디스크 3"/>
          <p:cNvSpPr/>
          <p:nvPr/>
        </p:nvSpPr>
        <p:spPr>
          <a:xfrm>
            <a:off x="3714744" y="2643182"/>
            <a:ext cx="1143008" cy="17145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Social data</a:t>
            </a:r>
          </a:p>
          <a:p>
            <a:pPr algn="ctr"/>
            <a:r>
              <a:rPr lang="en-US" altLang="ko-KR" dirty="0" smtClean="0"/>
              <a:t>gore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14348" y="5143512"/>
            <a:ext cx="7429552" cy="1428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/>
              <a:t>관찰자 </a:t>
            </a:r>
            <a:r>
              <a:rPr lang="en-US" altLang="ko-KR" sz="900" dirty="0" smtClean="0"/>
              <a:t>e-mail </a:t>
            </a:r>
            <a:r>
              <a:rPr lang="ko-KR" altLang="en-US" sz="900" dirty="0" err="1" smtClean="0"/>
              <a:t>전파시</a:t>
            </a:r>
            <a:r>
              <a:rPr lang="ko-KR" altLang="en-US" sz="900" dirty="0" smtClean="0"/>
              <a:t>  </a:t>
            </a:r>
            <a:r>
              <a:rPr lang="ko-KR" altLang="en-US" sz="900" dirty="0" err="1" smtClean="0"/>
              <a:t>이메일에서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feedback </a:t>
            </a:r>
            <a:r>
              <a:rPr lang="ko-KR" altLang="en-US" sz="900" dirty="0" smtClean="0"/>
              <a:t>가능하도록 시스템이 </a:t>
            </a:r>
            <a:r>
              <a:rPr lang="ko-KR" altLang="en-US" sz="900" dirty="0" err="1" smtClean="0"/>
              <a:t>지원해야한다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err="1" smtClean="0"/>
              <a:t>관라자</a:t>
            </a:r>
            <a:r>
              <a:rPr lang="ko-KR" altLang="en-US" sz="900" dirty="0" smtClean="0"/>
              <a:t> 개인공간으로 </a:t>
            </a:r>
            <a:r>
              <a:rPr lang="ko-KR" altLang="en-US" sz="900" dirty="0" err="1" smtClean="0"/>
              <a:t>전파시</a:t>
            </a:r>
            <a:r>
              <a:rPr lang="ko-KR" altLang="en-US" sz="900" dirty="0" smtClean="0"/>
              <a:t> 개인공간에서 </a:t>
            </a:r>
            <a:r>
              <a:rPr lang="en-US" altLang="ko-KR" sz="900" dirty="0" smtClean="0"/>
              <a:t>feedback </a:t>
            </a:r>
            <a:r>
              <a:rPr lang="ko-KR" altLang="en-US" sz="900" dirty="0" smtClean="0"/>
              <a:t>가능하도록 시스템이 </a:t>
            </a:r>
            <a:r>
              <a:rPr lang="ko-KR" altLang="en-US" sz="900" dirty="0" err="1" smtClean="0"/>
              <a:t>지원해야한다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err="1" smtClean="0"/>
              <a:t>Rss</a:t>
            </a:r>
            <a:r>
              <a:rPr lang="en-US" altLang="ko-KR" sz="900" dirty="0" smtClean="0"/>
              <a:t> feed </a:t>
            </a:r>
            <a:r>
              <a:rPr lang="ko-KR" altLang="en-US" sz="900" dirty="0" err="1" smtClean="0"/>
              <a:t>제공시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feedback </a:t>
            </a:r>
            <a:r>
              <a:rPr lang="ko-KR" altLang="en-US" sz="900" dirty="0" smtClean="0"/>
              <a:t>가능하도록 시스템이 </a:t>
            </a:r>
            <a:r>
              <a:rPr lang="ko-KR" altLang="en-US" sz="900" dirty="0" err="1" smtClean="0"/>
              <a:t>지원해야한다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모든 </a:t>
            </a:r>
            <a:r>
              <a:rPr lang="en-US" altLang="ko-KR" sz="900" dirty="0" smtClean="0"/>
              <a:t>feedback</a:t>
            </a:r>
            <a:r>
              <a:rPr lang="ko-KR" altLang="en-US" sz="900" dirty="0" smtClean="0"/>
              <a:t>은 최초 배포자의 공간까지 전달되도록 시스템이 구현되어야한다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err="1" smtClean="0"/>
              <a:t>모든소비는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feedback</a:t>
            </a:r>
            <a:r>
              <a:rPr lang="ko-KR" altLang="en-US" sz="900" dirty="0" smtClean="0"/>
              <a:t>이 가능한 구조로 이루어 져야한다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39" name="왼쪽 화살표 38"/>
          <p:cNvSpPr/>
          <p:nvPr/>
        </p:nvSpPr>
        <p:spPr>
          <a:xfrm>
            <a:off x="1857356" y="3143248"/>
            <a:ext cx="1571636" cy="28575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관찰자의 개인공간으로 </a:t>
            </a:r>
            <a:r>
              <a:rPr lang="en-US" altLang="ko-KR" sz="900" dirty="0" smtClean="0">
                <a:solidFill>
                  <a:srgbClr val="FF0000"/>
                </a:solidFill>
              </a:rPr>
              <a:t>feedback(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트윗</a:t>
            </a:r>
            <a:r>
              <a:rPr lang="en-US" altLang="ko-KR" sz="900" dirty="0" smtClean="0">
                <a:solidFill>
                  <a:srgbClr val="FF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미투</a:t>
            </a:r>
            <a:r>
              <a:rPr lang="en-US" altLang="ko-KR" sz="900" dirty="0" smtClean="0">
                <a:solidFill>
                  <a:srgbClr val="FF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블로그등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altLang="ko-KR" sz="900" dirty="0" smtClean="0">
              <a:solidFill>
                <a:srgbClr val="FF0000"/>
              </a:solidFill>
            </a:endParaRPr>
          </a:p>
          <a:p>
            <a:pPr algn="ctr"/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2" name="왼쪽 화살표 41"/>
          <p:cNvSpPr/>
          <p:nvPr/>
        </p:nvSpPr>
        <p:spPr>
          <a:xfrm>
            <a:off x="1857356" y="2571744"/>
            <a:ext cx="1500198" cy="28575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관찰자의 직접방문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algn="ctr"/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3" name="왼쪽 화살표 42"/>
          <p:cNvSpPr/>
          <p:nvPr/>
        </p:nvSpPr>
        <p:spPr>
          <a:xfrm>
            <a:off x="1857356" y="3786190"/>
            <a:ext cx="1571636" cy="28575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FF0000"/>
                </a:solidFill>
              </a:rPr>
              <a:t>RSS feed </a:t>
            </a:r>
            <a:r>
              <a:rPr lang="ko-KR" altLang="en-US" sz="900" dirty="0" smtClean="0">
                <a:solidFill>
                  <a:srgbClr val="FF0000"/>
                </a:solidFill>
              </a:rPr>
              <a:t>제공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algn="ctr"/>
            <a:endParaRPr lang="en-US" altLang="ko-KR" sz="900" dirty="0" smtClean="0">
              <a:solidFill>
                <a:srgbClr val="FF0000"/>
              </a:solidFill>
            </a:endParaRPr>
          </a:p>
          <a:p>
            <a:pPr algn="ctr"/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4" name="왼쪽 화살표 43"/>
          <p:cNvSpPr/>
          <p:nvPr/>
        </p:nvSpPr>
        <p:spPr>
          <a:xfrm rot="10800000">
            <a:off x="5357818" y="2500306"/>
            <a:ext cx="1500198" cy="28575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관찰자 </a:t>
            </a:r>
            <a:r>
              <a:rPr lang="en-US" altLang="ko-KR" sz="900" dirty="0" smtClean="0">
                <a:solidFill>
                  <a:srgbClr val="FF0000"/>
                </a:solidFill>
              </a:rPr>
              <a:t>e-mail</a:t>
            </a:r>
            <a:r>
              <a:rPr lang="ko-KR" altLang="en-US" sz="900" dirty="0" smtClean="0">
                <a:solidFill>
                  <a:srgbClr val="FF0000"/>
                </a:solidFill>
              </a:rPr>
              <a:t>로 전파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algn="ctr"/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2714612" y="2714620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feedback</a:t>
            </a:r>
            <a:endParaRPr lang="ko-KR" altLang="en-US" sz="900" dirty="0"/>
          </a:p>
        </p:txBody>
      </p:sp>
      <p:sp>
        <p:nvSpPr>
          <p:cNvPr id="46" name="오른쪽 화살표 45"/>
          <p:cNvSpPr/>
          <p:nvPr/>
        </p:nvSpPr>
        <p:spPr>
          <a:xfrm>
            <a:off x="2786050" y="3286124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feedback</a:t>
            </a:r>
            <a:endParaRPr lang="ko-KR" altLang="en-US" sz="900" dirty="0"/>
          </a:p>
        </p:txBody>
      </p:sp>
      <p:sp>
        <p:nvSpPr>
          <p:cNvPr id="47" name="오른쪽 화살표 46"/>
          <p:cNvSpPr/>
          <p:nvPr/>
        </p:nvSpPr>
        <p:spPr>
          <a:xfrm>
            <a:off x="2786050" y="3929066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feedback</a:t>
            </a:r>
            <a:endParaRPr lang="ko-KR" altLang="en-US" sz="900" dirty="0"/>
          </a:p>
        </p:txBody>
      </p:sp>
      <p:sp>
        <p:nvSpPr>
          <p:cNvPr id="48" name="오른쪽 화살표 47"/>
          <p:cNvSpPr/>
          <p:nvPr/>
        </p:nvSpPr>
        <p:spPr>
          <a:xfrm rot="10800000">
            <a:off x="5214942" y="2428868"/>
            <a:ext cx="78581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feedback</a:t>
            </a:r>
            <a:endParaRPr lang="ko-KR" alt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212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Goreee 정보 수집 및 배포  * 모든 서비스 시스템은 mashup을 최대한 활용한다.</vt:lpstr>
      <vt:lpstr>Social data 수집</vt:lpstr>
      <vt:lpstr>Social data 소비방법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Goreee 정보 수집 및 배포</dc:title>
  <dc:creator>장재훈</dc:creator>
  <cp:lastModifiedBy>장재훈</cp:lastModifiedBy>
  <cp:revision>11</cp:revision>
  <dcterms:created xsi:type="dcterms:W3CDTF">2010-11-26T13:09:19Z</dcterms:created>
  <dcterms:modified xsi:type="dcterms:W3CDTF">2010-12-05T12:24:48Z</dcterms:modified>
</cp:coreProperties>
</file>