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A38456"/>
    <a:srgbClr val="128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482BCD-95C9-4524-816B-E8EE56F1EB09}" v="26" dt="2023-10-03T06:46:16.218"/>
    <p1510:client id="{B5F13393-C32B-4B3E-AFFE-59B6A37ABA1C}" v="3" dt="2023-10-03T06:38:25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AppData\Roaming\Microsoft\AddIns\Surve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Admin\AppData\Roaming\Microsoft\AddIns\Survey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AppData\Roaming\Microsoft\AddIns\Surve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AppData\Roaming\Microsoft\AddIns\Surve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AppData\Roaming\Microsoft\AddIns\Surve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[Survey.xlsx]Sheet6!PivotTable44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Count of Do you  have any basic knowledge about AI tools?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Sheet6!$B$3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844-40F7-8D49-F5713E23849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844-40F7-8D49-F5713E23849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844-40F7-8D49-F5713E23849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Sheet6!$A$4:$A$6</c:f>
              <c:strCache>
                <c:ptCount val="3"/>
                <c:pt idx="0">
                  <c:v>No, I have no idea.</c:v>
                </c:pt>
                <c:pt idx="1">
                  <c:v>Very basic knowledge.</c:v>
                </c:pt>
                <c:pt idx="2">
                  <c:v>Yes, I was taught about it growing up.</c:v>
                </c:pt>
              </c:strCache>
            </c:strRef>
          </c:cat>
          <c:val>
            <c:numRef>
              <c:f>Sheet6!$B$4:$B$6</c:f>
              <c:numCache>
                <c:formatCode>General</c:formatCode>
                <c:ptCount val="3"/>
                <c:pt idx="0">
                  <c:v>12</c:v>
                </c:pt>
                <c:pt idx="1">
                  <c:v>59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844-40F7-8D49-F5713E23849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[Survey.xlsx]Sheet4!PivotTable28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Count of Have you ever used any AI tools? (like </a:t>
            </a:r>
            <a:r>
              <a:rPr lang="en-US" dirty="0" err="1"/>
              <a:t>chatgpt</a:t>
            </a:r>
            <a:r>
              <a:rPr lang="en-US"/>
              <a:t> ,quillbot, bard etc)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12-4CEB-973F-682A571872B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12-4CEB-973F-682A571872B5}"/>
              </c:ext>
            </c:extLst>
          </c:dPt>
          <c:cat>
            <c:strRef>
              <c:f>Sheet4!$A$4:$A$5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Sheet4!$B$4:$B$5</c:f>
              <c:numCache>
                <c:formatCode>General</c:formatCode>
                <c:ptCount val="2"/>
                <c:pt idx="0">
                  <c:v>28</c:v>
                </c:pt>
                <c:pt idx="1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112-4CEB-973F-682A571872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[Survey.xlsx]Sheet5!PivotTable35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Count of Will the unemployment increase in the coming years due to AI modifications?
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5F9-4F52-9669-D3F74447975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5F9-4F52-9669-D3F74447975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5F9-4F52-9669-D3F74447975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5F9-4F52-9669-D3F744479754}"/>
              </c:ext>
            </c:extLst>
          </c:dPt>
          <c:cat>
            <c:strRef>
              <c:f>Sheet5!$A$4:$A$7</c:f>
              <c:strCache>
                <c:ptCount val="4"/>
                <c:pt idx="0">
                  <c:v>Depends on the usage of AI.</c:v>
                </c:pt>
                <c:pt idx="1">
                  <c:v>Depends on what kind of people are using it.</c:v>
                </c:pt>
                <c:pt idx="2">
                  <c:v>I have no idea.</c:v>
                </c:pt>
                <c:pt idx="3">
                  <c:v>Rather not have an opinion</c:v>
                </c:pt>
              </c:strCache>
            </c:strRef>
          </c:cat>
          <c:val>
            <c:numRef>
              <c:f>Sheet5!$B$4:$B$7</c:f>
              <c:numCache>
                <c:formatCode>General</c:formatCode>
                <c:ptCount val="4"/>
                <c:pt idx="0">
                  <c:v>50</c:v>
                </c:pt>
                <c:pt idx="1">
                  <c:v>29</c:v>
                </c:pt>
                <c:pt idx="2">
                  <c:v>19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5F9-4F52-9669-D3F7444797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[Survey.xlsx]Sheet3!PivotTable23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 of  In your opinion which AI tool is mostly used for learning purposes?</a:t>
            </a:r>
          </a:p>
        </c:rich>
      </c:tx>
      <c:layout>
        <c:manualLayout>
          <c:xMode val="edge"/>
          <c:yMode val="edge"/>
          <c:x val="2.4999999999999961E-3"/>
          <c:y val="3.608923884514437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  <a:sp3d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  <a:sp3d/>
        </c:spPr>
      </c:pivotFmt>
    </c:pivotFmts>
    <c:view3D>
      <c:rotX val="75"/>
      <c:rotY val="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0.30536818314377367"/>
          <c:w val="0.93888888888888888"/>
          <c:h val="0.6066688538932633"/>
        </c:manualLayout>
      </c:layout>
      <c:pie3DChart>
        <c:varyColors val="1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103-4142-BBC9-95FE5ECBE2B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103-4142-BBC9-95FE5ECBE2B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103-4142-BBC9-95FE5ECBE2B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0103-4142-BBC9-95FE5ECBE2B0}"/>
              </c:ext>
            </c:extLst>
          </c:dPt>
          <c:dLbls>
            <c:dLbl>
              <c:idx val="1"/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103-4142-BBC9-95FE5ECBE2B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Sheet3!$A$4:$A$7</c:f>
              <c:strCache>
                <c:ptCount val="4"/>
                <c:pt idx="0">
                  <c:v>BARD</c:v>
                </c:pt>
                <c:pt idx="1">
                  <c:v>ChatGPT</c:v>
                </c:pt>
                <c:pt idx="2">
                  <c:v>No idea</c:v>
                </c:pt>
                <c:pt idx="3">
                  <c:v>QUILL BOT</c:v>
                </c:pt>
              </c:strCache>
            </c:strRef>
          </c:cat>
          <c:val>
            <c:numRef>
              <c:f>Sheet3!$B$4:$B$7</c:f>
              <c:numCache>
                <c:formatCode>General</c:formatCode>
                <c:ptCount val="4"/>
                <c:pt idx="0">
                  <c:v>14</c:v>
                </c:pt>
                <c:pt idx="1">
                  <c:v>74</c:v>
                </c:pt>
                <c:pt idx="2">
                  <c:v>14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103-4142-BBC9-95FE5ECBE2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[Survey.xlsx]Sheet7!PivotTable49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 of Have you personally used or experienced AI tools in an educational context?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Sheet7!$B$3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969-4422-8D88-9193DE1CF75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969-4422-8D88-9193DE1CF75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969-4422-8D88-9193DE1CF75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969-4422-8D88-9193DE1CF75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Sheet7!$A$4:$A$7</c:f>
              <c:strCache>
                <c:ptCount val="4"/>
                <c:pt idx="0">
                  <c:v>I believe in natural thinking process so rather not use it.</c:v>
                </c:pt>
                <c:pt idx="1">
                  <c:v>Maybe in future if its trend keeps on going.</c:v>
                </c:pt>
                <c:pt idx="2">
                  <c:v>No, its usage is not my cup of tea.</c:v>
                </c:pt>
                <c:pt idx="3">
                  <c:v>Yes, its very helpful.</c:v>
                </c:pt>
              </c:strCache>
            </c:strRef>
          </c:cat>
          <c:val>
            <c:numRef>
              <c:f>Sheet7!$B$4:$B$7</c:f>
              <c:numCache>
                <c:formatCode>General</c:formatCode>
                <c:ptCount val="4"/>
                <c:pt idx="0">
                  <c:v>25</c:v>
                </c:pt>
                <c:pt idx="1">
                  <c:v>19</c:v>
                </c:pt>
                <c:pt idx="2">
                  <c:v>19</c:v>
                </c:pt>
                <c:pt idx="3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969-4422-8D88-9193DE1CF75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E0AC-EB9C-49D2-917F-D16876DCCFE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1EDD0FB-4DFB-430F-96A8-ED165B1D6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67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E0AC-EB9C-49D2-917F-D16876DCCFE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D0FB-4DFB-430F-96A8-ED165B1D618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82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E0AC-EB9C-49D2-917F-D16876DCCFE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D0FB-4DFB-430F-96A8-ED165B1D6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47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E0AC-EB9C-49D2-917F-D16876DCCFE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D0FB-4DFB-430F-96A8-ED165B1D618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E0AC-EB9C-49D2-917F-D16876DCCFE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D0FB-4DFB-430F-96A8-ED165B1D6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91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E0AC-EB9C-49D2-917F-D16876DCCFE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D0FB-4DFB-430F-96A8-ED165B1D618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50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E0AC-EB9C-49D2-917F-D16876DCCFE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D0FB-4DFB-430F-96A8-ED165B1D618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E0AC-EB9C-49D2-917F-D16876DCCFE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D0FB-4DFB-430F-96A8-ED165B1D618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17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E0AC-EB9C-49D2-917F-D16876DCCFE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D0FB-4DFB-430F-96A8-ED165B1D6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6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E0AC-EB9C-49D2-917F-D16876DCCFE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D0FB-4DFB-430F-96A8-ED165B1D6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00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D31E0AC-EB9C-49D2-917F-D16876DCCFE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D0FB-4DFB-430F-96A8-ED165B1D618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66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1E0AC-EB9C-49D2-917F-D16876DCCFE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1EDD0FB-4DFB-430F-96A8-ED165B1D6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61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73AA-6F55-D748-27C5-7453F19461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Survey 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748F8-A1B2-8ED7-5F8B-4FBCA3D10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Impact of Artificial Intelligence on Students</a:t>
            </a:r>
          </a:p>
        </p:txBody>
      </p:sp>
    </p:spTree>
    <p:extLst>
      <p:ext uri="{BB962C8B-B14F-4D97-AF65-F5344CB8AC3E}">
        <p14:creationId xmlns:p14="http://schemas.microsoft.com/office/powerpoint/2010/main" val="1003205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9EE0-B645-4AA4-B75C-268284E1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815F6-E9FD-42B0-8AA8-83D15C5F2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concluded that the AI tools have good as well as bad effects. Some people consider it destruction while some consider it good in society. So in my opinion I prefer that AI has benefits as well as disadvantages so it is up to us how we can use it? If we use it in a good manner it will help us other we will destroy in few years.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028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F01F-E7A7-5336-3042-6421F8C4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B71E42"/>
                </a:solidFill>
              </a:rPr>
              <a:t>Gender</a:t>
            </a:r>
          </a:p>
        </p:txBody>
      </p:sp>
      <p:pic>
        <p:nvPicPr>
          <p:cNvPr id="1026" name="Picture 2" descr="Forms response chart. Question title: What is your gender?. Number of responses: 51 responses.">
            <a:extLst>
              <a:ext uri="{FF2B5EF4-FFF2-40B4-BE49-F238E27FC236}">
                <a16:creationId xmlns:a16="http://schemas.microsoft.com/office/drawing/2014/main" id="{A98D06AC-38FA-E9D9-0DFC-09D7DAD39D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28" y="2438399"/>
            <a:ext cx="7425043" cy="312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253CDD-EEEB-CAE1-CA52-C1425BAEC8D9}"/>
              </a:ext>
            </a:extLst>
          </p:cNvPr>
          <p:cNvSpPr txBox="1"/>
          <p:nvPr/>
        </p:nvSpPr>
        <p:spPr>
          <a:xfrm>
            <a:off x="1484311" y="2438399"/>
            <a:ext cx="28013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Male</a:t>
            </a:r>
          </a:p>
          <a:p>
            <a:pPr marL="342900" indent="-342900">
              <a:buAutoNum type="arabicPeriod"/>
            </a:pPr>
            <a:r>
              <a:rPr lang="en-US" dirty="0"/>
              <a:t>Female</a:t>
            </a:r>
          </a:p>
          <a:p>
            <a:pPr marL="342900" indent="-342900">
              <a:buAutoNum type="arabicPeriod"/>
            </a:pPr>
            <a:r>
              <a:rPr lang="en-US" dirty="0"/>
              <a:t>Prefer not to say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This graph shows thar 54.9% respondents are Male while 43.1%are female and only 2% respondent prefer not to say.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7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D2AD3-1B94-AEC3-2B0D-F7D4E89A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0"/>
            <a:ext cx="9603275" cy="17526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B71E42"/>
                </a:solidFill>
              </a:rPr>
              <a:t>Basic knowledge about ai tools </a:t>
            </a:r>
            <a:endParaRPr lang="en-US" sz="5400" dirty="0">
              <a:solidFill>
                <a:srgbClr val="B71E4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C64BC-0170-4599-DDAF-A9BF74014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789654" cy="31242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 Taught growing up</a:t>
            </a:r>
          </a:p>
          <a:p>
            <a:pPr marL="0" indent="0">
              <a:buNone/>
            </a:pPr>
            <a:r>
              <a:rPr lang="en-US" dirty="0"/>
              <a:t>2. Very basic knowledge</a:t>
            </a:r>
          </a:p>
          <a:p>
            <a:pPr marL="0" indent="0">
              <a:buNone/>
            </a:pPr>
            <a:r>
              <a:rPr lang="en-US" dirty="0"/>
              <a:t>3. No idea</a:t>
            </a:r>
          </a:p>
          <a:p>
            <a:pPr marL="0" indent="0">
              <a:buNone/>
            </a:pPr>
            <a:r>
              <a:rPr lang="en-US" dirty="0"/>
              <a:t>This graph shows that 59% responses are in the very basic knowledge,  35% are yes, I was taught about it growing up, 12% no idea.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2B227EB-0A02-4280-8EAD-92637CB7D4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8240277"/>
              </p:ext>
            </p:extLst>
          </p:nvPr>
        </p:nvGraphicFramePr>
        <p:xfrm>
          <a:off x="5629275" y="2209800"/>
          <a:ext cx="5425579" cy="3286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576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AB112-0881-E568-A828-AB9FCC78C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90751"/>
            <a:ext cx="9603275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B71E42"/>
                </a:solidFill>
              </a:rPr>
              <a:t>Ever used ai tools?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500BAC-38F0-2DA0-BA36-642861CE0CB3}"/>
              </a:ext>
            </a:extLst>
          </p:cNvPr>
          <p:cNvSpPr txBox="1"/>
          <p:nvPr/>
        </p:nvSpPr>
        <p:spPr>
          <a:xfrm>
            <a:off x="1702312" y="2757054"/>
            <a:ext cx="826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yes</a:t>
            </a:r>
          </a:p>
          <a:p>
            <a:pPr marL="342900" indent="-342900">
              <a:buAutoNum type="arabicPeriod"/>
            </a:pPr>
            <a:r>
              <a:rPr lang="en-US" dirty="0"/>
              <a:t>no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92FA72-06BB-5906-09B7-8918FC4869E1}"/>
              </a:ext>
            </a:extLst>
          </p:cNvPr>
          <p:cNvSpPr txBox="1">
            <a:spLocks/>
          </p:cNvSpPr>
          <p:nvPr/>
        </p:nvSpPr>
        <p:spPr>
          <a:xfrm>
            <a:off x="1451579" y="4200467"/>
            <a:ext cx="3479852" cy="1265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/>
              <a:t>This responses shows that 74% are familiar with AI, and 26% are familiar not familiar.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38AF65F-0901-4D53-B984-59308B636D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1567237"/>
              </p:ext>
            </p:extLst>
          </p:nvPr>
        </p:nvGraphicFramePr>
        <p:xfrm>
          <a:off x="5996558" y="2100201"/>
          <a:ext cx="4876598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9E62503-0641-4E2E-B219-C6EC3723D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076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38B90-42FF-D3B1-65A1-90D29C6D0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rgbClr val="B71E42"/>
                </a:solidFill>
              </a:rPr>
              <a:t>Increase in </a:t>
            </a:r>
            <a:r>
              <a:rPr lang="en-US" sz="4800" b="1" dirty="0" err="1">
                <a:solidFill>
                  <a:srgbClr val="B71E42"/>
                </a:solidFill>
              </a:rPr>
              <a:t>unemploymwent</a:t>
            </a:r>
            <a:endParaRPr lang="en-US" sz="4800" b="1" dirty="0">
              <a:solidFill>
                <a:srgbClr val="B71E4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4EBE9-9FE7-5B5A-7996-887C9B25C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7000"/>
            <a:ext cx="2829072" cy="233724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This graph shows that 45% are Ai dependent, 25% are people related to this, 25% have no idea, 5% not responses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9679DD8-0348-4AB6-A54C-5C2A8C9A5F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5373637"/>
              </p:ext>
            </p:extLst>
          </p:nvPr>
        </p:nvGraphicFramePr>
        <p:xfrm>
          <a:off x="5823857" y="2329543"/>
          <a:ext cx="5035550" cy="2960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052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45BA8-6E1B-387B-571D-9C238499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B71E42"/>
                </a:solidFill>
              </a:rPr>
              <a:t>Mostly used ai tool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479D6F-AD68-B2AE-A841-865A6CC94B4D}"/>
              </a:ext>
            </a:extLst>
          </p:cNvPr>
          <p:cNvSpPr txBox="1"/>
          <p:nvPr/>
        </p:nvSpPr>
        <p:spPr>
          <a:xfrm>
            <a:off x="1451579" y="3429000"/>
            <a:ext cx="3204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graph shows that BARD 17%, </a:t>
            </a:r>
            <a:r>
              <a:rPr lang="en-US" dirty="0" err="1"/>
              <a:t>Chatgpt</a:t>
            </a:r>
            <a:r>
              <a:rPr lang="en-US" dirty="0"/>
              <a:t> 74%, no idea 10%, Quill Bot 4% uses AI tools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436A4-8677-FBA5-FE40-3C97BC529D24}"/>
              </a:ext>
            </a:extLst>
          </p:cNvPr>
          <p:cNvSpPr txBox="1"/>
          <p:nvPr/>
        </p:nvSpPr>
        <p:spPr>
          <a:xfrm>
            <a:off x="1727200" y="2327564"/>
            <a:ext cx="13981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chatgpe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Negative</a:t>
            </a:r>
          </a:p>
          <a:p>
            <a:pPr marL="342900" indent="-342900">
              <a:buAutoNum type="arabicPeriod"/>
            </a:pPr>
            <a:r>
              <a:rPr lang="en-US" dirty="0"/>
              <a:t>Neutral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2ADA02B-84F7-4661-A50C-3CCA39B6A6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2291253"/>
              </p:ext>
            </p:extLst>
          </p:nvPr>
        </p:nvGraphicFramePr>
        <p:xfrm>
          <a:off x="6253216" y="2068285"/>
          <a:ext cx="4506685" cy="3494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C3FE1F-EDE3-4DB2-8F63-577CCA73E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72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D2A4-A635-6BD8-EE86-79962F88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"/>
            <a:ext cx="9603275" cy="1853754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B71E42"/>
                </a:solidFill>
              </a:rPr>
              <a:t>Personally experienced ai tools?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B857BB-8F6D-005C-AF25-CF71C8376712}"/>
              </a:ext>
            </a:extLst>
          </p:cNvPr>
          <p:cNvSpPr txBox="1"/>
          <p:nvPr/>
        </p:nvSpPr>
        <p:spPr>
          <a:xfrm>
            <a:off x="1317171" y="2375333"/>
            <a:ext cx="228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 believe in natural thinking.</a:t>
            </a:r>
          </a:p>
          <a:p>
            <a:pPr marL="342900" indent="-342900">
              <a:buAutoNum type="arabicPeriod"/>
            </a:pPr>
            <a:r>
              <a:rPr lang="en-US" dirty="0"/>
              <a:t>Maybe in future. </a:t>
            </a:r>
          </a:p>
          <a:p>
            <a:pPr marL="342900" indent="-342900">
              <a:buAutoNum type="arabicPeriod"/>
            </a:pPr>
            <a:r>
              <a:rPr lang="en-US" dirty="0"/>
              <a:t>No its usage in not my cup of tea </a:t>
            </a:r>
          </a:p>
          <a:p>
            <a:pPr marL="342900" indent="-342900">
              <a:buAutoNum type="arabicPeriod"/>
            </a:pPr>
            <a:r>
              <a:rPr lang="en-US" dirty="0"/>
              <a:t>Yes its helpful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52D19E-D212-0266-7148-B98857E9B47C}"/>
              </a:ext>
            </a:extLst>
          </p:cNvPr>
          <p:cNvSpPr txBox="1"/>
          <p:nvPr/>
        </p:nvSpPr>
        <p:spPr>
          <a:xfrm>
            <a:off x="1451579" y="4072232"/>
            <a:ext cx="37664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22.2% of respondents</a:t>
            </a:r>
          </a:p>
          <a:p>
            <a:r>
              <a:rPr lang="en-US" dirty="0"/>
              <a:t>Always use AI in their field of </a:t>
            </a:r>
          </a:p>
          <a:p>
            <a:r>
              <a:rPr lang="en-US" dirty="0"/>
              <a:t>occupation and 74.1% use it </a:t>
            </a:r>
          </a:p>
          <a:p>
            <a:r>
              <a:rPr lang="en-US" dirty="0"/>
              <a:t>sometimes while 3.7% never use </a:t>
            </a:r>
          </a:p>
          <a:p>
            <a:r>
              <a:rPr lang="en-US" dirty="0"/>
              <a:t>It.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FF2CD86-40AC-42A3-AF54-E66515BBC0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658171"/>
              </p:ext>
            </p:extLst>
          </p:nvPr>
        </p:nvGraphicFramePr>
        <p:xfrm>
          <a:off x="5606144" y="2340428"/>
          <a:ext cx="5566570" cy="2470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1868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3CF0-DCDD-4604-8F2F-049BF84F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4301"/>
            <a:ext cx="9603275" cy="1277354"/>
          </a:xfrm>
        </p:spPr>
        <p:txBody>
          <a:bodyPr>
            <a:noAutofit/>
          </a:bodyPr>
          <a:lstStyle/>
          <a:p>
            <a:r>
              <a:rPr lang="en-US" sz="4000" b="1" i="0" dirty="0">
                <a:solidFill>
                  <a:srgbClr val="C00000"/>
                </a:solidFill>
                <a:effectLst/>
                <a:latin typeface="docs-Roboto"/>
              </a:rPr>
              <a:t>What are the potential challenges and risks of using AI in education?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57869-5663-43E5-8E12-2B0107739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3"/>
            <a:ext cx="3158520" cy="3118242"/>
          </a:xfrm>
        </p:spPr>
        <p:txBody>
          <a:bodyPr>
            <a:normAutofit/>
          </a:bodyPr>
          <a:lstStyle/>
          <a:p>
            <a:r>
              <a:rPr lang="en-US" sz="1800" dirty="0"/>
              <a:t>1.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They can have a bad effect on our thinking</a:t>
            </a:r>
          </a:p>
          <a:p>
            <a:r>
              <a:rPr 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2.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They can reduce the usage of brain for good.</a:t>
            </a:r>
            <a:endParaRPr lang="en-US" sz="18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3.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If AI is used for good purpose it can only have good impact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511B16-C785-494D-8BE9-5D3ABB8ED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They can have a bad effect on our thinking.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B5D0B1E-A403-4B5C-86EB-7BC94E901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Roboto" panose="020B0604020202020204" pitchFamily="2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52B9E4D-13E5-4524-B52E-862B2B3A2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They can have a bad effect on our thinking.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E12F38E-EC6A-467F-B3B9-FD4E0260E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638546F-5D1A-47F9-BBF9-EBA8CF6DC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They can have a bad effect on our thinking.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B8CF109-E197-439F-8F5B-408EBA957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 descr="Forms response chart. Question title: What are the potential challenges and risks of using AI in education?&#10;. Number of responses: 105 responses.">
            <a:extLst>
              <a:ext uri="{FF2B5EF4-FFF2-40B4-BE49-F238E27FC236}">
                <a16:creationId xmlns:a16="http://schemas.microsoft.com/office/drawing/2014/main" id="{9BA75770-2E2F-4344-9DB6-84D527431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117" y="2015733"/>
            <a:ext cx="4154715" cy="25218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8BAF72-C396-4525-9A1C-D15691F0EB1A}"/>
              </a:ext>
            </a:extLst>
          </p:cNvPr>
          <p:cNvSpPr txBox="1"/>
          <p:nvPr/>
        </p:nvSpPr>
        <p:spPr>
          <a:xfrm>
            <a:off x="1590675" y="4537590"/>
            <a:ext cx="3544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graph shows that 42.9% have opinion to damage brain, 31.4% have opinion for good purposes and 26.7% thought it put bad effect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133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1FD23-A365-4880-B1AF-D4028E2C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"/>
            <a:ext cx="9603275" cy="1391654"/>
          </a:xfrm>
        </p:spPr>
        <p:txBody>
          <a:bodyPr>
            <a:normAutofit/>
          </a:bodyPr>
          <a:lstStyle/>
          <a:p>
            <a:r>
              <a:rPr lang="en-US" sz="4000" b="0" i="0" dirty="0">
                <a:solidFill>
                  <a:srgbClr val="C00000"/>
                </a:solidFill>
                <a:effectLst/>
                <a:latin typeface="docs-Roboto"/>
              </a:rPr>
              <a:t>Do the AI tools effect the students' minds</a:t>
            </a:r>
            <a:r>
              <a:rPr lang="en-US" b="0" i="0" dirty="0">
                <a:solidFill>
                  <a:srgbClr val="202124"/>
                </a:solidFill>
                <a:effectLst/>
                <a:latin typeface="docs-Roboto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F89D2-8AD5-4A8C-838D-BE4B66C86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19274"/>
            <a:ext cx="3615721" cy="1895475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1. 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They can have a Bad Effect based on their usage.</a:t>
            </a:r>
          </a:p>
          <a:p>
            <a:r>
              <a:rPr 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2. 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They can have a good Effect based on their usage.</a:t>
            </a:r>
            <a:endParaRPr lang="en-US" sz="18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3. 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Rather not say.</a:t>
            </a:r>
            <a:endParaRPr lang="en-US" sz="1800" dirty="0"/>
          </a:p>
        </p:txBody>
      </p:sp>
      <p:pic>
        <p:nvPicPr>
          <p:cNvPr id="4" name="Picture 3" descr="Forms response chart. Question title: Do the AI tools effect the students&amp;apos; minds?&#10;. Number of responses: 105 responses.">
            <a:extLst>
              <a:ext uri="{FF2B5EF4-FFF2-40B4-BE49-F238E27FC236}">
                <a16:creationId xmlns:a16="http://schemas.microsoft.com/office/drawing/2014/main" id="{EDAA6128-A8C9-45FD-9ABE-BE931C1E8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1897503"/>
            <a:ext cx="4225429" cy="256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9564D0-1FA9-4C07-9835-EC5513FA1C08}"/>
              </a:ext>
            </a:extLst>
          </p:cNvPr>
          <p:cNvSpPr txBox="1"/>
          <p:nvPr/>
        </p:nvSpPr>
        <p:spPr>
          <a:xfrm>
            <a:off x="1752600" y="3792978"/>
            <a:ext cx="3752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graph shows that 39% have good effect, 21% have no opinion and 40% have opinion to bad effect on mind level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862289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237</TotalTime>
  <Words>564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docs-Roboto</vt:lpstr>
      <vt:lpstr>Gill Sans MT</vt:lpstr>
      <vt:lpstr>Roboto</vt:lpstr>
      <vt:lpstr>Gallery</vt:lpstr>
      <vt:lpstr>A Survey on:</vt:lpstr>
      <vt:lpstr>Gender</vt:lpstr>
      <vt:lpstr>Basic knowledge about ai tools </vt:lpstr>
      <vt:lpstr>Ever used ai tools?</vt:lpstr>
      <vt:lpstr>Increase in unemploymwent</vt:lpstr>
      <vt:lpstr>Mostly used ai tool</vt:lpstr>
      <vt:lpstr>Personally experienced ai tools?</vt:lpstr>
      <vt:lpstr>What are the potential challenges and risks of using AI in education?</vt:lpstr>
      <vt:lpstr>Do the AI tools effect the students' minds?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on:</dc:title>
  <dc:creator>Samar Riaz</dc:creator>
  <cp:lastModifiedBy>Muhammad Owais</cp:lastModifiedBy>
  <cp:revision>10</cp:revision>
  <dcterms:created xsi:type="dcterms:W3CDTF">2023-10-03T04:35:37Z</dcterms:created>
  <dcterms:modified xsi:type="dcterms:W3CDTF">2023-10-04T18:42:25Z</dcterms:modified>
</cp:coreProperties>
</file>