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sldIdLst>
    <p:sldId id="256" r:id="rId2"/>
    <p:sldId id="260" r:id="rId3"/>
    <p:sldId id="261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37" d="100"/>
          <a:sy n="37" d="100"/>
        </p:scale>
        <p:origin x="178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BED1-5AE9-4F36-B285-0F65A19A9463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2A09226-B798-4BAC-9F36-AF56E5BA0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170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Tm="0"/>
    </mc:Choice>
    <mc:Fallback xmlns="">
      <p:transition spd="slow"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BED1-5AE9-4F36-B285-0F65A19A9463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A09226-B798-4BAC-9F36-AF56E5BA0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69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Tm="0"/>
    </mc:Choice>
    <mc:Fallback xmlns="">
      <p:transition spd="slow"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BED1-5AE9-4F36-B285-0F65A19A9463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A09226-B798-4BAC-9F36-AF56E5BA03F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023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Tm="0"/>
    </mc:Choice>
    <mc:Fallback xmlns="">
      <p:transition spd="slow" advTm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BED1-5AE9-4F36-B285-0F65A19A9463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A09226-B798-4BAC-9F36-AF56E5BA0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7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Tm="0"/>
    </mc:Choice>
    <mc:Fallback xmlns="">
      <p:transition spd="slow"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BED1-5AE9-4F36-B285-0F65A19A9463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A09226-B798-4BAC-9F36-AF56E5BA03F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234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Tm="0"/>
    </mc:Choice>
    <mc:Fallback xmlns="">
      <p:transition spd="slow"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BED1-5AE9-4F36-B285-0F65A19A9463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A09226-B798-4BAC-9F36-AF56E5BA0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07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Tm="0"/>
    </mc:Choice>
    <mc:Fallback xmlns="">
      <p:transition spd="slow"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BED1-5AE9-4F36-B285-0F65A19A9463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9226-B798-4BAC-9F36-AF56E5BA0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897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Tm="0"/>
    </mc:Choice>
    <mc:Fallback xmlns="">
      <p:transition spd="slow"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BED1-5AE9-4F36-B285-0F65A19A9463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9226-B798-4BAC-9F36-AF56E5BA0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4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Tm="0"/>
    </mc:Choice>
    <mc:Fallback xmlns="">
      <p:transition spd="slow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BED1-5AE9-4F36-B285-0F65A19A9463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9226-B798-4BAC-9F36-AF56E5BA0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148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Tm="0"/>
    </mc:Choice>
    <mc:Fallback xmlns="">
      <p:transition spd="slow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BED1-5AE9-4F36-B285-0F65A19A9463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A09226-B798-4BAC-9F36-AF56E5BA0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730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Tm="0"/>
    </mc:Choice>
    <mc:Fallback xmlns="">
      <p:transition spd="slow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BED1-5AE9-4F36-B285-0F65A19A9463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2A09226-B798-4BAC-9F36-AF56E5BA0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57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Tm="0"/>
    </mc:Choice>
    <mc:Fallback xmlns="">
      <p:transition spd="slow"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BED1-5AE9-4F36-B285-0F65A19A9463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2A09226-B798-4BAC-9F36-AF56E5BA0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5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Tm="0"/>
    </mc:Choice>
    <mc:Fallback xmlns="">
      <p:transition spd="slow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BED1-5AE9-4F36-B285-0F65A19A9463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9226-B798-4BAC-9F36-AF56E5BA0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13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Tm="0"/>
    </mc:Choice>
    <mc:Fallback xmlns="">
      <p:transition spd="slow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BED1-5AE9-4F36-B285-0F65A19A9463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9226-B798-4BAC-9F36-AF56E5BA0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96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Tm="0"/>
    </mc:Choice>
    <mc:Fallback xmlns="">
      <p:transition spd="slow"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BED1-5AE9-4F36-B285-0F65A19A9463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9226-B798-4BAC-9F36-AF56E5BA0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6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Tm="0"/>
    </mc:Choice>
    <mc:Fallback xmlns="">
      <p:transition spd="slow"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BED1-5AE9-4F36-B285-0F65A19A9463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A09226-B798-4BAC-9F36-AF56E5BA0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24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Tm="0"/>
    </mc:Choice>
    <mc:Fallback xmlns="">
      <p:transition spd="slow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BED1-5AE9-4F36-B285-0F65A19A9463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2A09226-B798-4BAC-9F36-AF56E5BA0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62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  <p:sldLayoutId id="2147483780" r:id="rId15"/>
    <p:sldLayoutId id="2147483781" r:id="rId16"/>
  </p:sldLayoutIdLst>
  <mc:AlternateContent xmlns:mc="http://schemas.openxmlformats.org/markup-compatibility/2006" xmlns:p14="http://schemas.microsoft.com/office/powerpoint/2010/main">
    <mc:Choice Requires="p14">
      <p:transition spd="slow" p14:dur="5000" advTm="0"/>
    </mc:Choice>
    <mc:Fallback xmlns="">
      <p:transition spd="slow" advTm="0"/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3.mp3"/><Relationship Id="rId7" Type="http://schemas.openxmlformats.org/officeDocument/2006/relationships/slideLayout" Target="../slideLayouts/slideLayout2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6" Type="http://schemas.openxmlformats.org/officeDocument/2006/relationships/audio" Target="../media/media4.mp3"/><Relationship Id="rId5" Type="http://schemas.microsoft.com/office/2007/relationships/media" Target="../media/media4.mp3"/><Relationship Id="rId4" Type="http://schemas.openxmlformats.org/officeDocument/2006/relationships/audio" Target="../media/media3.mp3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6.mp3"/><Relationship Id="rId7" Type="http://schemas.openxmlformats.org/officeDocument/2006/relationships/slideLayout" Target="../slideLayouts/slideLayout2.xml"/><Relationship Id="rId2" Type="http://schemas.openxmlformats.org/officeDocument/2006/relationships/audio" Target="../media/media5.mp3"/><Relationship Id="rId1" Type="http://schemas.microsoft.com/office/2007/relationships/media" Target="../media/media5.mp3"/><Relationship Id="rId6" Type="http://schemas.openxmlformats.org/officeDocument/2006/relationships/audio" Target="../media/media4.mp3"/><Relationship Id="rId5" Type="http://schemas.microsoft.com/office/2007/relationships/media" Target="../media/media4.mp3"/><Relationship Id="rId4" Type="http://schemas.openxmlformats.org/officeDocument/2006/relationships/audio" Target="../media/media6.mp3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audio" Target="../media/media9.mp3"/><Relationship Id="rId3" Type="http://schemas.microsoft.com/office/2007/relationships/media" Target="../media/media8.mp3"/><Relationship Id="rId7" Type="http://schemas.microsoft.com/office/2007/relationships/media" Target="../media/media9.mp3"/><Relationship Id="rId2" Type="http://schemas.openxmlformats.org/officeDocument/2006/relationships/audio" Target="../media/media7.mp3"/><Relationship Id="rId1" Type="http://schemas.microsoft.com/office/2007/relationships/media" Target="../media/media7.mp3"/><Relationship Id="rId6" Type="http://schemas.openxmlformats.org/officeDocument/2006/relationships/audio" Target="../media/media4.mp3"/><Relationship Id="rId5" Type="http://schemas.microsoft.com/office/2007/relationships/media" Target="../media/media4.mp3"/><Relationship Id="rId10" Type="http://schemas.openxmlformats.org/officeDocument/2006/relationships/image" Target="../media/image1.png"/><Relationship Id="rId4" Type="http://schemas.openxmlformats.org/officeDocument/2006/relationships/audio" Target="../media/media8.mp3"/><Relationship Id="rId9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02726-2A5C-4DAB-8C9D-0FA882C43C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20762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 Gates: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3A4789-596D-4F69-9C0B-1E47DFD05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38375"/>
            <a:ext cx="9144000" cy="1476375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OR gate: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AND gate: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XOR gate:</a:t>
            </a:r>
          </a:p>
        </p:txBody>
      </p:sp>
      <p:pic>
        <p:nvPicPr>
          <p:cNvPr id="4" name="1695542810665n93yeono-voicemaker.in-speech">
            <a:hlinkClick r:id="" action="ppaction://media"/>
            <a:extLst>
              <a:ext uri="{FF2B5EF4-FFF2-40B4-BE49-F238E27FC236}">
                <a16:creationId xmlns:a16="http://schemas.microsoft.com/office/drawing/2014/main" id="{2EA6D355-12E0-4651-8C26-3932F4B5EA0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892800" y="32258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31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501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 showWhenStopped="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AB296-26A8-4272-83CF-4B5EDB764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276226"/>
            <a:ext cx="8911687" cy="670552"/>
          </a:xfrm>
        </p:spPr>
        <p:txBody>
          <a:bodyPr/>
          <a:lstStyle/>
          <a:p>
            <a:pPr algn="ctr"/>
            <a:r>
              <a:rPr lang="en-US" b="1" u="sng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AND 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70840-9254-4814-8139-93C411BE8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377" y="1108592"/>
            <a:ext cx="10685462" cy="4964444"/>
          </a:xfrm>
        </p:spPr>
        <p:txBody>
          <a:bodyPr/>
          <a:lstStyle/>
          <a:p>
            <a: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  <a:t>Graphical Representation:</a:t>
            </a:r>
          </a:p>
        </p:txBody>
      </p:sp>
      <p:sp>
        <p:nvSpPr>
          <p:cNvPr id="5" name="Flowchart: Delay 4">
            <a:extLst>
              <a:ext uri="{FF2B5EF4-FFF2-40B4-BE49-F238E27FC236}">
                <a16:creationId xmlns:a16="http://schemas.microsoft.com/office/drawing/2014/main" id="{31092466-A4CB-4C32-BF6E-A113B79C3EBB}"/>
              </a:ext>
            </a:extLst>
          </p:cNvPr>
          <p:cNvSpPr/>
          <p:nvPr/>
        </p:nvSpPr>
        <p:spPr>
          <a:xfrm>
            <a:off x="6315075" y="1714501"/>
            <a:ext cx="857250" cy="838200"/>
          </a:xfrm>
          <a:prstGeom prst="flowChartDelay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8299B8-9D69-4C65-A9F4-0E8465293ADE}"/>
              </a:ext>
            </a:extLst>
          </p:cNvPr>
          <p:cNvCxnSpPr/>
          <p:nvPr/>
        </p:nvCxnSpPr>
        <p:spPr>
          <a:xfrm>
            <a:off x="5286375" y="1876425"/>
            <a:ext cx="9906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D6D89D4-5A63-4008-AB89-C7C87FBF7155}"/>
              </a:ext>
            </a:extLst>
          </p:cNvPr>
          <p:cNvCxnSpPr/>
          <p:nvPr/>
        </p:nvCxnSpPr>
        <p:spPr>
          <a:xfrm>
            <a:off x="5286375" y="2381250"/>
            <a:ext cx="9906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D30BDE9-36EA-46C5-828C-8494E27BBF97}"/>
              </a:ext>
            </a:extLst>
          </p:cNvPr>
          <p:cNvCxnSpPr>
            <a:stCxn id="5" idx="3"/>
          </p:cNvCxnSpPr>
          <p:nvPr/>
        </p:nvCxnSpPr>
        <p:spPr>
          <a:xfrm>
            <a:off x="7172325" y="2133601"/>
            <a:ext cx="100012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04ED93C-465B-4115-A827-D2FB351588D8}"/>
              </a:ext>
            </a:extLst>
          </p:cNvPr>
          <p:cNvSpPr txBox="1"/>
          <p:nvPr/>
        </p:nvSpPr>
        <p:spPr>
          <a:xfrm>
            <a:off x="4210050" y="1691759"/>
            <a:ext cx="69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X=1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46E159-3F14-4B39-BDE8-4F3093D8E1D9}"/>
              </a:ext>
            </a:extLst>
          </p:cNvPr>
          <p:cNvSpPr txBox="1"/>
          <p:nvPr/>
        </p:nvSpPr>
        <p:spPr>
          <a:xfrm>
            <a:off x="4210050" y="2196584"/>
            <a:ext cx="62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Y=1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F932CB-146B-4D5A-BA5A-25428A415D1C}"/>
              </a:ext>
            </a:extLst>
          </p:cNvPr>
          <p:cNvSpPr txBox="1"/>
          <p:nvPr/>
        </p:nvSpPr>
        <p:spPr>
          <a:xfrm>
            <a:off x="8229601" y="1948936"/>
            <a:ext cx="1000126" cy="369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X.Y=1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DCFA32-1348-4EF1-A2A0-D1A4A8E38707}"/>
              </a:ext>
            </a:extLst>
          </p:cNvPr>
          <p:cNvSpPr txBox="1"/>
          <p:nvPr/>
        </p:nvSpPr>
        <p:spPr>
          <a:xfrm>
            <a:off x="1190625" y="2661166"/>
            <a:ext cx="193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  <a:t>Table </a:t>
            </a:r>
            <a:r>
              <a:rPr lang="en-US" b="1" u="sng" dirty="0" err="1">
                <a:solidFill>
                  <a:schemeClr val="accent1">
                    <a:lumMod val="75000"/>
                  </a:schemeClr>
                </a:solidFill>
              </a:rPr>
              <a:t>Table</a:t>
            </a:r>
            <a: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60B17219-07B5-4E4D-9F6B-C874AEABB4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610407"/>
              </p:ext>
            </p:extLst>
          </p:nvPr>
        </p:nvGraphicFramePr>
        <p:xfrm>
          <a:off x="2592927" y="3590814"/>
          <a:ext cx="812799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2147857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865261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3400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Input1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 of AND Gate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93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553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669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604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108099"/>
                  </a:ext>
                </a:extLst>
              </a:tr>
            </a:tbl>
          </a:graphicData>
        </a:graphic>
      </p:graphicFrame>
      <p:pic>
        <p:nvPicPr>
          <p:cNvPr id="18" name="1695543002263dxnwqa1e-voicemaker.in-speech (1)">
            <a:hlinkClick r:id="" action="ppaction://media"/>
            <a:extLst>
              <a:ext uri="{FF2B5EF4-FFF2-40B4-BE49-F238E27FC236}">
                <a16:creationId xmlns:a16="http://schemas.microsoft.com/office/drawing/2014/main" id="{A8E5F2E1-5280-4AEC-B152-E6F768AA801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0930627" y="73026"/>
            <a:ext cx="406400" cy="406400"/>
          </a:xfrm>
          <a:prstGeom prst="rect">
            <a:avLst/>
          </a:prstGeom>
        </p:spPr>
      </p:pic>
      <p:pic>
        <p:nvPicPr>
          <p:cNvPr id="22" name="1695543219706nhvmyau-voicemaker.in-speech">
            <a:hlinkClick r:id="" action="ppaction://media"/>
            <a:extLst>
              <a:ext uri="{FF2B5EF4-FFF2-40B4-BE49-F238E27FC236}">
                <a16:creationId xmlns:a16="http://schemas.microsoft.com/office/drawing/2014/main" id="{14B43E89-A004-44CA-BA54-68C3B200C31C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0930627" y="1790184"/>
            <a:ext cx="406400" cy="406400"/>
          </a:xfrm>
          <a:prstGeom prst="rect">
            <a:avLst/>
          </a:prstGeom>
        </p:spPr>
      </p:pic>
      <p:pic>
        <p:nvPicPr>
          <p:cNvPr id="23" name="1695543338038fwqjr888-voicemaker.in-speech">
            <a:hlinkClick r:id="" action="ppaction://media"/>
            <a:extLst>
              <a:ext uri="{FF2B5EF4-FFF2-40B4-BE49-F238E27FC236}">
                <a16:creationId xmlns:a16="http://schemas.microsoft.com/office/drawing/2014/main" id="{9C559B39-502B-4B20-8D98-89F2C81DA461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358623" y="4314714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59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032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3432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4" dur="1296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3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  <p:audio>
              <p:cMediaNode vol="80000" showWhenStopped="0">
                <p:cTn id="4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"/>
                </p:tgtEl>
              </p:cMediaNode>
            </p:audio>
            <p:audio>
              <p:cMediaNode vol="80000">
                <p:cTn id="4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3"/>
                </p:tgtEl>
              </p:cMediaNode>
            </p:audio>
          </p:childTnLst>
        </p:cTn>
      </p:par>
    </p:tnLst>
    <p:bldLst>
      <p:bldP spid="2" grpId="0"/>
      <p:bldP spid="3" grpId="0" build="p"/>
      <p:bldP spid="5" grpId="0" animBg="1"/>
      <p:bldP spid="13" grpId="0"/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21145-064E-43AE-8AD2-063B5F2B0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38024"/>
            <a:ext cx="8911687" cy="672860"/>
          </a:xfrm>
        </p:spPr>
        <p:txBody>
          <a:bodyPr/>
          <a:lstStyle/>
          <a:p>
            <a:pPr algn="ctr"/>
            <a:r>
              <a:rPr lang="en-US" b="1" u="sng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OR 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0301B-0CDF-4055-BCD7-D33F5DFBC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366" y="1000664"/>
            <a:ext cx="11231592" cy="5719312"/>
          </a:xfrm>
        </p:spPr>
        <p:txBody>
          <a:bodyPr>
            <a:normAutofit/>
          </a:bodyPr>
          <a:lstStyle/>
          <a:p>
            <a:r>
              <a:rPr lang="en-US" sz="2000" b="1" u="sng" dirty="0">
                <a:solidFill>
                  <a:schemeClr val="accent1">
                    <a:lumMod val="75000"/>
                  </a:schemeClr>
                </a:solidFill>
              </a:rPr>
              <a:t>Graphical Representation:</a:t>
            </a:r>
          </a:p>
        </p:txBody>
      </p:sp>
      <p:sp>
        <p:nvSpPr>
          <p:cNvPr id="4" name="Flowchart: Stored Data 3">
            <a:extLst>
              <a:ext uri="{FF2B5EF4-FFF2-40B4-BE49-F238E27FC236}">
                <a16:creationId xmlns:a16="http://schemas.microsoft.com/office/drawing/2014/main" id="{BB086AB7-35A9-4531-94B8-160EBE5B4D83}"/>
              </a:ext>
            </a:extLst>
          </p:cNvPr>
          <p:cNvSpPr/>
          <p:nvPr/>
        </p:nvSpPr>
        <p:spPr>
          <a:xfrm flipH="1">
            <a:off x="6096000" y="1690777"/>
            <a:ext cx="1408982" cy="1069676"/>
          </a:xfrm>
          <a:prstGeom prst="flowChartOnlineStorag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AC203B7-98E6-4052-8734-97BF5985A1FF}"/>
              </a:ext>
            </a:extLst>
          </p:cNvPr>
          <p:cNvCxnSpPr/>
          <p:nvPr/>
        </p:nvCxnSpPr>
        <p:spPr>
          <a:xfrm>
            <a:off x="5089585" y="1897811"/>
            <a:ext cx="113868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316F38D-E5CF-4B45-842C-D335168E7FC3}"/>
              </a:ext>
            </a:extLst>
          </p:cNvPr>
          <p:cNvCxnSpPr/>
          <p:nvPr/>
        </p:nvCxnSpPr>
        <p:spPr>
          <a:xfrm>
            <a:off x="5141343" y="2432649"/>
            <a:ext cx="113868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68E13FD-09FC-4FA6-A26F-B906F7855A72}"/>
              </a:ext>
            </a:extLst>
          </p:cNvPr>
          <p:cNvCxnSpPr>
            <a:stCxn id="4" idx="1"/>
          </p:cNvCxnSpPr>
          <p:nvPr/>
        </p:nvCxnSpPr>
        <p:spPr>
          <a:xfrm>
            <a:off x="7504982" y="2225615"/>
            <a:ext cx="115593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89C1243-FF03-4F10-B3A5-C2C4C99806B4}"/>
              </a:ext>
            </a:extLst>
          </p:cNvPr>
          <p:cNvSpPr txBox="1"/>
          <p:nvPr/>
        </p:nvSpPr>
        <p:spPr>
          <a:xfrm>
            <a:off x="4410974" y="1666503"/>
            <a:ext cx="66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X=1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EBB86A-CCE6-4FBF-BD86-6919BC4451D3}"/>
              </a:ext>
            </a:extLst>
          </p:cNvPr>
          <p:cNvSpPr txBox="1"/>
          <p:nvPr/>
        </p:nvSpPr>
        <p:spPr>
          <a:xfrm>
            <a:off x="4410974" y="2225615"/>
            <a:ext cx="805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Y=0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AE4B45-2310-435C-9B40-9EC990F1825C}"/>
              </a:ext>
            </a:extLst>
          </p:cNvPr>
          <p:cNvSpPr txBox="1"/>
          <p:nvPr/>
        </p:nvSpPr>
        <p:spPr>
          <a:xfrm>
            <a:off x="8867955" y="2040949"/>
            <a:ext cx="1201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X+Y=1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EB6A99-76E2-4F00-82C3-9105117F7E8E}"/>
              </a:ext>
            </a:extLst>
          </p:cNvPr>
          <p:cNvSpPr txBox="1"/>
          <p:nvPr/>
        </p:nvSpPr>
        <p:spPr>
          <a:xfrm>
            <a:off x="1069673" y="2760451"/>
            <a:ext cx="224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  <a:t>Truth Table:</a:t>
            </a:r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6C05BEC9-D4EC-4368-A442-24265C893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569708"/>
              </p:ext>
            </p:extLst>
          </p:nvPr>
        </p:nvGraphicFramePr>
        <p:xfrm>
          <a:off x="2328174" y="3694010"/>
          <a:ext cx="8454846" cy="239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18282">
                  <a:extLst>
                    <a:ext uri="{9D8B030D-6E8A-4147-A177-3AD203B41FA5}">
                      <a16:colId xmlns:a16="http://schemas.microsoft.com/office/drawing/2014/main" val="2547216602"/>
                    </a:ext>
                  </a:extLst>
                </a:gridCol>
                <a:gridCol w="2818282">
                  <a:extLst>
                    <a:ext uri="{9D8B030D-6E8A-4147-A177-3AD203B41FA5}">
                      <a16:colId xmlns:a16="http://schemas.microsoft.com/office/drawing/2014/main" val="411623525"/>
                    </a:ext>
                  </a:extLst>
                </a:gridCol>
                <a:gridCol w="2818282">
                  <a:extLst>
                    <a:ext uri="{9D8B030D-6E8A-4147-A177-3AD203B41FA5}">
                      <a16:colId xmlns:a16="http://schemas.microsoft.com/office/drawing/2014/main" val="222142182"/>
                    </a:ext>
                  </a:extLst>
                </a:gridCol>
              </a:tblGrid>
              <a:tr h="478224">
                <a:tc>
                  <a:txBody>
                    <a:bodyPr/>
                    <a:lstStyle/>
                    <a:p>
                      <a:r>
                        <a:rPr lang="en-US" dirty="0"/>
                        <a:t>Input1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 of OR Gate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666330"/>
                  </a:ext>
                </a:extLst>
              </a:tr>
              <a:tr h="47822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049001"/>
                  </a:ext>
                </a:extLst>
              </a:tr>
              <a:tr h="47822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098872"/>
                  </a:ext>
                </a:extLst>
              </a:tr>
              <a:tr h="47822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05347"/>
                  </a:ext>
                </a:extLst>
              </a:tr>
              <a:tr h="47822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939961"/>
                  </a:ext>
                </a:extLst>
              </a:tr>
            </a:tbl>
          </a:graphicData>
        </a:graphic>
      </p:graphicFrame>
      <p:pic>
        <p:nvPicPr>
          <p:cNvPr id="18" name="1695546497623mu8oq8g6-voicemaker.in-speech">
            <a:hlinkClick r:id="" action="ppaction://media"/>
            <a:extLst>
              <a:ext uri="{FF2B5EF4-FFF2-40B4-BE49-F238E27FC236}">
                <a16:creationId xmlns:a16="http://schemas.microsoft.com/office/drawing/2014/main" id="{4EFFB2F0-8926-42B7-877F-84F32761876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579374" y="271254"/>
            <a:ext cx="406400" cy="406400"/>
          </a:xfrm>
          <a:prstGeom prst="rect">
            <a:avLst/>
          </a:prstGeom>
        </p:spPr>
      </p:pic>
      <p:pic>
        <p:nvPicPr>
          <p:cNvPr id="19" name="169554435109252yc3123l-voicemaker.in-speech">
            <a:hlinkClick r:id="" action="ppaction://media"/>
            <a:extLst>
              <a:ext uri="{FF2B5EF4-FFF2-40B4-BE49-F238E27FC236}">
                <a16:creationId xmlns:a16="http://schemas.microsoft.com/office/drawing/2014/main" id="{3D57BB35-B1DA-4217-881B-0B755B460B96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735758" y="2035835"/>
            <a:ext cx="406400" cy="406400"/>
          </a:xfrm>
          <a:prstGeom prst="rect">
            <a:avLst/>
          </a:prstGeom>
        </p:spPr>
      </p:pic>
      <p:pic>
        <p:nvPicPr>
          <p:cNvPr id="20" name="1695543338038fwqjr888-voicemaker.in-speech">
            <a:hlinkClick r:id="" action="ppaction://media"/>
            <a:extLst>
              <a:ext uri="{FF2B5EF4-FFF2-40B4-BE49-F238E27FC236}">
                <a16:creationId xmlns:a16="http://schemas.microsoft.com/office/drawing/2014/main" id="{FE8B0CAA-30CB-4217-BEC0-00716488F79F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735758" y="3971505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548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56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2400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1296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3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  <p:audio>
              <p:cMediaNode vol="80000" showWhenStopped="0">
                <p:cTn id="3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audio>
            <p:audio>
              <p:cMediaNode vol="80000" showWhenStopped="0">
                <p:cTn id="3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"/>
                </p:tgtEl>
              </p:cMediaNode>
            </p:audio>
          </p:childTnLst>
        </p:cTn>
      </p:par>
    </p:tnLst>
    <p:bldLst>
      <p:bldP spid="2" grpId="0"/>
      <p:bldP spid="4" grpId="0" animBg="1"/>
      <p:bldP spid="11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2BD59-E203-48B6-8532-EFA3335C1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u="sng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XOR Gate: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945C4-E040-41B9-A012-332ED6F29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0" y="1253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u="sng" dirty="0">
                <a:latin typeface="Arial" panose="020B0604020202020204" pitchFamily="34" charset="0"/>
                <a:cs typeface="Arial" panose="020B0604020202020204" pitchFamily="34" charset="0"/>
              </a:rPr>
              <a:t>Graphical</a:t>
            </a:r>
          </a:p>
          <a:p>
            <a:pPr marL="0" indent="0">
              <a:buNone/>
            </a:pPr>
            <a:r>
              <a:rPr lang="en-US" sz="1800" u="sng" dirty="0">
                <a:latin typeface="Arial" panose="020B0604020202020204" pitchFamily="34" charset="0"/>
                <a:cs typeface="Arial" panose="020B0604020202020204" pitchFamily="34" charset="0"/>
              </a:rPr>
              <a:t>Representation:</a:t>
            </a:r>
          </a:p>
        </p:txBody>
      </p:sp>
      <p:sp>
        <p:nvSpPr>
          <p:cNvPr id="4" name="Flowchart: Stored Data 3">
            <a:extLst>
              <a:ext uri="{FF2B5EF4-FFF2-40B4-BE49-F238E27FC236}">
                <a16:creationId xmlns:a16="http://schemas.microsoft.com/office/drawing/2014/main" id="{E58D088A-3D69-4685-89D2-33553E6A67E5}"/>
              </a:ext>
            </a:extLst>
          </p:cNvPr>
          <p:cNvSpPr/>
          <p:nvPr/>
        </p:nvSpPr>
        <p:spPr>
          <a:xfrm flipH="1">
            <a:off x="4381496" y="2486025"/>
            <a:ext cx="1143003" cy="1057275"/>
          </a:xfrm>
          <a:prstGeom prst="flowChartOnlineStorag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0DA2661-3005-45A9-8578-62701A54126C}"/>
              </a:ext>
            </a:extLst>
          </p:cNvPr>
          <p:cNvCxnSpPr/>
          <p:nvPr/>
        </p:nvCxnSpPr>
        <p:spPr>
          <a:xfrm>
            <a:off x="3676650" y="2647950"/>
            <a:ext cx="8477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A3AF67B-2CBF-4AC8-AD50-9F3465792D40}"/>
              </a:ext>
            </a:extLst>
          </p:cNvPr>
          <p:cNvCxnSpPr/>
          <p:nvPr/>
        </p:nvCxnSpPr>
        <p:spPr>
          <a:xfrm>
            <a:off x="3686175" y="3248025"/>
            <a:ext cx="876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B7A068A-ACB0-49DC-B8C6-A5FE72886870}"/>
              </a:ext>
            </a:extLst>
          </p:cNvPr>
          <p:cNvCxnSpPr>
            <a:stCxn id="4" idx="1"/>
          </p:cNvCxnSpPr>
          <p:nvPr/>
        </p:nvCxnSpPr>
        <p:spPr>
          <a:xfrm>
            <a:off x="5524499" y="3014663"/>
            <a:ext cx="1438276" cy="47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3B83BB33-BA15-4B2B-8E0F-D1701EC1D806}"/>
              </a:ext>
            </a:extLst>
          </p:cNvPr>
          <p:cNvSpPr/>
          <p:nvPr/>
        </p:nvSpPr>
        <p:spPr>
          <a:xfrm>
            <a:off x="5524499" y="2919413"/>
            <a:ext cx="171450" cy="1905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E5EFDF-67BE-43F8-B78A-EADE65895D7E}"/>
              </a:ext>
            </a:extLst>
          </p:cNvPr>
          <p:cNvSpPr/>
          <p:nvPr/>
        </p:nvSpPr>
        <p:spPr>
          <a:xfrm>
            <a:off x="2857500" y="2428875"/>
            <a:ext cx="819150" cy="433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X=1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8A7522-1792-44F1-83B6-59F79ECAD9C3}"/>
              </a:ext>
            </a:extLst>
          </p:cNvPr>
          <p:cNvSpPr/>
          <p:nvPr/>
        </p:nvSpPr>
        <p:spPr>
          <a:xfrm>
            <a:off x="2971800" y="2914654"/>
            <a:ext cx="590550" cy="4333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Y=0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9E74E9-4BEC-4345-B5C0-0D1BC9AD1F00}"/>
              </a:ext>
            </a:extLst>
          </p:cNvPr>
          <p:cNvSpPr/>
          <p:nvPr/>
        </p:nvSpPr>
        <p:spPr>
          <a:xfrm>
            <a:off x="6943723" y="2771776"/>
            <a:ext cx="1314452" cy="461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X.Y’+X’.Y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F0ACCC-3396-4AD6-A1FE-97A4ECAEEDE6}"/>
              </a:ext>
            </a:extLst>
          </p:cNvPr>
          <p:cNvSpPr/>
          <p:nvPr/>
        </p:nvSpPr>
        <p:spPr>
          <a:xfrm>
            <a:off x="457200" y="3429000"/>
            <a:ext cx="1857375" cy="1000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Truth Table:</a:t>
            </a:r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0E25D76B-BEC4-4051-97E7-5F49C8282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090592"/>
              </p:ext>
            </p:extLst>
          </p:nvPr>
        </p:nvGraphicFramePr>
        <p:xfrm>
          <a:off x="2314575" y="4257676"/>
          <a:ext cx="7839076" cy="236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9868">
                  <a:extLst>
                    <a:ext uri="{9D8B030D-6E8A-4147-A177-3AD203B41FA5}">
                      <a16:colId xmlns:a16="http://schemas.microsoft.com/office/drawing/2014/main" val="3180221676"/>
                    </a:ext>
                  </a:extLst>
                </a:gridCol>
                <a:gridCol w="1119868">
                  <a:extLst>
                    <a:ext uri="{9D8B030D-6E8A-4147-A177-3AD203B41FA5}">
                      <a16:colId xmlns:a16="http://schemas.microsoft.com/office/drawing/2014/main" val="154155239"/>
                    </a:ext>
                  </a:extLst>
                </a:gridCol>
                <a:gridCol w="1119868">
                  <a:extLst>
                    <a:ext uri="{9D8B030D-6E8A-4147-A177-3AD203B41FA5}">
                      <a16:colId xmlns:a16="http://schemas.microsoft.com/office/drawing/2014/main" val="2119201258"/>
                    </a:ext>
                  </a:extLst>
                </a:gridCol>
                <a:gridCol w="1119868">
                  <a:extLst>
                    <a:ext uri="{9D8B030D-6E8A-4147-A177-3AD203B41FA5}">
                      <a16:colId xmlns:a16="http://schemas.microsoft.com/office/drawing/2014/main" val="3584035300"/>
                    </a:ext>
                  </a:extLst>
                </a:gridCol>
                <a:gridCol w="1119868">
                  <a:extLst>
                    <a:ext uri="{9D8B030D-6E8A-4147-A177-3AD203B41FA5}">
                      <a16:colId xmlns:a16="http://schemas.microsoft.com/office/drawing/2014/main" val="4133031110"/>
                    </a:ext>
                  </a:extLst>
                </a:gridCol>
                <a:gridCol w="1119868">
                  <a:extLst>
                    <a:ext uri="{9D8B030D-6E8A-4147-A177-3AD203B41FA5}">
                      <a16:colId xmlns:a16="http://schemas.microsoft.com/office/drawing/2014/main" val="3450272665"/>
                    </a:ext>
                  </a:extLst>
                </a:gridCol>
                <a:gridCol w="1119868">
                  <a:extLst>
                    <a:ext uri="{9D8B030D-6E8A-4147-A177-3AD203B41FA5}">
                      <a16:colId xmlns:a16="http://schemas.microsoft.com/office/drawing/2014/main" val="2555124411"/>
                    </a:ext>
                  </a:extLst>
                </a:gridCol>
              </a:tblGrid>
              <a:tr h="447040">
                <a:tc>
                  <a:txBody>
                    <a:bodyPr/>
                    <a:lstStyle/>
                    <a:p>
                      <a:r>
                        <a:rPr lang="en-US" dirty="0"/>
                        <a:t>Input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X.Y’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X’.Y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A=X.Y’+X’Y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885848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283824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225945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831921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344283"/>
                  </a:ext>
                </a:extLst>
              </a:tr>
            </a:tbl>
          </a:graphicData>
        </a:graphic>
      </p:graphicFrame>
      <p:pic>
        <p:nvPicPr>
          <p:cNvPr id="7" name="1695543797085qobwx5ql-voicemaker.in-speech">
            <a:hlinkClick r:id="" action="ppaction://media"/>
            <a:extLst>
              <a:ext uri="{FF2B5EF4-FFF2-40B4-BE49-F238E27FC236}">
                <a16:creationId xmlns:a16="http://schemas.microsoft.com/office/drawing/2014/main" id="{A0E8AE5B-D325-4CD7-B091-7EF8F7CCD12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8474075" y="1264555"/>
            <a:ext cx="406400" cy="406400"/>
          </a:xfrm>
          <a:prstGeom prst="rect">
            <a:avLst/>
          </a:prstGeom>
        </p:spPr>
      </p:pic>
      <p:pic>
        <p:nvPicPr>
          <p:cNvPr id="20" name="1695543892284xzqeox0l-voicemaker.in-speech">
            <a:hlinkClick r:id="" action="ppaction://media"/>
            <a:extLst>
              <a:ext uri="{FF2B5EF4-FFF2-40B4-BE49-F238E27FC236}">
                <a16:creationId xmlns:a16="http://schemas.microsoft.com/office/drawing/2014/main" id="{0D752D16-DA26-4F4A-93FC-8F245B24A677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6197600" y="3530600"/>
            <a:ext cx="406400" cy="406400"/>
          </a:xfrm>
          <a:prstGeom prst="rect">
            <a:avLst/>
          </a:prstGeom>
        </p:spPr>
      </p:pic>
      <p:pic>
        <p:nvPicPr>
          <p:cNvPr id="9" name="1695543338038fwqjr888-voicemaker.in-speech">
            <a:hlinkClick r:id="" action="ppaction://media"/>
            <a:extLst>
              <a:ext uri="{FF2B5EF4-FFF2-40B4-BE49-F238E27FC236}">
                <a16:creationId xmlns:a16="http://schemas.microsoft.com/office/drawing/2014/main" id="{BAD624D5-5227-4C06-A57F-D12D2BBA7A4D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0985500" y="4883150"/>
            <a:ext cx="406400" cy="406400"/>
          </a:xfrm>
          <a:prstGeom prst="rect">
            <a:avLst/>
          </a:prstGeom>
        </p:spPr>
      </p:pic>
      <p:pic>
        <p:nvPicPr>
          <p:cNvPr id="16" name="1695544033469oyv5bh7r-voicemaker.in-speech">
            <a:hlinkClick r:id="" action="ppaction://media"/>
            <a:extLst>
              <a:ext uri="{FF2B5EF4-FFF2-40B4-BE49-F238E27FC236}">
                <a16:creationId xmlns:a16="http://schemas.microsoft.com/office/drawing/2014/main" id="{803468D4-8869-4FC6-A14F-B39CE5723FA2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1204575" y="6421756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17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344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4056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8" dur="1296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6" dur="1224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4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audio>
              <p:cMediaNode vol="80000" showWhenStopped="0">
                <p:cTn id="4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"/>
                </p:tgtEl>
              </p:cMediaNode>
            </p:audio>
            <p:audio>
              <p:cMediaNode vol="80000" showWhenStopped="0">
                <p:cTn id="4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audio>
              <p:cMediaNode vol="80000" showWhenStopped="0">
                <p:cTn id="5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</p:childTnLst>
        </p:cTn>
      </p:par>
    </p:tnLst>
    <p:bldLst>
      <p:bldP spid="2" grpId="0"/>
      <p:bldP spid="3" grpId="0" uiExpand="1" build="p"/>
      <p:bldP spid="4" grpId="0" animBg="1"/>
      <p:bldP spid="11" grpId="0" animBg="1"/>
      <p:bldP spid="12" grpId="0"/>
      <p:bldP spid="13" grpId="0"/>
      <p:bldP spid="14" grpId="0"/>
      <p:bldP spid="15" grpId="0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</TotalTime>
  <Words>158</Words>
  <Application>Microsoft Office PowerPoint</Application>
  <PresentationFormat>Widescreen</PresentationFormat>
  <Paragraphs>88</Paragraphs>
  <Slides>4</Slides>
  <Notes>0</Notes>
  <HiddenSlides>0</HiddenSlides>
  <MMClips>11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Black</vt:lpstr>
      <vt:lpstr>Century Gothic</vt:lpstr>
      <vt:lpstr>Times New Roman</vt:lpstr>
      <vt:lpstr>Wingdings 3</vt:lpstr>
      <vt:lpstr>Wisp</vt:lpstr>
      <vt:lpstr>Logic Gates:</vt:lpstr>
      <vt:lpstr>AND Gate</vt:lpstr>
      <vt:lpstr>OR Gate</vt:lpstr>
      <vt:lpstr>XOR Gate: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 Gates:</dc:title>
  <dc:creator>Admin</dc:creator>
  <cp:lastModifiedBy>Muhammad Owais</cp:lastModifiedBy>
  <cp:revision>30</cp:revision>
  <dcterms:created xsi:type="dcterms:W3CDTF">2023-09-19T11:50:11Z</dcterms:created>
  <dcterms:modified xsi:type="dcterms:W3CDTF">2023-09-25T16:33:03Z</dcterms:modified>
</cp:coreProperties>
</file>