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notesMasterIdLst>
    <p:notesMasterId r:id="rId16"/>
  </p:notesMasterIdLst>
  <p:sldIdLst>
    <p:sldId id="256" r:id="rId2"/>
    <p:sldId id="265" r:id="rId3"/>
    <p:sldId id="258" r:id="rId4"/>
    <p:sldId id="266" r:id="rId5"/>
    <p:sldId id="283" r:id="rId6"/>
    <p:sldId id="284" r:id="rId7"/>
    <p:sldId id="285" r:id="rId8"/>
    <p:sldId id="286" r:id="rId9"/>
    <p:sldId id="287" r:id="rId10"/>
    <p:sldId id="288" r:id="rId11"/>
    <p:sldId id="289" r:id="rId12"/>
    <p:sldId id="290" r:id="rId13"/>
    <p:sldId id="282" r:id="rId14"/>
    <p:sldId id="291"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2236" autoAdjust="0"/>
  </p:normalViewPr>
  <p:slideViewPr>
    <p:cSldViewPr snapToGrid="0" snapToObjects="1">
      <p:cViewPr varScale="1">
        <p:scale>
          <a:sx n="56" d="100"/>
          <a:sy n="56" d="100"/>
        </p:scale>
        <p:origin x="6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85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6318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1589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67" y="5147247"/>
            <a:ext cx="12441077" cy="983226"/>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6567" y="745586"/>
            <a:ext cx="12441077" cy="40556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39198" cy="818966"/>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245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1521"/>
            <a:ext cx="12424514" cy="4109831"/>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5" y="5045784"/>
            <a:ext cx="12424513" cy="1910623"/>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6108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512174"/>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4" name="Text Placeholder 3"/>
          <p:cNvSpPr>
            <a:spLocks noGrp="1"/>
          </p:cNvSpPr>
          <p:nvPr>
            <p:ph type="body" sz="half" idx="2"/>
          </p:nvPr>
        </p:nvSpPr>
        <p:spPr>
          <a:xfrm>
            <a:off x="1096553" y="5045785"/>
            <a:ext cx="12424514" cy="1903656"/>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1003934" y="8822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789547" y="3566512"/>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19842632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68" y="2552331"/>
            <a:ext cx="12426392"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580667"/>
            <a:ext cx="12424516"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2020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3" y="731520"/>
            <a:ext cx="12424514"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3" y="2505983"/>
            <a:ext cx="3958747" cy="987966"/>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8" name="Text Placeholder 3"/>
          <p:cNvSpPr>
            <a:spLocks noGrp="1"/>
          </p:cNvSpPr>
          <p:nvPr>
            <p:ph type="body" sz="half" idx="15"/>
          </p:nvPr>
        </p:nvSpPr>
        <p:spPr>
          <a:xfrm>
            <a:off x="1096553" y="3493949"/>
            <a:ext cx="3958747"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9" name="Text Placeholder 4"/>
          <p:cNvSpPr>
            <a:spLocks noGrp="1"/>
          </p:cNvSpPr>
          <p:nvPr>
            <p:ph type="body" sz="quarter" idx="3"/>
          </p:nvPr>
        </p:nvSpPr>
        <p:spPr>
          <a:xfrm>
            <a:off x="5333853" y="2505984"/>
            <a:ext cx="3958270"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10" name="Text Placeholder 3"/>
          <p:cNvSpPr>
            <a:spLocks noGrp="1"/>
          </p:cNvSpPr>
          <p:nvPr>
            <p:ph type="body" sz="half" idx="16"/>
          </p:nvPr>
        </p:nvSpPr>
        <p:spPr>
          <a:xfrm>
            <a:off x="5333854" y="3493949"/>
            <a:ext cx="3959785"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11" name="Text Placeholder 4"/>
          <p:cNvSpPr>
            <a:spLocks noGrp="1"/>
          </p:cNvSpPr>
          <p:nvPr>
            <p:ph type="body" sz="quarter" idx="13"/>
          </p:nvPr>
        </p:nvSpPr>
        <p:spPr>
          <a:xfrm>
            <a:off x="9567958" y="2505984"/>
            <a:ext cx="3949453"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12" name="Text Placeholder 3"/>
          <p:cNvSpPr>
            <a:spLocks noGrp="1"/>
          </p:cNvSpPr>
          <p:nvPr>
            <p:ph type="body" sz="half" idx="17"/>
          </p:nvPr>
        </p:nvSpPr>
        <p:spPr>
          <a:xfrm>
            <a:off x="9571616" y="3493949"/>
            <a:ext cx="3949453"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862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96554" y="731520"/>
            <a:ext cx="12424514"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5" y="5035079"/>
            <a:ext cx="3958746"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20" name="Picture Placeholder 2"/>
          <p:cNvSpPr>
            <a:spLocks noGrp="1" noChangeAspect="1"/>
          </p:cNvSpPr>
          <p:nvPr>
            <p:ph type="pic" idx="15"/>
          </p:nvPr>
        </p:nvSpPr>
        <p:spPr>
          <a:xfrm>
            <a:off x="1310424" y="2758784"/>
            <a:ext cx="352806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5" y="5726593"/>
            <a:ext cx="3958746"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22" name="Text Placeholder 4"/>
          <p:cNvSpPr>
            <a:spLocks noGrp="1"/>
          </p:cNvSpPr>
          <p:nvPr>
            <p:ph type="body" sz="quarter" idx="3"/>
          </p:nvPr>
        </p:nvSpPr>
        <p:spPr>
          <a:xfrm>
            <a:off x="5331242" y="5035079"/>
            <a:ext cx="39587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23" name="Picture Placeholder 2"/>
          <p:cNvSpPr>
            <a:spLocks noGrp="1" noChangeAspect="1"/>
          </p:cNvSpPr>
          <p:nvPr>
            <p:ph type="pic" idx="21"/>
          </p:nvPr>
        </p:nvSpPr>
        <p:spPr>
          <a:xfrm>
            <a:off x="5482796" y="2758784"/>
            <a:ext cx="351663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26592"/>
            <a:ext cx="3960403"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25" name="Text Placeholder 4"/>
          <p:cNvSpPr>
            <a:spLocks noGrp="1"/>
          </p:cNvSpPr>
          <p:nvPr>
            <p:ph type="body" sz="quarter" idx="13"/>
          </p:nvPr>
        </p:nvSpPr>
        <p:spPr>
          <a:xfrm>
            <a:off x="9568108" y="5035079"/>
            <a:ext cx="39478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26" name="Picture Placeholder 2"/>
          <p:cNvSpPr>
            <a:spLocks noGrp="1" noChangeAspect="1"/>
          </p:cNvSpPr>
          <p:nvPr>
            <p:ph type="pic" idx="22"/>
          </p:nvPr>
        </p:nvSpPr>
        <p:spPr>
          <a:xfrm>
            <a:off x="9783364" y="2758784"/>
            <a:ext cx="3518536"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957" y="5726594"/>
            <a:ext cx="3953110" cy="122284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0272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308120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31520"/>
            <a:ext cx="3051188"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3" y="731520"/>
            <a:ext cx="9190446" cy="621792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30825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42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7748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5093" y="788672"/>
            <a:ext cx="11680214" cy="3423284"/>
          </a:xfrm>
        </p:spPr>
        <p:txBody>
          <a:bodyPr anchor="b">
            <a:normAutofit/>
          </a:bodyPr>
          <a:lstStyle>
            <a:lvl1pPr>
              <a:defRPr sz="4080"/>
            </a:lvl1pPr>
          </a:lstStyle>
          <a:p>
            <a:r>
              <a:rPr lang="en-US"/>
              <a:t>Click to edit Master title style</a:t>
            </a:r>
            <a:endParaRPr lang="en-US" dirty="0"/>
          </a:p>
        </p:txBody>
      </p:sp>
      <p:sp>
        <p:nvSpPr>
          <p:cNvPr id="3" name="Text Placeholder 2"/>
          <p:cNvSpPr>
            <a:spLocks noGrp="1"/>
          </p:cNvSpPr>
          <p:nvPr>
            <p:ph type="body" idx="1"/>
          </p:nvPr>
        </p:nvSpPr>
        <p:spPr>
          <a:xfrm>
            <a:off x="1475093" y="4322446"/>
            <a:ext cx="11680214" cy="1800224"/>
          </a:xfrm>
        </p:spPr>
        <p:txBody>
          <a:bodyPr/>
          <a:lstStyle>
            <a:lvl1pPr marL="0" indent="0" algn="ctr">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0181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1"/>
            <a:ext cx="12424513" cy="15915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554" y="2505984"/>
            <a:ext cx="6127205" cy="4443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8084" y="2505984"/>
            <a:ext cx="6112985" cy="4443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040926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12424513"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165" y="2505984"/>
            <a:ext cx="5855039"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4" name="Content Placeholder 3"/>
          <p:cNvSpPr>
            <a:spLocks noGrp="1"/>
          </p:cNvSpPr>
          <p:nvPr>
            <p:ph sz="half" idx="2"/>
          </p:nvPr>
        </p:nvSpPr>
        <p:spPr>
          <a:xfrm>
            <a:off x="1096554" y="3494678"/>
            <a:ext cx="6128650" cy="3454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2404" y="2505984"/>
            <a:ext cx="5838665"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6" name="Content Placeholder 5"/>
          <p:cNvSpPr>
            <a:spLocks noGrp="1"/>
          </p:cNvSpPr>
          <p:nvPr>
            <p:ph sz="quarter" idx="4"/>
          </p:nvPr>
        </p:nvSpPr>
        <p:spPr>
          <a:xfrm>
            <a:off x="7406641" y="3494678"/>
            <a:ext cx="6114428" cy="3454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2998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0285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3906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4" y="731520"/>
            <a:ext cx="4718684" cy="2834640"/>
          </a:xfrm>
        </p:spPr>
        <p:txBody>
          <a:bodyPr anchor="b">
            <a:normAutofit/>
          </a:bodyPr>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093677" y="731520"/>
            <a:ext cx="7427390" cy="62179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0674" y="3566161"/>
            <a:ext cx="4718684" cy="3383279"/>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72298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3" y="731520"/>
            <a:ext cx="7115728" cy="2834640"/>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5" y="910657"/>
            <a:ext cx="3906427" cy="58596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566160"/>
            <a:ext cx="7121940" cy="3383280"/>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3057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5" y="731521"/>
            <a:ext cx="12424513" cy="15915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515277"/>
            <a:ext cx="12424514" cy="4434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3"/>
          </p:nvPr>
        </p:nvSpPr>
        <p:spPr>
          <a:xfrm>
            <a:off x="1096553" y="7059931"/>
            <a:ext cx="8007438"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805943"/>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Lst>
  <p:hf sldNum="0" hdr="0" ftr="0" dt="0"/>
  <p:txStyles>
    <p:titleStyle>
      <a:lvl1pPr algn="ctr" defTabSz="1097280" rtl="0" eaLnBrk="1" latinLnBrk="0" hangingPunct="1">
        <a:lnSpc>
          <a:spcPct val="90000"/>
        </a:lnSpc>
        <a:spcBef>
          <a:spcPct val="0"/>
        </a:spcBef>
        <a:buNone/>
        <a:defRPr sz="40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822960" indent="-274320" algn="l" defTabSz="1097280" rtl="0" eaLnBrk="1" latinLnBrk="0" hangingPunct="1">
        <a:lnSpc>
          <a:spcPct val="120000"/>
        </a:lnSpc>
        <a:spcBef>
          <a:spcPts val="600"/>
        </a:spcBef>
        <a:buFont typeface="Arial" panose="020B0604020202020204" pitchFamily="34" charset="0"/>
        <a:buChar char="•"/>
        <a:defRPr sz="21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371600" indent="-274320" algn="l" defTabSz="1097280" rtl="0" eaLnBrk="1" latinLnBrk="0" hangingPunct="1">
        <a:lnSpc>
          <a:spcPct val="120000"/>
        </a:lnSpc>
        <a:spcBef>
          <a:spcPts val="600"/>
        </a:spcBef>
        <a:buFont typeface="Arial" panose="020B0604020202020204" pitchFamily="34" charset="0"/>
        <a:buChar char="•"/>
        <a:defRPr sz="1920" kern="1200">
          <a:solidFill>
            <a:schemeClr val="tx1"/>
          </a:solidFill>
          <a:effectLst>
            <a:outerShdw blurRad="50800" dist="38100" dir="2700000" algn="tl" rotWithShape="0">
              <a:srgbClr val="000000">
                <a:alpha val="48000"/>
              </a:srgbClr>
            </a:outerShdw>
          </a:effectLst>
          <a:latin typeface="+mn-lt"/>
          <a:ea typeface="+mn-ea"/>
          <a:cs typeface="+mn-cs"/>
        </a:defRPr>
      </a:lvl3pPr>
      <a:lvl4pPr marL="1920240" indent="-274320" algn="l" defTabSz="1097280" rtl="0" eaLnBrk="1" latinLnBrk="0" hangingPunct="1">
        <a:lnSpc>
          <a:spcPct val="120000"/>
        </a:lnSpc>
        <a:spcBef>
          <a:spcPts val="600"/>
        </a:spcBef>
        <a:buFont typeface="Arial" panose="020B0604020202020204" pitchFamily="34" charset="0"/>
        <a:buChar char="•"/>
        <a:defRPr sz="1680" kern="1200">
          <a:solidFill>
            <a:schemeClr val="tx1"/>
          </a:solidFill>
          <a:effectLst>
            <a:outerShdw blurRad="50800" dist="38100" dir="2700000" algn="tl" rotWithShape="0">
              <a:srgbClr val="000000">
                <a:alpha val="48000"/>
              </a:srgbClr>
            </a:outerShdw>
          </a:effectLst>
          <a:latin typeface="+mn-lt"/>
          <a:ea typeface="+mn-ea"/>
          <a:cs typeface="+mn-cs"/>
        </a:defRPr>
      </a:lvl4pPr>
      <a:lvl5pPr marL="246888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5pPr>
      <a:lvl6pPr marL="301752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6pPr>
      <a:lvl7pPr marL="356616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7pPr>
      <a:lvl8pPr marL="411480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8pPr>
      <a:lvl9pPr marL="466344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441490"/>
            <a:ext cx="10554414" cy="355402"/>
          </a:xfrm>
          <a:prstGeom prst="rect">
            <a:avLst/>
          </a:prstGeom>
          <a:noFill/>
          <a:ln/>
        </p:spPr>
        <p:txBody>
          <a:bodyPr wrap="none" rtlCol="0" anchor="t"/>
          <a:lstStyle/>
          <a:p>
            <a:pPr marL="0" indent="0">
              <a:lnSpc>
                <a:spcPts val="2799"/>
              </a:lnSpc>
              <a:buNone/>
            </a:pPr>
            <a:endParaRPr lang="en-US" sz="1750" dirty="0"/>
          </a:p>
        </p:txBody>
      </p:sp>
      <p:sp>
        <p:nvSpPr>
          <p:cNvPr id="14" name="TextBox 13"/>
          <p:cNvSpPr txBox="1"/>
          <p:nvPr/>
        </p:nvSpPr>
        <p:spPr>
          <a:xfrm>
            <a:off x="5196468" y="5586761"/>
            <a:ext cx="5107259" cy="369332"/>
          </a:xfrm>
          <a:prstGeom prst="rect">
            <a:avLst/>
          </a:prstGeom>
          <a:noFill/>
        </p:spPr>
        <p:txBody>
          <a:bodyPr wrap="square" rtlCol="0">
            <a:spAutoFit/>
          </a:bodyPr>
          <a:lstStyle/>
          <a:p>
            <a:r>
              <a:rPr lang="en-US" i="1" u="sng" dirty="0">
                <a:latin typeface="Blackadder ITC" panose="04020505051007020D02" pitchFamily="82" charset="0"/>
              </a:rPr>
              <a:t>Presented By:  Abdul Hanan &amp; Muhammad Owais</a:t>
            </a:r>
          </a:p>
        </p:txBody>
      </p:sp>
      <p:sp>
        <p:nvSpPr>
          <p:cNvPr id="18" name="TextBox 17"/>
          <p:cNvSpPr txBox="1"/>
          <p:nvPr/>
        </p:nvSpPr>
        <p:spPr>
          <a:xfrm>
            <a:off x="3479180" y="3930134"/>
            <a:ext cx="9958039" cy="584775"/>
          </a:xfrm>
          <a:prstGeom prst="rect">
            <a:avLst/>
          </a:prstGeom>
          <a:noFill/>
        </p:spPr>
        <p:txBody>
          <a:bodyPr wrap="square" rtlCol="0">
            <a:spAutoFit/>
          </a:bodyPr>
          <a:lstStyle/>
          <a:p>
            <a:r>
              <a:rPr lang="en-US" sz="3200" i="1" u="sng" dirty="0">
                <a:solidFill>
                  <a:schemeClr val="accent1">
                    <a:lumMod val="50000"/>
                  </a:schemeClr>
                </a:solidFill>
                <a:latin typeface="Blackadder ITC" panose="04020505051007020D02" pitchFamily="82" charset="0"/>
              </a:rPr>
              <a:t>Presented By: Muhammad Owais &amp; Abdul Hanan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6052" y="549027"/>
            <a:ext cx="5877443" cy="801694"/>
          </a:xfrm>
          <a:prstGeom prst="rect">
            <a:avLst/>
          </a:prstGeom>
        </p:spPr>
        <p:txBody>
          <a:bodyPr wrap="non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Arrow: Right 9">
            <a:extLst>
              <a:ext uri="{FF2B5EF4-FFF2-40B4-BE49-F238E27FC236}">
                <a16:creationId xmlns:a16="http://schemas.microsoft.com/office/drawing/2014/main" id="{C1FB8518-D4C4-2573-855D-CDBB0DC4DE61}"/>
              </a:ext>
            </a:extLst>
          </p:cNvPr>
          <p:cNvSpPr/>
          <p:nvPr/>
        </p:nvSpPr>
        <p:spPr>
          <a:xfrm>
            <a:off x="7081026" y="4871150"/>
            <a:ext cx="1739497"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2734"/>
              </a:lnSpc>
            </a:pPr>
            <a:endParaRPr lang="en-US" dirty="0">
              <a:solidFill>
                <a:schemeClr val="tx1">
                  <a:lumMod val="95000"/>
                  <a:lumOff val="5000"/>
                </a:schemeClr>
              </a:solidFill>
            </a:endParaRPr>
          </a:p>
        </p:txBody>
      </p:sp>
      <p:pic>
        <p:nvPicPr>
          <p:cNvPr id="4" name="Picture 3">
            <a:extLst>
              <a:ext uri="{FF2B5EF4-FFF2-40B4-BE49-F238E27FC236}">
                <a16:creationId xmlns:a16="http://schemas.microsoft.com/office/drawing/2014/main" id="{61C53D1F-F7EA-0D47-6249-6BA22426A827}"/>
              </a:ext>
            </a:extLst>
          </p:cNvPr>
          <p:cNvPicPr>
            <a:picLocks noChangeAspect="1"/>
          </p:cNvPicPr>
          <p:nvPr/>
        </p:nvPicPr>
        <p:blipFill>
          <a:blip r:embed="rId2"/>
          <a:stretch>
            <a:fillRect/>
          </a:stretch>
        </p:blipFill>
        <p:spPr>
          <a:xfrm>
            <a:off x="1572321" y="3086685"/>
            <a:ext cx="4686357" cy="4483330"/>
          </a:xfrm>
          <a:prstGeom prst="rect">
            <a:avLst/>
          </a:prstGeom>
        </p:spPr>
      </p:pic>
      <p:pic>
        <p:nvPicPr>
          <p:cNvPr id="5" name="Picture 4">
            <a:extLst>
              <a:ext uri="{FF2B5EF4-FFF2-40B4-BE49-F238E27FC236}">
                <a16:creationId xmlns:a16="http://schemas.microsoft.com/office/drawing/2014/main" id="{BFC3445C-D23C-E5E0-5174-B3B9B4065726}"/>
              </a:ext>
            </a:extLst>
          </p:cNvPr>
          <p:cNvPicPr>
            <a:picLocks noChangeAspect="1"/>
          </p:cNvPicPr>
          <p:nvPr/>
        </p:nvPicPr>
        <p:blipFill>
          <a:blip r:embed="rId3"/>
          <a:stretch>
            <a:fillRect/>
          </a:stretch>
        </p:blipFill>
        <p:spPr>
          <a:xfrm>
            <a:off x="9804023" y="4670508"/>
            <a:ext cx="3924502" cy="1315684"/>
          </a:xfrm>
          <a:prstGeom prst="rect">
            <a:avLst/>
          </a:prstGeom>
        </p:spPr>
      </p:pic>
      <p:sp>
        <p:nvSpPr>
          <p:cNvPr id="6" name="TextBox 5"/>
          <p:cNvSpPr txBox="1"/>
          <p:nvPr/>
        </p:nvSpPr>
        <p:spPr>
          <a:xfrm>
            <a:off x="1572321" y="1843572"/>
            <a:ext cx="5653669" cy="861774"/>
          </a:xfrm>
          <a:prstGeom prst="rect">
            <a:avLst/>
          </a:prstGeom>
          <a:noFill/>
        </p:spPr>
        <p:txBody>
          <a:bodyPr wrap="square" rtlCol="0">
            <a:spAutoFit/>
          </a:bodyPr>
          <a:lstStyle/>
          <a:p>
            <a:r>
              <a:rPr lang="en-US" sz="3200" b="1" dirty="0">
                <a:solidFill>
                  <a:schemeClr val="bg2">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5:Modular Inverse</a:t>
            </a:r>
            <a:endParaRPr lang="en-US" sz="3200" b="1" dirty="0">
              <a:solidFill>
                <a:schemeClr val="bg2">
                  <a:lumMod val="40000"/>
                  <a:lumOff val="6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424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2540" y="1799080"/>
            <a:ext cx="4600618" cy="460191"/>
          </a:xfrm>
          <a:prstGeom prst="rect">
            <a:avLst/>
          </a:prstGeom>
        </p:spPr>
        <p:txBody>
          <a:bodyPr wrap="none">
            <a:spAutoFit/>
          </a:bodyPr>
          <a:lstStyle/>
          <a:p>
            <a:pPr>
              <a:lnSpc>
                <a:spcPts val="2734"/>
              </a:lnSpc>
            </a:pPr>
            <a:r>
              <a:rPr lang="en-US" sz="3600" b="1" dirty="0">
                <a:solidFill>
                  <a:schemeClr val="bg2">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6:Encryption</a:t>
            </a:r>
            <a:endParaRPr lang="en-US" sz="3600" b="1"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C685D5-89E6-E64A-18BE-8FA1581CBFA3}"/>
              </a:ext>
            </a:extLst>
          </p:cNvPr>
          <p:cNvPicPr>
            <a:picLocks noChangeAspect="1"/>
          </p:cNvPicPr>
          <p:nvPr/>
        </p:nvPicPr>
        <p:blipFill>
          <a:blip r:embed="rId2"/>
          <a:stretch>
            <a:fillRect/>
          </a:stretch>
        </p:blipFill>
        <p:spPr>
          <a:xfrm>
            <a:off x="1829257" y="2964115"/>
            <a:ext cx="3795387" cy="3667194"/>
          </a:xfrm>
          <a:prstGeom prst="rect">
            <a:avLst/>
          </a:prstGeom>
        </p:spPr>
      </p:pic>
      <p:pic>
        <p:nvPicPr>
          <p:cNvPr id="4" name="Picture 3">
            <a:extLst>
              <a:ext uri="{FF2B5EF4-FFF2-40B4-BE49-F238E27FC236}">
                <a16:creationId xmlns:a16="http://schemas.microsoft.com/office/drawing/2014/main" id="{56EE6A11-CC92-29FF-203F-38EE0D18148A}"/>
              </a:ext>
            </a:extLst>
          </p:cNvPr>
          <p:cNvPicPr>
            <a:picLocks noChangeAspect="1"/>
          </p:cNvPicPr>
          <p:nvPr/>
        </p:nvPicPr>
        <p:blipFill>
          <a:blip r:embed="rId3"/>
          <a:stretch>
            <a:fillRect/>
          </a:stretch>
        </p:blipFill>
        <p:spPr>
          <a:xfrm>
            <a:off x="8865127" y="4028311"/>
            <a:ext cx="5181866" cy="1538802"/>
          </a:xfrm>
          <a:prstGeom prst="rect">
            <a:avLst/>
          </a:prstGeom>
        </p:spPr>
      </p:pic>
      <p:sp>
        <p:nvSpPr>
          <p:cNvPr id="5" name="Arrow: Right 9">
            <a:extLst>
              <a:ext uri="{FF2B5EF4-FFF2-40B4-BE49-F238E27FC236}">
                <a16:creationId xmlns:a16="http://schemas.microsoft.com/office/drawing/2014/main" id="{C1FB8518-D4C4-2573-855D-CDBB0DC4DE61}"/>
              </a:ext>
            </a:extLst>
          </p:cNvPr>
          <p:cNvSpPr/>
          <p:nvPr/>
        </p:nvSpPr>
        <p:spPr>
          <a:xfrm>
            <a:off x="6375137" y="4340512"/>
            <a:ext cx="1739497"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2734"/>
              </a:lnSpc>
            </a:pPr>
            <a:endParaRPr lang="en-US" dirty="0">
              <a:solidFill>
                <a:schemeClr val="tx1">
                  <a:lumMod val="95000"/>
                  <a:lumOff val="5000"/>
                </a:schemeClr>
              </a:solidFill>
            </a:endParaRPr>
          </a:p>
        </p:txBody>
      </p:sp>
      <p:sp>
        <p:nvSpPr>
          <p:cNvPr id="6" name="Rectangle 5"/>
          <p:cNvSpPr/>
          <p:nvPr/>
        </p:nvSpPr>
        <p:spPr>
          <a:xfrm>
            <a:off x="4465691" y="303700"/>
            <a:ext cx="5877443" cy="801694"/>
          </a:xfrm>
          <a:prstGeom prst="rect">
            <a:avLst/>
          </a:prstGeom>
        </p:spPr>
        <p:txBody>
          <a:bodyPr wrap="non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49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811" y="1847764"/>
            <a:ext cx="4574970" cy="460191"/>
          </a:xfrm>
          <a:prstGeom prst="rect">
            <a:avLst/>
          </a:prstGeom>
        </p:spPr>
        <p:txBody>
          <a:bodyPr wrap="none">
            <a:spAutoFit/>
          </a:bodyPr>
          <a:lstStyle/>
          <a:p>
            <a:pPr>
              <a:lnSpc>
                <a:spcPts val="2734"/>
              </a:lnSpc>
            </a:pPr>
            <a:r>
              <a:rPr lang="en-US" sz="3600" b="1" dirty="0">
                <a:solidFill>
                  <a:schemeClr val="bg2">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7:Decryption</a:t>
            </a:r>
            <a:endParaRPr lang="en-US" sz="3600" b="1"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2BD3B89-02A6-D2E5-BC93-4A2D96957CFA}"/>
              </a:ext>
            </a:extLst>
          </p:cNvPr>
          <p:cNvPicPr>
            <a:picLocks noChangeAspect="1"/>
          </p:cNvPicPr>
          <p:nvPr/>
        </p:nvPicPr>
        <p:blipFill>
          <a:blip r:embed="rId2"/>
          <a:stretch>
            <a:fillRect/>
          </a:stretch>
        </p:blipFill>
        <p:spPr>
          <a:xfrm>
            <a:off x="1283988" y="3094204"/>
            <a:ext cx="4471793" cy="3982696"/>
          </a:xfrm>
          <a:prstGeom prst="rect">
            <a:avLst/>
          </a:prstGeom>
        </p:spPr>
      </p:pic>
      <p:pic>
        <p:nvPicPr>
          <p:cNvPr id="4" name="Picture 3">
            <a:extLst>
              <a:ext uri="{FF2B5EF4-FFF2-40B4-BE49-F238E27FC236}">
                <a16:creationId xmlns:a16="http://schemas.microsoft.com/office/drawing/2014/main" id="{56EE6A11-CC92-29FF-203F-38EE0D18148A}"/>
              </a:ext>
            </a:extLst>
          </p:cNvPr>
          <p:cNvPicPr>
            <a:picLocks noChangeAspect="1"/>
          </p:cNvPicPr>
          <p:nvPr/>
        </p:nvPicPr>
        <p:blipFill>
          <a:blip r:embed="rId3"/>
          <a:srcRect/>
          <a:stretch/>
        </p:blipFill>
        <p:spPr>
          <a:xfrm>
            <a:off x="8804173" y="4572820"/>
            <a:ext cx="5181866" cy="1025464"/>
          </a:xfrm>
          <a:prstGeom prst="rect">
            <a:avLst/>
          </a:prstGeom>
        </p:spPr>
      </p:pic>
      <p:sp>
        <p:nvSpPr>
          <p:cNvPr id="5" name="Rectangle 4"/>
          <p:cNvSpPr/>
          <p:nvPr/>
        </p:nvSpPr>
        <p:spPr>
          <a:xfrm>
            <a:off x="4376482" y="552585"/>
            <a:ext cx="5877442" cy="801694"/>
          </a:xfrm>
          <a:prstGeom prst="rect">
            <a:avLst/>
          </a:prstGeom>
        </p:spPr>
        <p:txBody>
          <a:bodyPr wrap="non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6" name="Arrow: Right 9">
            <a:extLst>
              <a:ext uri="{FF2B5EF4-FFF2-40B4-BE49-F238E27FC236}">
                <a16:creationId xmlns:a16="http://schemas.microsoft.com/office/drawing/2014/main" id="{C1FB8518-D4C4-2573-855D-CDBB0DC4DE61}"/>
              </a:ext>
            </a:extLst>
          </p:cNvPr>
          <p:cNvSpPr/>
          <p:nvPr/>
        </p:nvSpPr>
        <p:spPr>
          <a:xfrm>
            <a:off x="6445454" y="4628352"/>
            <a:ext cx="1739497"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2734"/>
              </a:lnSpc>
            </a:pPr>
            <a:endParaRPr lang="en-US" dirty="0">
              <a:solidFill>
                <a:schemeClr val="tx1">
                  <a:lumMod val="95000"/>
                  <a:lumOff val="5000"/>
                </a:schemeClr>
              </a:solidFill>
            </a:endParaRPr>
          </a:p>
        </p:txBody>
      </p:sp>
    </p:spTree>
    <p:extLst>
      <p:ext uri="{BB962C8B-B14F-4D97-AF65-F5344CB8AC3E}">
        <p14:creationId xmlns:p14="http://schemas.microsoft.com/office/powerpoint/2010/main" val="347812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 name="TextBox 2"/>
          <p:cNvSpPr txBox="1"/>
          <p:nvPr/>
        </p:nvSpPr>
        <p:spPr>
          <a:xfrm>
            <a:off x="680224" y="423746"/>
            <a:ext cx="6936059" cy="1446550"/>
          </a:xfrm>
          <a:prstGeom prst="rect">
            <a:avLst/>
          </a:prstGeom>
          <a:noFill/>
        </p:spPr>
        <p:txBody>
          <a:bodyPr wrap="square" rtlCol="0">
            <a:spAutoFit/>
          </a:bodyPr>
          <a:lstStyle/>
          <a:p>
            <a:r>
              <a:rPr lang="en-US" sz="8800" dirty="0">
                <a:solidFill>
                  <a:schemeClr val="tx1">
                    <a:lumMod val="85000"/>
                  </a:schemeClr>
                </a:solidFill>
                <a:latin typeface="Times New Roman" panose="02020603050405020304" pitchFamily="18" charset="0"/>
                <a:cs typeface="Times New Roman" panose="02020603050405020304" pitchFamily="18" charset="0"/>
              </a:rPr>
              <a:t>Conclusion:</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58644" y="2163337"/>
            <a:ext cx="11653024" cy="1815882"/>
          </a:xfrm>
          <a:prstGeom prst="rect">
            <a:avLst/>
          </a:prstGeom>
          <a:noFill/>
        </p:spPr>
        <p:txBody>
          <a:bodyPr wrap="square" rtlCol="0">
            <a:spAutoFit/>
          </a:bodyPr>
          <a:lstStyle/>
          <a:p>
            <a:r>
              <a:rPr lang="en-US" sz="2800" dirty="0">
                <a:solidFill>
                  <a:schemeClr val="tx1">
                    <a:lumMod val="50000"/>
                  </a:schemeClr>
                </a:solidFill>
                <a:latin typeface="Times New Roman" panose="02020603050405020304" pitchFamily="18" charset="0"/>
                <a:cs typeface="Times New Roman" panose="02020603050405020304" pitchFamily="18" charset="0"/>
              </a:rPr>
              <a:t>In summary, number theory, a fundamental branch of mathematics, investigates the properties of integers and plays a crucial role in cryptography and computer science. Its exploration of prime numbers, divisibility, and modular arithmetic contributes to our understanding of mathematical structures.</a:t>
            </a:r>
            <a:endParaRPr lang="en-US" sz="40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52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2CF614-A645-4CF6-9722-F69917391409}"/>
              </a:ext>
            </a:extLst>
          </p:cNvPr>
          <p:cNvSpPr txBox="1"/>
          <p:nvPr/>
        </p:nvSpPr>
        <p:spPr>
          <a:xfrm>
            <a:off x="1034415" y="1463040"/>
            <a:ext cx="12561570" cy="1723549"/>
          </a:xfrm>
          <a:prstGeom prst="rect">
            <a:avLst/>
          </a:prstGeom>
          <a:noFill/>
        </p:spPr>
        <p:txBody>
          <a:bodyPr wrap="square" rtlCol="0">
            <a:spAutoFit/>
          </a:bodyPr>
          <a:lstStyle/>
          <a:p>
            <a:r>
              <a:rPr lang="en-US" sz="6600" b="1" u="sng" dirty="0" err="1">
                <a:solidFill>
                  <a:srgbClr val="FF0000"/>
                </a:solidFill>
                <a:effectLst>
                  <a:outerShdw blurRad="38100" dist="38100" dir="2700000" algn="tl">
                    <a:srgbClr val="000000">
                      <a:alpha val="43137"/>
                    </a:srgbClr>
                  </a:outerShdw>
                </a:effectLst>
                <a:latin typeface="Arial Black" panose="020B0A04020102020204" pitchFamily="34" charset="0"/>
              </a:rPr>
              <a:t>Linkedin</a:t>
            </a:r>
            <a:r>
              <a:rPr lang="en-US" sz="6600" b="1" u="sng" dirty="0">
                <a:solidFill>
                  <a:srgbClr val="FF0000"/>
                </a:solidFill>
                <a:effectLst>
                  <a:outerShdw blurRad="38100" dist="38100" dir="2700000" algn="tl">
                    <a:srgbClr val="000000">
                      <a:alpha val="43137"/>
                    </a:srgbClr>
                  </a:outerShdw>
                </a:effectLst>
                <a:latin typeface="Arial Black" panose="020B0A04020102020204" pitchFamily="34" charset="0"/>
              </a:rPr>
              <a:t> Video Link:</a:t>
            </a:r>
            <a:endParaRPr lang="en-US" b="1" u="sng" dirty="0">
              <a:solidFill>
                <a:srgbClr val="FF0000"/>
              </a:solidFill>
              <a:effectLst>
                <a:outerShdw blurRad="38100" dist="38100" dir="2700000" algn="tl">
                  <a:srgbClr val="000000">
                    <a:alpha val="43137"/>
                  </a:srgbClr>
                </a:outerShdw>
              </a:effectLst>
              <a:latin typeface="Arial Black" panose="020B0A04020102020204" pitchFamily="34" charset="0"/>
            </a:endParaRPr>
          </a:p>
          <a:p>
            <a:r>
              <a:rPr lang="en-US" sz="2000" dirty="0">
                <a:solidFill>
                  <a:schemeClr val="accent6">
                    <a:lumMod val="20000"/>
                    <a:lumOff val="80000"/>
                  </a:schemeClr>
                </a:solidFill>
              </a:rPr>
              <a:t>https://www.linkedin.com/posts/owais-khubaisi-2620b8290_our-project-represents-a-thrilling-exploration-activity-7147580487622967296-ZnYt/?utm_source=share&amp;utm_medium=member_desktop</a:t>
            </a:r>
          </a:p>
        </p:txBody>
      </p:sp>
    </p:spTree>
    <p:extLst>
      <p:ext uri="{BB962C8B-B14F-4D97-AF65-F5344CB8AC3E}">
        <p14:creationId xmlns:p14="http://schemas.microsoft.com/office/powerpoint/2010/main" val="259722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163807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2"/>
          <p:cNvSpPr/>
          <p:nvPr/>
        </p:nvSpPr>
        <p:spPr>
          <a:xfrm>
            <a:off x="5093256" y="1665089"/>
            <a:ext cx="4443889" cy="694373"/>
          </a:xfrm>
          <a:prstGeom prst="rect">
            <a:avLst/>
          </a:prstGeom>
          <a:noFill/>
          <a:ln/>
        </p:spPr>
        <p:txBody>
          <a:bodyPr wrap="none" rtlCol="0" anchor="t"/>
          <a:lstStyle/>
          <a:p>
            <a:pPr marL="0" indent="0" algn="ctr">
              <a:lnSpc>
                <a:spcPts val="5468"/>
              </a:lnSpc>
              <a:buNone/>
            </a:pPr>
            <a:endParaRPr lang="en-US" sz="7200" b="1" u="sng" dirty="0">
              <a:solidFill>
                <a:schemeClr val="tx1">
                  <a:lumMod val="65000"/>
                </a:schemeClr>
              </a:solidFill>
              <a:latin typeface="Script MT Bold" panose="03040602040607080904" pitchFamily="66" charset="0"/>
            </a:endParaRPr>
          </a:p>
        </p:txBody>
      </p:sp>
      <p:sp>
        <p:nvSpPr>
          <p:cNvPr id="5" name="Text 3"/>
          <p:cNvSpPr/>
          <p:nvPr/>
        </p:nvSpPr>
        <p:spPr>
          <a:xfrm>
            <a:off x="2037993" y="2892623"/>
            <a:ext cx="5005030" cy="355402"/>
          </a:xfrm>
          <a:prstGeom prst="rect">
            <a:avLst/>
          </a:prstGeom>
          <a:noFill/>
          <a:ln/>
        </p:spPr>
        <p:txBody>
          <a:bodyPr wrap="none" rtlCol="0" anchor="t"/>
          <a:lstStyle/>
          <a:p>
            <a:pPr marL="0" indent="0">
              <a:lnSpc>
                <a:spcPts val="2799"/>
              </a:lnSpc>
              <a:buNone/>
            </a:pPr>
            <a:endParaRPr lang="en-US" sz="2800" b="1" dirty="0">
              <a:solidFill>
                <a:schemeClr val="tx1">
                  <a:lumMod val="95000"/>
                  <a:lumOff val="5000"/>
                </a:schemeClr>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p:sp>
        <p:nvSpPr>
          <p:cNvPr id="7" name="Text 4"/>
          <p:cNvSpPr/>
          <p:nvPr/>
        </p:nvSpPr>
        <p:spPr>
          <a:xfrm>
            <a:off x="9421416" y="2895643"/>
            <a:ext cx="5007293" cy="355402"/>
          </a:xfrm>
          <a:prstGeom prst="rect">
            <a:avLst/>
          </a:prstGeom>
          <a:noFill/>
          <a:ln/>
        </p:spPr>
        <p:txBody>
          <a:bodyPr wrap="none" rtlCol="0" anchor="t"/>
          <a:lstStyle/>
          <a:p>
            <a:pPr marL="0" indent="0">
              <a:lnSpc>
                <a:spcPts val="2799"/>
              </a:lnSpc>
              <a:buNone/>
            </a:pP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3252" y="0"/>
            <a:ext cx="14630400" cy="8417956"/>
          </a:xfrm>
          <a:prstGeom prst="rect">
            <a:avLst/>
          </a:prstGeom>
          <a:solidFill>
            <a:schemeClr val="bg1">
              <a:lumMod val="65000"/>
            </a:schemeClr>
          </a:solidFill>
          <a:ln/>
        </p:spPr>
      </p:sp>
      <p:sp>
        <p:nvSpPr>
          <p:cNvPr id="4" name="Text 2"/>
          <p:cNvSpPr/>
          <p:nvPr/>
        </p:nvSpPr>
        <p:spPr>
          <a:xfrm>
            <a:off x="1761892" y="754380"/>
            <a:ext cx="11073997" cy="2413395"/>
          </a:xfrm>
          <a:prstGeom prst="rect">
            <a:avLst/>
          </a:prstGeom>
          <a:noFill/>
          <a:ln/>
        </p:spPr>
        <p:txBody>
          <a:bodyPr wrap="none" rtlCol="0" anchor="t"/>
          <a:lstStyle/>
          <a:p>
            <a:pPr marL="0" indent="0" algn="ctr">
              <a:lnSpc>
                <a:spcPts val="5468"/>
              </a:lnSpc>
              <a:buNone/>
            </a:pPr>
            <a:r>
              <a:rPr lang="en-US" sz="5400" b="1" u="sng"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Individual Contribution &amp; Project Planning</a:t>
            </a:r>
            <a:endParaRPr lang="en-US" sz="5400" b="1" u="sng"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 3"/>
          <p:cNvSpPr/>
          <p:nvPr/>
        </p:nvSpPr>
        <p:spPr>
          <a:xfrm>
            <a:off x="2037993" y="1946836"/>
            <a:ext cx="5005030" cy="355402"/>
          </a:xfrm>
          <a:prstGeom prst="rect">
            <a:avLst/>
          </a:prstGeom>
          <a:noFill/>
          <a:ln/>
        </p:spPr>
        <p:txBody>
          <a:bodyPr wrap="none" rtlCol="0" anchor="t"/>
          <a:lstStyle/>
          <a:p>
            <a:pPr marL="0" indent="0">
              <a:lnSpc>
                <a:spcPts val="2799"/>
              </a:lnSpc>
              <a:buNone/>
            </a:pPr>
            <a:r>
              <a:rPr lang="en-US" sz="2800" b="1" dirty="0">
                <a:solidFill>
                  <a:schemeClr val="accent3">
                    <a:lumMod val="60000"/>
                    <a:lumOff val="40000"/>
                  </a:schemeClr>
                </a:solidFill>
                <a:latin typeface="Times New Roman" panose="02020603050405020304" pitchFamily="18" charset="0"/>
                <a:ea typeface="Roboto" pitchFamily="34" charset="-122"/>
                <a:cs typeface="Times New Roman" panose="02020603050405020304" pitchFamily="18" charset="0"/>
              </a:rPr>
              <a:t>Individual Contribution</a:t>
            </a:r>
            <a:endParaRPr lang="en-US" sz="28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Text 4"/>
          <p:cNvSpPr/>
          <p:nvPr/>
        </p:nvSpPr>
        <p:spPr>
          <a:xfrm>
            <a:off x="8395382" y="1936797"/>
            <a:ext cx="5007293" cy="355402"/>
          </a:xfrm>
          <a:prstGeom prst="rect">
            <a:avLst/>
          </a:prstGeom>
          <a:noFill/>
          <a:ln/>
        </p:spPr>
        <p:txBody>
          <a:bodyPr wrap="none" rtlCol="0" anchor="t"/>
          <a:lstStyle/>
          <a:p>
            <a:pPr marL="0" indent="0">
              <a:lnSpc>
                <a:spcPts val="2799"/>
              </a:lnSpc>
              <a:buNone/>
            </a:pPr>
            <a:r>
              <a:rPr lang="en-US" sz="2800" b="1" dirty="0">
                <a:solidFill>
                  <a:schemeClr val="accent3">
                    <a:lumMod val="60000"/>
                    <a:lumOff val="40000"/>
                  </a:schemeClr>
                </a:solidFill>
                <a:latin typeface="Times New Roman" panose="02020603050405020304" pitchFamily="18" charset="0"/>
                <a:ea typeface="Roboto" pitchFamily="34" charset="-122"/>
                <a:cs typeface="Times New Roman" panose="02020603050405020304" pitchFamily="18" charset="0"/>
              </a:rPr>
              <a:t>Project Planning</a:t>
            </a:r>
            <a:endParaRPr lang="en-US" sz="28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83A716D-4682-5EA0-C32C-82BEE39787B2}"/>
              </a:ext>
            </a:extLst>
          </p:cNvPr>
          <p:cNvSpPr txBox="1"/>
          <p:nvPr/>
        </p:nvSpPr>
        <p:spPr>
          <a:xfrm>
            <a:off x="2037993" y="2392590"/>
            <a:ext cx="4309110" cy="2585323"/>
          </a:xfrm>
          <a:prstGeom prst="rect">
            <a:avLst/>
          </a:prstGeom>
          <a:noFill/>
        </p:spPr>
        <p:txBody>
          <a:bodyPr wrap="square" rtlCol="0">
            <a:spAutoFit/>
          </a:bodyPr>
          <a:lstStyle/>
          <a:p>
            <a:r>
              <a:rPr lang="en-US" dirty="0">
                <a:solidFill>
                  <a:schemeClr val="accent5">
                    <a:lumMod val="40000"/>
                    <a:lumOff val="60000"/>
                  </a:schemeClr>
                </a:solidFill>
              </a:rPr>
              <a:t>I successfully completed the project independently, thereby demonstrating my proficiency and unwavering commitment. This experience has not only honed my ability to excel as an individual contributor but has also fortified my capacity to achieve outstanding results in a team-oriented environment.</a:t>
            </a:r>
            <a:endParaRPr lang="en-US" sz="20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F2A4CCA-DE24-0B56-5A53-69B6AB2AA97A}"/>
              </a:ext>
            </a:extLst>
          </p:cNvPr>
          <p:cNvSpPr txBox="1"/>
          <p:nvPr/>
        </p:nvSpPr>
        <p:spPr>
          <a:xfrm>
            <a:off x="8395382" y="2392590"/>
            <a:ext cx="4309110" cy="3170099"/>
          </a:xfrm>
          <a:prstGeom prst="rect">
            <a:avLst/>
          </a:prstGeom>
          <a:noFill/>
        </p:spPr>
        <p:txBody>
          <a:bodyPr wrap="square" rtlCol="0">
            <a:spAutoFit/>
          </a:bodyPr>
          <a:lstStyle/>
          <a:p>
            <a:r>
              <a:rPr lang="en-US" sz="20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In project planning, I divided the project into 4 parts:</a:t>
            </a:r>
          </a:p>
          <a:p>
            <a:pPr marL="285750" indent="-285750">
              <a:buFont typeface="Arial" panose="020B0604020202020204" pitchFamily="34" charset="0"/>
              <a:buChar char="•"/>
            </a:pPr>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Number Theory</a:t>
            </a:r>
          </a:p>
          <a:p>
            <a:pPr marL="285750" indent="-285750">
              <a:buFont typeface="Arial" panose="020B0604020202020204" pitchFamily="34" charset="0"/>
              <a:buChar char="•"/>
            </a:pPr>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Graph Theory</a:t>
            </a:r>
          </a:p>
          <a:p>
            <a:pPr marL="285750" indent="-285750">
              <a:buFont typeface="Arial" panose="020B0604020202020204" pitchFamily="34" charset="0"/>
              <a:buChar char="•"/>
            </a:pPr>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Making PowerPoint</a:t>
            </a:r>
          </a:p>
          <a:p>
            <a:pPr marL="285750" indent="-285750">
              <a:buFont typeface="Arial" panose="020B0604020202020204" pitchFamily="34" charset="0"/>
              <a:buChar char="•"/>
            </a:pPr>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Making Documentation</a:t>
            </a:r>
          </a:p>
          <a:p>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I studied from different websites and seniors, and then, I implemented my knowledge to perform the tasks. I performed these tasks in C++.</a:t>
            </a:r>
          </a:p>
        </p:txBody>
      </p:sp>
    </p:spTree>
    <p:extLst>
      <p:ext uri="{BB962C8B-B14F-4D97-AF65-F5344CB8AC3E}">
        <p14:creationId xmlns:p14="http://schemas.microsoft.com/office/powerpoint/2010/main" val="40997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931"/>
            <a:ext cx="14630400" cy="8321039"/>
          </a:xfrm>
          <a:prstGeom prst="rect">
            <a:avLst/>
          </a:prstGeom>
        </p:spPr>
      </p:pic>
      <p:sp>
        <p:nvSpPr>
          <p:cNvPr id="3" name="Rectangle 2"/>
          <p:cNvSpPr/>
          <p:nvPr/>
        </p:nvSpPr>
        <p:spPr>
          <a:xfrm flipH="1">
            <a:off x="814038" y="412595"/>
            <a:ext cx="3802566" cy="892552"/>
          </a:xfrm>
          <a:prstGeom prst="rect">
            <a:avLst/>
          </a:prstGeom>
        </p:spPr>
        <p:txBody>
          <a:bodyPr wrap="square">
            <a:spAutoFit/>
          </a:bodyPr>
          <a:lstStyle/>
          <a:p>
            <a:r>
              <a:rPr lang="en-US" sz="3200" b="1" u="sng" dirty="0">
                <a:solidFill>
                  <a:schemeClr val="accent3">
                    <a:lumMod val="60000"/>
                    <a:lumOff val="40000"/>
                  </a:schemeClr>
                </a:solidFill>
                <a:latin typeface="Arial Rounded MT Bold" panose="020F0704030504030204" pitchFamily="34" charset="0"/>
                <a:ea typeface="Roboto Slab" pitchFamily="34" charset="-122"/>
                <a:cs typeface="Roboto Slab" pitchFamily="34" charset="-120"/>
              </a:rPr>
              <a:t>Number</a:t>
            </a:r>
            <a:r>
              <a:rPr lang="en-US" sz="2800" b="1" u="sng" dirty="0">
                <a:solidFill>
                  <a:schemeClr val="accent3">
                    <a:lumMod val="60000"/>
                    <a:lumOff val="40000"/>
                  </a:schemeClr>
                </a:solidFill>
                <a:latin typeface="Arial Rounded MT Bold" panose="020F0704030504030204" pitchFamily="34" charset="0"/>
                <a:ea typeface="Roboto Slab" pitchFamily="34" charset="-122"/>
                <a:cs typeface="Roboto Slab" pitchFamily="34" charset="-120"/>
              </a:rPr>
              <a:t> </a:t>
            </a:r>
            <a:r>
              <a:rPr lang="en-US" sz="3200" b="1" u="sng" dirty="0">
                <a:solidFill>
                  <a:schemeClr val="accent3">
                    <a:lumMod val="60000"/>
                    <a:lumOff val="40000"/>
                  </a:schemeClr>
                </a:solidFill>
                <a:latin typeface="Arial Rounded MT Bold" panose="020F0704030504030204" pitchFamily="34" charset="0"/>
                <a:ea typeface="Roboto Slab" pitchFamily="34" charset="-122"/>
                <a:cs typeface="Roboto Slab" pitchFamily="34" charset="-120"/>
              </a:rPr>
              <a:t>Theory</a:t>
            </a:r>
            <a:r>
              <a:rPr lang="en-US" b="1" u="sng" dirty="0">
                <a:solidFill>
                  <a:schemeClr val="accent3">
                    <a:lumMod val="60000"/>
                    <a:lumOff val="40000"/>
                  </a:schemeClr>
                </a:solidFill>
                <a:latin typeface="Arial Rounded MT Bold" panose="020F0704030504030204" pitchFamily="34" charset="0"/>
                <a:ea typeface="Roboto Slab" pitchFamily="34" charset="-122"/>
                <a:cs typeface="Roboto Slab" pitchFamily="34" charset="-120"/>
              </a:rPr>
              <a:t>:</a:t>
            </a:r>
            <a:endParaRPr lang="en-US" b="1" u="sng" dirty="0">
              <a:solidFill>
                <a:schemeClr val="accent3">
                  <a:lumMod val="60000"/>
                  <a:lumOff val="40000"/>
                </a:schemeClr>
              </a:solidFill>
              <a:latin typeface="Arial Rounded MT Bold" panose="020F0704030504030204" pitchFamily="34" charset="0"/>
            </a:endParaRPr>
          </a:p>
          <a:p>
            <a:endParaRPr lang="en-US" sz="2000" b="1" dirty="0"/>
          </a:p>
        </p:txBody>
      </p:sp>
      <p:sp>
        <p:nvSpPr>
          <p:cNvPr id="4" name="Rectangle 3"/>
          <p:cNvSpPr/>
          <p:nvPr/>
        </p:nvSpPr>
        <p:spPr>
          <a:xfrm>
            <a:off x="713679" y="2765502"/>
            <a:ext cx="12489364" cy="1815882"/>
          </a:xfrm>
          <a:prstGeom prst="rect">
            <a:avLst/>
          </a:prstGeom>
        </p:spPr>
        <p:txBody>
          <a:bodyPr wrap="square">
            <a:spAutoFit/>
          </a:bodyPr>
          <a:lstStyle/>
          <a:p>
            <a:r>
              <a:rPr lang="en-US" sz="2800" dirty="0">
                <a:solidFill>
                  <a:schemeClr val="accent3">
                    <a:lumMod val="40000"/>
                    <a:lumOff val="60000"/>
                  </a:schemeClr>
                </a:solidFill>
              </a:rPr>
              <a:t>Number theory is a branch of mathematics that deals with the properties and relationships of whole numbers. It explores concepts like divisibility, primes, and modular arithmetic, with applications in cryptography and computer science</a:t>
            </a:r>
            <a:r>
              <a:rPr lang="en-US" sz="2800" dirty="0"/>
              <a:t>.</a:t>
            </a:r>
            <a:endParaRPr lang="en-US" sz="2800" dirty="0">
              <a:latin typeface="Agency FB" panose="020B0503020202020204" pitchFamily="34" charset="0"/>
            </a:endParaRPr>
          </a:p>
        </p:txBody>
      </p:sp>
    </p:spTree>
    <p:extLst>
      <p:ext uri="{BB962C8B-B14F-4D97-AF65-F5344CB8AC3E}">
        <p14:creationId xmlns:p14="http://schemas.microsoft.com/office/powerpoint/2010/main" val="315812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1278" y="816656"/>
            <a:ext cx="6289288" cy="797654"/>
          </a:xfrm>
          <a:prstGeom prst="rect">
            <a:avLst/>
          </a:prstGeom>
        </p:spPr>
        <p:txBody>
          <a:bodyPr wrap="squar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93903" y="2029521"/>
            <a:ext cx="7245019" cy="472245"/>
          </a:xfrm>
          <a:prstGeom prst="rect">
            <a:avLst/>
          </a:prstGeom>
        </p:spPr>
        <p:txBody>
          <a:bodyPr wrap="square">
            <a:spAutoFit/>
          </a:bodyPr>
          <a:lstStyle/>
          <a:p>
            <a:pPr>
              <a:lnSpc>
                <a:spcPts val="2734"/>
              </a:lnSpc>
            </a:pPr>
            <a:r>
              <a:rPr lang="en-US" sz="3600" b="1" dirty="0">
                <a:solidFill>
                  <a:schemeClr val="accent3">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1: Prime Factorization</a:t>
            </a:r>
            <a:endParaRPr lang="en-US" sz="36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797F62-6F21-7733-6BCD-3E5977E6A171}"/>
              </a:ext>
            </a:extLst>
          </p:cNvPr>
          <p:cNvPicPr>
            <a:picLocks noChangeAspect="1"/>
          </p:cNvPicPr>
          <p:nvPr/>
        </p:nvPicPr>
        <p:blipFill>
          <a:blip r:embed="rId2"/>
          <a:srcRect/>
          <a:stretch/>
        </p:blipFill>
        <p:spPr>
          <a:xfrm>
            <a:off x="1393903" y="3086684"/>
            <a:ext cx="5393491" cy="3474754"/>
          </a:xfrm>
          <a:prstGeom prst="rect">
            <a:avLst/>
          </a:prstGeom>
        </p:spPr>
      </p:pic>
      <p:pic>
        <p:nvPicPr>
          <p:cNvPr id="5" name="Picture 4">
            <a:extLst>
              <a:ext uri="{FF2B5EF4-FFF2-40B4-BE49-F238E27FC236}">
                <a16:creationId xmlns:a16="http://schemas.microsoft.com/office/drawing/2014/main" id="{688C4F80-6F79-EBB1-3D6C-6AF8513927FF}"/>
              </a:ext>
            </a:extLst>
          </p:cNvPr>
          <p:cNvPicPr>
            <a:picLocks noChangeAspect="1"/>
          </p:cNvPicPr>
          <p:nvPr/>
        </p:nvPicPr>
        <p:blipFill>
          <a:blip r:embed="rId3"/>
          <a:srcRect/>
          <a:stretch/>
        </p:blipFill>
        <p:spPr>
          <a:xfrm>
            <a:off x="9581246" y="4148253"/>
            <a:ext cx="4676904" cy="926283"/>
          </a:xfrm>
          <a:prstGeom prst="rect">
            <a:avLst/>
          </a:prstGeom>
        </p:spPr>
      </p:pic>
      <p:sp>
        <p:nvSpPr>
          <p:cNvPr id="6" name="Arrow: Right 9">
            <a:extLst>
              <a:ext uri="{FF2B5EF4-FFF2-40B4-BE49-F238E27FC236}">
                <a16:creationId xmlns:a16="http://schemas.microsoft.com/office/drawing/2014/main" id="{C1FB8518-D4C4-2573-855D-CDBB0DC4DE61}"/>
              </a:ext>
            </a:extLst>
          </p:cNvPr>
          <p:cNvSpPr/>
          <p:nvPr/>
        </p:nvSpPr>
        <p:spPr>
          <a:xfrm>
            <a:off x="7369788" y="4237114"/>
            <a:ext cx="1941388"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5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4146" y="624468"/>
            <a:ext cx="7794703" cy="797654"/>
          </a:xfrm>
          <a:prstGeom prst="rect">
            <a:avLst/>
          </a:prstGeom>
        </p:spPr>
        <p:txBody>
          <a:bodyPr wrap="squar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82028" y="2252546"/>
            <a:ext cx="4215162" cy="438582"/>
          </a:xfrm>
          <a:prstGeom prst="rect">
            <a:avLst/>
          </a:prstGeom>
        </p:spPr>
        <p:txBody>
          <a:bodyPr wrap="square">
            <a:spAutoFit/>
          </a:bodyPr>
          <a:lstStyle/>
          <a:p>
            <a:pPr>
              <a:lnSpc>
                <a:spcPts val="2734"/>
              </a:lnSpc>
            </a:pPr>
            <a:r>
              <a:rPr lang="en-US" sz="3200" b="1" dirty="0">
                <a:solidFill>
                  <a:schemeClr val="accent3">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2: GCD</a:t>
            </a:r>
            <a:endParaRPr lang="en-US" sz="32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797F62-6F21-7733-6BCD-3E5977E6A171}"/>
              </a:ext>
            </a:extLst>
          </p:cNvPr>
          <p:cNvPicPr>
            <a:picLocks noChangeAspect="1"/>
          </p:cNvPicPr>
          <p:nvPr/>
        </p:nvPicPr>
        <p:blipFill>
          <a:blip r:embed="rId2"/>
          <a:srcRect/>
          <a:stretch/>
        </p:blipFill>
        <p:spPr>
          <a:xfrm>
            <a:off x="1583473" y="3086684"/>
            <a:ext cx="5084956" cy="3302965"/>
          </a:xfrm>
          <a:prstGeom prst="rect">
            <a:avLst/>
          </a:prstGeom>
        </p:spPr>
      </p:pic>
      <p:pic>
        <p:nvPicPr>
          <p:cNvPr id="5" name="Picture 4">
            <a:extLst>
              <a:ext uri="{FF2B5EF4-FFF2-40B4-BE49-F238E27FC236}">
                <a16:creationId xmlns:a16="http://schemas.microsoft.com/office/drawing/2014/main" id="{688C4F80-6F79-EBB1-3D6C-6AF8513927FF}"/>
              </a:ext>
            </a:extLst>
          </p:cNvPr>
          <p:cNvPicPr>
            <a:picLocks noChangeAspect="1"/>
          </p:cNvPicPr>
          <p:nvPr/>
        </p:nvPicPr>
        <p:blipFill>
          <a:blip r:embed="rId3"/>
          <a:srcRect/>
          <a:stretch/>
        </p:blipFill>
        <p:spPr>
          <a:xfrm>
            <a:off x="9616309" y="3992137"/>
            <a:ext cx="4320928" cy="1315843"/>
          </a:xfrm>
          <a:prstGeom prst="rect">
            <a:avLst/>
          </a:prstGeom>
          <a:solidFill>
            <a:schemeClr val="bg1"/>
          </a:solidFill>
        </p:spPr>
      </p:pic>
      <p:sp>
        <p:nvSpPr>
          <p:cNvPr id="6" name="Arrow: Right 9">
            <a:extLst>
              <a:ext uri="{FF2B5EF4-FFF2-40B4-BE49-F238E27FC236}">
                <a16:creationId xmlns:a16="http://schemas.microsoft.com/office/drawing/2014/main" id="{C1FB8518-D4C4-2573-855D-CDBB0DC4DE61}"/>
              </a:ext>
            </a:extLst>
          </p:cNvPr>
          <p:cNvSpPr/>
          <p:nvPr/>
        </p:nvSpPr>
        <p:spPr>
          <a:xfrm>
            <a:off x="7369788" y="4237114"/>
            <a:ext cx="1941388"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42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228" y="537875"/>
            <a:ext cx="5877443" cy="801694"/>
          </a:xfrm>
          <a:prstGeom prst="rect">
            <a:avLst/>
          </a:prstGeom>
        </p:spPr>
        <p:txBody>
          <a:bodyPr wrap="non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60526" y="1641145"/>
            <a:ext cx="3561873" cy="460191"/>
          </a:xfrm>
          <a:prstGeom prst="rect">
            <a:avLst/>
          </a:prstGeom>
        </p:spPr>
        <p:txBody>
          <a:bodyPr wrap="none">
            <a:spAutoFit/>
          </a:bodyPr>
          <a:lstStyle/>
          <a:p>
            <a:pPr>
              <a:lnSpc>
                <a:spcPts val="2734"/>
              </a:lnSpc>
            </a:pPr>
            <a:r>
              <a:rPr lang="en-US" sz="3600" b="1" dirty="0">
                <a:solidFill>
                  <a:schemeClr val="accent3">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3: LCM</a:t>
            </a:r>
            <a:endParaRPr lang="en-US" sz="36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797F62-6F21-7733-6BCD-3E5977E6A171}"/>
              </a:ext>
            </a:extLst>
          </p:cNvPr>
          <p:cNvPicPr>
            <a:picLocks noChangeAspect="1"/>
          </p:cNvPicPr>
          <p:nvPr/>
        </p:nvPicPr>
        <p:blipFill>
          <a:blip r:embed="rId2"/>
          <a:srcRect/>
          <a:stretch/>
        </p:blipFill>
        <p:spPr>
          <a:xfrm>
            <a:off x="1301378" y="2955305"/>
            <a:ext cx="4833943" cy="3394553"/>
          </a:xfrm>
          <a:prstGeom prst="rect">
            <a:avLst/>
          </a:prstGeom>
        </p:spPr>
      </p:pic>
      <p:pic>
        <p:nvPicPr>
          <p:cNvPr id="5" name="Picture 4">
            <a:extLst>
              <a:ext uri="{FF2B5EF4-FFF2-40B4-BE49-F238E27FC236}">
                <a16:creationId xmlns:a16="http://schemas.microsoft.com/office/drawing/2014/main" id="{688C4F80-6F79-EBB1-3D6C-6AF8513927FF}"/>
              </a:ext>
            </a:extLst>
          </p:cNvPr>
          <p:cNvPicPr>
            <a:picLocks noChangeAspect="1"/>
          </p:cNvPicPr>
          <p:nvPr/>
        </p:nvPicPr>
        <p:blipFill>
          <a:blip r:embed="rId3"/>
          <a:srcRect/>
          <a:stretch/>
        </p:blipFill>
        <p:spPr>
          <a:xfrm>
            <a:off x="9750357" y="4338912"/>
            <a:ext cx="4654575" cy="887669"/>
          </a:xfrm>
          <a:prstGeom prst="rect">
            <a:avLst/>
          </a:prstGeom>
          <a:solidFill>
            <a:schemeClr val="bg1"/>
          </a:solidFill>
        </p:spPr>
      </p:pic>
      <p:sp>
        <p:nvSpPr>
          <p:cNvPr id="6" name="Arrow: Right 9">
            <a:extLst>
              <a:ext uri="{FF2B5EF4-FFF2-40B4-BE49-F238E27FC236}">
                <a16:creationId xmlns:a16="http://schemas.microsoft.com/office/drawing/2014/main" id="{C1FB8518-D4C4-2573-855D-CDBB0DC4DE61}"/>
              </a:ext>
            </a:extLst>
          </p:cNvPr>
          <p:cNvSpPr/>
          <p:nvPr/>
        </p:nvSpPr>
        <p:spPr>
          <a:xfrm>
            <a:off x="7471316" y="4237114"/>
            <a:ext cx="1839859"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79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675" y="1843684"/>
            <a:ext cx="5715604" cy="448200"/>
          </a:xfrm>
          <a:prstGeom prst="rect">
            <a:avLst/>
          </a:prstGeom>
        </p:spPr>
        <p:txBody>
          <a:bodyPr wrap="none">
            <a:spAutoFit/>
          </a:bodyPr>
          <a:lstStyle/>
          <a:p>
            <a:pPr>
              <a:lnSpc>
                <a:spcPts val="2734"/>
              </a:lnSpc>
            </a:pPr>
            <a:r>
              <a:rPr lang="en-US" sz="3200" b="1" dirty="0">
                <a:solidFill>
                  <a:schemeClr val="bg2">
                    <a:lumMod val="40000"/>
                    <a:lumOff val="60000"/>
                  </a:schemeClr>
                </a:solidFill>
                <a:latin typeface="Times New Roman" panose="02020603050405020304" pitchFamily="18" charset="0"/>
                <a:ea typeface="Roboto Slab" pitchFamily="34" charset="-122"/>
                <a:cs typeface="Times New Roman" panose="02020603050405020304" pitchFamily="18" charset="0"/>
              </a:rPr>
              <a:t>Problem 4: Bezout Coefficients </a:t>
            </a:r>
            <a:endParaRPr lang="en-US" sz="3200" b="1"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EBCDEF-B4CF-CE43-9F0E-3CC4F4998551}"/>
              </a:ext>
            </a:extLst>
          </p:cNvPr>
          <p:cNvPicPr>
            <a:picLocks noChangeAspect="1"/>
          </p:cNvPicPr>
          <p:nvPr/>
        </p:nvPicPr>
        <p:blipFill>
          <a:blip r:embed="rId2"/>
          <a:stretch>
            <a:fillRect/>
          </a:stretch>
        </p:blipFill>
        <p:spPr>
          <a:xfrm>
            <a:off x="1254230" y="2837726"/>
            <a:ext cx="5239593" cy="3346822"/>
          </a:xfrm>
          <a:prstGeom prst="rect">
            <a:avLst/>
          </a:prstGeom>
        </p:spPr>
      </p:pic>
      <p:pic>
        <p:nvPicPr>
          <p:cNvPr id="4" name="Picture 3">
            <a:extLst>
              <a:ext uri="{FF2B5EF4-FFF2-40B4-BE49-F238E27FC236}">
                <a16:creationId xmlns:a16="http://schemas.microsoft.com/office/drawing/2014/main" id="{3003FD5D-738B-08F2-F480-070CA5540A97}"/>
              </a:ext>
            </a:extLst>
          </p:cNvPr>
          <p:cNvPicPr>
            <a:picLocks noChangeAspect="1"/>
          </p:cNvPicPr>
          <p:nvPr/>
        </p:nvPicPr>
        <p:blipFill>
          <a:blip r:embed="rId3"/>
          <a:stretch>
            <a:fillRect/>
          </a:stretch>
        </p:blipFill>
        <p:spPr>
          <a:xfrm>
            <a:off x="9419574" y="3801766"/>
            <a:ext cx="4684733" cy="1138550"/>
          </a:xfrm>
          <a:prstGeom prst="rect">
            <a:avLst/>
          </a:prstGeom>
        </p:spPr>
      </p:pic>
      <p:sp>
        <p:nvSpPr>
          <p:cNvPr id="5" name="Rectangle 4"/>
          <p:cNvSpPr/>
          <p:nvPr/>
        </p:nvSpPr>
        <p:spPr>
          <a:xfrm>
            <a:off x="4376481" y="236792"/>
            <a:ext cx="5877443" cy="801694"/>
          </a:xfrm>
          <a:prstGeom prst="rect">
            <a:avLst/>
          </a:prstGeom>
        </p:spPr>
        <p:txBody>
          <a:bodyPr wrap="none">
            <a:spAutoFit/>
          </a:bodyPr>
          <a:lstStyle/>
          <a:p>
            <a:pPr algn="ctr">
              <a:lnSpc>
                <a:spcPts val="5468"/>
              </a:lnSpc>
            </a:pPr>
            <a:r>
              <a:rPr lang="en-US" sz="6000" b="1" dirty="0">
                <a:solidFill>
                  <a:schemeClr val="tx1">
                    <a:lumMod val="85000"/>
                  </a:schemeClr>
                </a:solidFill>
                <a:latin typeface="Times New Roman" panose="02020603050405020304" pitchFamily="18" charset="0"/>
                <a:ea typeface="Roboto Slab" pitchFamily="34" charset="-122"/>
                <a:cs typeface="Times New Roman" panose="02020603050405020304" pitchFamily="18" charset="0"/>
              </a:rPr>
              <a:t>Coding Problems</a:t>
            </a:r>
            <a:endParaRPr lang="en-US"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6" name="Arrow: Right 9">
            <a:extLst>
              <a:ext uri="{FF2B5EF4-FFF2-40B4-BE49-F238E27FC236}">
                <a16:creationId xmlns:a16="http://schemas.microsoft.com/office/drawing/2014/main" id="{C1FB8518-D4C4-2573-855D-CDBB0DC4DE61}"/>
              </a:ext>
            </a:extLst>
          </p:cNvPr>
          <p:cNvSpPr/>
          <p:nvPr/>
        </p:nvSpPr>
        <p:spPr>
          <a:xfrm>
            <a:off x="7086950" y="3913841"/>
            <a:ext cx="1739497" cy="914400"/>
          </a:xfrm>
          <a:prstGeom prst="rightArrow">
            <a:avLst/>
          </a:prstGeom>
          <a:solidFill>
            <a:schemeClr val="tx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046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1753</TotalTime>
  <Words>285</Words>
  <Application>Microsoft Office PowerPoint</Application>
  <PresentationFormat>Custom</PresentationFormat>
  <Paragraphs>35</Paragraphs>
  <Slides>14</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Microsoft JhengHei</vt:lpstr>
      <vt:lpstr>Agency FB</vt:lpstr>
      <vt:lpstr>Arial</vt:lpstr>
      <vt:lpstr>Arial Black</vt:lpstr>
      <vt:lpstr>Arial Rounded MT Bold</vt:lpstr>
      <vt:lpstr>Blackadder ITC</vt:lpstr>
      <vt:lpstr>Bookman Old Style</vt:lpstr>
      <vt:lpstr>Calibri</vt:lpstr>
      <vt:lpstr>Roboto</vt:lpstr>
      <vt:lpstr>Roboto Slab</vt:lpstr>
      <vt:lpstr>Rockwell</vt:lpstr>
      <vt:lpstr>Script MT Bold</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39</cp:revision>
  <dcterms:created xsi:type="dcterms:W3CDTF">2023-12-30T11:16:49Z</dcterms:created>
  <dcterms:modified xsi:type="dcterms:W3CDTF">2024-02-25T09:04:34Z</dcterms:modified>
</cp:coreProperties>
</file>